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2"/>
  </p:sldMasterIdLst>
  <p:notesMasterIdLst>
    <p:notesMasterId r:id="rId12"/>
  </p:notesMasterIdLst>
  <p:handoutMasterIdLst>
    <p:handoutMasterId r:id="rId13"/>
  </p:handoutMasterIdLst>
  <p:sldIdLst>
    <p:sldId id="257" r:id="rId3"/>
    <p:sldId id="258" r:id="rId4"/>
    <p:sldId id="259" r:id="rId5"/>
    <p:sldId id="261" r:id="rId6"/>
    <p:sldId id="262" r:id="rId7"/>
    <p:sldId id="264" r:id="rId8"/>
    <p:sldId id="260" r:id="rId9"/>
    <p:sldId id="263" r:id="rId10"/>
    <p:sldId id="270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89911" autoAdjust="0"/>
  </p:normalViewPr>
  <p:slideViewPr>
    <p:cSldViewPr snapToGrid="0">
      <p:cViewPr varScale="1">
        <p:scale>
          <a:sx n="117" d="100"/>
          <a:sy n="117" d="100"/>
        </p:scale>
        <p:origin x="-240" y="-102"/>
      </p:cViewPr>
      <p:guideLst>
        <p:guide orient="horz" pos="2160"/>
        <p:guide orient="horz" pos="4128"/>
        <p:guide pos="3840"/>
        <p:guide pos="729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6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Lesson descriptions should be brief.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871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Example objectives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At the end of this lesson, you will be able to: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Save files to the team Web server.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Move files to different locations on the team Web server.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Share files on the team Web server.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441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0B302-F4DC-4547-9C74-CF794137D16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5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4E708F12-96AD-4ED4-8132-A78F5E42C1F5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8BEDD-6160-49BB-B372-861DE7DE9BA5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819F-B7FD-4B29-8F66-9E318144BC2A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159C-B6E0-4F10-9F4A-2FA57003B139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70CBBB-D1D1-4386-A5E9-07F3477B78F3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9FA4CAD8-0EA7-4615-B69B-B2F199EF3A93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4BD7-6953-492C-921B-E68B2D7F14C8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7D9B-D4D3-4E23-88DF-2E354FA43196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67C5-D04E-4576-B61C-12ABA14BBD6C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A170-8299-44AD-AEEF-FC686C3D7804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763A-68EC-4ECD-9620-D9FE9CDDD622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483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483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20F09E4-6EA4-4BF3-9FC8-FF40373B88E6}" type="datetime1">
              <a:rPr lang="en-US" smtClean="0"/>
              <a:pPr/>
              <a:t>5/6/2014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0" orient="horz" pos="2160" userDrawn="1">
          <p15:clr>
            <a:srgbClr val="F26B43"/>
          </p15:clr>
        </p15:guide>
        <p15:guide id="0" pos="3840" userDrawn="1">
          <p15:clr>
            <a:srgbClr val="F26B43"/>
          </p15:clr>
        </p15:guide>
        <p15:guide id="1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941" y="4073771"/>
            <a:ext cx="8301644" cy="1752600"/>
          </a:xfrm>
        </p:spPr>
        <p:txBody>
          <a:bodyPr>
            <a:normAutofit fontScale="92500" lnSpcReduction="20000"/>
          </a:bodyPr>
          <a:lstStyle/>
          <a:p>
            <a:endParaRPr lang="en-US" b="1" dirty="0" smtClean="0"/>
          </a:p>
          <a:p>
            <a:r>
              <a:rPr lang="en-US" sz="3000" b="1" dirty="0" smtClean="0"/>
              <a:t>Helen </a:t>
            </a:r>
            <a:r>
              <a:rPr lang="en-US" sz="3000" b="1" dirty="0" err="1" smtClean="0"/>
              <a:t>Stalford</a:t>
            </a:r>
            <a:endParaRPr lang="en-US" sz="3000" b="1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GB" i="1" dirty="0" smtClean="0"/>
              <a:t>Childhood, Youth and European Citizenship, Sussex</a:t>
            </a:r>
            <a:r>
              <a:rPr lang="en-GB" dirty="0" smtClean="0"/>
              <a:t>, 30 April 2014  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Relevance of EU Citizenship to Children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UoL 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64330" y="5661212"/>
            <a:ext cx="3327670" cy="135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476" y="2532888"/>
            <a:ext cx="10047316" cy="43251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Citizenship as a status</a:t>
            </a:r>
          </a:p>
          <a:p>
            <a:r>
              <a:rPr lang="en-US" sz="3600" dirty="0" smtClean="0"/>
              <a:t>Citizenship as a tool</a:t>
            </a:r>
          </a:p>
          <a:p>
            <a:r>
              <a:rPr lang="en-US" sz="3600" dirty="0" smtClean="0"/>
              <a:t>Citizenship as a value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Key Manifestations of Children’s EU Citizenship</a:t>
            </a:r>
            <a:endParaRPr lang="en-US" dirty="0"/>
          </a:p>
        </p:txBody>
      </p:sp>
      <p:pic>
        <p:nvPicPr>
          <p:cNvPr id="5" name="Picture 4" descr="child on bea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1753" y="2471276"/>
            <a:ext cx="3521418" cy="3323243"/>
          </a:xfrm>
          <a:prstGeom prst="rect">
            <a:avLst/>
          </a:prstGeom>
          <a:ln w="25400">
            <a:solidFill>
              <a:schemeClr val="tx1">
                <a:alpha val="68000"/>
              </a:schemeClr>
            </a:solidFill>
          </a:ln>
        </p:spPr>
      </p:pic>
      <p:pic>
        <p:nvPicPr>
          <p:cNvPr id="6" name="Picture 5" descr="UoL ic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99546"/>
            <a:ext cx="3327670" cy="135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Art 20 TFEU: </a:t>
            </a:r>
            <a:r>
              <a:rPr lang="en-GB" dirty="0"/>
              <a:t>Citizenship is a status bestowed automatically on those who are nationals of any of the 28 EU Member States </a:t>
            </a:r>
            <a:endParaRPr lang="en-US" dirty="0" smtClean="0"/>
          </a:p>
          <a:p>
            <a:r>
              <a:rPr lang="en-US" b="1" dirty="0" smtClean="0"/>
              <a:t>Art 21 TFEU: </a:t>
            </a:r>
            <a:r>
              <a:rPr lang="en-US" dirty="0" smtClean="0"/>
              <a:t>Primarily associated with the exercise of Free Movement</a:t>
            </a:r>
          </a:p>
          <a:p>
            <a:r>
              <a:rPr lang="en-US" b="1" dirty="0" smtClean="0"/>
              <a:t>Directive 2004/38 </a:t>
            </a:r>
            <a:r>
              <a:rPr lang="en-GB" dirty="0"/>
              <a:t>on the right of citizens of the Union and their family members to move and reside freely within the territory of the Member </a:t>
            </a:r>
            <a:r>
              <a:rPr lang="en-GB" dirty="0" smtClean="0"/>
              <a:t>States</a:t>
            </a:r>
          </a:p>
          <a:p>
            <a:r>
              <a:rPr lang="en-GB" dirty="0" smtClean="0"/>
              <a:t>EU Citizenship is a ‘fundamental status’: </a:t>
            </a:r>
            <a:r>
              <a:rPr lang="en-GB" b="1" i="1" dirty="0" err="1" smtClean="0"/>
              <a:t>Grzelczyk</a:t>
            </a:r>
            <a:r>
              <a:rPr lang="en-GB" dirty="0" smtClean="0"/>
              <a:t> </a:t>
            </a:r>
            <a:r>
              <a:rPr lang="en-GB" dirty="0"/>
              <a:t>(Case </a:t>
            </a:r>
            <a:r>
              <a:rPr lang="en-GB" dirty="0" smtClean="0"/>
              <a:t>C-184/99 </a:t>
            </a:r>
            <a:r>
              <a:rPr lang="en-GB" dirty="0"/>
              <a:t>[2001] ECR I-6193, para </a:t>
            </a:r>
            <a:r>
              <a:rPr lang="en-GB" dirty="0" smtClean="0"/>
              <a:t>31)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EU Citizenship as a Status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3" descr="UoL 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08533" y="5661212"/>
            <a:ext cx="3327670" cy="135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sz="half" idx="1"/>
          </p:nvPr>
        </p:nvSpPr>
        <p:spPr>
          <a:xfrm>
            <a:off x="711199" y="1974259"/>
            <a:ext cx="10837334" cy="4545074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1960s onwards: </a:t>
            </a:r>
            <a:r>
              <a:rPr lang="en-US" dirty="0" smtClean="0"/>
              <a:t>Extension of citizenship rights to children as ‘dependants’ – ‘parasitic status’</a:t>
            </a:r>
            <a:endParaRPr lang="en-US" i="1" dirty="0" smtClean="0"/>
          </a:p>
          <a:p>
            <a:endParaRPr lang="en-GB" b="1" i="1" dirty="0" smtClean="0"/>
          </a:p>
          <a:p>
            <a:r>
              <a:rPr lang="en-GB" b="1" i="1" dirty="0" err="1" smtClean="0"/>
              <a:t>Baumbast</a:t>
            </a:r>
            <a:r>
              <a:rPr lang="en-GB" b="1" i="1" dirty="0" smtClean="0"/>
              <a:t> (1999)  </a:t>
            </a:r>
            <a:r>
              <a:rPr lang="en-GB" b="1" dirty="0" smtClean="0"/>
              <a:t>and </a:t>
            </a:r>
            <a:r>
              <a:rPr lang="en-GB" b="1" i="1" dirty="0" smtClean="0"/>
              <a:t>Chen (2002): </a:t>
            </a:r>
            <a:r>
              <a:rPr lang="en-GB" dirty="0" smtClean="0"/>
              <a:t>Children’s </a:t>
            </a:r>
            <a:r>
              <a:rPr lang="en-GB" dirty="0"/>
              <a:t>Citizenship Status upheld regardless of parents’ </a:t>
            </a:r>
            <a:r>
              <a:rPr lang="en-GB" dirty="0" smtClean="0"/>
              <a:t>nationality – but </a:t>
            </a:r>
            <a:r>
              <a:rPr lang="en-GB" u="sng" dirty="0" smtClean="0"/>
              <a:t>money</a:t>
            </a:r>
            <a:r>
              <a:rPr lang="en-GB" dirty="0" smtClean="0"/>
              <a:t> still important: </a:t>
            </a:r>
          </a:p>
          <a:p>
            <a:endParaRPr lang="en-GB" b="1" dirty="0"/>
          </a:p>
          <a:p>
            <a:r>
              <a:rPr lang="en-US" b="1" i="1" dirty="0" smtClean="0"/>
              <a:t>Ibrahim (2008)</a:t>
            </a:r>
            <a:r>
              <a:rPr lang="en-US" b="1" dirty="0" smtClean="0"/>
              <a:t> </a:t>
            </a:r>
            <a:r>
              <a:rPr lang="en-US" dirty="0" smtClean="0"/>
              <a:t>and </a:t>
            </a:r>
            <a:r>
              <a:rPr lang="en-US" b="1" i="1" dirty="0" smtClean="0"/>
              <a:t>Teixeira (2008): </a:t>
            </a:r>
            <a:r>
              <a:rPr lang="en-GB" dirty="0" smtClean="0"/>
              <a:t>Children’s </a:t>
            </a:r>
            <a:r>
              <a:rPr lang="en-GB" dirty="0"/>
              <a:t>EU citizenship rights upheld regardless of parents’ financial </a:t>
            </a:r>
            <a:r>
              <a:rPr lang="en-GB" dirty="0" smtClean="0"/>
              <a:t>status - but </a:t>
            </a:r>
            <a:r>
              <a:rPr lang="en-GB" u="sng" dirty="0" smtClean="0"/>
              <a:t>education </a:t>
            </a:r>
            <a:r>
              <a:rPr lang="en-GB" dirty="0" smtClean="0"/>
              <a:t>still important;</a:t>
            </a:r>
          </a:p>
          <a:p>
            <a:endParaRPr lang="en-GB" b="1" dirty="0"/>
          </a:p>
          <a:p>
            <a:r>
              <a:rPr lang="en-GB" b="1" i="1" dirty="0" smtClean="0"/>
              <a:t>Zambrano (2009): </a:t>
            </a:r>
            <a:r>
              <a:rPr lang="en-GB" dirty="0"/>
              <a:t>Citizenship rights upheld </a:t>
            </a:r>
            <a:r>
              <a:rPr lang="en-GB" u="sng" dirty="0"/>
              <a:t>regardless of </a:t>
            </a:r>
            <a:r>
              <a:rPr lang="en-GB" u="sng" dirty="0" smtClean="0"/>
              <a:t>whether there is money, formal education or even free movement!                                                             </a:t>
            </a:r>
          </a:p>
          <a:p>
            <a:pPr lvl="1"/>
            <a:r>
              <a:rPr lang="en-GB" dirty="0" smtClean="0"/>
              <a:t>Court </a:t>
            </a:r>
            <a:r>
              <a:rPr lang="en-GB" dirty="0"/>
              <a:t>recognised that refusing a residence permit to the parents inevitably implied that ‘</a:t>
            </a:r>
            <a:r>
              <a:rPr lang="en-GB" b="1" i="1" dirty="0"/>
              <a:t>those children, citizens of the Union, would have to leave the territory of the Union in order to accompany their parents</a:t>
            </a:r>
            <a:r>
              <a:rPr lang="en-GB" b="1" i="1" dirty="0" smtClean="0"/>
              <a:t>’; and</a:t>
            </a:r>
          </a:p>
          <a:p>
            <a:pPr lvl="1"/>
            <a:r>
              <a:rPr lang="en-GB" b="1" i="1" dirty="0" smtClean="0"/>
              <a:t>Children would be denied possibility of exercising full EU citizenship rights </a:t>
            </a:r>
            <a:r>
              <a:rPr lang="en-GB" b="1" i="1" u="sng" dirty="0" smtClean="0"/>
              <a:t>in the future</a:t>
            </a:r>
            <a:endParaRPr lang="en-GB" b="1" i="1" u="sng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77334" y="736599"/>
            <a:ext cx="10972800" cy="1066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Judicial constructions of children’s EU citizenship: key milestones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370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6739467" cy="4593336"/>
          </a:xfrm>
        </p:spPr>
        <p:txBody>
          <a:bodyPr>
            <a:normAutofit/>
          </a:bodyPr>
          <a:lstStyle/>
          <a:p>
            <a:r>
              <a:rPr lang="en-GB" dirty="0" smtClean="0"/>
              <a:t>Articles </a:t>
            </a:r>
            <a:r>
              <a:rPr lang="en-GB" dirty="0"/>
              <a:t>11(4) TEU and 24 </a:t>
            </a:r>
            <a:r>
              <a:rPr lang="en-GB" dirty="0" smtClean="0"/>
              <a:t>TFEU:</a:t>
            </a:r>
            <a:r>
              <a:rPr lang="en-GB" b="1" u="sng" dirty="0" smtClean="0"/>
              <a:t> </a:t>
            </a:r>
            <a:r>
              <a:rPr lang="en-US" b="1" u="sng" dirty="0" smtClean="0"/>
              <a:t>Citizens Initiative</a:t>
            </a:r>
            <a:r>
              <a:rPr lang="en-US" i="1" dirty="0" smtClean="0"/>
              <a:t>: </a:t>
            </a:r>
            <a:r>
              <a:rPr lang="en-GB" i="1" dirty="0"/>
              <a:t>‘…a significant step forward in the democratic life of the Union</a:t>
            </a:r>
            <a:r>
              <a:rPr lang="en-GB" i="1" dirty="0" smtClean="0"/>
              <a:t>’ </a:t>
            </a:r>
            <a:r>
              <a:rPr lang="en-GB" dirty="0" smtClean="0"/>
              <a:t>(Commission, 2010)</a:t>
            </a:r>
          </a:p>
          <a:p>
            <a:endParaRPr lang="en-GB" dirty="0" smtClean="0"/>
          </a:p>
          <a:p>
            <a:r>
              <a:rPr lang="en-GB" dirty="0" smtClean="0"/>
              <a:t>Enables </a:t>
            </a:r>
            <a:r>
              <a:rPr lang="en-GB" dirty="0"/>
              <a:t>at least one million Union citizens </a:t>
            </a:r>
            <a:r>
              <a:rPr lang="en-GB" dirty="0" smtClean="0"/>
              <a:t>from at </a:t>
            </a:r>
            <a:r>
              <a:rPr lang="en-GB" dirty="0"/>
              <a:t>least a quarter of the Member States (</a:t>
            </a:r>
            <a:r>
              <a:rPr lang="en-GB" dirty="0" smtClean="0"/>
              <a:t>i.e. </a:t>
            </a:r>
            <a:r>
              <a:rPr lang="en-GB" dirty="0"/>
              <a:t>7</a:t>
            </a:r>
            <a:r>
              <a:rPr lang="en-GB" dirty="0" smtClean="0"/>
              <a:t>) </a:t>
            </a:r>
            <a:r>
              <a:rPr lang="en-GB" dirty="0"/>
              <a:t>to invite the Commission to propose legislation on any issue falling within its competence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872066"/>
            <a:ext cx="109728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Citizenship as a tool – for stimulating political and legal reform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4" descr="Citizens Initiativ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6400" y="2200218"/>
            <a:ext cx="3799042" cy="378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4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xfrm>
            <a:off x="474133" y="1064092"/>
            <a:ext cx="11379200" cy="5316688"/>
          </a:xfrm>
        </p:spPr>
        <p:txBody>
          <a:bodyPr/>
          <a:lstStyle/>
          <a:p>
            <a:r>
              <a:rPr lang="en-GB" i="1" dirty="0"/>
              <a:t>‘Participation is a fundamental human right in itself. It is also a means through which to realise other rights. It recognises children as citizens entitled and –(…)- able to contribute towards decisions affecting them ….’ </a:t>
            </a:r>
            <a:r>
              <a:rPr lang="en-GB" dirty="0" smtClean="0"/>
              <a:t>(</a:t>
            </a:r>
            <a:r>
              <a:rPr lang="en-GB" dirty="0" err="1" smtClean="0"/>
              <a:t>Lansdown</a:t>
            </a:r>
            <a:r>
              <a:rPr lang="en-GB" dirty="0" smtClean="0"/>
              <a:t> 2010)</a:t>
            </a:r>
            <a:endParaRPr lang="en-GB" dirty="0"/>
          </a:p>
          <a:p>
            <a:endParaRPr lang="en-US" dirty="0" smtClean="0"/>
          </a:p>
          <a:p>
            <a:r>
              <a:rPr lang="en-US" dirty="0" smtClean="0"/>
              <a:t>…</a:t>
            </a:r>
            <a:r>
              <a:rPr lang="en-US" dirty="0"/>
              <a:t>But no children allowed</a:t>
            </a:r>
            <a:r>
              <a:rPr lang="en-US" dirty="0" smtClean="0"/>
              <a:t>!</a:t>
            </a:r>
          </a:p>
          <a:p>
            <a:endParaRPr lang="en-US" dirty="0"/>
          </a:p>
          <a:p>
            <a:r>
              <a:rPr lang="en-GB" dirty="0"/>
              <a:t>[</a:t>
            </a:r>
            <a:r>
              <a:rPr lang="en-GB" dirty="0" err="1"/>
              <a:t>Th</a:t>
            </a:r>
            <a:r>
              <a:rPr lang="en-GB" dirty="0"/>
              <a:t> e European Parliament] </a:t>
            </a:r>
            <a:r>
              <a:rPr lang="en-GB" i="1" dirty="0"/>
              <a:t>calls on the EU institutions to involve all interested civil society representatives in the civil dialogue; considers it essential, in this connection, for the </a:t>
            </a:r>
            <a:r>
              <a:rPr lang="en-GB" b="1" dirty="0"/>
              <a:t>voice of young Europeans</a:t>
            </a:r>
            <a:r>
              <a:rPr lang="en-GB" i="1" dirty="0"/>
              <a:t>, who will shape and take responsibility for the European Union of tomorrow, </a:t>
            </a:r>
            <a:r>
              <a:rPr lang="en-GB" b="1" dirty="0"/>
              <a:t>to be heard </a:t>
            </a:r>
            <a:r>
              <a:rPr lang="en-GB" i="1" dirty="0"/>
              <a:t>; </a:t>
            </a:r>
            <a:r>
              <a:rPr lang="en-GB" dirty="0"/>
              <a:t>and</a:t>
            </a:r>
          </a:p>
          <a:p>
            <a:endParaRPr lang="en-GB" i="1" dirty="0" smtClean="0"/>
          </a:p>
          <a:p>
            <a:r>
              <a:rPr lang="en-GB" i="1" dirty="0" smtClean="0"/>
              <a:t>Calls </a:t>
            </a:r>
            <a:r>
              <a:rPr lang="en-GB" i="1" dirty="0"/>
              <a:t>on the EU institutions to ensure that all EU citizens – female, male, </a:t>
            </a:r>
            <a:r>
              <a:rPr lang="en-GB" b="1" dirty="0"/>
              <a:t>young </a:t>
            </a:r>
            <a:r>
              <a:rPr lang="en-GB" i="1" dirty="0"/>
              <a:t>and old, urban and rural – are able to take an active part, with equal rights, in civil dialogue, without being subjected to discrimination…’ </a:t>
            </a:r>
            <a:r>
              <a:rPr lang="en-GB" b="1" dirty="0"/>
              <a:t>(European Parliament, 2008: paras 7 and 8).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UoL ic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64330" y="5394859"/>
            <a:ext cx="3327670" cy="135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60355"/>
            <a:ext cx="10972800" cy="43251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EU Youth Strategy (2010-18)</a:t>
            </a:r>
          </a:p>
          <a:p>
            <a:endParaRPr lang="en-US" dirty="0" smtClean="0"/>
          </a:p>
          <a:p>
            <a:r>
              <a:rPr lang="en-US" i="1" dirty="0"/>
              <a:t>‘ The European Commission promotes dialogue between youth and policy makers in order to increase active citizenship, foster social integration, and ensure inclusion of the young in EU policy development’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Two </a:t>
            </a:r>
            <a:r>
              <a:rPr lang="en-GB" dirty="0"/>
              <a:t>key </a:t>
            </a:r>
            <a:r>
              <a:rPr lang="en-GB" dirty="0" smtClean="0"/>
              <a:t>priorities:</a:t>
            </a:r>
          </a:p>
          <a:p>
            <a:pPr lvl="1"/>
            <a:r>
              <a:rPr lang="en-GB" dirty="0" smtClean="0"/>
              <a:t>to </a:t>
            </a:r>
            <a:r>
              <a:rPr lang="en-GB" dirty="0"/>
              <a:t>provide more and equal opportunities for young people in education and the job </a:t>
            </a:r>
            <a:r>
              <a:rPr lang="en-GB" dirty="0" smtClean="0"/>
              <a:t>market;</a:t>
            </a:r>
          </a:p>
          <a:p>
            <a:pPr lvl="1"/>
            <a:r>
              <a:rPr lang="en-GB" dirty="0"/>
              <a:t>to encourage young people to actively participate in society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72067"/>
            <a:ext cx="109728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Citizenship as a value – enhancing individual engagement with and commitment to the EU project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847" y="1913467"/>
            <a:ext cx="10972800" cy="4301065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EU Citizenship </a:t>
            </a:r>
            <a:r>
              <a:rPr lang="en-GB" dirty="0"/>
              <a:t>has offered a legislative and judicial platform for some of the most explicit and meaningful advancements of </a:t>
            </a:r>
            <a:r>
              <a:rPr lang="en-GB" dirty="0" smtClean="0"/>
              <a:t>children’s entitlement; </a:t>
            </a:r>
          </a:p>
          <a:p>
            <a:r>
              <a:rPr lang="en-GB" dirty="0" smtClean="0"/>
              <a:t>EU Citizenship </a:t>
            </a:r>
            <a:r>
              <a:rPr lang="en-GB" i="1" dirty="0" smtClean="0"/>
              <a:t>could</a:t>
            </a:r>
            <a:r>
              <a:rPr lang="en-GB" dirty="0" smtClean="0"/>
              <a:t> be used as a tool to </a:t>
            </a:r>
            <a:r>
              <a:rPr lang="en-GB" dirty="0"/>
              <a:t>stimulate legislative and political reform </a:t>
            </a:r>
            <a:r>
              <a:rPr lang="en-GB" dirty="0" smtClean="0"/>
              <a:t>but it is resource-intensive and exclusionary</a:t>
            </a:r>
          </a:p>
          <a:p>
            <a:endParaRPr lang="en-GB" dirty="0" smtClean="0"/>
          </a:p>
          <a:p>
            <a:r>
              <a:rPr lang="en-GB" dirty="0" smtClean="0"/>
              <a:t>But EU Citizenship has evolved in isolation from the </a:t>
            </a:r>
            <a:r>
              <a:rPr lang="en-GB" b="1" dirty="0" smtClean="0"/>
              <a:t>Children’s rights framework;</a:t>
            </a:r>
          </a:p>
          <a:p>
            <a:r>
              <a:rPr lang="en-GB" dirty="0" smtClean="0"/>
              <a:t>Need for more correspondence between different strands of EU child-related activity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199"/>
            <a:ext cx="10972800" cy="1066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Some concluding thoughts: 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3" descr="UoL 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69866" y="5661212"/>
            <a:ext cx="3327670" cy="135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8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1732" y="2421468"/>
            <a:ext cx="6059643" cy="2769098"/>
          </a:xfrm>
          <a:ln w="317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stalford@liv.ac.uk</a:t>
            </a:r>
          </a:p>
          <a:p>
            <a:pPr algn="ctr">
              <a:buNone/>
            </a:pPr>
            <a:endParaRPr lang="en-GB" dirty="0" smtClean="0">
              <a:solidFill>
                <a:srgbClr val="800000"/>
              </a:solidFill>
            </a:endParaRPr>
          </a:p>
          <a:p>
            <a:pPr algn="ctr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European Children’s Rights Unit (ECRU):</a:t>
            </a:r>
          </a:p>
          <a:p>
            <a:pPr algn="ctr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www.liv.ac.uk/law/research/european-childrens-rights-unit/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31258" y="1240455"/>
            <a:ext cx="960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The Relevance of EU Citizenship to Children</a:t>
            </a:r>
            <a:endParaRPr lang="en-GB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5" descr="UoL ic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1601" y="5499546"/>
            <a:ext cx="3327670" cy="135845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616201"/>
            <a:ext cx="4148667" cy="339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765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The Relevance of EU Citizenship to Children&amp;#x0D;&amp;#x0A;&amp;quot;&quot;/&gt;&lt;property id=&quot;20307&quot; value=&quot;257&quot;/&gt;&lt;/object&gt;&lt;object type=&quot;3&quot; unique_id=&quot;10005&quot;&gt;&lt;property id=&quot;20148&quot; value=&quot;5&quot;/&gt;&lt;property id=&quot;20300&quot; value=&quot;Slide 2 - &amp;quot;3 Key Manifestations of Children’s EU Citizenship&amp;quot;&quot;/&gt;&lt;property id=&quot;20307&quot; value=&quot;258&quot;/&gt;&lt;/object&gt;&lt;object type=&quot;3&quot; unique_id=&quot;10006&quot;&gt;&lt;property id=&quot;20148&quot; value=&quot;5&quot;/&gt;&lt;property id=&quot;20300&quot; value=&quot;Slide 3 - &amp;quot;EU Citizenship as a Status - Art 21 TFEU&amp;#x0D;&amp;#x0A;&amp;quot;&quot;/&gt;&lt;property id=&quot;20307&quot; value=&quot;259&quot;/&gt;&lt;/object&gt;&lt;object type=&quot;3&quot; unique_id=&quot;10007&quot;&gt;&lt;property id=&quot;20148&quot; value=&quot;5&quot;/&gt;&lt;property id=&quot;20300&quot; value=&quot;Slide 6 - &amp;quot;Citizenship as a value – enhancing individual engagement with and commitment to the EU project&amp;quot;&quot;/&gt;&lt;property id=&quot;20307&quot; value=&quot;260&quot;/&gt;&lt;/object&gt;&lt;object type=&quot;3&quot; unique_id=&quot;10008&quot;&gt;&lt;property id=&quot;20148&quot; value=&quot;5&quot;/&gt;&lt;property id=&quot;20300&quot; value=&quot;Slide 4 - &amp;quot;Judicial constructions of children’s EU citizenship: key milestones&amp;quot;&quot;/&gt;&lt;property id=&quot;20307&quot; value=&quot;261&quot;/&gt;&lt;/object&gt;&lt;object type=&quot;3&quot; unique_id=&quot;10009&quot;&gt;&lt;property id=&quot;20148&quot; value=&quot;5&quot;/&gt;&lt;property id=&quot;20300&quot; value=&quot;Slide 5 - &amp;quot;Citizenship as a tool – for stimulating political and legal reform&amp;quot;&quot;/&gt;&lt;property id=&quot;20307&quot; value=&quot;262&quot;/&gt;&lt;/object&gt;&lt;object type=&quot;3&quot; unique_id=&quot;10010&quot;&gt;&lt;property id=&quot;20148&quot; value=&quot;5&quot;/&gt;&lt;property id=&quot;20300&quot; value=&quot;Slide 7 - &amp;quot;Towards a more ‘children’s-rights’ based approach to EU citizenship? &amp;quot;&quot;/&gt;&lt;property id=&quot;20307&quot; value=&quot;263&quot;/&gt;&lt;/object&gt;&lt;object type=&quot;3&quot; unique_id=&quot;10011&quot;&gt;&lt;property id=&quot;20148&quot; value=&quot;5&quot;/&gt;&lt;property id=&quot;20300&quot; value=&quot;Slide 8 - &amp;quot;Lesson 2: Content&amp;quot;&quot;/&gt;&lt;property id=&quot;20307&quot; value=&quot;264&quot;/&gt;&lt;/object&gt;&lt;object type=&quot;3&quot; unique_id=&quot;10012&quot;&gt;&lt;property id=&quot;20148&quot; value=&quot;5&quot;/&gt;&lt;property id=&quot;20300&quot; value=&quot;Slide 9 - &amp;quot;Lesson 2: Wrap-up&amp;quot;&quot;/&gt;&lt;property id=&quot;20307&quot; value=&quot;265&quot;/&gt;&lt;/object&gt;&lt;object type=&quot;3&quot; unique_id=&quot;10013&quot;&gt;&lt;property id=&quot;20148&quot; value=&quot;5&quot;/&gt;&lt;property id=&quot;20300&quot; value=&quot;Slide 10 - &amp;quot;Lesson 3: Objectives&amp;quot;&quot;/&gt;&lt;property id=&quot;20307&quot; value=&quot;266&quot;/&gt;&lt;/object&gt;&lt;object type=&quot;3&quot; unique_id=&quot;10014&quot;&gt;&lt;property id=&quot;20148&quot; value=&quot;5&quot;/&gt;&lt;property id=&quot;20300&quot; value=&quot;Slide 11 - &amp;quot;Lesson 3: Content&amp;quot;&quot;/&gt;&lt;property id=&quot;20307&quot; value=&quot;267&quot;/&gt;&lt;/object&gt;&lt;object type=&quot;3&quot; unique_id=&quot;10015&quot;&gt;&lt;property id=&quot;20148&quot; value=&quot;5&quot;/&gt;&lt;property id=&quot;20300&quot; value=&quot;Slide 12 - &amp;quot;Lesson 3: Wrap-up&amp;quot;&quot;/&gt;&lt;property id=&quot;20307&quot; value=&quot;268&quot;/&gt;&lt;/object&gt;&lt;object type=&quot;3&quot; unique_id=&quot;10016&quot;&gt;&lt;property id=&quot;20148&quot; value=&quot;5&quot;/&gt;&lt;property id=&quot;20300&quot; value=&quot;Slide 13 - &amp;quot;Summary of Training&amp;quot;&quot;/&gt;&lt;property id=&quot;20307&quot; value=&quot;269&quot;/&gt;&lt;/object&gt;&lt;object type=&quot;3&quot; unique_id=&quot;10017&quot;&gt;&lt;property id=&quot;20148&quot; value=&quot;5&quot;/&gt;&lt;property id=&quot;20300&quot; value=&quot;Slide 14&quot;/&gt;&lt;property id=&quot;20307&quot; value=&quot;270&quot;/&gt;&lt;/object&gt;&lt;/object&gt;&lt;/object&gt;&lt;/database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3460604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raining presentation" id="{9308F140-5CDC-477D-BC4D-9C1906451284}" vid="{11C5112C-663B-4E6D-9D3D-2361F8FA32D6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D44557-C150-4AA7-97B1-62E8021520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TS103460604</Template>
  <TotalTime>0</TotalTime>
  <Words>737</Words>
  <Application>Microsoft Office PowerPoint</Application>
  <PresentationFormat>Custom</PresentationFormat>
  <Paragraphs>67</Paragraphs>
  <Slides>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TS103460604</vt:lpstr>
      <vt:lpstr>The Relevance of EU Citizenship to Children </vt:lpstr>
      <vt:lpstr>3 Key Manifestations of Children’s EU Citizenship</vt:lpstr>
      <vt:lpstr>EU Citizenship as a Status</vt:lpstr>
      <vt:lpstr>Judicial constructions of children’s EU citizenship: key milestones</vt:lpstr>
      <vt:lpstr>Citizenship as a tool – for stimulating political and legal reform</vt:lpstr>
      <vt:lpstr>PowerPoint Presentation</vt:lpstr>
      <vt:lpstr>Citizenship as a value – enhancing individual engagement with and commitment to the EU project</vt:lpstr>
      <vt:lpstr>Some concluding thoughts: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2014-04-27T21:46:54Z</dcterms:created>
  <dcterms:modified xsi:type="dcterms:W3CDTF">2014-05-06T09:23:34Z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TC034606049991</vt:lpwstr>
  </property>
</Properties>
</file>