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 id="2147483819" r:id="rId2"/>
  </p:sldMasterIdLst>
  <p:notesMasterIdLst>
    <p:notesMasterId r:id="rId40"/>
  </p:notesMasterIdLst>
  <p:handoutMasterIdLst>
    <p:handoutMasterId r:id="rId41"/>
  </p:handoutMasterIdLst>
  <p:sldIdLst>
    <p:sldId id="265" r:id="rId3"/>
    <p:sldId id="352" r:id="rId4"/>
    <p:sldId id="326" r:id="rId5"/>
    <p:sldId id="346" r:id="rId6"/>
    <p:sldId id="347" r:id="rId7"/>
    <p:sldId id="349" r:id="rId8"/>
    <p:sldId id="263" r:id="rId9"/>
    <p:sldId id="348" r:id="rId10"/>
    <p:sldId id="350" r:id="rId11"/>
    <p:sldId id="271" r:id="rId12"/>
    <p:sldId id="332" r:id="rId13"/>
    <p:sldId id="337" r:id="rId14"/>
    <p:sldId id="339" r:id="rId15"/>
    <p:sldId id="257" r:id="rId16"/>
    <p:sldId id="258" r:id="rId17"/>
    <p:sldId id="274" r:id="rId18"/>
    <p:sldId id="275" r:id="rId19"/>
    <p:sldId id="333" r:id="rId20"/>
    <p:sldId id="340" r:id="rId21"/>
    <p:sldId id="357" r:id="rId22"/>
    <p:sldId id="358" r:id="rId23"/>
    <p:sldId id="334" r:id="rId24"/>
    <p:sldId id="359" r:id="rId25"/>
    <p:sldId id="360" r:id="rId26"/>
    <p:sldId id="335" r:id="rId27"/>
    <p:sldId id="336" r:id="rId28"/>
    <p:sldId id="338" r:id="rId29"/>
    <p:sldId id="330" r:id="rId30"/>
    <p:sldId id="353" r:id="rId31"/>
    <p:sldId id="354" r:id="rId32"/>
    <p:sldId id="355" r:id="rId33"/>
    <p:sldId id="341" r:id="rId34"/>
    <p:sldId id="342" r:id="rId35"/>
    <p:sldId id="343" r:id="rId36"/>
    <p:sldId id="344" r:id="rId37"/>
    <p:sldId id="345" r:id="rId38"/>
    <p:sldId id="319"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FFCC66"/>
    <a:srgbClr val="FBD7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72" autoAdjust="0"/>
    <p:restoredTop sz="63943" autoAdjust="0"/>
  </p:normalViewPr>
  <p:slideViewPr>
    <p:cSldViewPr>
      <p:cViewPr varScale="1">
        <p:scale>
          <a:sx n="117" d="100"/>
          <a:sy n="117" d="100"/>
        </p:scale>
        <p:origin x="-1464" y="-102"/>
      </p:cViewPr>
      <p:guideLst>
        <p:guide orient="horz" pos="2160"/>
        <p:guide pos="2880"/>
      </p:guideLst>
    </p:cSldViewPr>
  </p:slideViewPr>
  <p:outlineViewPr>
    <p:cViewPr>
      <p:scale>
        <a:sx n="33" d="100"/>
        <a:sy n="33" d="100"/>
      </p:scale>
      <p:origin x="12" y="0"/>
    </p:cViewPr>
  </p:outlineViewPr>
  <p:notesTextViewPr>
    <p:cViewPr>
      <p:scale>
        <a:sx n="1" d="1"/>
        <a:sy n="1" d="1"/>
      </p:scale>
      <p:origin x="0" y="0"/>
    </p:cViewPr>
  </p:notesTextViewPr>
  <p:sorterViewPr>
    <p:cViewPr>
      <p:scale>
        <a:sx n="100" d="100"/>
        <a:sy n="100" d="100"/>
      </p:scale>
      <p:origin x="0" y="7044"/>
    </p:cViewPr>
  </p:sorterViewPr>
  <p:notesViewPr>
    <p:cSldViewPr>
      <p:cViewPr varScale="1">
        <p:scale>
          <a:sx n="67" d="100"/>
          <a:sy n="67" d="100"/>
        </p:scale>
        <p:origin x="-2822"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GB" sz="1000" dirty="0" smtClean="0">
                <a:latin typeface="Verdana" panose="020B0604030504040204" pitchFamily="34" charset="0"/>
                <a:ea typeface="Verdana" panose="020B0604030504040204" pitchFamily="34" charset="0"/>
                <a:cs typeface="Verdana" panose="020B0604030504040204" pitchFamily="34" charset="0"/>
              </a:rPr>
              <a:t>www.rip.org.uk</a:t>
            </a:r>
            <a:endParaRPr lang="en-GB" sz="1000" dirty="0">
              <a:latin typeface="Verdana" panose="020B0604030504040204" pitchFamily="34" charset="0"/>
              <a:ea typeface="Verdana" panose="020B0604030504040204" pitchFamily="34" charset="0"/>
              <a:cs typeface="Verdana" panose="020B0604030504040204"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9D42218-6335-4851-ABC8-A525D0CABD7A}" type="slidenum">
              <a:rPr lang="en-GB" sz="1000" smtClean="0">
                <a:latin typeface="Verdana" panose="020B0604030504040204" pitchFamily="34" charset="0"/>
                <a:ea typeface="Verdana" panose="020B0604030504040204" pitchFamily="34" charset="0"/>
                <a:cs typeface="Verdana" panose="020B0604030504040204" pitchFamily="34" charset="0"/>
              </a:rPr>
              <a:pPr/>
              <a:t>‹#›</a:t>
            </a:fld>
            <a:endParaRPr lang="en-GB" sz="1000" dirty="0">
              <a:latin typeface="Verdana" panose="020B0604030504040204" pitchFamily="34" charset="0"/>
              <a:ea typeface="Verdana" panose="020B0604030504040204" pitchFamily="34" charset="0"/>
              <a:cs typeface="Verdana" panose="020B0604030504040204" pitchFamily="34" charset="0"/>
            </a:endParaRPr>
          </a:p>
        </p:txBody>
      </p:sp>
      <p:pic>
        <p:nvPicPr>
          <p:cNvPr id="6" name="Picture 5" descr="V:\Social Justice\RRC shared\Marketing\brand guidelines\2013\RiP Logos\RiP_core_hi-re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680" y="248850"/>
            <a:ext cx="1224136" cy="513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3089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000">
                <a:latin typeface="Verdana" panose="020B0604030504040204" pitchFamily="34" charset="0"/>
                <a:ea typeface="Verdana" panose="020B0604030504040204" pitchFamily="34" charset="0"/>
                <a:cs typeface="Verdana" panose="020B0604030504040204" pitchFamily="34" charset="0"/>
              </a:defRPr>
            </a:lvl1pPr>
          </a:lstStyle>
          <a:p>
            <a:r>
              <a:rPr lang="en-GB" dirty="0" smtClean="0"/>
              <a:t>www.rip.org.uk</a:t>
            </a:r>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000">
                <a:latin typeface="Verdana" panose="020B0604030504040204" pitchFamily="34" charset="0"/>
                <a:ea typeface="Verdana" panose="020B0604030504040204" pitchFamily="34" charset="0"/>
                <a:cs typeface="Verdana" panose="020B0604030504040204" pitchFamily="34" charset="0"/>
              </a:defRPr>
            </a:lvl1pPr>
          </a:lstStyle>
          <a:p>
            <a:fld id="{F39DCF87-0F5D-4EE3-B038-2C762634D885}" type="slidenum">
              <a:rPr lang="en-GB" smtClean="0"/>
              <a:pPr/>
              <a:t>‹#›</a:t>
            </a:fld>
            <a:endParaRPr lang="en-GB" dirty="0"/>
          </a:p>
        </p:txBody>
      </p:sp>
      <p:pic>
        <p:nvPicPr>
          <p:cNvPr id="8" name="Picture 7" descr="V:\Social Justice\RRC shared\Marketing\brand guidelines\2013\RiP Logos\RiP_core_hi-re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464" y="108847"/>
            <a:ext cx="1207352" cy="506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9579344"/>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9DCF87-0F5D-4EE3-B038-2C762634D885}" type="slidenum">
              <a:rPr lang="en-GB" smtClean="0"/>
              <a:pPr/>
              <a:t>1</a:t>
            </a:fld>
            <a:endParaRPr lang="en-GB" dirty="0"/>
          </a:p>
        </p:txBody>
      </p:sp>
      <p:sp>
        <p:nvSpPr>
          <p:cNvPr id="5" name="Footer Placeholder 5"/>
          <p:cNvSpPr>
            <a:spLocks noGrp="1"/>
          </p:cNvSpPr>
          <p:nvPr>
            <p:ph type="ftr" sz="quarter" idx="4"/>
          </p:nvPr>
        </p:nvSpPr>
        <p:spPr>
          <a:xfrm>
            <a:off x="12249" y="8686800"/>
            <a:ext cx="2971800" cy="457200"/>
          </a:xfrm>
          <a:prstGeom prst="rect">
            <a:avLst/>
          </a:prstGeom>
        </p:spPr>
        <p:txBody>
          <a:bodyPr vert="horz" lIns="91440" tIns="45720" rIns="91440" bIns="45720" rtlCol="0" anchor="b"/>
          <a:lstStyle>
            <a:lvl1pPr algn="l">
              <a:defRPr sz="1000">
                <a:latin typeface="Verdana" panose="020B0604030504040204" pitchFamily="34" charset="0"/>
                <a:ea typeface="Verdana" panose="020B0604030504040204" pitchFamily="34" charset="0"/>
                <a:cs typeface="Verdana" panose="020B0604030504040204" pitchFamily="34" charset="0"/>
              </a:defRPr>
            </a:lvl1pPr>
          </a:lstStyle>
          <a:p>
            <a:r>
              <a:rPr lang="en-GB" dirty="0" smtClean="0"/>
              <a:t>www.rip.org.uk</a:t>
            </a:r>
            <a:endParaRPr lang="en-GB" dirty="0"/>
          </a:p>
        </p:txBody>
      </p:sp>
    </p:spTree>
    <p:extLst>
      <p:ext uri="{BB962C8B-B14F-4D97-AF65-F5344CB8AC3E}">
        <p14:creationId xmlns:p14="http://schemas.microsoft.com/office/powerpoint/2010/main" val="4293148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Tempting (for policy makers) to imagine research -&gt; practice</a:t>
            </a:r>
            <a:r>
              <a:rPr lang="en-GB" baseline="0" dirty="0" smtClean="0"/>
              <a:t> is easy….</a:t>
            </a:r>
            <a:endParaRPr lang="en-GB" dirty="0"/>
          </a:p>
        </p:txBody>
      </p:sp>
      <p:sp>
        <p:nvSpPr>
          <p:cNvPr id="4" name="Slide Number Placeholder 3"/>
          <p:cNvSpPr>
            <a:spLocks noGrp="1"/>
          </p:cNvSpPr>
          <p:nvPr>
            <p:ph type="sldNum" sz="quarter" idx="10"/>
          </p:nvPr>
        </p:nvSpPr>
        <p:spPr/>
        <p:txBody>
          <a:bodyPr/>
          <a:lstStyle/>
          <a:p>
            <a:fld id="{F39DCF87-0F5D-4EE3-B038-2C762634D885}" type="slidenum">
              <a:rPr lang="en-GB" smtClean="0"/>
              <a:pPr/>
              <a:t>2</a:t>
            </a:fld>
            <a:endParaRPr lang="en-GB" dirty="0"/>
          </a:p>
        </p:txBody>
      </p:sp>
    </p:spTree>
    <p:extLst>
      <p:ext uri="{BB962C8B-B14F-4D97-AF65-F5344CB8AC3E}">
        <p14:creationId xmlns:p14="http://schemas.microsoft.com/office/powerpoint/2010/main" val="2643068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aseline="0" dirty="0" smtClean="0"/>
          </a:p>
          <a:p>
            <a:r>
              <a:rPr lang="en-GB" baseline="0" dirty="0" smtClean="0"/>
              <a:t>Why are these children not following instructions?</a:t>
            </a:r>
          </a:p>
          <a:p>
            <a:endParaRPr lang="en-GB" baseline="0" dirty="0" smtClean="0"/>
          </a:p>
          <a:p>
            <a:r>
              <a:rPr lang="en-GB" baseline="0" dirty="0" smtClean="0"/>
              <a:t>There is no explanation why (rationale)</a:t>
            </a:r>
          </a:p>
          <a:p>
            <a:r>
              <a:rPr lang="en-GB" baseline="0" dirty="0" smtClean="0"/>
              <a:t>They may not be able to read it (accessibility)</a:t>
            </a:r>
          </a:p>
          <a:p>
            <a:r>
              <a:rPr lang="en-GB" baseline="0" dirty="0" smtClean="0"/>
              <a:t>It’s not their rules (ownership)</a:t>
            </a:r>
          </a:p>
          <a:p>
            <a:r>
              <a:rPr lang="en-GB" baseline="0" dirty="0" smtClean="0"/>
              <a:t>It’s not solving </a:t>
            </a:r>
            <a:r>
              <a:rPr lang="en-GB" i="1" baseline="0" dirty="0" smtClean="0"/>
              <a:t>their </a:t>
            </a:r>
            <a:r>
              <a:rPr lang="en-GB" i="0" baseline="0" dirty="0" smtClean="0"/>
              <a:t>problem (</a:t>
            </a:r>
            <a:r>
              <a:rPr lang="en-GB" i="0" baseline="0" dirty="0" err="1" smtClean="0"/>
              <a:t>responsivity</a:t>
            </a:r>
            <a:r>
              <a:rPr lang="en-GB" i="0" baseline="0" dirty="0" smtClean="0"/>
              <a:t> and relevance)</a:t>
            </a:r>
          </a:p>
          <a:p>
            <a:r>
              <a:rPr lang="en-GB" i="0" baseline="0" dirty="0" smtClean="0"/>
              <a:t>It’s too compelling to be disobedient (practice norms / conformity)</a:t>
            </a:r>
          </a:p>
          <a:p>
            <a:endParaRPr lang="en-GB" i="0" baseline="0" dirty="0" smtClean="0"/>
          </a:p>
          <a:p>
            <a:r>
              <a:rPr lang="en-GB" i="0" baseline="0" dirty="0" smtClean="0"/>
              <a:t>EACH OF THESE CAN BE RECOGNISED AS BARRIERS TO THE ADOPTION OF POLICY/GUIDELINES.... BUT THERE ARE OTHER BARRIERS....</a:t>
            </a:r>
            <a:endParaRPr lang="en-GB" dirty="0"/>
          </a:p>
        </p:txBody>
      </p:sp>
      <p:sp>
        <p:nvSpPr>
          <p:cNvPr id="4" name="Slide Number Placeholder 3"/>
          <p:cNvSpPr>
            <a:spLocks noGrp="1"/>
          </p:cNvSpPr>
          <p:nvPr>
            <p:ph type="sldNum" sz="quarter" idx="10"/>
          </p:nvPr>
        </p:nvSpPr>
        <p:spPr/>
        <p:txBody>
          <a:bodyPr/>
          <a:lstStyle/>
          <a:p>
            <a:fld id="{52868221-101D-4BC2-845D-649C655C66DD}" type="slidenum">
              <a:rPr lang="en-GB" smtClean="0"/>
              <a:pPr/>
              <a:t>3</a:t>
            </a:fld>
            <a:endParaRPr lang="en-GB" dirty="0"/>
          </a:p>
        </p:txBody>
      </p:sp>
      <p:sp>
        <p:nvSpPr>
          <p:cNvPr id="5" name="Footer Placeholder 5"/>
          <p:cNvSpPr>
            <a:spLocks noGrp="1"/>
          </p:cNvSpPr>
          <p:nvPr>
            <p:ph type="ftr" sz="quarter" idx="4"/>
          </p:nvPr>
        </p:nvSpPr>
        <p:spPr>
          <a:xfrm>
            <a:off x="12249" y="8686800"/>
            <a:ext cx="2971800" cy="457200"/>
          </a:xfrm>
          <a:prstGeom prst="rect">
            <a:avLst/>
          </a:prstGeom>
        </p:spPr>
        <p:txBody>
          <a:bodyPr vert="horz" lIns="91440" tIns="45720" rIns="91440" bIns="45720" rtlCol="0" anchor="b"/>
          <a:lstStyle>
            <a:lvl1pPr algn="l">
              <a:defRPr sz="1000">
                <a:latin typeface="Verdana" panose="020B0604030504040204" pitchFamily="34" charset="0"/>
                <a:ea typeface="Verdana" panose="020B0604030504040204" pitchFamily="34" charset="0"/>
                <a:cs typeface="Verdana" panose="020B0604030504040204" pitchFamily="34" charset="0"/>
              </a:defRPr>
            </a:lvl1pPr>
          </a:lstStyle>
          <a:p>
            <a:r>
              <a:rPr lang="en-GB" dirty="0" smtClean="0"/>
              <a:t>www.rip.org.uk</a:t>
            </a:r>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“Health</a:t>
            </a:r>
            <a:r>
              <a:rPr lang="en-GB" baseline="0" dirty="0" smtClean="0"/>
              <a:t> have got nailed”</a:t>
            </a:r>
            <a:endParaRPr lang="en-GB" dirty="0"/>
          </a:p>
        </p:txBody>
      </p:sp>
      <p:sp>
        <p:nvSpPr>
          <p:cNvPr id="4" name="Slide Number Placeholder 3"/>
          <p:cNvSpPr>
            <a:spLocks noGrp="1"/>
          </p:cNvSpPr>
          <p:nvPr>
            <p:ph type="sldNum" sz="quarter" idx="10"/>
          </p:nvPr>
        </p:nvSpPr>
        <p:spPr/>
        <p:txBody>
          <a:bodyPr/>
          <a:lstStyle/>
          <a:p>
            <a:fld id="{F39DCF87-0F5D-4EE3-B038-2C762634D885}" type="slidenum">
              <a:rPr lang="en-GB" smtClean="0"/>
              <a:pPr/>
              <a:t>4</a:t>
            </a:fld>
            <a:endParaRPr lang="en-GB" dirty="0"/>
          </a:p>
        </p:txBody>
      </p:sp>
    </p:spTree>
    <p:extLst>
      <p:ext uri="{BB962C8B-B14F-4D97-AF65-F5344CB8AC3E}">
        <p14:creationId xmlns:p14="http://schemas.microsoft.com/office/powerpoint/2010/main" val="1875159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shows it is bidirectional…..</a:t>
            </a:r>
          </a:p>
          <a:p>
            <a:endParaRPr lang="en-GB" dirty="0" smtClean="0"/>
          </a:p>
          <a:p>
            <a:r>
              <a:rPr lang="en-GB" dirty="0" smtClean="0"/>
              <a:t>Actually it is multidirectional</a:t>
            </a:r>
            <a:endParaRPr lang="en-GB" dirty="0"/>
          </a:p>
        </p:txBody>
      </p:sp>
      <p:sp>
        <p:nvSpPr>
          <p:cNvPr id="4" name="Slide Number Placeholder 3"/>
          <p:cNvSpPr>
            <a:spLocks noGrp="1"/>
          </p:cNvSpPr>
          <p:nvPr>
            <p:ph type="sldNum" sz="quarter" idx="10"/>
          </p:nvPr>
        </p:nvSpPr>
        <p:spPr/>
        <p:txBody>
          <a:bodyPr/>
          <a:lstStyle/>
          <a:p>
            <a:fld id="{F39DCF87-0F5D-4EE3-B038-2C762634D885}" type="slidenum">
              <a:rPr lang="en-GB" smtClean="0"/>
              <a:pPr/>
              <a:t>5</a:t>
            </a:fld>
            <a:endParaRPr lang="en-GB" dirty="0"/>
          </a:p>
        </p:txBody>
      </p:sp>
    </p:spTree>
    <p:extLst>
      <p:ext uri="{BB962C8B-B14F-4D97-AF65-F5344CB8AC3E}">
        <p14:creationId xmlns:p14="http://schemas.microsoft.com/office/powerpoint/2010/main" val="2840654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Highly social and dynamic process (Nutley et</a:t>
            </a:r>
            <a:r>
              <a:rPr lang="en-GB" baseline="0" dirty="0" smtClean="0"/>
              <a:t> al)</a:t>
            </a:r>
            <a:r>
              <a:rPr lang="en-GB" dirty="0" smtClean="0"/>
              <a:t>, everyone at different stages,</a:t>
            </a:r>
            <a:r>
              <a:rPr lang="en-GB" baseline="0" dirty="0" smtClean="0"/>
              <a:t> often not coordinated, range of motivations, </a:t>
            </a:r>
          </a:p>
          <a:p>
            <a:endParaRPr lang="en-GB" baseline="0" dirty="0" smtClean="0"/>
          </a:p>
          <a:p>
            <a:r>
              <a:rPr lang="en-GB" baseline="0" dirty="0" smtClean="0"/>
              <a:t>IT’S PERSONAL &amp; COMPLEX </a:t>
            </a:r>
            <a:endParaRPr lang="en-GB" dirty="0"/>
          </a:p>
        </p:txBody>
      </p:sp>
      <p:sp>
        <p:nvSpPr>
          <p:cNvPr id="4" name="Slide Number Placeholder 3"/>
          <p:cNvSpPr>
            <a:spLocks noGrp="1"/>
          </p:cNvSpPr>
          <p:nvPr>
            <p:ph type="sldNum" sz="quarter" idx="10"/>
          </p:nvPr>
        </p:nvSpPr>
        <p:spPr/>
        <p:txBody>
          <a:bodyPr/>
          <a:lstStyle/>
          <a:p>
            <a:fld id="{F39DCF87-0F5D-4EE3-B038-2C762634D885}" type="slidenum">
              <a:rPr lang="en-GB" smtClean="0"/>
              <a:pPr/>
              <a:t>6</a:t>
            </a:fld>
            <a:endParaRPr lang="en-GB" dirty="0"/>
          </a:p>
        </p:txBody>
      </p:sp>
    </p:spTree>
    <p:extLst>
      <p:ext uri="{BB962C8B-B14F-4D97-AF65-F5344CB8AC3E}">
        <p14:creationId xmlns:p14="http://schemas.microsoft.com/office/powerpoint/2010/main" val="1723632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Based on the work of Nutley et al – RURU at the University of St.</a:t>
            </a:r>
            <a:r>
              <a:rPr lang="en-GB" baseline="0" dirty="0" smtClean="0"/>
              <a:t> Andrews</a:t>
            </a:r>
          </a:p>
          <a:p>
            <a:endParaRPr lang="en-GB" baseline="0" dirty="0" smtClean="0"/>
          </a:p>
          <a:p>
            <a:r>
              <a:rPr lang="en-GB" baseline="0" dirty="0" smtClean="0"/>
              <a:t>A few things we know about knowledge utilisation and what works best</a:t>
            </a:r>
          </a:p>
          <a:p>
            <a:endParaRPr lang="en-GB" baseline="0" dirty="0" smtClean="0"/>
          </a:p>
          <a:p>
            <a:endParaRPr lang="en-GB" baseline="0" dirty="0" smtClean="0"/>
          </a:p>
          <a:p>
            <a:r>
              <a:rPr lang="en-GB" baseline="0" dirty="0" smtClean="0"/>
              <a:t>‘knowing about research is not the same as using it’</a:t>
            </a:r>
            <a:endParaRPr lang="en-GB" dirty="0"/>
          </a:p>
        </p:txBody>
      </p:sp>
      <p:sp>
        <p:nvSpPr>
          <p:cNvPr id="4" name="Slide Number Placeholder 3"/>
          <p:cNvSpPr>
            <a:spLocks noGrp="1"/>
          </p:cNvSpPr>
          <p:nvPr>
            <p:ph type="sldNum" sz="quarter" idx="10"/>
          </p:nvPr>
        </p:nvSpPr>
        <p:spPr/>
        <p:txBody>
          <a:bodyPr/>
          <a:lstStyle/>
          <a:p>
            <a:fld id="{F39DCF87-0F5D-4EE3-B038-2C762634D885}" type="slidenum">
              <a:rPr lang="en-GB" smtClean="0"/>
              <a:pPr/>
              <a:t>7</a:t>
            </a:fld>
            <a:endParaRPr lang="en-GB" dirty="0"/>
          </a:p>
        </p:txBody>
      </p:sp>
      <p:sp>
        <p:nvSpPr>
          <p:cNvPr id="5" name="Footer Placeholder 5"/>
          <p:cNvSpPr>
            <a:spLocks noGrp="1"/>
          </p:cNvSpPr>
          <p:nvPr>
            <p:ph type="ftr" sz="quarter" idx="4"/>
          </p:nvPr>
        </p:nvSpPr>
        <p:spPr>
          <a:xfrm>
            <a:off x="12249" y="8686800"/>
            <a:ext cx="2971800" cy="457200"/>
          </a:xfrm>
          <a:prstGeom prst="rect">
            <a:avLst/>
          </a:prstGeom>
        </p:spPr>
        <p:txBody>
          <a:bodyPr vert="horz" lIns="91440" tIns="45720" rIns="91440" bIns="45720" rtlCol="0" anchor="b"/>
          <a:lstStyle>
            <a:lvl1pPr algn="l">
              <a:defRPr sz="1000">
                <a:latin typeface="Verdana" panose="020B0604030504040204" pitchFamily="34" charset="0"/>
                <a:ea typeface="Verdana" panose="020B0604030504040204" pitchFamily="34" charset="0"/>
                <a:cs typeface="Verdana" panose="020B0604030504040204" pitchFamily="34" charset="0"/>
              </a:defRPr>
            </a:lvl1pPr>
          </a:lstStyle>
          <a:p>
            <a:r>
              <a:rPr lang="en-GB" dirty="0" smtClean="0"/>
              <a:t>www.rip.org.uk</a:t>
            </a:r>
            <a:endParaRPr lang="en-GB" dirty="0"/>
          </a:p>
        </p:txBody>
      </p:sp>
    </p:spTree>
    <p:extLst>
      <p:ext uri="{BB962C8B-B14F-4D97-AF65-F5344CB8AC3E}">
        <p14:creationId xmlns:p14="http://schemas.microsoft.com/office/powerpoint/2010/main" val="933850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Most activity still</a:t>
            </a:r>
            <a:r>
              <a:rPr lang="en-GB" baseline="0" dirty="0" smtClean="0"/>
              <a:t> adopts a </a:t>
            </a:r>
            <a:r>
              <a:rPr lang="en-GB" baseline="0" dirty="0" err="1" smtClean="0"/>
              <a:t>trad</a:t>
            </a:r>
            <a:r>
              <a:rPr lang="en-GB" baseline="0" dirty="0" smtClean="0"/>
              <a:t> broadcast model  “dissemination”</a:t>
            </a:r>
            <a:endParaRPr lang="en-GB" dirty="0"/>
          </a:p>
        </p:txBody>
      </p:sp>
      <p:sp>
        <p:nvSpPr>
          <p:cNvPr id="4" name="Slide Number Placeholder 3"/>
          <p:cNvSpPr>
            <a:spLocks noGrp="1"/>
          </p:cNvSpPr>
          <p:nvPr>
            <p:ph type="sldNum" sz="quarter" idx="10"/>
          </p:nvPr>
        </p:nvSpPr>
        <p:spPr/>
        <p:txBody>
          <a:bodyPr/>
          <a:lstStyle/>
          <a:p>
            <a:fld id="{F39DCF87-0F5D-4EE3-B038-2C762634D885}" type="slidenum">
              <a:rPr lang="en-GB" smtClean="0"/>
              <a:pPr/>
              <a:t>8</a:t>
            </a:fld>
            <a:endParaRPr lang="en-GB" dirty="0"/>
          </a:p>
        </p:txBody>
      </p:sp>
    </p:spTree>
    <p:extLst>
      <p:ext uri="{BB962C8B-B14F-4D97-AF65-F5344CB8AC3E}">
        <p14:creationId xmlns:p14="http://schemas.microsoft.com/office/powerpoint/2010/main" val="3196893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p:spPr>
        <p:txBody>
          <a:bodyPr/>
          <a:lstStyle/>
          <a:p>
            <a:r>
              <a:rPr lang="en-US" i="0" baseline="0" dirty="0" smtClean="0"/>
              <a:t>Will return to what we mean by EIP (as opposed to evidence-based practice) shortly.</a:t>
            </a:r>
          </a:p>
          <a:p>
            <a:endParaRPr lang="en-US" i="0" baseline="0" dirty="0" smtClean="0"/>
          </a:p>
          <a:p>
            <a:r>
              <a:rPr lang="en-US" i="0" baseline="0" dirty="0" smtClean="0"/>
              <a:t>We are about building capacity: this means that we work with our Partners to develop their skills rather than simply provide them with materials.</a:t>
            </a:r>
          </a:p>
          <a:p>
            <a:endParaRPr lang="en-US" i="0" baseline="0" dirty="0" smtClean="0"/>
          </a:p>
        </p:txBody>
      </p:sp>
      <p:sp>
        <p:nvSpPr>
          <p:cNvPr id="14340" name="Header Placeholder 3"/>
          <p:cNvSpPr>
            <a:spLocks noGrp="1"/>
          </p:cNvSpPr>
          <p:nvPr>
            <p:ph type="hdr" sz="quarter"/>
          </p:nvPr>
        </p:nvSpPr>
        <p:spPr bwMode="auto">
          <a:xfrm>
            <a:off x="0" y="0"/>
            <a:ext cx="2972547" cy="457639"/>
          </a:xfrm>
          <a:prstGeom prst="rect">
            <a:avLst/>
          </a:prstGeom>
          <a:noFill/>
          <a:ln>
            <a:miter lim="800000"/>
            <a:headEnd/>
            <a:tailEnd/>
          </a:ln>
        </p:spPr>
        <p:txBody>
          <a:bodyPr wrap="square" numCol="1" anchor="t" anchorCtr="0" compatLnSpc="1">
            <a:prstTxWarp prst="textNoShape">
              <a:avLst/>
            </a:prstTxWarp>
          </a:bodyPr>
          <a:lstStyle/>
          <a:p>
            <a:r>
              <a:rPr lang="en-GB" smtClean="0">
                <a:cs typeface="Times New Roman" pitchFamily="18" charset="0"/>
              </a:rPr>
              <a:t>research </a:t>
            </a:r>
            <a:r>
              <a:rPr lang="en-GB" smtClean="0">
                <a:solidFill>
                  <a:srgbClr val="FF0000"/>
                </a:solidFill>
                <a:cs typeface="Times New Roman" pitchFamily="18" charset="0"/>
              </a:rPr>
              <a:t>in</a:t>
            </a:r>
            <a:r>
              <a:rPr lang="en-GB" smtClean="0">
                <a:cs typeface="Times New Roman" pitchFamily="18" charset="0"/>
              </a:rPr>
              <a:t> practice</a:t>
            </a:r>
          </a:p>
        </p:txBody>
      </p:sp>
      <p:sp>
        <p:nvSpPr>
          <p:cNvPr id="14341"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GB" smtClean="0">
                <a:cs typeface="Times New Roman" pitchFamily="18" charset="0"/>
              </a:rPr>
              <a:t>www.rip.org.uk</a:t>
            </a:r>
          </a:p>
        </p:txBody>
      </p:sp>
      <p:sp>
        <p:nvSpPr>
          <p:cNvPr id="14342" name="Date Placeholder 5"/>
          <p:cNvSpPr>
            <a:spLocks noGrp="1"/>
          </p:cNvSpPr>
          <p:nvPr>
            <p:ph type="dt" sz="quarter" idx="1"/>
          </p:nvPr>
        </p:nvSpPr>
        <p:spPr bwMode="auto">
          <a:xfrm>
            <a:off x="3883852" y="0"/>
            <a:ext cx="2972547" cy="457639"/>
          </a:xfrm>
          <a:prstGeom prst="rect">
            <a:avLst/>
          </a:prstGeom>
          <a:noFill/>
          <a:ln>
            <a:miter lim="800000"/>
            <a:headEnd/>
            <a:tailEnd/>
          </a:ln>
        </p:spPr>
        <p:txBody>
          <a:bodyPr wrap="square" numCol="1" compatLnSpc="1">
            <a:prstTxWarp prst="textNoShape">
              <a:avLst/>
            </a:prstTxWarp>
          </a:bodyPr>
          <a:lstStyle/>
          <a:p>
            <a:fld id="{92A45AA3-4109-42FA-8F08-46CB62E1416C}" type="datetime1">
              <a:rPr lang="en-GB" smtClean="0">
                <a:cs typeface="Times New Roman" pitchFamily="18" charset="0"/>
              </a:rPr>
              <a:pPr/>
              <a:t>04/03/2014</a:t>
            </a:fld>
            <a:endParaRPr lang="en-GB" smtClean="0">
              <a:cs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addition to this we would add that co-production</a:t>
            </a:r>
            <a:r>
              <a:rPr lang="en-GB" baseline="0" dirty="0" smtClean="0"/>
              <a:t> instead of a top-down cascading of information is also useful when considering mobilisation.  The concept of a broker working in isolation from the practitioners and academics would not work  - note that we drew the arrows as a two-way flow of information.</a:t>
            </a:r>
          </a:p>
          <a:p>
            <a:endParaRPr lang="en-GB" baseline="0" dirty="0" smtClean="0"/>
          </a:p>
        </p:txBody>
      </p:sp>
      <p:sp>
        <p:nvSpPr>
          <p:cNvPr id="4" name="Slide Number Placeholder 3"/>
          <p:cNvSpPr>
            <a:spLocks noGrp="1"/>
          </p:cNvSpPr>
          <p:nvPr>
            <p:ph type="sldNum" sz="quarter" idx="10"/>
          </p:nvPr>
        </p:nvSpPr>
        <p:spPr/>
        <p:txBody>
          <a:bodyPr/>
          <a:lstStyle/>
          <a:p>
            <a:fld id="{F39DCF87-0F5D-4EE3-B038-2C762634D885}" type="slidenum">
              <a:rPr lang="en-GB" smtClean="0"/>
              <a:pPr/>
              <a:t>10</a:t>
            </a:fld>
            <a:endParaRPr lang="en-GB" dirty="0"/>
          </a:p>
        </p:txBody>
      </p:sp>
      <p:sp>
        <p:nvSpPr>
          <p:cNvPr id="5" name="Footer Placeholder 5"/>
          <p:cNvSpPr>
            <a:spLocks noGrp="1"/>
          </p:cNvSpPr>
          <p:nvPr>
            <p:ph type="ftr" sz="quarter" idx="4"/>
          </p:nvPr>
        </p:nvSpPr>
        <p:spPr>
          <a:xfrm>
            <a:off x="12249" y="8686800"/>
            <a:ext cx="2971800" cy="457200"/>
          </a:xfrm>
          <a:prstGeom prst="rect">
            <a:avLst/>
          </a:prstGeom>
        </p:spPr>
        <p:txBody>
          <a:bodyPr vert="horz" lIns="91440" tIns="45720" rIns="91440" bIns="45720" rtlCol="0" anchor="b"/>
          <a:lstStyle>
            <a:lvl1pPr algn="l">
              <a:defRPr sz="1000">
                <a:latin typeface="Verdana" panose="020B0604030504040204" pitchFamily="34" charset="0"/>
                <a:ea typeface="Verdana" panose="020B0604030504040204" pitchFamily="34" charset="0"/>
                <a:cs typeface="Verdana" panose="020B0604030504040204" pitchFamily="34" charset="0"/>
              </a:defRPr>
            </a:lvl1pPr>
          </a:lstStyle>
          <a:p>
            <a:r>
              <a:rPr lang="en-GB" dirty="0" smtClean="0"/>
              <a:t>www.rip.org.uk</a:t>
            </a:r>
            <a:endParaRPr lang="en-GB" dirty="0"/>
          </a:p>
        </p:txBody>
      </p:sp>
    </p:spTree>
    <p:extLst>
      <p:ext uri="{BB962C8B-B14F-4D97-AF65-F5344CB8AC3E}">
        <p14:creationId xmlns:p14="http://schemas.microsoft.com/office/powerpoint/2010/main" val="1809149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xfrm>
            <a:off x="1144588" y="685800"/>
            <a:ext cx="4572000" cy="3429000"/>
          </a:xfrm>
          <a:prstGeom prst="rect">
            <a:avLst/>
          </a:prstGeom>
          <a:noFill/>
          <a:ln>
            <a:miter lim="800000"/>
            <a:headEnd/>
            <a:tailEnd/>
          </a:ln>
        </p:spPr>
      </p:sp>
      <p:sp>
        <p:nvSpPr>
          <p:cNvPr id="3" name="Notes Placeholder 2"/>
          <p:cNvSpPr>
            <a:spLocks noGrp="1"/>
          </p:cNvSpPr>
          <p:nvPr>
            <p:ph type="body" idx="1"/>
          </p:nvPr>
        </p:nvSpPr>
        <p:spPr>
          <a:xfrm>
            <a:off x="914508" y="4342451"/>
            <a:ext cx="5028986" cy="4115824"/>
          </a:xfrm>
        </p:spPr>
        <p:txBody>
          <a:bodyPr>
            <a:normAutofit fontScale="25000" lnSpcReduction="20000"/>
          </a:bodyPr>
          <a:lstStyle/>
          <a:p>
            <a:pPr>
              <a:spcBef>
                <a:spcPts val="0"/>
              </a:spcBef>
              <a:defRPr/>
            </a:pPr>
            <a:r>
              <a:rPr lang="en-GB" sz="4000" dirty="0" smtClean="0"/>
              <a:t>The team at Research Unit for Research Utilisation at Edinburgh University developed this model for thinking about research use in organisations.</a:t>
            </a:r>
          </a:p>
          <a:p>
            <a:pPr>
              <a:spcBef>
                <a:spcPts val="0"/>
              </a:spcBef>
              <a:defRPr/>
            </a:pPr>
            <a:endParaRPr lang="en-GB" sz="4000" dirty="0" smtClean="0"/>
          </a:p>
          <a:p>
            <a:r>
              <a:rPr lang="en-GB" sz="4000" dirty="0" smtClean="0"/>
              <a:t>This represents Sandra</a:t>
            </a:r>
            <a:r>
              <a:rPr lang="en-GB" sz="4000" baseline="0" dirty="0" smtClean="0"/>
              <a:t> Nutley et </a:t>
            </a:r>
            <a:r>
              <a:rPr lang="en-GB" sz="4000" baseline="0" dirty="0" err="1" smtClean="0"/>
              <a:t>al’s</a:t>
            </a:r>
            <a:r>
              <a:rPr lang="en-GB" sz="4000" baseline="0" dirty="0" smtClean="0"/>
              <a:t> model of how organisations adopt EIP:</a:t>
            </a:r>
          </a:p>
          <a:p>
            <a:endParaRPr lang="en-GB" sz="4000" baseline="0" dirty="0" smtClean="0"/>
          </a:p>
          <a:p>
            <a:r>
              <a:rPr lang="en-GB" sz="4000" baseline="0" dirty="0" smtClean="0"/>
              <a:t>There are 3 models:</a:t>
            </a:r>
          </a:p>
          <a:p>
            <a:pPr eaLnBrk="1" hangingPunct="1">
              <a:spcBef>
                <a:spcPct val="50000"/>
              </a:spcBef>
              <a:spcAft>
                <a:spcPct val="0"/>
              </a:spcAft>
              <a:buFont typeface="Arial" charset="0"/>
              <a:buNone/>
              <a:defRPr/>
            </a:pPr>
            <a:r>
              <a:rPr lang="en-GB" sz="4000" baseline="0" dirty="0" smtClean="0"/>
              <a:t>1) </a:t>
            </a:r>
            <a:r>
              <a:rPr lang="en-GB" sz="4000" b="1" baseline="0" dirty="0" smtClean="0"/>
              <a:t>Research based practitioner model</a:t>
            </a:r>
            <a:r>
              <a:rPr lang="en-GB" sz="4000" baseline="0" dirty="0" smtClean="0"/>
              <a:t>.  </a:t>
            </a:r>
            <a:r>
              <a:rPr lang="en-GB" sz="4000" baseline="0" dirty="0" err="1" smtClean="0"/>
              <a:t>Ie</a:t>
            </a:r>
            <a:r>
              <a:rPr lang="en-GB" sz="4000" baseline="0" dirty="0" smtClean="0"/>
              <a:t> there is one or two keen types in the org who tend to access research and take responsibility (often off their own back) to share this. </a:t>
            </a:r>
          </a:p>
          <a:p>
            <a:pPr eaLnBrk="1" hangingPunct="1">
              <a:spcBef>
                <a:spcPct val="50000"/>
              </a:spcBef>
              <a:spcAft>
                <a:spcPct val="0"/>
              </a:spcAft>
              <a:buFont typeface="Arial" charset="0"/>
              <a:buChar char="•"/>
              <a:defRPr/>
            </a:pPr>
            <a:r>
              <a:rPr lang="en-GB" sz="4000" dirty="0" smtClean="0">
                <a:solidFill>
                  <a:srgbClr val="000000"/>
                </a:solidFill>
              </a:rPr>
              <a:t>Responsibility of individuals to keep up-to-date with and apply research</a:t>
            </a:r>
          </a:p>
          <a:p>
            <a:pPr eaLnBrk="1" hangingPunct="1">
              <a:spcBef>
                <a:spcPct val="50000"/>
              </a:spcBef>
              <a:spcAft>
                <a:spcPct val="0"/>
              </a:spcAft>
              <a:buFont typeface="Arial" charset="0"/>
              <a:buChar char="•"/>
              <a:defRPr/>
            </a:pPr>
            <a:r>
              <a:rPr lang="en-GB" sz="4000" dirty="0" smtClean="0">
                <a:solidFill>
                  <a:srgbClr val="000000"/>
                </a:solidFill>
              </a:rPr>
              <a:t> Use of research seen as a fairly linear process – find problem, access evidence, appraise, apply…</a:t>
            </a:r>
          </a:p>
          <a:p>
            <a:pPr eaLnBrk="1" hangingPunct="1">
              <a:spcBef>
                <a:spcPct val="50000"/>
              </a:spcBef>
              <a:spcAft>
                <a:spcPct val="0"/>
              </a:spcAft>
              <a:buFont typeface="Arial" charset="0"/>
              <a:buChar char="•"/>
              <a:defRPr/>
            </a:pPr>
            <a:r>
              <a:rPr lang="en-GB" sz="4000" dirty="0" smtClean="0">
                <a:solidFill>
                  <a:srgbClr val="000000"/>
                </a:solidFill>
              </a:rPr>
              <a:t> Assumes fair degree of professional autonomy,    and significant skills/capacity</a:t>
            </a:r>
          </a:p>
          <a:p>
            <a:pPr>
              <a:buFontTx/>
              <a:buChar char="-"/>
            </a:pPr>
            <a:r>
              <a:rPr lang="en-GB" sz="4000" i="1" baseline="0" dirty="0" smtClean="0"/>
              <a:t>This can be dangerous as it depends on individuals, who move and leave etc</a:t>
            </a:r>
          </a:p>
          <a:p>
            <a:pPr>
              <a:buFontTx/>
              <a:buNone/>
            </a:pPr>
            <a:endParaRPr lang="en-GB" sz="4000" baseline="0" dirty="0" smtClean="0"/>
          </a:p>
          <a:p>
            <a:pPr>
              <a:buFontTx/>
              <a:buNone/>
            </a:pPr>
            <a:r>
              <a:rPr lang="en-GB" sz="4000" baseline="0" dirty="0" smtClean="0"/>
              <a:t>2) </a:t>
            </a:r>
            <a:r>
              <a:rPr lang="en-GB" sz="4000" b="1" baseline="0" dirty="0" smtClean="0"/>
              <a:t>Embedded research model</a:t>
            </a:r>
            <a:r>
              <a:rPr lang="en-GB" sz="4000" baseline="0" dirty="0" smtClean="0"/>
              <a:t>. </a:t>
            </a:r>
            <a:r>
              <a:rPr lang="en-GB" sz="4000" baseline="0" dirty="0" err="1" smtClean="0"/>
              <a:t>Ie</a:t>
            </a:r>
            <a:r>
              <a:rPr lang="en-GB" sz="4000" baseline="0" dirty="0" smtClean="0"/>
              <a:t> using evidence (usually research evidence) is so integrated into the organisation’s way of working that it becomes invisible – for example, in </a:t>
            </a:r>
            <a:r>
              <a:rPr lang="en-GB" sz="4000" i="0" baseline="0" dirty="0" smtClean="0"/>
              <a:t>many health professions.  </a:t>
            </a:r>
          </a:p>
          <a:p>
            <a:pPr>
              <a:lnSpc>
                <a:spcPct val="110000"/>
              </a:lnSpc>
              <a:spcBef>
                <a:spcPct val="50000"/>
              </a:spcBef>
              <a:buFont typeface="Arial" pitchFamily="34" charset="0"/>
              <a:buChar char="•"/>
              <a:defRPr/>
            </a:pPr>
            <a:r>
              <a:rPr lang="en-GB" sz="4000" dirty="0" smtClean="0"/>
              <a:t> Research is embedded in systems and processes - standards, policies and tools</a:t>
            </a:r>
          </a:p>
          <a:p>
            <a:pPr>
              <a:lnSpc>
                <a:spcPct val="110000"/>
              </a:lnSpc>
              <a:spcBef>
                <a:spcPct val="50000"/>
              </a:spcBef>
              <a:buFont typeface="Arial" pitchFamily="34" charset="0"/>
              <a:buChar char="•"/>
              <a:defRPr/>
            </a:pPr>
            <a:r>
              <a:rPr lang="en-GB" sz="4000" dirty="0" smtClean="0"/>
              <a:t> Responsibility for research use lies with policy makers, outside agencies and service managers</a:t>
            </a:r>
          </a:p>
          <a:p>
            <a:pPr>
              <a:lnSpc>
                <a:spcPct val="110000"/>
              </a:lnSpc>
              <a:spcBef>
                <a:spcPct val="50000"/>
              </a:spcBef>
              <a:buFont typeface="Arial" pitchFamily="34" charset="0"/>
              <a:buChar char="•"/>
              <a:defRPr/>
            </a:pPr>
            <a:r>
              <a:rPr lang="en-GB" sz="4000" dirty="0" smtClean="0"/>
              <a:t> Performance management and regulatory regimes encourage use of guidance and tools </a:t>
            </a:r>
            <a:endParaRPr lang="en-GB" sz="4000" dirty="0" smtClean="0">
              <a:latin typeface="Comic Sans MS" pitchFamily="66" charset="0"/>
            </a:endParaRPr>
          </a:p>
          <a:p>
            <a:pPr>
              <a:lnSpc>
                <a:spcPct val="110000"/>
              </a:lnSpc>
              <a:spcBef>
                <a:spcPct val="50000"/>
              </a:spcBef>
              <a:buFont typeface="Arial" pitchFamily="34" charset="0"/>
              <a:buChar char="•"/>
              <a:defRPr/>
            </a:pPr>
            <a:r>
              <a:rPr lang="en-GB" sz="4000" dirty="0" smtClean="0">
                <a:latin typeface="Comic Sans MS" pitchFamily="66" charset="0"/>
              </a:rPr>
              <a:t> </a:t>
            </a:r>
            <a:r>
              <a:rPr lang="en-GB" sz="4000" dirty="0" smtClean="0"/>
              <a:t>End research ‘users’ often have little idea of research provenance of behaviours</a:t>
            </a:r>
          </a:p>
          <a:p>
            <a:pPr>
              <a:buFontTx/>
              <a:buNone/>
            </a:pPr>
            <a:r>
              <a:rPr lang="en-GB" sz="4000" i="1" baseline="0" dirty="0" smtClean="0"/>
              <a:t>-This can be good ,but it is top-down so questions re whether it  can work as the children’s sector becomes less top-down, services become more localised?  Also, if EIP is just part of the system (invisible) then individual practitioners and managers can’t take any personal responsibility for it, and may not understand </a:t>
            </a:r>
            <a:r>
              <a:rPr lang="en-GB" sz="4000" b="1" i="1" baseline="0" dirty="0" smtClean="0"/>
              <a:t>why</a:t>
            </a:r>
            <a:r>
              <a:rPr lang="en-GB" sz="4000" b="0" i="1" baseline="0" dirty="0" smtClean="0"/>
              <a:t> EIP is important.</a:t>
            </a:r>
          </a:p>
          <a:p>
            <a:pPr>
              <a:buFontTx/>
              <a:buNone/>
            </a:pPr>
            <a:endParaRPr lang="en-GB" sz="4000" baseline="0" dirty="0" smtClean="0"/>
          </a:p>
          <a:p>
            <a:pPr>
              <a:buFontTx/>
              <a:buNone/>
            </a:pPr>
            <a:r>
              <a:rPr lang="en-GB" sz="4000" baseline="0" dirty="0" smtClean="0"/>
              <a:t>3) </a:t>
            </a:r>
            <a:r>
              <a:rPr lang="en-GB" sz="4000" b="1" baseline="0" dirty="0" smtClean="0"/>
              <a:t>Organisational excellence.   </a:t>
            </a:r>
            <a:r>
              <a:rPr lang="en-GB" sz="4000" dirty="0" smtClean="0"/>
              <a:t>Use of evidence is in the </a:t>
            </a:r>
            <a:r>
              <a:rPr lang="en-GB" sz="4000" i="1" dirty="0" smtClean="0"/>
              <a:t>bloodstream</a:t>
            </a:r>
            <a:r>
              <a:rPr lang="en-GB" sz="4000" dirty="0" smtClean="0"/>
              <a:t> of the organisation. A significant challenge, but clear advantages. Evidence use is iterative, using local data, feedback cycle, pervasive model.</a:t>
            </a:r>
          </a:p>
          <a:p>
            <a:pPr>
              <a:spcBef>
                <a:spcPct val="20000"/>
              </a:spcBef>
              <a:buFont typeface="Arial" charset="0"/>
              <a:buChar char="•"/>
              <a:defRPr/>
            </a:pPr>
            <a:r>
              <a:rPr lang="en-GB" sz="4000" dirty="0" smtClean="0">
                <a:latin typeface="Comic Sans MS" pitchFamily="66" charset="0"/>
              </a:rPr>
              <a:t> </a:t>
            </a:r>
            <a:r>
              <a:rPr lang="en-GB" sz="4000" dirty="0" smtClean="0"/>
              <a:t>Leadership, management and structure of service delivery are key</a:t>
            </a:r>
          </a:p>
          <a:p>
            <a:pPr>
              <a:spcBef>
                <a:spcPct val="50000"/>
              </a:spcBef>
              <a:buFontTx/>
              <a:buChar char="•"/>
              <a:defRPr/>
            </a:pPr>
            <a:r>
              <a:rPr lang="en-GB" sz="4000" dirty="0" smtClean="0"/>
              <a:t> Importance of developing a “research-minded” local culture and local absorptive capacity for knowledge</a:t>
            </a:r>
          </a:p>
          <a:p>
            <a:pPr>
              <a:spcBef>
                <a:spcPct val="50000"/>
              </a:spcBef>
              <a:buFontTx/>
              <a:buChar char="•"/>
              <a:defRPr/>
            </a:pPr>
            <a:r>
              <a:rPr lang="en-GB" sz="4000" dirty="0" smtClean="0"/>
              <a:t> Local adaptation of research findings and ongoing iterative learning through local data and small-scale experimentation are key</a:t>
            </a:r>
          </a:p>
          <a:p>
            <a:pPr>
              <a:spcBef>
                <a:spcPct val="50000"/>
              </a:spcBef>
              <a:buFontTx/>
              <a:buChar char="•"/>
              <a:defRPr/>
            </a:pPr>
            <a:r>
              <a:rPr lang="en-GB" sz="4000" dirty="0" smtClean="0"/>
              <a:t> Partnerships with local researchers/universities helpful</a:t>
            </a:r>
          </a:p>
          <a:p>
            <a:pPr>
              <a:lnSpc>
                <a:spcPct val="110000"/>
              </a:lnSpc>
              <a:spcBef>
                <a:spcPct val="50000"/>
              </a:spcBef>
              <a:buFont typeface="Arial" pitchFamily="34" charset="0"/>
              <a:buNone/>
              <a:defRPr/>
            </a:pPr>
            <a:endParaRPr lang="en-GB" dirty="0" smtClean="0"/>
          </a:p>
          <a:p>
            <a:pPr eaLnBrk="1" hangingPunct="1">
              <a:spcBef>
                <a:spcPct val="50000"/>
              </a:spcBef>
              <a:spcAft>
                <a:spcPct val="0"/>
              </a:spcAft>
              <a:buFont typeface="Arial" charset="0"/>
              <a:buNone/>
              <a:defRPr/>
            </a:pPr>
            <a:r>
              <a:rPr lang="en-GB" dirty="0" err="1" smtClean="0">
                <a:solidFill>
                  <a:srgbClr val="000000"/>
                </a:solidFill>
              </a:rPr>
              <a:t>RiP’s</a:t>
            </a:r>
            <a:r>
              <a:rPr lang="en-GB" dirty="0" smtClean="0">
                <a:solidFill>
                  <a:srgbClr val="000000"/>
                </a:solidFill>
              </a:rPr>
              <a:t> 360 degree offer aims to move orgs to level 3 Organisational Excellence.</a:t>
            </a:r>
          </a:p>
        </p:txBody>
      </p:sp>
      <p:sp>
        <p:nvSpPr>
          <p:cNvPr id="34820" name="Slide Number Placeholder 6"/>
          <p:cNvSpPr>
            <a:spLocks noGrp="1"/>
          </p:cNvSpPr>
          <p:nvPr>
            <p:ph type="sldNum" sz="quarter" idx="5"/>
          </p:nvPr>
        </p:nvSpPr>
        <p:spPr bwMode="auto">
          <a:xfrm>
            <a:off x="3883852" y="8684899"/>
            <a:ext cx="2972547" cy="457639"/>
          </a:xfrm>
          <a:prstGeom prst="rect">
            <a:avLst/>
          </a:prstGeom>
          <a:noFill/>
          <a:ln>
            <a:miter lim="800000"/>
            <a:headEnd/>
            <a:tailEnd/>
          </a:ln>
        </p:spPr>
        <p:txBody>
          <a:bodyPr wrap="square" numCol="1" anchorCtr="0" compatLnSpc="1">
            <a:prstTxWarp prst="textNoShape">
              <a:avLst/>
            </a:prstTxWarp>
          </a:bodyPr>
          <a:lstStyle/>
          <a:p>
            <a:fld id="{AE5D6B36-0DFC-4A03-A6F5-46E9899AD09B}"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b="1" dirty="0" smtClean="0"/>
              <a:t>EIP as a process</a:t>
            </a:r>
          </a:p>
          <a:p>
            <a:endParaRPr lang="en-GB" sz="1100" b="1" dirty="0" smtClean="0"/>
          </a:p>
          <a:p>
            <a:r>
              <a:rPr lang="en-GB" sz="1100" b="1" dirty="0" smtClean="0"/>
              <a:t>Evidence-based programmes are a vital part of a wider tapestry.  But </a:t>
            </a:r>
            <a:r>
              <a:rPr lang="en-GB" sz="1100" b="1" dirty="0" err="1" smtClean="0"/>
              <a:t>manualised</a:t>
            </a:r>
            <a:r>
              <a:rPr lang="en-GB" sz="1100" b="1" dirty="0" smtClean="0"/>
              <a:t> programmes are not enough on their own.</a:t>
            </a:r>
          </a:p>
          <a:p>
            <a:endParaRPr lang="en-GB" sz="1100" b="1" dirty="0" smtClean="0"/>
          </a:p>
          <a:p>
            <a:r>
              <a:rPr lang="en-GB" sz="1100" b="0" baseline="0" dirty="0" smtClean="0"/>
              <a:t>EIP Vs EBP;  research literacy rather than research compliance:</a:t>
            </a:r>
          </a:p>
          <a:p>
            <a:endParaRPr lang="en-GB" sz="1100" b="0" baseline="0" dirty="0" smtClean="0"/>
          </a:p>
          <a:p>
            <a:r>
              <a:rPr lang="en-GB" sz="1100" b="0" baseline="0" dirty="0" smtClean="0"/>
              <a:t>RCTs not always available or appropriate</a:t>
            </a:r>
          </a:p>
          <a:p>
            <a:r>
              <a:rPr lang="en-GB" sz="1100" b="0" baseline="0" dirty="0" smtClean="0"/>
              <a:t>Can’t wait in stasis until the evidence base is in place</a:t>
            </a:r>
          </a:p>
          <a:p>
            <a:r>
              <a:rPr lang="en-GB" sz="1100" b="0" baseline="0" dirty="0" smtClean="0"/>
              <a:t>Research </a:t>
            </a:r>
            <a:r>
              <a:rPr lang="en-GB" sz="1100" b="1" baseline="0" dirty="0" smtClean="0"/>
              <a:t>compliance</a:t>
            </a:r>
            <a:r>
              <a:rPr lang="en-GB" sz="1100" b="0" baseline="0" dirty="0" smtClean="0"/>
              <a:t> does not make children safer, need research literacy; critical curiosity </a:t>
            </a:r>
            <a:r>
              <a:rPr lang="en-GB" sz="1100" b="0" baseline="0" dirty="0" err="1" smtClean="0"/>
              <a:t>etc</a:t>
            </a:r>
            <a:endParaRPr lang="en-GB" sz="1100" b="0" baseline="0" dirty="0" smtClean="0"/>
          </a:p>
          <a:p>
            <a:r>
              <a:rPr lang="en-GB" sz="1100" b="0" baseline="0" dirty="0" smtClean="0"/>
              <a:t>Local implementation is a key challenge</a:t>
            </a:r>
          </a:p>
          <a:p>
            <a:r>
              <a:rPr lang="en-GB" sz="1100" b="0" baseline="0" dirty="0" smtClean="0"/>
              <a:t>VALUES of s/w – research participants and researchers / active agents – not research subjects.</a:t>
            </a:r>
          </a:p>
          <a:p>
            <a:endParaRPr lang="en-GB" sz="1100" baseline="0" dirty="0" smtClean="0"/>
          </a:p>
          <a:p>
            <a:endParaRPr lang="en-GB" sz="1100" dirty="0"/>
          </a:p>
        </p:txBody>
      </p:sp>
      <p:sp>
        <p:nvSpPr>
          <p:cNvPr id="4" name="Header Placeholder 3"/>
          <p:cNvSpPr>
            <a:spLocks noGrp="1"/>
          </p:cNvSpPr>
          <p:nvPr>
            <p:ph type="hdr" sz="quarter" idx="10"/>
          </p:nvPr>
        </p:nvSpPr>
        <p:spPr>
          <a:xfrm>
            <a:off x="0" y="0"/>
            <a:ext cx="2971800" cy="457200"/>
          </a:xfrm>
          <a:prstGeom prst="rect">
            <a:avLst/>
          </a:prstGeom>
        </p:spPr>
        <p:txBody>
          <a:bodyPr/>
          <a:lstStyle/>
          <a:p>
            <a:pPr>
              <a:defRPr/>
            </a:pPr>
            <a:r>
              <a:rPr lang="en-GB" dirty="0" smtClean="0"/>
              <a:t>research </a:t>
            </a:r>
            <a:r>
              <a:rPr lang="en-GB" dirty="0" smtClean="0">
                <a:solidFill>
                  <a:srgbClr val="FF0000"/>
                </a:solidFill>
              </a:rPr>
              <a:t>in</a:t>
            </a:r>
            <a:r>
              <a:rPr lang="en-GB" dirty="0" smtClean="0"/>
              <a:t> practice</a:t>
            </a:r>
            <a:endParaRPr lang="en-GB" dirty="0"/>
          </a:p>
        </p:txBody>
      </p:sp>
      <p:sp>
        <p:nvSpPr>
          <p:cNvPr id="5" name="Footer Placeholder 4"/>
          <p:cNvSpPr>
            <a:spLocks noGrp="1"/>
          </p:cNvSpPr>
          <p:nvPr>
            <p:ph type="ftr" sz="quarter" idx="11"/>
          </p:nvPr>
        </p:nvSpPr>
        <p:spPr/>
        <p:txBody>
          <a:bodyPr/>
          <a:lstStyle/>
          <a:p>
            <a:pPr>
              <a:defRPr/>
            </a:pPr>
            <a:r>
              <a:rPr lang="en-GB" dirty="0" smtClean="0"/>
              <a:t>www.rip.org.uk</a:t>
            </a:r>
            <a:endParaRPr lang="en-GB" dirty="0"/>
          </a:p>
        </p:txBody>
      </p:sp>
      <p:sp>
        <p:nvSpPr>
          <p:cNvPr id="6" name="Date Placeholder 5"/>
          <p:cNvSpPr>
            <a:spLocks noGrp="1"/>
          </p:cNvSpPr>
          <p:nvPr>
            <p:ph type="dt" idx="12"/>
          </p:nvPr>
        </p:nvSpPr>
        <p:spPr>
          <a:xfrm>
            <a:off x="3884613" y="0"/>
            <a:ext cx="2971800" cy="457200"/>
          </a:xfrm>
          <a:prstGeom prst="rect">
            <a:avLst/>
          </a:prstGeom>
        </p:spPr>
        <p:txBody>
          <a:bodyPr/>
          <a:lstStyle/>
          <a:p>
            <a:pPr>
              <a:defRPr/>
            </a:pPr>
            <a:fld id="{E00AB815-D86E-4088-9ADF-0A2DC12EEFEF}" type="datetime1">
              <a:rPr lang="en-GB" smtClean="0"/>
              <a:pPr>
                <a:defRPr/>
              </a:pPr>
              <a:t>04/03/2014</a:t>
            </a:fld>
            <a:endParaRPr lang="en-GB" dirty="0"/>
          </a:p>
        </p:txBody>
      </p:sp>
    </p:spTree>
    <p:extLst>
      <p:ext uri="{BB962C8B-B14F-4D97-AF65-F5344CB8AC3E}">
        <p14:creationId xmlns:p14="http://schemas.microsoft.com/office/powerpoint/2010/main" val="4161269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i="0" baseline="0" dirty="0" smtClean="0"/>
              <a:t>This is why it is so important to build skills around using evidence (such as appraising research, self-evaluation etc) rather than just providing people with research evidence that can be misused.</a:t>
            </a:r>
          </a:p>
          <a:p>
            <a:endParaRPr lang="en-GB" i="0" baseline="0" dirty="0" smtClean="0"/>
          </a:p>
          <a:p>
            <a:r>
              <a:rPr lang="en-GB" i="0" baseline="0" dirty="0" smtClean="0"/>
              <a:t>The sector needs practitioners and managers who are research-literate, critically curious, can exercise judgement, autonomy, be analytical and be thirsty for knowledge of what works.   Simply providing leaflets which summarise research does not do this.</a:t>
            </a:r>
            <a:endParaRPr lang="en-GB" i="0" dirty="0"/>
          </a:p>
        </p:txBody>
      </p:sp>
      <p:sp>
        <p:nvSpPr>
          <p:cNvPr id="4" name="Header Placeholder 3"/>
          <p:cNvSpPr>
            <a:spLocks noGrp="1"/>
          </p:cNvSpPr>
          <p:nvPr>
            <p:ph type="hdr" sz="quarter" idx="10"/>
          </p:nvPr>
        </p:nvSpPr>
        <p:spPr>
          <a:xfrm>
            <a:off x="0" y="0"/>
            <a:ext cx="2972547" cy="457639"/>
          </a:xfrm>
          <a:prstGeom prst="rect">
            <a:avLst/>
          </a:prstGeom>
        </p:spPr>
        <p:txBody>
          <a:bodyPr/>
          <a:lstStyle/>
          <a:p>
            <a:pPr>
              <a:defRPr/>
            </a:pPr>
            <a:r>
              <a:rPr lang="en-GB" smtClean="0"/>
              <a:t>research </a:t>
            </a:r>
            <a:r>
              <a:rPr lang="en-GB" smtClean="0">
                <a:solidFill>
                  <a:srgbClr val="FF0000"/>
                </a:solidFill>
              </a:rPr>
              <a:t>in</a:t>
            </a:r>
            <a:r>
              <a:rPr lang="en-GB" smtClean="0"/>
              <a:t> practice</a:t>
            </a:r>
            <a:endParaRPr lang="en-GB"/>
          </a:p>
        </p:txBody>
      </p:sp>
      <p:sp>
        <p:nvSpPr>
          <p:cNvPr id="5" name="Footer Placeholder 4"/>
          <p:cNvSpPr>
            <a:spLocks noGrp="1"/>
          </p:cNvSpPr>
          <p:nvPr>
            <p:ph type="ftr" sz="quarter" idx="11"/>
          </p:nvPr>
        </p:nvSpPr>
        <p:spPr/>
        <p:txBody>
          <a:bodyPr/>
          <a:lstStyle/>
          <a:p>
            <a:pPr>
              <a:defRPr/>
            </a:pPr>
            <a:r>
              <a:rPr lang="en-GB" smtClean="0"/>
              <a:t>www.rip.org.uk</a:t>
            </a:r>
            <a:endParaRPr lang="en-GB"/>
          </a:p>
        </p:txBody>
      </p:sp>
      <p:sp>
        <p:nvSpPr>
          <p:cNvPr id="6" name="Date Placeholder 5"/>
          <p:cNvSpPr>
            <a:spLocks noGrp="1"/>
          </p:cNvSpPr>
          <p:nvPr>
            <p:ph type="dt" idx="12"/>
          </p:nvPr>
        </p:nvSpPr>
        <p:spPr>
          <a:xfrm>
            <a:off x="3883852" y="0"/>
            <a:ext cx="2972547" cy="457639"/>
          </a:xfrm>
          <a:prstGeom prst="rect">
            <a:avLst/>
          </a:prstGeom>
        </p:spPr>
        <p:txBody>
          <a:bodyPr/>
          <a:lstStyle/>
          <a:p>
            <a:pPr>
              <a:defRPr/>
            </a:pPr>
            <a:fld id="{7AC1E0B2-0D96-408F-A2AE-0A544CDF8CE7}" type="datetime1">
              <a:rPr lang="en-GB" smtClean="0"/>
              <a:pPr>
                <a:defRPr/>
              </a:pPr>
              <a:t>04/03/2014</a:t>
            </a:fld>
            <a:endParaRPr lang="en-GB"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defRPr/>
            </a:pPr>
            <a:endParaRPr lang="en-GB" dirty="0" smtClean="0"/>
          </a:p>
          <a:p>
            <a:pPr>
              <a:defRPr/>
            </a:pPr>
            <a:r>
              <a:rPr lang="en-GB" dirty="0" smtClean="0"/>
              <a:t>Policy is not evidence-informed – history, culture, politics, local issues</a:t>
            </a:r>
          </a:p>
          <a:p>
            <a:pPr>
              <a:defRPr/>
            </a:pPr>
            <a:endParaRPr lang="en-GB" dirty="0" smtClean="0"/>
          </a:p>
          <a:p>
            <a:pPr>
              <a:defRPr/>
            </a:pPr>
            <a:r>
              <a:rPr lang="en-GB" dirty="0" smtClean="0"/>
              <a:t>Users</a:t>
            </a:r>
          </a:p>
          <a:p>
            <a:pPr>
              <a:defRPr/>
            </a:pPr>
            <a:r>
              <a:rPr lang="en-GB" dirty="0" smtClean="0"/>
              <a:t>Can</a:t>
            </a:r>
            <a:r>
              <a:rPr lang="en-GB" baseline="0" dirty="0" smtClean="0"/>
              <a:t> be barriers in themselves – for e.g. in adult sector evidence is pointing towards personalisation but there is a huge resistance to this</a:t>
            </a:r>
            <a:endParaRPr lang="en-GB" dirty="0" smtClean="0"/>
          </a:p>
          <a:p>
            <a:pPr>
              <a:defRPr/>
            </a:pPr>
            <a:endParaRPr lang="en-GB" dirty="0" smtClean="0"/>
          </a:p>
          <a:p>
            <a:pPr>
              <a:defRPr/>
            </a:pPr>
            <a:r>
              <a:rPr lang="en-GB" dirty="0" smtClean="0"/>
              <a:t>Employers</a:t>
            </a:r>
          </a:p>
          <a:p>
            <a:pPr>
              <a:defRPr/>
            </a:pPr>
            <a:r>
              <a:rPr lang="en-GB" dirty="0" smtClean="0"/>
              <a:t>Organisation does not support research uptake – lack of support for learning, professional development; lack of access to resources (e.g. no library subscriptions), research use not inbuilt</a:t>
            </a:r>
            <a:r>
              <a:rPr lang="en-GB" baseline="0" dirty="0" smtClean="0"/>
              <a:t> into training</a:t>
            </a:r>
            <a:endParaRPr lang="en-GB" dirty="0" smtClean="0"/>
          </a:p>
          <a:p>
            <a:pPr>
              <a:defRPr/>
            </a:pPr>
            <a:r>
              <a:rPr lang="en-GB" dirty="0" smtClean="0"/>
              <a:t>Lack of support by line management – not built into supervision, decision making, professional  development.</a:t>
            </a:r>
          </a:p>
          <a:p>
            <a:pPr>
              <a:defRPr/>
            </a:pPr>
            <a:r>
              <a:rPr lang="en-GB" dirty="0" smtClean="0"/>
              <a:t>Lack of awareness – not sure what EiP is, how to access, appraise and use evidence</a:t>
            </a:r>
          </a:p>
          <a:p>
            <a:pPr>
              <a:defRPr/>
            </a:pPr>
            <a:endParaRPr lang="en-GB" dirty="0" smtClean="0"/>
          </a:p>
          <a:p>
            <a:pPr>
              <a:defRPr/>
            </a:pPr>
            <a:r>
              <a:rPr lang="en-GB" dirty="0" smtClean="0"/>
              <a:t>Individuals:</a:t>
            </a:r>
          </a:p>
          <a:p>
            <a:pPr>
              <a:defRPr/>
            </a:pPr>
            <a:r>
              <a:rPr lang="en-GB" dirty="0" smtClean="0"/>
              <a:t>Lack of time and resources – no opportunity for reflection, discussion, learning</a:t>
            </a:r>
          </a:p>
          <a:p>
            <a:pPr>
              <a:defRPr/>
            </a:pPr>
            <a:r>
              <a:rPr lang="en-GB" dirty="0" smtClean="0"/>
              <a:t>Lack of confidence and skills – not used to it; limited knowledge</a:t>
            </a:r>
          </a:p>
          <a:p>
            <a:pPr>
              <a:defRPr/>
            </a:pPr>
            <a:r>
              <a:rPr lang="en-GB" dirty="0" smtClean="0"/>
              <a:t>Preference for using other sources of evidence</a:t>
            </a:r>
            <a:r>
              <a:rPr lang="en-GB" baseline="0" dirty="0" smtClean="0"/>
              <a:t> (colleagues, supervision sessions and own experience)</a:t>
            </a:r>
          </a:p>
          <a:p>
            <a:pPr>
              <a:defRPr/>
            </a:pPr>
            <a:endParaRPr lang="en-GB" baseline="0" dirty="0" smtClean="0"/>
          </a:p>
          <a:p>
            <a:pPr>
              <a:defRPr/>
            </a:pPr>
            <a:r>
              <a:rPr lang="en-GB" dirty="0" smtClean="0"/>
              <a:t>Evidence- can be</a:t>
            </a:r>
            <a:r>
              <a:rPr lang="en-GB" baseline="0" dirty="0" smtClean="0"/>
              <a:t> a barrier in itself. </a:t>
            </a:r>
            <a:r>
              <a:rPr lang="en-GB" dirty="0" smtClean="0"/>
              <a:t>Too much evidence, too complex and not accessible to the lay reader, unsure of the quality,</a:t>
            </a:r>
            <a:r>
              <a:rPr lang="en-GB" baseline="0" dirty="0" smtClean="0"/>
              <a:t>  unclear relevance to actual practice.  </a:t>
            </a:r>
            <a:r>
              <a:rPr lang="en-GB" dirty="0" smtClean="0"/>
              <a:t>Relevance to practice</a:t>
            </a:r>
            <a:r>
              <a:rPr lang="en-GB" baseline="0" dirty="0" smtClean="0"/>
              <a:t> include: poor fit between practitioner needs and research, unclear messages arising from research, lack of consideration of outcomes in many studies</a:t>
            </a:r>
            <a:endParaRPr lang="en-GB" dirty="0" smtClean="0"/>
          </a:p>
        </p:txBody>
      </p:sp>
      <p:sp>
        <p:nvSpPr>
          <p:cNvPr id="11269"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GB" dirty="0" smtClean="0">
                <a:solidFill>
                  <a:prstClr val="black"/>
                </a:solidFill>
              </a:rPr>
              <a:t>www.rip.org.uk</a:t>
            </a:r>
          </a:p>
        </p:txBody>
      </p:sp>
      <p:sp>
        <p:nvSpPr>
          <p:cNvPr id="7" name="Slide Number Placeholder 3"/>
          <p:cNvSpPr>
            <a:spLocks noGrp="1"/>
          </p:cNvSpPr>
          <p:nvPr>
            <p:ph type="sldNum" sz="quarter" idx="5"/>
          </p:nvPr>
        </p:nvSpPr>
        <p:spPr>
          <a:xfrm>
            <a:off x="3884613" y="8685213"/>
            <a:ext cx="2971800" cy="457200"/>
          </a:xfrm>
        </p:spPr>
        <p:txBody>
          <a:bodyPr/>
          <a:lstStyle/>
          <a:p>
            <a:fld id="{F39DCF87-0F5D-4EE3-B038-2C762634D885}" type="slidenum">
              <a:rPr lang="en-GB" smtClean="0"/>
              <a:pPr/>
              <a:t>14</a:t>
            </a:fld>
            <a:endParaRPr lang="en-GB"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p:spPr>
        <p:txBody>
          <a:bodyPr/>
          <a:lstStyle/>
          <a:p>
            <a:r>
              <a:rPr lang="en-US" dirty="0" smtClean="0"/>
              <a:t>A </a:t>
            </a:r>
            <a:r>
              <a:rPr lang="en-US" dirty="0" err="1" smtClean="0"/>
              <a:t>organisational</a:t>
            </a:r>
            <a:r>
              <a:rPr lang="en-US" dirty="0" smtClean="0"/>
              <a:t> and personal positive attitude</a:t>
            </a:r>
            <a:r>
              <a:rPr lang="en-US" baseline="0" dirty="0" smtClean="0"/>
              <a:t> towards research and information is a great enabler</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Studies have found that ‘evidence champions’ work and provide valuable support.</a:t>
            </a:r>
          </a:p>
          <a:p>
            <a:endParaRPr lang="en-US" baseline="0" dirty="0" smtClean="0"/>
          </a:p>
          <a:p>
            <a:endParaRPr lang="en-US" baseline="0" dirty="0" smtClean="0"/>
          </a:p>
        </p:txBody>
      </p:sp>
      <p:sp>
        <p:nvSpPr>
          <p:cNvPr id="12293"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GB" dirty="0" smtClean="0">
                <a:solidFill>
                  <a:prstClr val="black"/>
                </a:solidFill>
              </a:rPr>
              <a:t>www.rip.org.uk</a:t>
            </a:r>
          </a:p>
        </p:txBody>
      </p:sp>
      <p:sp>
        <p:nvSpPr>
          <p:cNvPr id="7" name="Slide Number Placeholder 3"/>
          <p:cNvSpPr>
            <a:spLocks noGrp="1"/>
          </p:cNvSpPr>
          <p:nvPr>
            <p:ph type="sldNum" sz="quarter" idx="5"/>
          </p:nvPr>
        </p:nvSpPr>
        <p:spPr>
          <a:xfrm>
            <a:off x="3884613" y="8685213"/>
            <a:ext cx="2971800" cy="457200"/>
          </a:xfrm>
        </p:spPr>
        <p:txBody>
          <a:bodyPr/>
          <a:lstStyle/>
          <a:p>
            <a:fld id="{F39DCF87-0F5D-4EE3-B038-2C762634D885}" type="slidenum">
              <a:rPr lang="en-GB" smtClean="0"/>
              <a:pPr/>
              <a:t>15</a:t>
            </a:fld>
            <a:endParaRPr lang="en-GB"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7"/>
          <p:cNvSpPr>
            <a:spLocks noGrp="1" noChangeArrowheads="1"/>
          </p:cNvSpPr>
          <p:nvPr>
            <p:ph type="sldNum" sz="quarter" idx="4294967295"/>
          </p:nvPr>
        </p:nvSpPr>
        <p:spPr bwMode="auto">
          <a:xfrm>
            <a:off x="3884613" y="8685231"/>
            <a:ext cx="2971800" cy="457275"/>
          </a:xfrm>
          <a:prstGeom prst="rect">
            <a:avLst/>
          </a:prstGeom>
          <a:noFill/>
          <a:ln>
            <a:miter lim="800000"/>
            <a:headEnd/>
            <a:tailEnd/>
          </a:ln>
        </p:spPr>
        <p:txBody>
          <a:bodyPr/>
          <a:lstStyle/>
          <a:p>
            <a:fld id="{334E7EF6-3035-49D3-A36E-6CDA034FFC41}" type="slidenum">
              <a:rPr lang="en-US">
                <a:solidFill>
                  <a:prstClr val="black"/>
                </a:solidFill>
              </a:rPr>
              <a:pPr/>
              <a:t>16</a:t>
            </a:fld>
            <a:endParaRPr lang="en-US" dirty="0">
              <a:solidFill>
                <a:prstClr val="black"/>
              </a:solidFill>
            </a:endParaRPr>
          </a:p>
        </p:txBody>
      </p:sp>
      <p:sp>
        <p:nvSpPr>
          <p:cNvPr id="65540" name="Rectangle 2"/>
          <p:cNvSpPr>
            <a:spLocks noGrp="1" noRot="1" noChangeAspect="1" noChangeArrowheads="1" noTextEdit="1"/>
          </p:cNvSpPr>
          <p:nvPr>
            <p:ph type="sldImg"/>
          </p:nvPr>
        </p:nvSpPr>
        <p:spPr>
          <a:xfrm>
            <a:off x="1146175" y="685800"/>
            <a:ext cx="4567238" cy="3427413"/>
          </a:xfrm>
          <a:ln/>
        </p:spPr>
      </p:sp>
      <p:sp>
        <p:nvSpPr>
          <p:cNvPr id="65542" name="Rectangle 3"/>
          <p:cNvSpPr>
            <a:spLocks noGrp="1" noChangeArrowheads="1"/>
          </p:cNvSpPr>
          <p:nvPr>
            <p:ph type="body" idx="1"/>
          </p:nvPr>
        </p:nvSpPr>
        <p:spPr>
          <a:ln/>
        </p:spPr>
        <p:txBody>
          <a:bodyPr/>
          <a:lstStyle/>
          <a:p>
            <a:pPr>
              <a:defRPr/>
            </a:pPr>
            <a:endParaRPr lang="en-GB" dirty="0" smtClean="0"/>
          </a:p>
          <a:p>
            <a:pPr>
              <a:defRPr/>
            </a:pPr>
            <a:r>
              <a:rPr lang="en-GB" dirty="0" smtClean="0"/>
              <a:t>The ‘push factors’ – what</a:t>
            </a:r>
            <a:r>
              <a:rPr lang="en-GB" baseline="0" dirty="0" smtClean="0"/>
              <a:t> drives us to improve our use of evidence in practice:</a:t>
            </a:r>
          </a:p>
          <a:p>
            <a:pPr marL="444490" indent="-444490">
              <a:buFontTx/>
              <a:buAutoNum type="arabicPeriod"/>
              <a:defRPr/>
            </a:pPr>
            <a:r>
              <a:rPr lang="en-GB" dirty="0" smtClean="0"/>
              <a:t>Professionalism, confidence in a profession and it’s decision-making is, in large part, linked to the authority of the body of research evidence upon which those professionals draw.</a:t>
            </a:r>
          </a:p>
          <a:p>
            <a:pPr marL="444490" indent="-444490">
              <a:buFontTx/>
              <a:buAutoNum type="arabicPeriod"/>
              <a:defRPr/>
            </a:pPr>
            <a:r>
              <a:rPr lang="en-GB" dirty="0" smtClean="0"/>
              <a:t>Scrutiny on many levels – Courts’ challenges to social care professionals’ testimony (increased use of independent assessment and ‘expert’ witnesses, both contributing to continued problems of delay in the care proceedings system). Inspection – Ofsted are looking for ‘evidence’ of many kinds, including PI data and this</a:t>
            </a:r>
            <a:r>
              <a:rPr lang="en-GB" baseline="0" dirty="0" smtClean="0"/>
              <a:t> year, we have seen a real shift away from performance indicators and ‘tick boxes’ to evaluation, self assessment and softer intelligence. </a:t>
            </a:r>
          </a:p>
          <a:p>
            <a:pPr marL="444490" indent="-444490">
              <a:buFontTx/>
              <a:buAutoNum type="arabicPeriod"/>
              <a:defRPr/>
            </a:pPr>
            <a:r>
              <a:rPr lang="en-GB" baseline="0" dirty="0" smtClean="0"/>
              <a:t>Government priorities in tackling child poverty, ministers are talking at present about families with multiple problems, early intervention, all relying on a robust evidence base to know what works and where to invest </a:t>
            </a:r>
            <a:r>
              <a:rPr lang="en-GB" dirty="0" smtClean="0"/>
              <a:t>Integrated working – what does your profession bring to the table? Whatever the policy changes (e.g. to CT arrangements and within the Health service) the imperative for multi-disciplinary communication and regarding the family as a whole, will remain</a:t>
            </a:r>
          </a:p>
          <a:p>
            <a:pPr marL="444490" indent="-444490">
              <a:buFontTx/>
              <a:buAutoNum type="arabicPeriod"/>
              <a:defRPr/>
            </a:pPr>
            <a:r>
              <a:rPr lang="en-GB" dirty="0" smtClean="0"/>
              <a:t>Commissioning AND decommissioning - ensuring best value for services by basing decisions on sound evidence of ‘what works’. Especially</a:t>
            </a:r>
            <a:r>
              <a:rPr lang="en-GB" baseline="0" dirty="0" smtClean="0"/>
              <a:t> with tighter funding.</a:t>
            </a:r>
            <a:endParaRPr lang="en-GB" dirty="0" smtClean="0"/>
          </a:p>
        </p:txBody>
      </p:sp>
      <p:sp>
        <p:nvSpPr>
          <p:cNvPr id="7" name="Footer Placeholder 4"/>
          <p:cNvSpPr>
            <a:spLocks noGrp="1"/>
          </p:cNvSpPr>
          <p:nvPr>
            <p:ph type="ftr" sz="quarter" idx="4"/>
          </p:nvPr>
        </p:nvSpPr>
        <p:spPr bwMode="auto">
          <a:xfrm>
            <a:off x="0" y="8685213"/>
            <a:ext cx="2971800" cy="457200"/>
          </a:xfrm>
          <a:noFill/>
          <a:ln>
            <a:miter lim="800000"/>
            <a:headEnd/>
            <a:tailEnd/>
          </a:ln>
        </p:spPr>
        <p:txBody>
          <a:bodyPr wrap="square" numCol="1" anchorCtr="0" compatLnSpc="1">
            <a:prstTxWarp prst="textNoShape">
              <a:avLst/>
            </a:prstTxWarp>
          </a:bodyPr>
          <a:lstStyle/>
          <a:p>
            <a:r>
              <a:rPr lang="en-GB" dirty="0" smtClean="0">
                <a:solidFill>
                  <a:prstClr val="black"/>
                </a:solidFill>
              </a:rPr>
              <a:t>www.rip.org.uk</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7"/>
          <p:cNvSpPr>
            <a:spLocks noGrp="1" noChangeArrowheads="1"/>
          </p:cNvSpPr>
          <p:nvPr>
            <p:ph type="sldNum" sz="quarter" idx="4294967295"/>
          </p:nvPr>
        </p:nvSpPr>
        <p:spPr bwMode="auto">
          <a:xfrm>
            <a:off x="3884613" y="8685231"/>
            <a:ext cx="2971800" cy="457275"/>
          </a:xfrm>
          <a:prstGeom prst="rect">
            <a:avLst/>
          </a:prstGeom>
          <a:noFill/>
          <a:ln>
            <a:miter lim="800000"/>
            <a:headEnd/>
            <a:tailEnd/>
          </a:ln>
        </p:spPr>
        <p:txBody>
          <a:bodyPr/>
          <a:lstStyle/>
          <a:p>
            <a:fld id="{00F73D61-7387-457F-8493-1362B77DAE17}" type="slidenum">
              <a:rPr lang="en-US"/>
              <a:pPr/>
              <a:t>17</a:t>
            </a:fld>
            <a:endParaRPr lang="en-US" dirty="0"/>
          </a:p>
        </p:txBody>
      </p:sp>
      <p:sp>
        <p:nvSpPr>
          <p:cNvPr id="66564" name="Rectangle 2"/>
          <p:cNvSpPr>
            <a:spLocks noGrp="1" noRot="1" noChangeAspect="1" noChangeArrowheads="1" noTextEdit="1"/>
          </p:cNvSpPr>
          <p:nvPr>
            <p:ph type="sldImg"/>
          </p:nvPr>
        </p:nvSpPr>
        <p:spPr>
          <a:xfrm>
            <a:off x="1144588" y="685800"/>
            <a:ext cx="4568825" cy="3427413"/>
          </a:xfrm>
          <a:ln/>
        </p:spPr>
      </p:sp>
      <p:sp>
        <p:nvSpPr>
          <p:cNvPr id="66565" name="Rectangle 3"/>
          <p:cNvSpPr>
            <a:spLocks noGrp="1" noChangeArrowheads="1"/>
          </p:cNvSpPr>
          <p:nvPr>
            <p:ph type="body" idx="1"/>
          </p:nvPr>
        </p:nvSpPr>
        <p:spPr>
          <a:noFill/>
          <a:ln/>
        </p:spPr>
        <p:txBody>
          <a:bodyPr/>
          <a:lstStyle/>
          <a:p>
            <a:r>
              <a:rPr lang="en-GB" dirty="0" smtClean="0"/>
              <a:t>And the ‘pull factors’  - how success drives EIP forward. That we can ensure we do our very best and offer the best available interventions.</a:t>
            </a:r>
          </a:p>
          <a:p>
            <a:endParaRPr lang="en-GB" dirty="0" smtClean="0"/>
          </a:p>
          <a:p>
            <a:r>
              <a:rPr lang="en-GB" dirty="0" smtClean="0"/>
              <a:t>It</a:t>
            </a:r>
            <a:r>
              <a:rPr lang="en-GB" baseline="0" dirty="0" smtClean="0"/>
              <a:t> is a matter of professional pride – and links to Munro, FJR, TCSW, and austerity</a:t>
            </a:r>
            <a:endParaRPr lang="en-GB" dirty="0" smtClean="0"/>
          </a:p>
          <a:p>
            <a:endParaRPr lang="en-GB" dirty="0" smtClean="0"/>
          </a:p>
          <a:p>
            <a:pPr>
              <a:buFontTx/>
              <a:buNone/>
            </a:pPr>
            <a:endParaRPr lang="en-GB" dirty="0" smtClean="0"/>
          </a:p>
          <a:p>
            <a:endParaRPr lang="en-GB" b="1" dirty="0" smtClean="0"/>
          </a:p>
          <a:p>
            <a:pPr>
              <a:buFontTx/>
              <a:buChar char="•"/>
            </a:pPr>
            <a:endParaRPr lang="en-GB" dirty="0" smtClean="0"/>
          </a:p>
          <a:p>
            <a:pPr>
              <a:buFontTx/>
              <a:buChar char="•"/>
            </a:pPr>
            <a:endParaRPr lang="en-GB" dirty="0" smtClean="0"/>
          </a:p>
          <a:p>
            <a:pPr>
              <a:buFontTx/>
              <a:buChar char="•"/>
            </a:pPr>
            <a:endParaRPr lang="en-GB" dirty="0" smtClean="0"/>
          </a:p>
          <a:p>
            <a:endParaRPr lang="en-GB" dirty="0" smtClean="0"/>
          </a:p>
          <a:p>
            <a:endParaRPr lang="en-US" dirty="0" smtClean="0"/>
          </a:p>
        </p:txBody>
      </p:sp>
      <p:sp>
        <p:nvSpPr>
          <p:cNvPr id="7" name="Footer Placeholder 4"/>
          <p:cNvSpPr>
            <a:spLocks noGrp="1"/>
          </p:cNvSpPr>
          <p:nvPr>
            <p:ph type="ftr" sz="quarter" idx="4"/>
          </p:nvPr>
        </p:nvSpPr>
        <p:spPr bwMode="auto">
          <a:xfrm>
            <a:off x="0" y="8685213"/>
            <a:ext cx="2971800" cy="457200"/>
          </a:xfrm>
          <a:noFill/>
          <a:ln>
            <a:miter lim="800000"/>
            <a:headEnd/>
            <a:tailEnd/>
          </a:ln>
        </p:spPr>
        <p:txBody>
          <a:bodyPr wrap="square" numCol="1" anchorCtr="0" compatLnSpc="1">
            <a:prstTxWarp prst="textNoShape">
              <a:avLst/>
            </a:prstTxWarp>
          </a:bodyPr>
          <a:lstStyle/>
          <a:p>
            <a:r>
              <a:rPr lang="en-GB" dirty="0" smtClean="0">
                <a:solidFill>
                  <a:prstClr val="black"/>
                </a:solidFill>
              </a:rPr>
              <a:t>www.rip.org.uk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sz="1100" dirty="0" smtClean="0">
                <a:ea typeface="ＭＳ Ｐゴシック" pitchFamily="34" charset="-128"/>
              </a:rPr>
              <a:t>RiP</a:t>
            </a:r>
            <a:r>
              <a:rPr lang="en-US" sz="1100" baseline="0" dirty="0" smtClean="0">
                <a:ea typeface="ＭＳ Ｐゴシック" pitchFamily="34" charset="-128"/>
              </a:rPr>
              <a:t> offer is 360.  Mixed methods, designed for all levels from newly qualified practitioners to lead members.</a:t>
            </a:r>
            <a:endParaRPr lang="en-US" sz="1100" dirty="0" smtClean="0">
              <a:ea typeface="ＭＳ Ｐゴシック" pitchFamily="34" charset="-128"/>
            </a:endParaRPr>
          </a:p>
        </p:txBody>
      </p:sp>
      <p:sp>
        <p:nvSpPr>
          <p:cNvPr id="40964" name="Header Placeholder 3"/>
          <p:cNvSpPr>
            <a:spLocks noGrp="1"/>
          </p:cNvSpPr>
          <p:nvPr>
            <p:ph type="hdr" sz="quarter"/>
          </p:nvPr>
        </p:nvSpPr>
        <p:spPr bwMode="auto">
          <a:xfrm>
            <a:off x="0" y="0"/>
            <a:ext cx="2972547" cy="457712"/>
          </a:xfrm>
          <a:prstGeom prst="rect">
            <a:avLst/>
          </a:prstGeom>
          <a:noFill/>
          <a:ln>
            <a:miter lim="800000"/>
            <a:headEnd/>
            <a:tailEnd/>
          </a:ln>
        </p:spPr>
        <p:txBody>
          <a:bodyPr wrap="square" numCol="1" anchor="t" anchorCtr="0" compatLnSpc="1">
            <a:prstTxWarp prst="textNoShape">
              <a:avLst/>
            </a:prstTxWarp>
          </a:bodyPr>
          <a:lstStyle/>
          <a:p>
            <a:r>
              <a:rPr lang="en-GB" smtClean="0">
                <a:cs typeface="Times New Roman" pitchFamily="18" charset="0"/>
              </a:rPr>
              <a:t>research </a:t>
            </a:r>
            <a:r>
              <a:rPr lang="en-GB" smtClean="0">
                <a:solidFill>
                  <a:srgbClr val="FF0000"/>
                </a:solidFill>
                <a:cs typeface="Times New Roman" pitchFamily="18" charset="0"/>
              </a:rPr>
              <a:t>in</a:t>
            </a:r>
            <a:r>
              <a:rPr lang="en-GB" smtClean="0">
                <a:cs typeface="Times New Roman" pitchFamily="18" charset="0"/>
              </a:rPr>
              <a:t> practice</a:t>
            </a:r>
          </a:p>
        </p:txBody>
      </p:sp>
      <p:sp>
        <p:nvSpPr>
          <p:cNvPr id="40965"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GB" smtClean="0">
                <a:cs typeface="Times New Roman" pitchFamily="18" charset="0"/>
              </a:rPr>
              <a:t>www.rip.org.uk</a:t>
            </a:r>
          </a:p>
        </p:txBody>
      </p:sp>
      <p:sp>
        <p:nvSpPr>
          <p:cNvPr id="40966" name="Date Placeholder 5"/>
          <p:cNvSpPr>
            <a:spLocks noGrp="1"/>
          </p:cNvSpPr>
          <p:nvPr>
            <p:ph type="dt" sz="quarter" idx="1"/>
          </p:nvPr>
        </p:nvSpPr>
        <p:spPr bwMode="auto">
          <a:xfrm>
            <a:off x="3883852" y="0"/>
            <a:ext cx="2972547" cy="457712"/>
          </a:xfrm>
          <a:prstGeom prst="rect">
            <a:avLst/>
          </a:prstGeom>
          <a:noFill/>
          <a:ln>
            <a:miter lim="800000"/>
            <a:headEnd/>
            <a:tailEnd/>
          </a:ln>
        </p:spPr>
        <p:txBody>
          <a:bodyPr wrap="square" numCol="1" compatLnSpc="1">
            <a:prstTxWarp prst="textNoShape">
              <a:avLst/>
            </a:prstTxWarp>
          </a:bodyPr>
          <a:lstStyle/>
          <a:p>
            <a:fld id="{6FE5AFA7-9EA3-4314-B75A-F327C1998CA7}" type="datetime1">
              <a:rPr lang="en-GB" smtClean="0">
                <a:cs typeface="Times New Roman" pitchFamily="18" charset="0"/>
              </a:rPr>
              <a:pPr/>
              <a:t>04/03/2014</a:t>
            </a:fld>
            <a:endParaRPr lang="en-GB" smtClean="0">
              <a:cs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the RiP</a:t>
            </a:r>
            <a:r>
              <a:rPr lang="en-GB" baseline="0" dirty="0" smtClean="0"/>
              <a:t> development process, based on research around iterative product development.</a:t>
            </a:r>
          </a:p>
          <a:p>
            <a:endParaRPr lang="en-GB" baseline="0" dirty="0" smtClean="0"/>
          </a:p>
          <a:p>
            <a:r>
              <a:rPr lang="en-GB" baseline="0" dirty="0" smtClean="0"/>
              <a:t>All topics are chosen by our members, we are wholly independent of government.</a:t>
            </a:r>
            <a:endParaRPr lang="en-GB" dirty="0"/>
          </a:p>
        </p:txBody>
      </p:sp>
      <p:sp>
        <p:nvSpPr>
          <p:cNvPr id="4" name="Slide Number Placeholder 3"/>
          <p:cNvSpPr>
            <a:spLocks noGrp="1"/>
          </p:cNvSpPr>
          <p:nvPr>
            <p:ph type="sldNum" sz="quarter" idx="10"/>
          </p:nvPr>
        </p:nvSpPr>
        <p:spPr/>
        <p:txBody>
          <a:bodyPr/>
          <a:lstStyle/>
          <a:p>
            <a:fld id="{F39DCF87-0F5D-4EE3-B038-2C762634D885}" type="slidenum">
              <a:rPr lang="en-GB" smtClean="0"/>
              <a:pPr/>
              <a:t>19</a:t>
            </a:fld>
            <a:endParaRPr lang="en-GB" dirty="0"/>
          </a:p>
        </p:txBody>
      </p:sp>
    </p:spTree>
    <p:extLst>
      <p:ext uri="{BB962C8B-B14F-4D97-AF65-F5344CB8AC3E}">
        <p14:creationId xmlns:p14="http://schemas.microsoft.com/office/powerpoint/2010/main" val="2667512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ln/>
        </p:spPr>
        <p:txBody>
          <a:bodyPr/>
          <a:lstStyle/>
          <a:p>
            <a:pPr>
              <a:defRPr/>
            </a:pPr>
            <a:endParaRPr lang="en-GB" sz="1100" b="1" dirty="0" smtClean="0"/>
          </a:p>
          <a:p>
            <a:pPr>
              <a:defRPr/>
            </a:pPr>
            <a:r>
              <a:rPr lang="en-GB" sz="1100" b="1" dirty="0" smtClean="0"/>
              <a:t>Handbooks are the outputs from Change Projects</a:t>
            </a:r>
            <a:endParaRPr lang="en-GB" sz="1100" dirty="0" smtClean="0"/>
          </a:p>
          <a:p>
            <a:pPr>
              <a:defRPr/>
            </a:pPr>
            <a:r>
              <a:rPr lang="en-GB" sz="1100" dirty="0" smtClean="0"/>
              <a:t>Our approach to delivering research findings to practitioners is by no means a one way street. Our work with authors of research reviews supports them to develop reviews that are pertinent to the needs of the sector.</a:t>
            </a:r>
          </a:p>
          <a:p>
            <a:pPr>
              <a:defRPr/>
            </a:pPr>
            <a:endParaRPr lang="en-GB" sz="1100" dirty="0" smtClean="0"/>
          </a:p>
          <a:p>
            <a:pPr>
              <a:defRPr/>
            </a:pPr>
            <a:r>
              <a:rPr lang="en-GB" sz="1100" dirty="0" smtClean="0"/>
              <a:t>However, there are many issues and areas of innovation ‘on the ground’ for which there may not be a body of published research available. </a:t>
            </a:r>
          </a:p>
          <a:p>
            <a:pPr>
              <a:defRPr/>
            </a:pPr>
            <a:endParaRPr lang="en-GB" sz="1100" dirty="0" smtClean="0"/>
          </a:p>
          <a:p>
            <a:pPr>
              <a:defRPr/>
            </a:pPr>
            <a:r>
              <a:rPr lang="en-GB" sz="1100" dirty="0" smtClean="0"/>
              <a:t>As a network we facilitate the sharing of innovative and emerging practice around the country.</a:t>
            </a:r>
          </a:p>
          <a:p>
            <a:pPr>
              <a:defRPr/>
            </a:pPr>
            <a:endParaRPr lang="en-GB" sz="1100" dirty="0" smtClean="0"/>
          </a:p>
          <a:p>
            <a:pPr>
              <a:defRPr/>
            </a:pPr>
            <a:r>
              <a:rPr lang="en-GB" sz="1100" dirty="0" smtClean="0"/>
              <a:t>And we work with the network on extended action research type projects to develop evidence-informed resources to fill the gaps in knowledge.</a:t>
            </a:r>
          </a:p>
          <a:p>
            <a:pPr>
              <a:defRPr/>
            </a:pPr>
            <a:endParaRPr lang="en-GB" sz="1100" dirty="0" smtClean="0"/>
          </a:p>
          <a:p>
            <a:pPr>
              <a:defRPr/>
            </a:pPr>
            <a:r>
              <a:rPr lang="en-GB" sz="1100" dirty="0" smtClean="0"/>
              <a:t>These three Handbooks are examples of the outputs from this partnership work with our network.</a:t>
            </a:r>
          </a:p>
          <a:p>
            <a:pPr>
              <a:defRPr/>
            </a:pPr>
            <a:r>
              <a:rPr lang="en-GB" sz="1100" dirty="0" smtClean="0"/>
              <a:t>These Handbooks provide toolkits to developing the ‘organisational and professional research literacy’ that Munro has flagged as essential.</a:t>
            </a:r>
          </a:p>
          <a:p>
            <a:pPr marL="457200" indent="-457200">
              <a:buFont typeface="Courier New" pitchFamily="49" charset="0"/>
              <a:buNone/>
              <a:defRPr/>
            </a:pPr>
            <a:endParaRPr lang="en-GB" sz="1100" b="1" dirty="0" smtClean="0"/>
          </a:p>
          <a:p>
            <a:pPr marL="457200" indent="-457200">
              <a:buFont typeface="Courier New" pitchFamily="49" charset="0"/>
              <a:buNone/>
              <a:defRPr/>
            </a:pPr>
            <a:r>
              <a:rPr lang="en-GB" sz="1100" b="1" dirty="0" smtClean="0"/>
              <a:t>Highlight</a:t>
            </a:r>
            <a:r>
              <a:rPr lang="en-GB" sz="1100" dirty="0" smtClean="0"/>
              <a:t> value/usefulness of </a:t>
            </a:r>
            <a:r>
              <a:rPr lang="en-GB" sz="1100" dirty="0" err="1" smtClean="0"/>
              <a:t>docu</a:t>
            </a:r>
            <a:r>
              <a:rPr lang="en-GB" sz="1100" dirty="0" smtClean="0"/>
              <a:t>-films and interviews (training/discussion </a:t>
            </a:r>
            <a:r>
              <a:rPr lang="en-GB" sz="1100" dirty="0" err="1" smtClean="0"/>
              <a:t>etc</a:t>
            </a:r>
            <a:r>
              <a:rPr lang="en-GB" sz="1100" dirty="0" smtClean="0"/>
              <a:t>)</a:t>
            </a:r>
          </a:p>
          <a:p>
            <a:pPr marL="457200" indent="-457200">
              <a:buFont typeface="Courier New" pitchFamily="49" charset="0"/>
              <a:buNone/>
              <a:defRPr/>
            </a:pPr>
            <a:endParaRPr lang="en-GB" sz="1100" b="1" dirty="0" smtClean="0"/>
          </a:p>
          <a:p>
            <a:pPr marL="457200" indent="-457200">
              <a:defRPr/>
            </a:pPr>
            <a:r>
              <a:rPr lang="en-GB" sz="1100" b="1" dirty="0" smtClean="0"/>
              <a:t>Notes:</a:t>
            </a:r>
          </a:p>
          <a:p>
            <a:pPr marL="457200" indent="-457200">
              <a:defRPr/>
            </a:pPr>
            <a:r>
              <a:rPr lang="en-GB" sz="1100" dirty="0" smtClean="0"/>
              <a:t>Handbooks available</a:t>
            </a:r>
          </a:p>
          <a:p>
            <a:pPr marL="457200" indent="-457200">
              <a:buFontTx/>
              <a:buChar char="•"/>
              <a:defRPr/>
            </a:pPr>
            <a:r>
              <a:rPr lang="en-GB" sz="1100" dirty="0" smtClean="0"/>
              <a:t>Housing and Play - Using evidence-informed practice to provide and manage outdoor play spaces </a:t>
            </a:r>
          </a:p>
          <a:p>
            <a:pPr marL="457200" indent="-457200">
              <a:buFontTx/>
              <a:buChar char="•"/>
              <a:defRPr/>
            </a:pPr>
            <a:r>
              <a:rPr lang="en-GB" sz="1100" dirty="0" smtClean="0"/>
              <a:t>On the Path to Success: Promoting engagement in learning at Key Stage 3 (for those who work with young people at risk of disengagement from learning at Key Stage 3)</a:t>
            </a:r>
          </a:p>
          <a:p>
            <a:pPr marL="457200" indent="-457200">
              <a:buFontTx/>
              <a:buChar char="•"/>
              <a:defRPr/>
            </a:pPr>
            <a:r>
              <a:rPr lang="en-GB" sz="1100" dirty="0" smtClean="0"/>
              <a:t>Integrated practice on the front line</a:t>
            </a:r>
          </a:p>
          <a:p>
            <a:pPr marL="457200" indent="-457200">
              <a:buFontTx/>
              <a:buChar char="•"/>
              <a:defRPr/>
            </a:pPr>
            <a:r>
              <a:rPr lang="en-GB" sz="1100" dirty="0" smtClean="0"/>
              <a:t>Under the Influence? Alcohol and Offending (for those who work with young people whose drinking is problematic and associated with offending behaviour)</a:t>
            </a:r>
          </a:p>
          <a:p>
            <a:pPr marL="457200" indent="-457200">
              <a:buFontTx/>
              <a:buChar char="•"/>
              <a:defRPr/>
            </a:pPr>
            <a:r>
              <a:rPr lang="en-GB" sz="1100" dirty="0" smtClean="0"/>
              <a:t>Evidence Matters - Social work expertise in the family court (a resource to help you incorporate research into decision-making processes and then present it effectively)</a:t>
            </a:r>
          </a:p>
          <a:p>
            <a:pPr marL="457200" indent="-457200">
              <a:buFontTx/>
              <a:buChar char="•"/>
              <a:defRPr/>
            </a:pPr>
            <a:r>
              <a:rPr lang="en-GB" sz="1100" dirty="0" smtClean="0"/>
              <a:t>Firm Foundations: a practical guide to organisational support for the use of research evidence (focuses on the agency support that is so necessary for enabling teams to succeed in using evidence to inform practice)</a:t>
            </a:r>
          </a:p>
          <a:p>
            <a:pPr marL="457200" indent="-457200">
              <a:buFontTx/>
              <a:buChar char="•"/>
              <a:defRPr/>
            </a:pPr>
            <a:r>
              <a:rPr lang="en-GB" sz="1100" dirty="0" smtClean="0"/>
              <a:t>Leading Evidence-Informed Practice (focuses on what it takes to LEAD a successful drive towards more evidence-informed work)</a:t>
            </a:r>
          </a:p>
          <a:p>
            <a:pPr marL="457200" indent="-457200">
              <a:buFontTx/>
              <a:buChar char="•"/>
              <a:defRPr/>
            </a:pPr>
            <a:r>
              <a:rPr lang="en-GB" sz="1100" dirty="0" err="1" smtClean="0"/>
              <a:t>Teamwise</a:t>
            </a:r>
            <a:r>
              <a:rPr lang="en-GB" sz="1100" dirty="0" smtClean="0"/>
              <a:t>: using research evidence, a practical guide for teams </a:t>
            </a:r>
          </a:p>
          <a:p>
            <a:pPr marL="457200" indent="-457200">
              <a:buFontTx/>
              <a:buChar char="•"/>
              <a:defRPr/>
            </a:pPr>
            <a:r>
              <a:rPr lang="en-GB" sz="1100" dirty="0" smtClean="0"/>
              <a:t>NIFTY (support: develop skills and confidence in conducting and commissioning single service evaluations)</a:t>
            </a:r>
          </a:p>
        </p:txBody>
      </p:sp>
      <p:sp>
        <p:nvSpPr>
          <p:cNvPr id="41988" name="Header Placeholder 3"/>
          <p:cNvSpPr>
            <a:spLocks noGrp="1"/>
          </p:cNvSpPr>
          <p:nvPr>
            <p:ph type="hdr" sz="quarter"/>
          </p:nvPr>
        </p:nvSpPr>
        <p:spPr bwMode="auto">
          <a:xfrm>
            <a:off x="0" y="0"/>
            <a:ext cx="2972547" cy="457712"/>
          </a:xfrm>
          <a:prstGeom prst="rect">
            <a:avLst/>
          </a:prstGeom>
          <a:noFill/>
          <a:ln>
            <a:miter lim="800000"/>
            <a:headEnd/>
            <a:tailEnd/>
          </a:ln>
        </p:spPr>
        <p:txBody>
          <a:bodyPr wrap="square" numCol="1" anchor="t" anchorCtr="0" compatLnSpc="1">
            <a:prstTxWarp prst="textNoShape">
              <a:avLst/>
            </a:prstTxWarp>
          </a:bodyPr>
          <a:lstStyle/>
          <a:p>
            <a:r>
              <a:rPr lang="en-GB" smtClean="0">
                <a:cs typeface="Times New Roman" pitchFamily="18" charset="0"/>
              </a:rPr>
              <a:t>research </a:t>
            </a:r>
            <a:r>
              <a:rPr lang="en-GB" smtClean="0">
                <a:solidFill>
                  <a:srgbClr val="FF0000"/>
                </a:solidFill>
                <a:cs typeface="Times New Roman" pitchFamily="18" charset="0"/>
              </a:rPr>
              <a:t>in</a:t>
            </a:r>
            <a:r>
              <a:rPr lang="en-GB" smtClean="0">
                <a:cs typeface="Times New Roman" pitchFamily="18" charset="0"/>
              </a:rPr>
              <a:t> practice</a:t>
            </a:r>
          </a:p>
        </p:txBody>
      </p:sp>
      <p:sp>
        <p:nvSpPr>
          <p:cNvPr id="41989"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GB" smtClean="0">
                <a:cs typeface="Times New Roman" pitchFamily="18" charset="0"/>
              </a:rPr>
              <a:t>www.rip.org.uk</a:t>
            </a:r>
          </a:p>
        </p:txBody>
      </p:sp>
      <p:sp>
        <p:nvSpPr>
          <p:cNvPr id="41990" name="Date Placeholder 5"/>
          <p:cNvSpPr>
            <a:spLocks noGrp="1"/>
          </p:cNvSpPr>
          <p:nvPr>
            <p:ph type="dt" sz="quarter" idx="1"/>
          </p:nvPr>
        </p:nvSpPr>
        <p:spPr bwMode="auto">
          <a:xfrm>
            <a:off x="3883852" y="0"/>
            <a:ext cx="2972547" cy="457712"/>
          </a:xfrm>
          <a:prstGeom prst="rect">
            <a:avLst/>
          </a:prstGeom>
          <a:noFill/>
          <a:ln>
            <a:miter lim="800000"/>
            <a:headEnd/>
            <a:tailEnd/>
          </a:ln>
        </p:spPr>
        <p:txBody>
          <a:bodyPr wrap="square" numCol="1" compatLnSpc="1">
            <a:prstTxWarp prst="textNoShape">
              <a:avLst/>
            </a:prstTxWarp>
          </a:bodyPr>
          <a:lstStyle/>
          <a:p>
            <a:fld id="{47965209-E844-4704-8317-CBC11EB2BCCD}" type="datetime1">
              <a:rPr lang="en-GB" smtClean="0">
                <a:cs typeface="Times New Roman" pitchFamily="18" charset="0"/>
              </a:rPr>
              <a:pPr/>
              <a:t>04/03/2014</a:t>
            </a:fld>
            <a:endParaRPr lang="en-GB" smtClean="0">
              <a:cs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ln/>
        </p:spPr>
        <p:txBody>
          <a:bodyPr/>
          <a:lstStyle/>
          <a:p>
            <a:pPr>
              <a:defRPr/>
            </a:pPr>
            <a:r>
              <a:rPr lang="en-GB" sz="1100" dirty="0" smtClean="0"/>
              <a:t>Mention SHB March 2014</a:t>
            </a:r>
          </a:p>
          <a:p>
            <a:pPr>
              <a:defRPr/>
            </a:pPr>
            <a:endParaRPr lang="en-GB" sz="1100" dirty="0" smtClean="0"/>
          </a:p>
          <a:p>
            <a:pPr>
              <a:defRPr/>
            </a:pPr>
            <a:r>
              <a:rPr lang="en-GB" sz="1100" dirty="0" smtClean="0"/>
              <a:t>We commission high quality reviews of research. </a:t>
            </a:r>
          </a:p>
          <a:p>
            <a:pPr marL="457200" indent="-457200">
              <a:buFontTx/>
              <a:buChar char="•"/>
              <a:defRPr/>
            </a:pPr>
            <a:r>
              <a:rPr lang="en-GB" sz="1100" dirty="0" smtClean="0"/>
              <a:t>Each review aims to cover the key practice areas and research issues identified by practitioners, planners and policy makers - evaluating the findings and implications. (NB. accompanied by Signposts).</a:t>
            </a:r>
          </a:p>
          <a:p>
            <a:pPr marL="457200" indent="-457200">
              <a:defRPr/>
            </a:pPr>
            <a:r>
              <a:rPr lang="en-GB" sz="1100" dirty="0" smtClean="0"/>
              <a:t>Research reviews available: </a:t>
            </a:r>
          </a:p>
          <a:p>
            <a:pPr marL="457200" indent="-457200">
              <a:buFontTx/>
              <a:buChar char="•"/>
              <a:defRPr/>
            </a:pPr>
            <a:r>
              <a:rPr lang="en-GB" sz="1100" dirty="0" smtClean="0"/>
              <a:t>Children Experiencing Domestic Violence: A Research Review (explores the research and evidence around children’s experience of domestic violence and the role of multiagency service responses and interventions)</a:t>
            </a:r>
          </a:p>
          <a:p>
            <a:pPr marL="457200" indent="-457200">
              <a:buFontTx/>
              <a:buChar char="•"/>
              <a:defRPr/>
            </a:pPr>
            <a:r>
              <a:rPr lang="en-GB" sz="1100" dirty="0" smtClean="0"/>
              <a:t>Safeguarding in the 21st century - where to now (sets out a model of safeguarding for the 21st century. Including detailed  recommendations at strategic, operational and practitioner level)</a:t>
            </a:r>
          </a:p>
          <a:p>
            <a:pPr marL="457200" indent="-457200">
              <a:buFontTx/>
              <a:buChar char="•"/>
              <a:defRPr/>
            </a:pPr>
            <a:r>
              <a:rPr lang="en-GB" sz="1100" dirty="0" smtClean="0"/>
              <a:t>One in Ten: Key messages from policy, research and practice about young people who are NEET (brings together available research and promising practice to form a comprehensive overview of this subject with the aim of improving the life chance of these vulnerable young people).</a:t>
            </a:r>
          </a:p>
          <a:p>
            <a:pPr marL="457200" indent="-457200">
              <a:buFontTx/>
              <a:buChar char="•"/>
              <a:defRPr/>
            </a:pPr>
            <a:r>
              <a:rPr lang="en-GB" sz="1100" dirty="0" smtClean="0"/>
              <a:t>Relatively speaking: developments in research and practice in kinship care (the central challenges faced by those providing services for children who cannot live with their parents)</a:t>
            </a:r>
          </a:p>
          <a:p>
            <a:pPr marL="457200" indent="-457200">
              <a:buFontTx/>
              <a:buChar char="•"/>
              <a:defRPr/>
            </a:pPr>
            <a:r>
              <a:rPr lang="en-GB" sz="1100" dirty="0" smtClean="0"/>
              <a:t>Disengagement and Re-engagement of Young People in Learning at Key Stage 3 (aims to identify the nature, scope and causes of disengagement at Key Stage 3 and to explore how far interventions have been successful in preventing or reversing disengage)</a:t>
            </a:r>
          </a:p>
          <a:p>
            <a:pPr marL="457200" indent="-457200">
              <a:buFontTx/>
              <a:buChar char="•"/>
              <a:defRPr/>
            </a:pPr>
            <a:r>
              <a:rPr lang="en-GB" sz="1100" dirty="0" smtClean="0"/>
              <a:t>Conduct Disorder in Older Children and Young People: Research messages for practice problems (addresses ten common questions arising from practitioners in the research in practice network by presenting messages from research, along with pointers to ongoing studies, further reading and practice examples. It aims to help practitioners consider a range of factors that can affect outcomes for adolescents and young people whose behaviour meets the criteria to diagnose conduct disorder, as classified by the World Health Organisation).</a:t>
            </a:r>
          </a:p>
          <a:p>
            <a:pPr marL="457200" indent="-457200">
              <a:buFontTx/>
              <a:buChar char="•"/>
              <a:defRPr/>
            </a:pPr>
            <a:r>
              <a:rPr lang="en-GB" sz="1100" dirty="0" smtClean="0"/>
              <a:t>Professionalism, Partnership and Joined-up Thinking: A research review of front-line working with children and families (Offering a brief historical and conceptual context, it focuses on how joined-up working is lived and experienced in front-line situations and offers indicators of how joined-up working might be taken forward)</a:t>
            </a:r>
          </a:p>
          <a:p>
            <a:pPr marL="457200" indent="-457200">
              <a:buFontTx/>
              <a:buChar char="•"/>
              <a:defRPr/>
            </a:pPr>
            <a:r>
              <a:rPr lang="en-GB" sz="1100" dirty="0" smtClean="0"/>
              <a:t>Parental Mental Health Problems: messages from research, policy and practice (impact of parental mental health issues on children and other family members)</a:t>
            </a:r>
          </a:p>
          <a:p>
            <a:pPr marL="457200" indent="-457200">
              <a:buFontTx/>
              <a:buChar char="•"/>
              <a:defRPr/>
            </a:pPr>
            <a:r>
              <a:rPr lang="en-GB" sz="1100" dirty="0" smtClean="0"/>
              <a:t>Disabled Parents: examining research assumptions (identifies and reviews the existing research on disabled parents and 'young carers' outlining three perspectives: personal, ecological, and organisational)</a:t>
            </a:r>
          </a:p>
          <a:p>
            <a:pPr marL="457200" indent="-457200">
              <a:buFontTx/>
              <a:buChar char="•"/>
              <a:defRPr/>
            </a:pPr>
            <a:r>
              <a:rPr lang="en-GB" sz="1100" dirty="0" smtClean="0"/>
              <a:t>Parental Drug Misuse: a review of impact and intervention studies </a:t>
            </a:r>
          </a:p>
          <a:p>
            <a:pPr marL="457200" indent="-457200">
              <a:buFontTx/>
              <a:buChar char="•"/>
              <a:defRPr/>
            </a:pPr>
            <a:r>
              <a:rPr lang="en-GB" sz="1100" dirty="0" smtClean="0"/>
              <a:t>Parental Problem Drinking and its Impact on Children </a:t>
            </a:r>
          </a:p>
          <a:p>
            <a:pPr marL="457200" indent="-457200">
              <a:buFontTx/>
              <a:buChar char="•"/>
              <a:defRPr/>
            </a:pPr>
            <a:r>
              <a:rPr lang="en-GB" sz="1100" dirty="0" smtClean="0"/>
              <a:t>Commissioning and Managing External Research: A guide for childcare agencies </a:t>
            </a:r>
          </a:p>
          <a:p>
            <a:pPr marL="457200" indent="-457200">
              <a:buFontTx/>
              <a:buChar char="•"/>
              <a:defRPr/>
            </a:pPr>
            <a:r>
              <a:rPr lang="en-GB" sz="1100" dirty="0" smtClean="0"/>
              <a:t>Education of Children in Need</a:t>
            </a:r>
          </a:p>
          <a:p>
            <a:pPr>
              <a:defRPr/>
            </a:pPr>
            <a:endParaRPr lang="en-GB" dirty="0" smtClean="0"/>
          </a:p>
          <a:p>
            <a:pPr>
              <a:defRPr/>
            </a:pPr>
            <a:endParaRPr lang="en-GB" dirty="0" smtClean="0"/>
          </a:p>
        </p:txBody>
      </p:sp>
      <p:sp>
        <p:nvSpPr>
          <p:cNvPr id="43012" name="Header Placeholder 3"/>
          <p:cNvSpPr>
            <a:spLocks noGrp="1"/>
          </p:cNvSpPr>
          <p:nvPr>
            <p:ph type="hdr" sz="quarter"/>
          </p:nvPr>
        </p:nvSpPr>
        <p:spPr bwMode="auto">
          <a:xfrm>
            <a:off x="0" y="0"/>
            <a:ext cx="2972547" cy="457712"/>
          </a:xfrm>
          <a:prstGeom prst="rect">
            <a:avLst/>
          </a:prstGeom>
          <a:noFill/>
          <a:ln>
            <a:miter lim="800000"/>
            <a:headEnd/>
            <a:tailEnd/>
          </a:ln>
        </p:spPr>
        <p:txBody>
          <a:bodyPr wrap="square" numCol="1" anchor="t" anchorCtr="0" compatLnSpc="1">
            <a:prstTxWarp prst="textNoShape">
              <a:avLst/>
            </a:prstTxWarp>
          </a:bodyPr>
          <a:lstStyle/>
          <a:p>
            <a:r>
              <a:rPr lang="en-GB" smtClean="0">
                <a:cs typeface="Times New Roman" pitchFamily="18" charset="0"/>
              </a:rPr>
              <a:t>research </a:t>
            </a:r>
            <a:r>
              <a:rPr lang="en-GB" smtClean="0">
                <a:solidFill>
                  <a:srgbClr val="FF0000"/>
                </a:solidFill>
                <a:cs typeface="Times New Roman" pitchFamily="18" charset="0"/>
              </a:rPr>
              <a:t>in</a:t>
            </a:r>
            <a:r>
              <a:rPr lang="en-GB" smtClean="0">
                <a:cs typeface="Times New Roman" pitchFamily="18" charset="0"/>
              </a:rPr>
              <a:t> practice</a:t>
            </a:r>
          </a:p>
        </p:txBody>
      </p:sp>
      <p:sp>
        <p:nvSpPr>
          <p:cNvPr id="43013"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GB" smtClean="0">
                <a:cs typeface="Times New Roman" pitchFamily="18" charset="0"/>
              </a:rPr>
              <a:t>www.rip.org.uk</a:t>
            </a:r>
          </a:p>
        </p:txBody>
      </p:sp>
      <p:sp>
        <p:nvSpPr>
          <p:cNvPr id="43014" name="Date Placeholder 5"/>
          <p:cNvSpPr>
            <a:spLocks noGrp="1"/>
          </p:cNvSpPr>
          <p:nvPr>
            <p:ph type="dt" sz="quarter" idx="1"/>
          </p:nvPr>
        </p:nvSpPr>
        <p:spPr bwMode="auto">
          <a:xfrm>
            <a:off x="3883852" y="0"/>
            <a:ext cx="2972547" cy="457712"/>
          </a:xfrm>
          <a:prstGeom prst="rect">
            <a:avLst/>
          </a:prstGeom>
          <a:noFill/>
          <a:ln>
            <a:miter lim="800000"/>
            <a:headEnd/>
            <a:tailEnd/>
          </a:ln>
        </p:spPr>
        <p:txBody>
          <a:bodyPr wrap="square" numCol="1" compatLnSpc="1">
            <a:prstTxWarp prst="textNoShape">
              <a:avLst/>
            </a:prstTxWarp>
          </a:bodyPr>
          <a:lstStyle/>
          <a:p>
            <a:fld id="{1EFB5953-EB22-4A30-8146-A1F6587E0703}" type="datetime1">
              <a:rPr lang="en-GB" smtClean="0">
                <a:cs typeface="Times New Roman" pitchFamily="18" charset="0"/>
              </a:rPr>
              <a:pPr/>
              <a:t>04/03/2014</a:t>
            </a:fld>
            <a:endParaRPr lang="en-GB" smtClean="0">
              <a:cs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marL="216000" indent="-216000">
              <a:buFont typeface="Wingdings" pitchFamily="2" charset="2"/>
              <a:buChar char="§"/>
              <a:defRPr/>
            </a:pPr>
            <a:r>
              <a:rPr lang="en-GB" sz="1100" dirty="0" smtClean="0"/>
              <a:t>Child </a:t>
            </a:r>
            <a:r>
              <a:rPr lang="en-GB" sz="1100" dirty="0" err="1" smtClean="0"/>
              <a:t>Devt</a:t>
            </a:r>
            <a:r>
              <a:rPr lang="en-GB" sz="1100" dirty="0" smtClean="0"/>
              <a:t>, Resilience, Attachment, Communicating with Under 5s,</a:t>
            </a:r>
            <a:r>
              <a:rPr lang="en-GB" sz="1100" baseline="0" dirty="0" smtClean="0"/>
              <a:t> Parental Capacity to Change, Adult </a:t>
            </a:r>
            <a:r>
              <a:rPr lang="en-GB" sz="1100" baseline="0" dirty="0" err="1" smtClean="0"/>
              <a:t>Attachmtn</a:t>
            </a:r>
            <a:r>
              <a:rPr lang="en-GB" sz="1100" baseline="0" dirty="0" smtClean="0"/>
              <a:t> (March 2014)</a:t>
            </a:r>
            <a:endParaRPr lang="en-GB" sz="1100" dirty="0" smtClean="0"/>
          </a:p>
          <a:p>
            <a:pPr marL="216000" indent="-216000">
              <a:buFont typeface="Wingdings" pitchFamily="2" charset="2"/>
              <a:buChar char="§"/>
              <a:defRPr/>
            </a:pPr>
            <a:endParaRPr lang="en-GB" sz="1100" dirty="0" smtClean="0"/>
          </a:p>
          <a:p>
            <a:pPr marL="216000" indent="-216000">
              <a:buFont typeface="Wingdings" pitchFamily="2" charset="2"/>
              <a:buChar char="§"/>
              <a:defRPr/>
            </a:pPr>
            <a:r>
              <a:rPr lang="en-GB" sz="1100" dirty="0" smtClean="0"/>
              <a:t>frontline briefings = series of research briefings designed specifically for frontline practitioners who work with children and families</a:t>
            </a:r>
          </a:p>
          <a:p>
            <a:pPr marL="216000" indent="-216000">
              <a:buFont typeface="Wingdings" pitchFamily="2" charset="2"/>
              <a:buChar char="§"/>
              <a:defRPr/>
            </a:pPr>
            <a:r>
              <a:rPr lang="en-GB" sz="1100" dirty="0" smtClean="0"/>
              <a:t>To get the most value from the chart, we would encourage you to look at the accompanying online research briefing on our website. </a:t>
            </a:r>
          </a:p>
          <a:p>
            <a:pPr marL="216000" indent="-216000">
              <a:buFont typeface="Wingdings" pitchFamily="2" charset="2"/>
              <a:buChar char="§"/>
              <a:defRPr/>
            </a:pPr>
            <a:r>
              <a:rPr lang="en-GB" sz="1100" dirty="0" smtClean="0"/>
              <a:t>The material covers key aspects of t, bringing together a concise summary of research and topic theory with pointers for action. It also has links to other useful resources, which will inform your practice and give you more confidence in </a:t>
            </a:r>
            <a:r>
              <a:rPr lang="en-GB" sz="1100" dirty="0" err="1" smtClean="0"/>
              <a:t>youur</a:t>
            </a:r>
            <a:r>
              <a:rPr lang="en-GB" sz="1100" dirty="0" smtClean="0"/>
              <a:t> professional judgement.</a:t>
            </a:r>
          </a:p>
          <a:p>
            <a:pPr marL="171450" indent="-171450">
              <a:buFont typeface="Arial" pitchFamily="34" charset="0"/>
              <a:buChar char="•"/>
              <a:defRPr/>
            </a:pPr>
            <a:r>
              <a:rPr lang="en-GB" sz="1100" dirty="0" smtClean="0"/>
              <a:t>Very popular with authorities </a:t>
            </a:r>
          </a:p>
          <a:p>
            <a:pPr marL="171450" indent="-171450">
              <a:buFont typeface="Arial" pitchFamily="34" charset="0"/>
              <a:buChar char="•"/>
              <a:defRPr/>
            </a:pPr>
            <a:r>
              <a:rPr lang="en-GB" sz="1100" dirty="0" smtClean="0"/>
              <a:t>Displayed on walls in departments – useful reminder</a:t>
            </a:r>
          </a:p>
          <a:p>
            <a:pPr marL="171450" indent="-171450">
              <a:buFont typeface="Arial" pitchFamily="34" charset="0"/>
              <a:buChar char="•"/>
              <a:defRPr/>
            </a:pPr>
            <a:endParaRPr lang="en-GB" sz="1100" dirty="0" smtClean="0"/>
          </a:p>
          <a:p>
            <a:pPr marL="171450" indent="-171450">
              <a:buFont typeface="Arial" pitchFamily="34" charset="0"/>
              <a:buChar char="•"/>
              <a:defRPr/>
            </a:pPr>
            <a:r>
              <a:rPr lang="en-GB" sz="1100" dirty="0" smtClean="0"/>
              <a:t>Taken to meetings with service users to refer to</a:t>
            </a:r>
          </a:p>
          <a:p>
            <a:pPr>
              <a:buFont typeface="Wingdings" pitchFamily="2" charset="2"/>
              <a:buNone/>
              <a:defRPr/>
            </a:pPr>
            <a:endParaRPr lang="en-GB" sz="1100" dirty="0"/>
          </a:p>
        </p:txBody>
      </p:sp>
      <p:sp>
        <p:nvSpPr>
          <p:cNvPr id="45060" name="Header Placeholder 3"/>
          <p:cNvSpPr>
            <a:spLocks noGrp="1"/>
          </p:cNvSpPr>
          <p:nvPr>
            <p:ph type="hdr" sz="quarter"/>
          </p:nvPr>
        </p:nvSpPr>
        <p:spPr bwMode="auto">
          <a:xfrm>
            <a:off x="0" y="0"/>
            <a:ext cx="2972547" cy="457712"/>
          </a:xfrm>
          <a:prstGeom prst="rect">
            <a:avLst/>
          </a:prstGeom>
          <a:noFill/>
          <a:ln>
            <a:miter lim="800000"/>
            <a:headEnd/>
            <a:tailEnd/>
          </a:ln>
        </p:spPr>
        <p:txBody>
          <a:bodyPr wrap="square" numCol="1" anchor="t" anchorCtr="0" compatLnSpc="1">
            <a:prstTxWarp prst="textNoShape">
              <a:avLst/>
            </a:prstTxWarp>
          </a:bodyPr>
          <a:lstStyle/>
          <a:p>
            <a:r>
              <a:rPr lang="en-GB" smtClean="0">
                <a:cs typeface="Times New Roman" pitchFamily="18" charset="0"/>
              </a:rPr>
              <a:t>research </a:t>
            </a:r>
            <a:r>
              <a:rPr lang="en-GB" smtClean="0">
                <a:solidFill>
                  <a:srgbClr val="FF0000"/>
                </a:solidFill>
                <a:cs typeface="Times New Roman" pitchFamily="18" charset="0"/>
              </a:rPr>
              <a:t>in</a:t>
            </a:r>
            <a:r>
              <a:rPr lang="en-GB" smtClean="0">
                <a:cs typeface="Times New Roman" pitchFamily="18" charset="0"/>
              </a:rPr>
              <a:t> practice</a:t>
            </a:r>
          </a:p>
        </p:txBody>
      </p:sp>
      <p:sp>
        <p:nvSpPr>
          <p:cNvPr id="45061"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GB" smtClean="0">
                <a:cs typeface="Times New Roman" pitchFamily="18" charset="0"/>
              </a:rPr>
              <a:t>www.rip.org.uk</a:t>
            </a:r>
          </a:p>
        </p:txBody>
      </p:sp>
      <p:sp>
        <p:nvSpPr>
          <p:cNvPr id="45062" name="Date Placeholder 5"/>
          <p:cNvSpPr>
            <a:spLocks noGrp="1"/>
          </p:cNvSpPr>
          <p:nvPr>
            <p:ph type="dt" sz="quarter" idx="1"/>
          </p:nvPr>
        </p:nvSpPr>
        <p:spPr bwMode="auto">
          <a:xfrm>
            <a:off x="3883852" y="0"/>
            <a:ext cx="2972547" cy="457712"/>
          </a:xfrm>
          <a:prstGeom prst="rect">
            <a:avLst/>
          </a:prstGeom>
          <a:noFill/>
          <a:ln>
            <a:miter lim="800000"/>
            <a:headEnd/>
            <a:tailEnd/>
          </a:ln>
        </p:spPr>
        <p:txBody>
          <a:bodyPr wrap="square" numCol="1" compatLnSpc="1">
            <a:prstTxWarp prst="textNoShape">
              <a:avLst/>
            </a:prstTxWarp>
          </a:bodyPr>
          <a:lstStyle/>
          <a:p>
            <a:fld id="{BE7E272C-7EDF-4953-8551-F70AE9212A3F}" type="datetime1">
              <a:rPr lang="en-GB" smtClean="0">
                <a:cs typeface="Times New Roman" pitchFamily="18" charset="0"/>
              </a:rPr>
              <a:pPr/>
              <a:t>04/03/2014</a:t>
            </a:fld>
            <a:endParaRPr lang="en-GB" smtClean="0">
              <a:cs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ln/>
        </p:spPr>
        <p:txBody>
          <a:bodyPr/>
          <a:lstStyle/>
          <a:p>
            <a:pPr marL="171450" indent="-171450">
              <a:buFont typeface="Arial" pitchFamily="34" charset="0"/>
              <a:buChar char="•"/>
              <a:defRPr/>
            </a:pPr>
            <a:endParaRPr lang="en-US" sz="1100" dirty="0" smtClean="0"/>
          </a:p>
        </p:txBody>
      </p:sp>
      <p:sp>
        <p:nvSpPr>
          <p:cNvPr id="49156" name="Header Placeholder 3"/>
          <p:cNvSpPr>
            <a:spLocks noGrp="1"/>
          </p:cNvSpPr>
          <p:nvPr>
            <p:ph type="hdr" sz="quarter"/>
          </p:nvPr>
        </p:nvSpPr>
        <p:spPr bwMode="auto">
          <a:xfrm>
            <a:off x="0" y="0"/>
            <a:ext cx="2972547" cy="457712"/>
          </a:xfrm>
          <a:prstGeom prst="rect">
            <a:avLst/>
          </a:prstGeom>
          <a:noFill/>
          <a:ln>
            <a:miter lim="800000"/>
            <a:headEnd/>
            <a:tailEnd/>
          </a:ln>
        </p:spPr>
        <p:txBody>
          <a:bodyPr wrap="square" numCol="1" anchor="t" anchorCtr="0" compatLnSpc="1">
            <a:prstTxWarp prst="textNoShape">
              <a:avLst/>
            </a:prstTxWarp>
          </a:bodyPr>
          <a:lstStyle/>
          <a:p>
            <a:r>
              <a:rPr lang="en-GB" smtClean="0">
                <a:cs typeface="Times New Roman" pitchFamily="18" charset="0"/>
              </a:rPr>
              <a:t>research </a:t>
            </a:r>
            <a:r>
              <a:rPr lang="en-GB" smtClean="0">
                <a:solidFill>
                  <a:srgbClr val="FF0000"/>
                </a:solidFill>
                <a:cs typeface="Times New Roman" pitchFamily="18" charset="0"/>
              </a:rPr>
              <a:t>in</a:t>
            </a:r>
            <a:r>
              <a:rPr lang="en-GB" smtClean="0">
                <a:cs typeface="Times New Roman" pitchFamily="18" charset="0"/>
              </a:rPr>
              <a:t> practice</a:t>
            </a:r>
          </a:p>
        </p:txBody>
      </p:sp>
      <p:sp>
        <p:nvSpPr>
          <p:cNvPr id="4915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GB" smtClean="0">
                <a:cs typeface="Times New Roman" pitchFamily="18" charset="0"/>
              </a:rPr>
              <a:t>www.rip.org.uk</a:t>
            </a:r>
          </a:p>
        </p:txBody>
      </p:sp>
      <p:sp>
        <p:nvSpPr>
          <p:cNvPr id="49158" name="Date Placeholder 5"/>
          <p:cNvSpPr>
            <a:spLocks noGrp="1"/>
          </p:cNvSpPr>
          <p:nvPr>
            <p:ph type="dt" sz="quarter" idx="1"/>
          </p:nvPr>
        </p:nvSpPr>
        <p:spPr bwMode="auto">
          <a:xfrm>
            <a:off x="3883852" y="0"/>
            <a:ext cx="2972547" cy="457712"/>
          </a:xfrm>
          <a:prstGeom prst="rect">
            <a:avLst/>
          </a:prstGeom>
          <a:noFill/>
          <a:ln>
            <a:miter lim="800000"/>
            <a:headEnd/>
            <a:tailEnd/>
          </a:ln>
        </p:spPr>
        <p:txBody>
          <a:bodyPr wrap="square" numCol="1" compatLnSpc="1">
            <a:prstTxWarp prst="textNoShape">
              <a:avLst/>
            </a:prstTxWarp>
          </a:bodyPr>
          <a:lstStyle/>
          <a:p>
            <a:fld id="{E0EA5889-ED3E-4F52-8465-FE9EF52BFBAE}" type="datetime1">
              <a:rPr lang="en-GB" smtClean="0">
                <a:cs typeface="Times New Roman" pitchFamily="18" charset="0"/>
              </a:rPr>
              <a:pPr/>
              <a:t>04/03/2014</a:t>
            </a:fld>
            <a:endParaRPr lang="en-GB" smtClean="0">
              <a:cs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itchFamily="34" charset="0"/>
              <a:buNone/>
              <a:defRPr/>
            </a:pPr>
            <a:endParaRPr lang="en-GB" sz="1100" dirty="0" smtClean="0"/>
          </a:p>
        </p:txBody>
      </p:sp>
      <p:sp>
        <p:nvSpPr>
          <p:cNvPr id="52228" name="Header Placeholder 3"/>
          <p:cNvSpPr>
            <a:spLocks noGrp="1"/>
          </p:cNvSpPr>
          <p:nvPr>
            <p:ph type="hdr" sz="quarter"/>
          </p:nvPr>
        </p:nvSpPr>
        <p:spPr bwMode="auto">
          <a:xfrm>
            <a:off x="0" y="0"/>
            <a:ext cx="2972547" cy="457712"/>
          </a:xfrm>
          <a:prstGeom prst="rect">
            <a:avLst/>
          </a:prstGeom>
          <a:noFill/>
          <a:ln>
            <a:miter lim="800000"/>
            <a:headEnd/>
            <a:tailEnd/>
          </a:ln>
        </p:spPr>
        <p:txBody>
          <a:bodyPr wrap="square" numCol="1" anchor="t" anchorCtr="0" compatLnSpc="1">
            <a:prstTxWarp prst="textNoShape">
              <a:avLst/>
            </a:prstTxWarp>
          </a:bodyPr>
          <a:lstStyle/>
          <a:p>
            <a:r>
              <a:rPr lang="en-GB" smtClean="0">
                <a:cs typeface="Times New Roman" pitchFamily="18" charset="0"/>
              </a:rPr>
              <a:t>research </a:t>
            </a:r>
            <a:r>
              <a:rPr lang="en-GB" smtClean="0">
                <a:solidFill>
                  <a:srgbClr val="FF0000"/>
                </a:solidFill>
                <a:cs typeface="Times New Roman" pitchFamily="18" charset="0"/>
              </a:rPr>
              <a:t>in</a:t>
            </a:r>
            <a:r>
              <a:rPr lang="en-GB" smtClean="0">
                <a:cs typeface="Times New Roman" pitchFamily="18" charset="0"/>
              </a:rPr>
              <a:t> practice</a:t>
            </a:r>
          </a:p>
        </p:txBody>
      </p:sp>
      <p:sp>
        <p:nvSpPr>
          <p:cNvPr id="52229"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GB" smtClean="0">
                <a:cs typeface="Times New Roman" pitchFamily="18" charset="0"/>
              </a:rPr>
              <a:t>www.rip.org.uk</a:t>
            </a:r>
          </a:p>
        </p:txBody>
      </p:sp>
      <p:sp>
        <p:nvSpPr>
          <p:cNvPr id="52230" name="Date Placeholder 5"/>
          <p:cNvSpPr>
            <a:spLocks noGrp="1"/>
          </p:cNvSpPr>
          <p:nvPr>
            <p:ph type="dt" sz="quarter" idx="1"/>
          </p:nvPr>
        </p:nvSpPr>
        <p:spPr bwMode="auto">
          <a:xfrm>
            <a:off x="3883852" y="0"/>
            <a:ext cx="2972547" cy="457712"/>
          </a:xfrm>
          <a:prstGeom prst="rect">
            <a:avLst/>
          </a:prstGeom>
          <a:noFill/>
          <a:ln>
            <a:miter lim="800000"/>
            <a:headEnd/>
            <a:tailEnd/>
          </a:ln>
        </p:spPr>
        <p:txBody>
          <a:bodyPr wrap="square" numCol="1" compatLnSpc="1">
            <a:prstTxWarp prst="textNoShape">
              <a:avLst/>
            </a:prstTxWarp>
          </a:bodyPr>
          <a:lstStyle/>
          <a:p>
            <a:fld id="{6F7AEB18-03F1-461B-9679-33A99998903B}" type="datetime1">
              <a:rPr lang="en-GB" smtClean="0">
                <a:cs typeface="Times New Roman" pitchFamily="18" charset="0"/>
              </a:rPr>
              <a:pPr/>
              <a:t>04/03/2014</a:t>
            </a:fld>
            <a:endParaRPr lang="en-GB" smtClean="0">
              <a:cs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r>
              <a:rPr lang="en-US" dirty="0" smtClean="0"/>
              <a:t>Change Projects are the hallmark of </a:t>
            </a:r>
            <a:r>
              <a:rPr lang="en-US" dirty="0" err="1" smtClean="0"/>
              <a:t>RiP’s</a:t>
            </a:r>
            <a:r>
              <a:rPr lang="en-US" dirty="0" smtClean="0"/>
              <a:t> collaborative approach. They bring researchers and practitioners together to discuss key messages from both research and practice around a particular issue. From these discussions an accessible, evidence-informed resource is developed. This is then piloted among a number of agencies, and the feedback from this pilot is used to create a final resource.</a:t>
            </a:r>
          </a:p>
        </p:txBody>
      </p:sp>
      <p:sp>
        <p:nvSpPr>
          <p:cNvPr id="58372" name="Header Placeholder 3"/>
          <p:cNvSpPr>
            <a:spLocks noGrp="1"/>
          </p:cNvSpPr>
          <p:nvPr>
            <p:ph type="hdr" sz="quarter"/>
          </p:nvPr>
        </p:nvSpPr>
        <p:spPr bwMode="auto">
          <a:xfrm>
            <a:off x="0" y="0"/>
            <a:ext cx="2972547" cy="457712"/>
          </a:xfrm>
          <a:prstGeom prst="rect">
            <a:avLst/>
          </a:prstGeom>
          <a:noFill/>
          <a:ln>
            <a:miter lim="800000"/>
            <a:headEnd/>
            <a:tailEnd/>
          </a:ln>
        </p:spPr>
        <p:txBody>
          <a:bodyPr wrap="square" numCol="1" anchor="t" anchorCtr="0" compatLnSpc="1">
            <a:prstTxWarp prst="textNoShape">
              <a:avLst/>
            </a:prstTxWarp>
          </a:bodyPr>
          <a:lstStyle/>
          <a:p>
            <a:r>
              <a:rPr lang="en-GB" smtClean="0">
                <a:cs typeface="Times New Roman" pitchFamily="18" charset="0"/>
              </a:rPr>
              <a:t>research </a:t>
            </a:r>
            <a:r>
              <a:rPr lang="en-GB" smtClean="0">
                <a:solidFill>
                  <a:srgbClr val="FF0000"/>
                </a:solidFill>
                <a:cs typeface="Times New Roman" pitchFamily="18" charset="0"/>
              </a:rPr>
              <a:t>in</a:t>
            </a:r>
            <a:r>
              <a:rPr lang="en-GB" smtClean="0">
                <a:cs typeface="Times New Roman" pitchFamily="18" charset="0"/>
              </a:rPr>
              <a:t> practice</a:t>
            </a:r>
          </a:p>
        </p:txBody>
      </p:sp>
      <p:sp>
        <p:nvSpPr>
          <p:cNvPr id="58373"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GB" smtClean="0">
                <a:cs typeface="Times New Roman" pitchFamily="18" charset="0"/>
              </a:rPr>
              <a:t>www.rip.org.uk</a:t>
            </a:r>
          </a:p>
        </p:txBody>
      </p:sp>
      <p:sp>
        <p:nvSpPr>
          <p:cNvPr id="58374" name="Date Placeholder 5"/>
          <p:cNvSpPr>
            <a:spLocks noGrp="1"/>
          </p:cNvSpPr>
          <p:nvPr>
            <p:ph type="dt" sz="quarter" idx="1"/>
          </p:nvPr>
        </p:nvSpPr>
        <p:spPr bwMode="auto">
          <a:xfrm>
            <a:off x="3883852" y="0"/>
            <a:ext cx="2972547" cy="457712"/>
          </a:xfrm>
          <a:prstGeom prst="rect">
            <a:avLst/>
          </a:prstGeom>
          <a:noFill/>
          <a:ln>
            <a:miter lim="800000"/>
            <a:headEnd/>
            <a:tailEnd/>
          </a:ln>
        </p:spPr>
        <p:txBody>
          <a:bodyPr wrap="square" numCol="1" compatLnSpc="1">
            <a:prstTxWarp prst="textNoShape">
              <a:avLst/>
            </a:prstTxWarp>
          </a:bodyPr>
          <a:lstStyle/>
          <a:p>
            <a:fld id="{BC00D78C-6E68-408C-8644-67D6D8350A39}" type="datetime1">
              <a:rPr lang="en-GB" smtClean="0">
                <a:cs typeface="Times New Roman" pitchFamily="18" charset="0"/>
              </a:rPr>
              <a:pPr/>
              <a:t>04/03/2014</a:t>
            </a:fld>
            <a:endParaRPr lang="en-GB" smtClean="0">
              <a:cs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9DCF87-0F5D-4EE3-B038-2C762634D885}" type="slidenum">
              <a:rPr lang="en-GB" smtClean="0"/>
              <a:pPr/>
              <a:t>26</a:t>
            </a:fld>
            <a:endParaRPr lang="en-GB" dirty="0"/>
          </a:p>
        </p:txBody>
      </p:sp>
    </p:spTree>
    <p:extLst>
      <p:ext uri="{BB962C8B-B14F-4D97-AF65-F5344CB8AC3E}">
        <p14:creationId xmlns:p14="http://schemas.microsoft.com/office/powerpoint/2010/main" val="14425665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Evidence is not the enemy</a:t>
            </a:r>
            <a:r>
              <a:rPr lang="en-GB" baseline="0" dirty="0" smtClean="0"/>
              <a:t> of innovation.</a:t>
            </a:r>
          </a:p>
          <a:p>
            <a:endParaRPr lang="en-GB" baseline="0" dirty="0" smtClean="0"/>
          </a:p>
          <a:p>
            <a:r>
              <a:rPr lang="en-GB" baseline="0" dirty="0" smtClean="0"/>
              <a:t>Socially responsible innovation. </a:t>
            </a:r>
            <a:endParaRPr lang="en-GB" dirty="0"/>
          </a:p>
        </p:txBody>
      </p:sp>
      <p:sp>
        <p:nvSpPr>
          <p:cNvPr id="4" name="Slide Number Placeholder 3"/>
          <p:cNvSpPr>
            <a:spLocks noGrp="1"/>
          </p:cNvSpPr>
          <p:nvPr>
            <p:ph type="sldNum" sz="quarter" idx="10"/>
          </p:nvPr>
        </p:nvSpPr>
        <p:spPr/>
        <p:txBody>
          <a:bodyPr/>
          <a:lstStyle/>
          <a:p>
            <a:fld id="{52868221-101D-4BC2-845D-649C655C66DD}" type="slidenum">
              <a:rPr lang="en-GB" smtClean="0"/>
              <a:pPr/>
              <a:t>27</a:t>
            </a:fld>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b="1" dirty="0" smtClean="0"/>
              <a:t>Clinical judgement</a:t>
            </a:r>
            <a:r>
              <a:rPr lang="en-GB" dirty="0" smtClean="0"/>
              <a:t> alone (</a:t>
            </a:r>
            <a:r>
              <a:rPr lang="en-GB" dirty="0" err="1" smtClean="0"/>
              <a:t>ie</a:t>
            </a:r>
            <a:r>
              <a:rPr lang="en-GB" dirty="0" smtClean="0"/>
              <a:t> coming to a view based on how a person seems when you talk to them or visit at home) is an unreliable method of assessing risk, yielding results that may be no better than tossing a coin. </a:t>
            </a:r>
          </a:p>
          <a:p>
            <a:r>
              <a:rPr lang="en-GB" b="1" dirty="0" smtClean="0"/>
              <a:t>Evidence based actuarial models of risk assessment </a:t>
            </a:r>
            <a:r>
              <a:rPr lang="en-GB" dirty="0" smtClean="0"/>
              <a:t>are used by </a:t>
            </a:r>
            <a:r>
              <a:rPr lang="en-GB" dirty="0" err="1" smtClean="0"/>
              <a:t>eg</a:t>
            </a:r>
            <a:r>
              <a:rPr lang="en-GB" dirty="0" smtClean="0"/>
              <a:t> the car insurance industry – standard questions are asked of each person, the answers are scored and added up to give a result (and calculate your insurance premium). So a 17 year old boy who has already written off a car, pays more than a 50 year old woman who has never had an accident. This is a useful approach, but cannot be applied in isolation to the complex issues that need to be assessed in child protection work</a:t>
            </a:r>
          </a:p>
          <a:p>
            <a:endParaRPr lang="en-GB" dirty="0" smtClean="0"/>
          </a:p>
          <a:p>
            <a:r>
              <a:rPr lang="en-GB" b="1" dirty="0" smtClean="0"/>
              <a:t>Structured professional judgement</a:t>
            </a:r>
            <a:r>
              <a:rPr lang="en-GB" dirty="0" smtClean="0"/>
              <a:t> combines the use of research based risk factors (incorporated into standardised tools when available) with professional judgement to come to a view about risk that incorporates practice wisdom and detailed knowledge of this particular child and their family, how they have been affected by what has happened, how willing they are to work with professionals and what they want to happen next</a:t>
            </a:r>
          </a:p>
          <a:p>
            <a:endParaRPr lang="en-GB" dirty="0" smtClean="0"/>
          </a:p>
          <a:p>
            <a:r>
              <a:rPr lang="en-GB" dirty="0" smtClean="0"/>
              <a:t>This does not replace professional expertise, it enhances it. Skill is needed to establish rapport/know what questions to ask/know what do with the answers</a:t>
            </a:r>
          </a:p>
          <a:p>
            <a:endParaRPr lang="en-GB" dirty="0" smtClean="0"/>
          </a:p>
          <a:p>
            <a:r>
              <a:rPr lang="en-GB" dirty="0" smtClean="0"/>
              <a:t>It is important to remember that risk assessment is not risk prediction – the 17 year old boy might never crash his car, the 50 year old woman could drive into a wall tomorrow. Even if every social worker did their job perfectly, some children would still get hurt and some would die. But the use of research based tools in combination with professional judgement can improve the quality of risk assessment, enable social workers to feel more confident in presenting their findings to the court and reassure families that the basis of decision making is explicit and impartial. </a:t>
            </a:r>
            <a:endParaRPr lang="en-GB" b="1" dirty="0" smtClean="0"/>
          </a:p>
        </p:txBody>
      </p:sp>
      <p:sp>
        <p:nvSpPr>
          <p:cNvPr id="47108" name="Header Placeholder 3"/>
          <p:cNvSpPr>
            <a:spLocks noGrp="1"/>
          </p:cNvSpPr>
          <p:nvPr>
            <p:ph type="hdr" sz="quarter"/>
          </p:nvPr>
        </p:nvSpPr>
        <p:spPr bwMode="auto">
          <a:xfrm>
            <a:off x="0" y="0"/>
            <a:ext cx="2972547" cy="4576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800">
                <a:solidFill>
                  <a:schemeClr val="tx1"/>
                </a:solidFill>
                <a:latin typeface="Times New Roman" pitchFamily="18" charset="0"/>
                <a:cs typeface="Times New Roman" pitchFamily="18" charset="0"/>
              </a:defRPr>
            </a:lvl1pPr>
            <a:lvl2pPr marL="742950" indent="-285750" eaLnBrk="0" hangingPunct="0">
              <a:defRPr sz="2800">
                <a:solidFill>
                  <a:schemeClr val="tx1"/>
                </a:solidFill>
                <a:latin typeface="Times New Roman" pitchFamily="18" charset="0"/>
                <a:cs typeface="Times New Roman" pitchFamily="18" charset="0"/>
              </a:defRPr>
            </a:lvl2pPr>
            <a:lvl3pPr marL="1143000" indent="-228600" eaLnBrk="0" hangingPunct="0">
              <a:defRPr sz="2800">
                <a:solidFill>
                  <a:schemeClr val="tx1"/>
                </a:solidFill>
                <a:latin typeface="Times New Roman" pitchFamily="18" charset="0"/>
                <a:cs typeface="Times New Roman" pitchFamily="18" charset="0"/>
              </a:defRPr>
            </a:lvl3pPr>
            <a:lvl4pPr marL="1600200" indent="-228600" eaLnBrk="0" hangingPunct="0">
              <a:defRPr sz="2800">
                <a:solidFill>
                  <a:schemeClr val="tx1"/>
                </a:solidFill>
                <a:latin typeface="Times New Roman" pitchFamily="18" charset="0"/>
                <a:cs typeface="Times New Roman" pitchFamily="18" charset="0"/>
              </a:defRPr>
            </a:lvl4pPr>
            <a:lvl5pPr marL="2057400" indent="-228600" eaLnBrk="0" hangingPunct="0">
              <a:defRPr sz="28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r>
              <a:rPr lang="en-GB" sz="1000" smtClean="0">
                <a:latin typeface="Verdana" pitchFamily="34" charset="0"/>
              </a:rPr>
              <a:t>research </a:t>
            </a:r>
            <a:r>
              <a:rPr lang="en-GB" sz="1000" smtClean="0">
                <a:solidFill>
                  <a:srgbClr val="FF0000"/>
                </a:solidFill>
                <a:latin typeface="Verdana" pitchFamily="34" charset="0"/>
              </a:rPr>
              <a:t>in</a:t>
            </a:r>
            <a:r>
              <a:rPr lang="en-GB" sz="1000" smtClean="0">
                <a:latin typeface="Verdana" pitchFamily="34" charset="0"/>
              </a:rPr>
              <a:t> practice</a:t>
            </a:r>
          </a:p>
        </p:txBody>
      </p:sp>
      <p:sp>
        <p:nvSpPr>
          <p:cNvPr id="47109"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800">
                <a:solidFill>
                  <a:schemeClr val="tx1"/>
                </a:solidFill>
                <a:latin typeface="Times New Roman" pitchFamily="18" charset="0"/>
                <a:cs typeface="Times New Roman" pitchFamily="18" charset="0"/>
              </a:defRPr>
            </a:lvl1pPr>
            <a:lvl2pPr marL="742950" indent="-285750" eaLnBrk="0" hangingPunct="0">
              <a:defRPr sz="2800">
                <a:solidFill>
                  <a:schemeClr val="tx1"/>
                </a:solidFill>
                <a:latin typeface="Times New Roman" pitchFamily="18" charset="0"/>
                <a:cs typeface="Times New Roman" pitchFamily="18" charset="0"/>
              </a:defRPr>
            </a:lvl2pPr>
            <a:lvl3pPr marL="1143000" indent="-228600" eaLnBrk="0" hangingPunct="0">
              <a:defRPr sz="2800">
                <a:solidFill>
                  <a:schemeClr val="tx1"/>
                </a:solidFill>
                <a:latin typeface="Times New Roman" pitchFamily="18" charset="0"/>
                <a:cs typeface="Times New Roman" pitchFamily="18" charset="0"/>
              </a:defRPr>
            </a:lvl3pPr>
            <a:lvl4pPr marL="1600200" indent="-228600" eaLnBrk="0" hangingPunct="0">
              <a:defRPr sz="2800">
                <a:solidFill>
                  <a:schemeClr val="tx1"/>
                </a:solidFill>
                <a:latin typeface="Times New Roman" pitchFamily="18" charset="0"/>
                <a:cs typeface="Times New Roman" pitchFamily="18" charset="0"/>
              </a:defRPr>
            </a:lvl4pPr>
            <a:lvl5pPr marL="2057400" indent="-228600" eaLnBrk="0" hangingPunct="0">
              <a:defRPr sz="28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r>
              <a:rPr lang="en-GB" sz="1000" smtClean="0">
                <a:latin typeface="Verdana" pitchFamily="34" charset="0"/>
              </a:rPr>
              <a:t>www.rip.org.uk</a:t>
            </a:r>
          </a:p>
        </p:txBody>
      </p:sp>
      <p:sp>
        <p:nvSpPr>
          <p:cNvPr id="47110" name="Date Placeholder 5"/>
          <p:cNvSpPr>
            <a:spLocks noGrp="1"/>
          </p:cNvSpPr>
          <p:nvPr>
            <p:ph type="dt" sz="quarter" idx="1"/>
          </p:nvPr>
        </p:nvSpPr>
        <p:spPr bwMode="auto">
          <a:xfrm>
            <a:off x="3883852" y="0"/>
            <a:ext cx="2972547" cy="4576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eaLnBrk="0" hangingPunct="0">
              <a:defRPr sz="2800">
                <a:solidFill>
                  <a:schemeClr val="tx1"/>
                </a:solidFill>
                <a:latin typeface="Times New Roman" pitchFamily="18" charset="0"/>
                <a:cs typeface="Times New Roman" pitchFamily="18" charset="0"/>
              </a:defRPr>
            </a:lvl1pPr>
            <a:lvl2pPr marL="742950" indent="-285750" eaLnBrk="0" hangingPunct="0">
              <a:defRPr sz="2800">
                <a:solidFill>
                  <a:schemeClr val="tx1"/>
                </a:solidFill>
                <a:latin typeface="Times New Roman" pitchFamily="18" charset="0"/>
                <a:cs typeface="Times New Roman" pitchFamily="18" charset="0"/>
              </a:defRPr>
            </a:lvl2pPr>
            <a:lvl3pPr marL="1143000" indent="-228600" eaLnBrk="0" hangingPunct="0">
              <a:defRPr sz="2800">
                <a:solidFill>
                  <a:schemeClr val="tx1"/>
                </a:solidFill>
                <a:latin typeface="Times New Roman" pitchFamily="18" charset="0"/>
                <a:cs typeface="Times New Roman" pitchFamily="18" charset="0"/>
              </a:defRPr>
            </a:lvl3pPr>
            <a:lvl4pPr marL="1600200" indent="-228600" eaLnBrk="0" hangingPunct="0">
              <a:defRPr sz="2800">
                <a:solidFill>
                  <a:schemeClr val="tx1"/>
                </a:solidFill>
                <a:latin typeface="Times New Roman" pitchFamily="18" charset="0"/>
                <a:cs typeface="Times New Roman" pitchFamily="18" charset="0"/>
              </a:defRPr>
            </a:lvl4pPr>
            <a:lvl5pPr marL="2057400" indent="-228600" eaLnBrk="0" hangingPunct="0">
              <a:defRPr sz="28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B07F4FE4-050F-485B-9DA9-ACD6307A2921}" type="datetime1">
              <a:rPr lang="en-GB" sz="1000" smtClean="0">
                <a:latin typeface="Verdana" pitchFamily="34" charset="0"/>
              </a:rPr>
              <a:pPr eaLnBrk="1" hangingPunct="1"/>
              <a:t>04/03/2014</a:t>
            </a:fld>
            <a:endParaRPr lang="en-GB" sz="1000" smtClean="0">
              <a:latin typeface="Verdana"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dirty="0" smtClean="0"/>
              <a:t>RURU</a:t>
            </a:r>
            <a:r>
              <a:rPr lang="en-GB" dirty="0" smtClean="0"/>
              <a:t> checklist</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CIRCY could self-audit</a:t>
            </a:r>
            <a:r>
              <a:rPr lang="en-GB" baseline="0" dirty="0" smtClean="0"/>
              <a:t> against these points</a:t>
            </a:r>
            <a:endParaRPr lang="en-GB" dirty="0" smtClean="0"/>
          </a:p>
          <a:p>
            <a:endParaRPr lang="en-GB" dirty="0"/>
          </a:p>
        </p:txBody>
      </p:sp>
      <p:sp>
        <p:nvSpPr>
          <p:cNvPr id="4" name="Slide Number Placeholder 3"/>
          <p:cNvSpPr>
            <a:spLocks noGrp="1"/>
          </p:cNvSpPr>
          <p:nvPr>
            <p:ph type="sldNum" sz="quarter" idx="10"/>
          </p:nvPr>
        </p:nvSpPr>
        <p:spPr/>
        <p:txBody>
          <a:bodyPr/>
          <a:lstStyle/>
          <a:p>
            <a:fld id="{F39DCF87-0F5D-4EE3-B038-2C762634D885}" type="slidenum">
              <a:rPr lang="en-GB" smtClean="0"/>
              <a:pPr/>
              <a:t>29</a:t>
            </a:fld>
            <a:endParaRPr lang="en-GB" dirty="0"/>
          </a:p>
        </p:txBody>
      </p:sp>
    </p:spTree>
    <p:extLst>
      <p:ext uri="{BB962C8B-B14F-4D97-AF65-F5344CB8AC3E}">
        <p14:creationId xmlns:p14="http://schemas.microsoft.com/office/powerpoint/2010/main" val="27428103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GB" dirty="0" smtClean="0"/>
              <a:t>Unilever (produce a huge amount of products, very successful company) have invested a great deal in behavioural psychology to try and understand how they can influence our behaviour (as customers, consumers and ambassadors). The outcome of all this work is the Five Levers for Change model, a set of principles, which, if applied to behaviour change interventions, will increase the likelihood of creating lasting change.  </a:t>
            </a:r>
          </a:p>
          <a:p>
            <a:pPr eaLnBrk="1" hangingPunct="1"/>
            <a:endParaRPr lang="en-GB" dirty="0" smtClean="0"/>
          </a:p>
          <a:p>
            <a:pPr eaLnBrk="1" hangingPunct="1"/>
            <a:r>
              <a:rPr lang="en-GB" dirty="0" smtClean="0"/>
              <a:t>Importantly, the 5 Levers model moves from traditional ‘push’ advertising (the TV advert) which we know can drive awareness but is unlikely to impact behaviour, to an effective model for lasting behaviour change.  </a:t>
            </a:r>
          </a:p>
          <a:p>
            <a:pPr eaLnBrk="1" hangingPunct="1"/>
            <a:endParaRPr lang="en-GB" dirty="0" smtClean="0"/>
          </a:p>
          <a:p>
            <a:pPr eaLnBrk="1" hangingPunct="1"/>
            <a:r>
              <a:rPr lang="en-GB" dirty="0" smtClean="0"/>
              <a:t>This</a:t>
            </a:r>
            <a:r>
              <a:rPr lang="en-GB" baseline="0" dirty="0" smtClean="0"/>
              <a:t> model might be an interesting lens through which to view the efforts we are all making to change behaviour – after all that is what most research utilisation / policy implementation involves.</a:t>
            </a:r>
          </a:p>
          <a:p>
            <a:pPr eaLnBrk="1" hangingPunct="1"/>
            <a:endParaRPr lang="en-GB" dirty="0" smtClean="0"/>
          </a:p>
          <a:p>
            <a:pPr eaLnBrk="1" hangingPunct="1"/>
            <a:r>
              <a:rPr lang="en-GB" dirty="0" smtClean="0"/>
              <a:t>The model gathers insights into the people whose behaviour we want to influence. </a:t>
            </a:r>
          </a:p>
          <a:p>
            <a:pPr eaLnBrk="1" hangingPunct="1">
              <a:buFontTx/>
              <a:buChar char="•"/>
            </a:pPr>
            <a:r>
              <a:rPr lang="en-GB" dirty="0" smtClean="0"/>
              <a:t>What are the Barriers that stop people from adopting a new behaviour?</a:t>
            </a:r>
          </a:p>
          <a:p>
            <a:pPr eaLnBrk="1" hangingPunct="1">
              <a:buFontTx/>
              <a:buChar char="•"/>
            </a:pPr>
            <a:r>
              <a:rPr lang="en-GB" dirty="0" smtClean="0"/>
              <a:t>What are the Triggers we could use to encourage them to start a new behaviour?</a:t>
            </a:r>
          </a:p>
          <a:p>
            <a:pPr eaLnBrk="1" hangingPunct="1">
              <a:buFontTx/>
              <a:buChar char="•"/>
            </a:pPr>
            <a:r>
              <a:rPr lang="en-GB" dirty="0" smtClean="0"/>
              <a:t>And what are the Motivators that can help them stick with the new behaviour?</a:t>
            </a:r>
          </a:p>
          <a:p>
            <a:pPr eaLnBrk="1" hangingPunct="1">
              <a:buFontTx/>
              <a:buChar char="•"/>
            </a:pPr>
            <a:endParaRPr lang="en-GB" dirty="0" smtClean="0"/>
          </a:p>
          <a:p>
            <a:r>
              <a:rPr lang="en-GB" dirty="0" smtClean="0"/>
              <a:t>May be useful</a:t>
            </a:r>
            <a:r>
              <a:rPr lang="en-GB" baseline="0" dirty="0" smtClean="0"/>
              <a:t> for Link Officers to consider whether the right things are in place in your agency to make using RiP  ‘understood, easy, desirable, etc.’</a:t>
            </a:r>
            <a:endParaRPr lang="en-GB" dirty="0"/>
          </a:p>
        </p:txBody>
      </p:sp>
      <p:sp>
        <p:nvSpPr>
          <p:cNvPr id="4" name="Slide Number Placeholder 3"/>
          <p:cNvSpPr>
            <a:spLocks noGrp="1"/>
          </p:cNvSpPr>
          <p:nvPr>
            <p:ph type="sldNum" sz="quarter" idx="10"/>
          </p:nvPr>
        </p:nvSpPr>
        <p:spPr/>
        <p:txBody>
          <a:bodyPr/>
          <a:lstStyle/>
          <a:p>
            <a:fld id="{52868221-101D-4BC2-845D-649C655C66DD}" type="slidenum">
              <a:rPr lang="en-GB" smtClean="0"/>
              <a:pPr/>
              <a:t>30</a:t>
            </a:fld>
            <a:endParaRPr lang="en-GB" dirty="0"/>
          </a:p>
        </p:txBody>
      </p:sp>
      <p:sp>
        <p:nvSpPr>
          <p:cNvPr id="5" name="Footer Placeholder 4"/>
          <p:cNvSpPr>
            <a:spLocks noGrp="1"/>
          </p:cNvSpPr>
          <p:nvPr>
            <p:ph type="ftr" sz="quarter" idx="4"/>
          </p:nvPr>
        </p:nvSpPr>
        <p:spPr bwMode="auto">
          <a:xfrm>
            <a:off x="0" y="8685213"/>
            <a:ext cx="2971800" cy="457200"/>
          </a:xfrm>
          <a:noFill/>
          <a:ln>
            <a:miter lim="800000"/>
            <a:headEnd/>
            <a:tailEnd/>
          </a:ln>
        </p:spPr>
        <p:txBody>
          <a:bodyPr wrap="square" numCol="1" anchorCtr="0" compatLnSpc="1">
            <a:prstTxWarp prst="textNoShape">
              <a:avLst/>
            </a:prstTxWarp>
          </a:bodyPr>
          <a:lstStyle/>
          <a:p>
            <a:r>
              <a:rPr lang="en-GB" dirty="0" smtClean="0">
                <a:solidFill>
                  <a:prstClr val="black"/>
                </a:solidFill>
              </a:rPr>
              <a:t>www.rip.org.uk</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But what of other</a:t>
            </a:r>
            <a:r>
              <a:rPr lang="en-GB" baseline="0" dirty="0" smtClean="0"/>
              <a:t> evidence re motivation (see Carol </a:t>
            </a:r>
            <a:r>
              <a:rPr lang="en-GB" baseline="0" dirty="0" err="1" smtClean="0"/>
              <a:t>Dweck’s</a:t>
            </a:r>
            <a:r>
              <a:rPr lang="en-GB" baseline="0" dirty="0" smtClean="0"/>
              <a:t> research on learner motivation) </a:t>
            </a:r>
            <a:r>
              <a:rPr lang="en-GB" dirty="0" smtClean="0"/>
              <a:t>Actually, you could argue</a:t>
            </a:r>
            <a:r>
              <a:rPr lang="en-GB" baseline="0" dirty="0" smtClean="0"/>
              <a:t> that there are 6 levers – the last one is critical...  Make it </a:t>
            </a:r>
            <a:r>
              <a:rPr lang="en-GB" i="1" baseline="0" dirty="0" smtClean="0"/>
              <a:t>personal</a:t>
            </a:r>
            <a:r>
              <a:rPr lang="en-GB" baseline="0" dirty="0" smtClean="0"/>
              <a:t>.</a:t>
            </a:r>
          </a:p>
          <a:p>
            <a:endParaRPr lang="en-GB" baseline="0" dirty="0" smtClean="0"/>
          </a:p>
          <a:p>
            <a:r>
              <a:rPr lang="en-GB" baseline="0" dirty="0" smtClean="0"/>
              <a:t>For research to be implemented (unless you have a big ‘stick’ to use), people need to feel that it is addressing </a:t>
            </a:r>
            <a:r>
              <a:rPr lang="en-GB" i="1" baseline="0" dirty="0" smtClean="0"/>
              <a:t>their </a:t>
            </a:r>
            <a:r>
              <a:rPr lang="en-GB" i="0" baseline="0" dirty="0" smtClean="0"/>
              <a:t>problem and priorities.  We need to be able to answer the question ‘what’s in it for me?’</a:t>
            </a:r>
            <a:endParaRPr lang="en-GB" baseline="0" dirty="0" smtClean="0"/>
          </a:p>
        </p:txBody>
      </p:sp>
      <p:sp>
        <p:nvSpPr>
          <p:cNvPr id="4" name="Slide Number Placeholder 3"/>
          <p:cNvSpPr>
            <a:spLocks noGrp="1"/>
          </p:cNvSpPr>
          <p:nvPr>
            <p:ph type="sldNum" sz="quarter" idx="10"/>
          </p:nvPr>
        </p:nvSpPr>
        <p:spPr/>
        <p:txBody>
          <a:bodyPr/>
          <a:lstStyle/>
          <a:p>
            <a:fld id="{52868221-101D-4BC2-845D-649C655C66DD}" type="slidenum">
              <a:rPr lang="en-GB" smtClean="0"/>
              <a:pPr/>
              <a:t>31</a:t>
            </a:fld>
            <a:endParaRPr lang="en-GB" dirty="0"/>
          </a:p>
        </p:txBody>
      </p:sp>
      <p:sp>
        <p:nvSpPr>
          <p:cNvPr id="5" name="Footer Placeholder 4"/>
          <p:cNvSpPr>
            <a:spLocks noGrp="1"/>
          </p:cNvSpPr>
          <p:nvPr>
            <p:ph type="ftr" sz="quarter" idx="4"/>
          </p:nvPr>
        </p:nvSpPr>
        <p:spPr bwMode="auto">
          <a:xfrm>
            <a:off x="0" y="8685213"/>
            <a:ext cx="2971800" cy="457200"/>
          </a:xfrm>
          <a:noFill/>
          <a:ln>
            <a:miter lim="800000"/>
            <a:headEnd/>
            <a:tailEnd/>
          </a:ln>
        </p:spPr>
        <p:txBody>
          <a:bodyPr wrap="square" numCol="1" anchorCtr="0" compatLnSpc="1">
            <a:prstTxWarp prst="textNoShape">
              <a:avLst/>
            </a:prstTxWarp>
          </a:bodyPr>
          <a:lstStyle/>
          <a:p>
            <a:r>
              <a:rPr lang="en-GB" dirty="0" smtClean="0">
                <a:solidFill>
                  <a:prstClr val="black"/>
                </a:solidFill>
              </a:rPr>
              <a:t>www.rip.org.uk</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1F497D"/>
                </a:solidFill>
                <a:effectLst/>
                <a:latin typeface="Calibri" pitchFamily="34" charset="0"/>
                <a:ea typeface="Calibri" pitchFamily="34" charset="0"/>
                <a:cs typeface="Times New Roman" pitchFamily="18" charset="0"/>
              </a:rPr>
              <a:t>Evidence is to a practitioner what a rudder is to a boat...</a:t>
            </a:r>
            <a:endParaRPr kumimoji="0" lang="en-GB"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1F497D"/>
                </a:solidFill>
                <a:effectLst/>
                <a:latin typeface="Calibri" pitchFamily="34" charset="0"/>
                <a:ea typeface="Calibri" pitchFamily="34" charset="0"/>
                <a:cs typeface="Times New Roman" pitchFamily="18" charset="0"/>
              </a:rPr>
              <a:t>Both rudder and sail actually.</a:t>
            </a:r>
            <a:endParaRPr kumimoji="0" lang="en-GB" sz="2000" b="0" i="0" u="none" strike="noStrike" cap="none" normalizeH="0" baseline="0" dirty="0" smtClean="0">
              <a:ln>
                <a:noFill/>
              </a:ln>
              <a:solidFill>
                <a:schemeClr val="tx1"/>
              </a:solidFill>
              <a:effectLst/>
              <a:latin typeface="Times New Roman" pitchFamily="18" charset="0"/>
              <a:cs typeface="Times New Roman" pitchFamily="18" charset="0"/>
            </a:endParaRPr>
          </a:p>
          <a:p>
            <a:endParaRPr lang="en-GB" dirty="0"/>
          </a:p>
        </p:txBody>
      </p:sp>
      <p:sp>
        <p:nvSpPr>
          <p:cNvPr id="4" name="Header Placeholder 3"/>
          <p:cNvSpPr>
            <a:spLocks noGrp="1"/>
          </p:cNvSpPr>
          <p:nvPr>
            <p:ph type="hdr" sz="quarter" idx="10"/>
          </p:nvPr>
        </p:nvSpPr>
        <p:spPr>
          <a:xfrm>
            <a:off x="0" y="0"/>
            <a:ext cx="2972547" cy="457639"/>
          </a:xfrm>
          <a:prstGeom prst="rect">
            <a:avLst/>
          </a:prstGeom>
        </p:spPr>
        <p:txBody>
          <a:bodyPr/>
          <a:lstStyle/>
          <a:p>
            <a:pPr>
              <a:defRPr/>
            </a:pPr>
            <a:r>
              <a:rPr lang="en-GB" smtClean="0"/>
              <a:t>research </a:t>
            </a:r>
            <a:r>
              <a:rPr lang="en-GB" smtClean="0">
                <a:solidFill>
                  <a:srgbClr val="FF0000"/>
                </a:solidFill>
              </a:rPr>
              <a:t>in</a:t>
            </a:r>
            <a:r>
              <a:rPr lang="en-GB" smtClean="0"/>
              <a:t> practice</a:t>
            </a:r>
            <a:endParaRPr lang="en-GB"/>
          </a:p>
        </p:txBody>
      </p:sp>
      <p:sp>
        <p:nvSpPr>
          <p:cNvPr id="5" name="Footer Placeholder 4"/>
          <p:cNvSpPr>
            <a:spLocks noGrp="1"/>
          </p:cNvSpPr>
          <p:nvPr>
            <p:ph type="ftr" sz="quarter" idx="11"/>
          </p:nvPr>
        </p:nvSpPr>
        <p:spPr/>
        <p:txBody>
          <a:bodyPr/>
          <a:lstStyle/>
          <a:p>
            <a:pPr>
              <a:defRPr/>
            </a:pPr>
            <a:r>
              <a:rPr lang="en-GB" smtClean="0"/>
              <a:t>www.rip.org.uk</a:t>
            </a:r>
            <a:endParaRPr lang="en-GB"/>
          </a:p>
        </p:txBody>
      </p:sp>
      <p:sp>
        <p:nvSpPr>
          <p:cNvPr id="6" name="Date Placeholder 5"/>
          <p:cNvSpPr>
            <a:spLocks noGrp="1"/>
          </p:cNvSpPr>
          <p:nvPr>
            <p:ph type="dt" idx="12"/>
          </p:nvPr>
        </p:nvSpPr>
        <p:spPr>
          <a:xfrm>
            <a:off x="3883852" y="0"/>
            <a:ext cx="2972547" cy="457639"/>
          </a:xfrm>
          <a:prstGeom prst="rect">
            <a:avLst/>
          </a:prstGeom>
        </p:spPr>
        <p:txBody>
          <a:bodyPr/>
          <a:lstStyle/>
          <a:p>
            <a:pPr>
              <a:defRPr/>
            </a:pPr>
            <a:fld id="{397E12A9-B213-4851-98CD-6BA54B08DEB8}" type="datetime1">
              <a:rPr lang="en-GB" smtClean="0"/>
              <a:pPr>
                <a:defRPr/>
              </a:pPr>
              <a:t>04/03/2014</a:t>
            </a:fld>
            <a:endParaRPr lang="en-GB"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0" lang="en-GB" sz="2000" b="0" i="0" u="none" strike="noStrike" cap="none" normalizeH="0" baseline="0" dirty="0" smtClean="0">
                <a:ln>
                  <a:noFill/>
                </a:ln>
                <a:solidFill>
                  <a:srgbClr val="1F497D"/>
                </a:solidFill>
                <a:effectLst/>
                <a:latin typeface="Calibri" pitchFamily="34" charset="0"/>
                <a:ea typeface="Calibri" pitchFamily="34" charset="0"/>
                <a:cs typeface="Times New Roman" pitchFamily="18" charset="0"/>
              </a:rPr>
              <a:t>It</a:t>
            </a:r>
            <a:r>
              <a:rPr kumimoji="0" lang="en-GB" sz="2000" b="0" i="0" u="none" strike="noStrike" cap="none" normalizeH="0" baseline="0" dirty="0" smtClean="0">
                <a:ln>
                  <a:noFill/>
                </a:ln>
                <a:solidFill>
                  <a:srgbClr val="1F497D"/>
                </a:solidFill>
                <a:effectLst/>
                <a:latin typeface="Times New Roman"/>
                <a:ea typeface="Calibri" pitchFamily="34" charset="0"/>
                <a:cs typeface="Times New Roman" pitchFamily="18" charset="0"/>
              </a:rPr>
              <a:t>’</a:t>
            </a:r>
            <a:r>
              <a:rPr kumimoji="0" lang="en-GB" sz="2000" b="0" i="0" u="none" strike="noStrike" cap="none" normalizeH="0" baseline="0" dirty="0" smtClean="0">
                <a:ln>
                  <a:noFill/>
                </a:ln>
                <a:solidFill>
                  <a:srgbClr val="1F497D"/>
                </a:solidFill>
                <a:effectLst/>
                <a:latin typeface="Calibri" pitchFamily="34" charset="0"/>
                <a:ea typeface="Calibri" pitchFamily="34" charset="0"/>
                <a:cs typeface="Times New Roman" pitchFamily="18" charset="0"/>
              </a:rPr>
              <a:t>s both the compass and the safety helmet to a climber.</a:t>
            </a:r>
            <a:endParaRPr lang="en-GB" dirty="0"/>
          </a:p>
        </p:txBody>
      </p:sp>
      <p:sp>
        <p:nvSpPr>
          <p:cNvPr id="4" name="Header Placeholder 3"/>
          <p:cNvSpPr>
            <a:spLocks noGrp="1"/>
          </p:cNvSpPr>
          <p:nvPr>
            <p:ph type="hdr" sz="quarter" idx="10"/>
          </p:nvPr>
        </p:nvSpPr>
        <p:spPr>
          <a:xfrm>
            <a:off x="0" y="0"/>
            <a:ext cx="2972547" cy="457639"/>
          </a:xfrm>
          <a:prstGeom prst="rect">
            <a:avLst/>
          </a:prstGeom>
        </p:spPr>
        <p:txBody>
          <a:bodyPr/>
          <a:lstStyle/>
          <a:p>
            <a:pPr>
              <a:defRPr/>
            </a:pPr>
            <a:r>
              <a:rPr lang="en-GB" smtClean="0"/>
              <a:t>research </a:t>
            </a:r>
            <a:r>
              <a:rPr lang="en-GB" smtClean="0">
                <a:solidFill>
                  <a:srgbClr val="FF0000"/>
                </a:solidFill>
              </a:rPr>
              <a:t>in</a:t>
            </a:r>
            <a:r>
              <a:rPr lang="en-GB" smtClean="0"/>
              <a:t> practice</a:t>
            </a:r>
            <a:endParaRPr lang="en-GB"/>
          </a:p>
        </p:txBody>
      </p:sp>
      <p:sp>
        <p:nvSpPr>
          <p:cNvPr id="5" name="Footer Placeholder 4"/>
          <p:cNvSpPr>
            <a:spLocks noGrp="1"/>
          </p:cNvSpPr>
          <p:nvPr>
            <p:ph type="ftr" sz="quarter" idx="11"/>
          </p:nvPr>
        </p:nvSpPr>
        <p:spPr/>
        <p:txBody>
          <a:bodyPr/>
          <a:lstStyle/>
          <a:p>
            <a:pPr>
              <a:defRPr/>
            </a:pPr>
            <a:r>
              <a:rPr lang="en-GB" smtClean="0"/>
              <a:t>www.rip.org.uk</a:t>
            </a:r>
            <a:endParaRPr lang="en-GB"/>
          </a:p>
        </p:txBody>
      </p:sp>
      <p:sp>
        <p:nvSpPr>
          <p:cNvPr id="6" name="Date Placeholder 5"/>
          <p:cNvSpPr>
            <a:spLocks noGrp="1"/>
          </p:cNvSpPr>
          <p:nvPr>
            <p:ph type="dt" idx="12"/>
          </p:nvPr>
        </p:nvSpPr>
        <p:spPr>
          <a:xfrm>
            <a:off x="3883852" y="0"/>
            <a:ext cx="2972547" cy="457639"/>
          </a:xfrm>
          <a:prstGeom prst="rect">
            <a:avLst/>
          </a:prstGeom>
        </p:spPr>
        <p:txBody>
          <a:bodyPr/>
          <a:lstStyle/>
          <a:p>
            <a:pPr>
              <a:defRPr/>
            </a:pPr>
            <a:fld id="{397E12A9-B213-4851-98CD-6BA54B08DEB8}" type="datetime1">
              <a:rPr lang="en-GB" smtClean="0"/>
              <a:pPr>
                <a:defRPr/>
              </a:pPr>
              <a:t>04/03/2014</a:t>
            </a:fld>
            <a:endParaRPr lang="en-GB"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ts val="300"/>
              </a:spcAft>
              <a:buClrTx/>
              <a:buSzTx/>
              <a:buFontTx/>
              <a:buNone/>
              <a:tabLst/>
              <a:defRPr/>
            </a:pPr>
            <a:r>
              <a:rPr kumimoji="0" lang="en-GB" sz="2000" b="0" i="0" u="none" strike="noStrike" cap="none" normalizeH="0" baseline="0" dirty="0" smtClean="0">
                <a:ln>
                  <a:noFill/>
                </a:ln>
                <a:solidFill>
                  <a:srgbClr val="1F497D"/>
                </a:solidFill>
                <a:effectLst/>
                <a:latin typeface="Calibri" pitchFamily="34" charset="0"/>
                <a:ea typeface="Calibri" pitchFamily="34" charset="0"/>
                <a:cs typeface="Times New Roman" pitchFamily="18" charset="0"/>
              </a:rPr>
              <a:t>It</a:t>
            </a:r>
            <a:r>
              <a:rPr kumimoji="0" lang="en-GB" sz="2000" b="0" i="0" u="none" strike="noStrike" cap="none" normalizeH="0" baseline="0" dirty="0" smtClean="0">
                <a:ln>
                  <a:noFill/>
                </a:ln>
                <a:solidFill>
                  <a:srgbClr val="1F497D"/>
                </a:solidFill>
                <a:effectLst/>
                <a:latin typeface="Times New Roman"/>
                <a:ea typeface="Calibri" pitchFamily="34" charset="0"/>
                <a:cs typeface="Times New Roman" pitchFamily="18" charset="0"/>
              </a:rPr>
              <a:t>’</a:t>
            </a:r>
            <a:r>
              <a:rPr kumimoji="0" lang="en-GB" sz="2000" b="0" i="0" u="none" strike="noStrike" cap="none" normalizeH="0" baseline="0" dirty="0" smtClean="0">
                <a:ln>
                  <a:noFill/>
                </a:ln>
                <a:solidFill>
                  <a:srgbClr val="1F497D"/>
                </a:solidFill>
                <a:effectLst/>
                <a:latin typeface="Calibri" pitchFamily="34" charset="0"/>
                <a:ea typeface="Calibri" pitchFamily="34" charset="0"/>
                <a:cs typeface="Times New Roman" pitchFamily="18" charset="0"/>
              </a:rPr>
              <a:t>s the recipe that helps you know what you</a:t>
            </a:r>
            <a:r>
              <a:rPr kumimoji="0" lang="en-GB" sz="2000" b="0" i="0" u="none" strike="noStrike" cap="none" normalizeH="0" baseline="0" dirty="0" smtClean="0">
                <a:ln>
                  <a:noFill/>
                </a:ln>
                <a:solidFill>
                  <a:srgbClr val="1F497D"/>
                </a:solidFill>
                <a:effectLst/>
                <a:latin typeface="Times New Roman"/>
                <a:ea typeface="Calibri" pitchFamily="34" charset="0"/>
                <a:cs typeface="Times New Roman" pitchFamily="18" charset="0"/>
              </a:rPr>
              <a:t>’</a:t>
            </a:r>
            <a:r>
              <a:rPr kumimoji="0" lang="en-GB" sz="2000" b="0" i="0" u="none" strike="noStrike" cap="none" normalizeH="0" baseline="0" dirty="0" smtClean="0">
                <a:ln>
                  <a:noFill/>
                </a:ln>
                <a:solidFill>
                  <a:srgbClr val="1F497D"/>
                </a:solidFill>
                <a:effectLst/>
                <a:latin typeface="Calibri" pitchFamily="34" charset="0"/>
                <a:ea typeface="Calibri" pitchFamily="34" charset="0"/>
                <a:cs typeface="Times New Roman" pitchFamily="18" charset="0"/>
              </a:rPr>
              <a:t>re doing and why you</a:t>
            </a:r>
            <a:r>
              <a:rPr kumimoji="0" lang="en-GB" sz="2000" b="0" i="0" u="none" strike="noStrike" cap="none" normalizeH="0" baseline="0" dirty="0" smtClean="0">
                <a:ln>
                  <a:noFill/>
                </a:ln>
                <a:solidFill>
                  <a:srgbClr val="1F497D"/>
                </a:solidFill>
                <a:effectLst/>
                <a:latin typeface="Times New Roman"/>
                <a:ea typeface="Calibri" pitchFamily="34" charset="0"/>
                <a:cs typeface="Times New Roman" pitchFamily="18" charset="0"/>
              </a:rPr>
              <a:t>’</a:t>
            </a:r>
            <a:r>
              <a:rPr kumimoji="0" lang="en-GB" sz="2000" b="0" i="0" u="none" strike="noStrike" cap="none" normalizeH="0" baseline="0" dirty="0" smtClean="0">
                <a:ln>
                  <a:noFill/>
                </a:ln>
                <a:solidFill>
                  <a:srgbClr val="1F497D"/>
                </a:solidFill>
                <a:effectLst/>
                <a:latin typeface="Calibri" pitchFamily="34" charset="0"/>
                <a:ea typeface="Calibri" pitchFamily="34" charset="0"/>
                <a:cs typeface="Times New Roman" pitchFamily="18" charset="0"/>
              </a:rPr>
              <a:t>re doing it </a:t>
            </a:r>
            <a:r>
              <a:rPr kumimoji="0" lang="en-GB" sz="2000" b="0" i="0" u="none" strike="noStrike" cap="none" normalizeH="0" baseline="0" dirty="0" smtClean="0">
                <a:ln>
                  <a:noFill/>
                </a:ln>
                <a:solidFill>
                  <a:srgbClr val="1F497D"/>
                </a:solidFill>
                <a:effectLst/>
                <a:latin typeface="Times New Roman"/>
                <a:ea typeface="Calibri" pitchFamily="34" charset="0"/>
                <a:cs typeface="Times New Roman" pitchFamily="18" charset="0"/>
              </a:rPr>
              <a:t>–</a:t>
            </a:r>
            <a:r>
              <a:rPr kumimoji="0" lang="en-GB" sz="2000" b="0" i="0" u="none" strike="noStrike" cap="none" normalizeH="0" baseline="0" dirty="0" smtClean="0">
                <a:ln>
                  <a:noFill/>
                </a:ln>
                <a:solidFill>
                  <a:srgbClr val="1F497D"/>
                </a:solidFill>
                <a:effectLst/>
                <a:latin typeface="Calibri" pitchFamily="34" charset="0"/>
                <a:ea typeface="Calibri" pitchFamily="34" charset="0"/>
                <a:cs typeface="Times New Roman" pitchFamily="18" charset="0"/>
              </a:rPr>
              <a:t> and what difference you</a:t>
            </a:r>
            <a:r>
              <a:rPr kumimoji="0" lang="en-GB" sz="2000" b="0" i="0" u="none" strike="noStrike" cap="none" normalizeH="0" baseline="0" dirty="0" smtClean="0">
                <a:ln>
                  <a:noFill/>
                </a:ln>
                <a:solidFill>
                  <a:srgbClr val="1F497D"/>
                </a:solidFill>
                <a:effectLst/>
                <a:latin typeface="Times New Roman"/>
                <a:ea typeface="Calibri" pitchFamily="34" charset="0"/>
                <a:cs typeface="Times New Roman" pitchFamily="18" charset="0"/>
              </a:rPr>
              <a:t>’</a:t>
            </a:r>
            <a:r>
              <a:rPr kumimoji="0" lang="en-GB" sz="2000" b="0" i="0" u="none" strike="noStrike" cap="none" normalizeH="0" baseline="0" dirty="0" smtClean="0">
                <a:ln>
                  <a:noFill/>
                </a:ln>
                <a:solidFill>
                  <a:srgbClr val="1F497D"/>
                </a:solidFill>
                <a:effectLst/>
                <a:latin typeface="Calibri" pitchFamily="34" charset="0"/>
                <a:ea typeface="Calibri" pitchFamily="34" charset="0"/>
                <a:cs typeface="Times New Roman" pitchFamily="18" charset="0"/>
              </a:rPr>
              <a:t>ve made.</a:t>
            </a:r>
            <a:endParaRPr kumimoji="0" lang="en-GB" sz="2000" b="0" i="0" u="none" strike="noStrike" cap="none" normalizeH="0" baseline="0" dirty="0" smtClean="0">
              <a:ln>
                <a:noFill/>
              </a:ln>
              <a:solidFill>
                <a:schemeClr val="tx1"/>
              </a:solidFill>
              <a:effectLst/>
              <a:latin typeface="Times New Roman" pitchFamily="18" charset="0"/>
              <a:cs typeface="Times New Roman" pitchFamily="18" charset="0"/>
            </a:endParaRPr>
          </a:p>
          <a:p>
            <a:endParaRPr lang="en-GB" dirty="0"/>
          </a:p>
        </p:txBody>
      </p:sp>
      <p:sp>
        <p:nvSpPr>
          <p:cNvPr id="4" name="Header Placeholder 3"/>
          <p:cNvSpPr>
            <a:spLocks noGrp="1"/>
          </p:cNvSpPr>
          <p:nvPr>
            <p:ph type="hdr" sz="quarter" idx="10"/>
          </p:nvPr>
        </p:nvSpPr>
        <p:spPr>
          <a:xfrm>
            <a:off x="0" y="0"/>
            <a:ext cx="2972547" cy="457639"/>
          </a:xfrm>
          <a:prstGeom prst="rect">
            <a:avLst/>
          </a:prstGeom>
        </p:spPr>
        <p:txBody>
          <a:bodyPr/>
          <a:lstStyle/>
          <a:p>
            <a:pPr>
              <a:defRPr/>
            </a:pPr>
            <a:r>
              <a:rPr lang="en-GB" smtClean="0"/>
              <a:t>research </a:t>
            </a:r>
            <a:r>
              <a:rPr lang="en-GB" smtClean="0">
                <a:solidFill>
                  <a:srgbClr val="FF0000"/>
                </a:solidFill>
              </a:rPr>
              <a:t>in</a:t>
            </a:r>
            <a:r>
              <a:rPr lang="en-GB" smtClean="0"/>
              <a:t> practice</a:t>
            </a:r>
            <a:endParaRPr lang="en-GB"/>
          </a:p>
        </p:txBody>
      </p:sp>
      <p:sp>
        <p:nvSpPr>
          <p:cNvPr id="5" name="Footer Placeholder 4"/>
          <p:cNvSpPr>
            <a:spLocks noGrp="1"/>
          </p:cNvSpPr>
          <p:nvPr>
            <p:ph type="ftr" sz="quarter" idx="11"/>
          </p:nvPr>
        </p:nvSpPr>
        <p:spPr/>
        <p:txBody>
          <a:bodyPr/>
          <a:lstStyle/>
          <a:p>
            <a:pPr>
              <a:defRPr/>
            </a:pPr>
            <a:r>
              <a:rPr lang="en-GB" smtClean="0"/>
              <a:t>www.rip.org.uk</a:t>
            </a:r>
            <a:endParaRPr lang="en-GB"/>
          </a:p>
        </p:txBody>
      </p:sp>
      <p:sp>
        <p:nvSpPr>
          <p:cNvPr id="6" name="Date Placeholder 5"/>
          <p:cNvSpPr>
            <a:spLocks noGrp="1"/>
          </p:cNvSpPr>
          <p:nvPr>
            <p:ph type="dt" idx="12"/>
          </p:nvPr>
        </p:nvSpPr>
        <p:spPr>
          <a:xfrm>
            <a:off x="3883852" y="0"/>
            <a:ext cx="2972547" cy="457639"/>
          </a:xfrm>
          <a:prstGeom prst="rect">
            <a:avLst/>
          </a:prstGeom>
        </p:spPr>
        <p:txBody>
          <a:bodyPr/>
          <a:lstStyle/>
          <a:p>
            <a:pPr>
              <a:defRPr/>
            </a:pPr>
            <a:fld id="{397E12A9-B213-4851-98CD-6BA54B08DEB8}" type="datetime1">
              <a:rPr lang="en-GB" smtClean="0"/>
              <a:pPr>
                <a:defRPr/>
              </a:pPr>
              <a:t>04/03/2014</a:t>
            </a:fld>
            <a:endParaRPr lang="en-GB"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ts val="300"/>
              </a:spcAft>
              <a:buClrTx/>
              <a:buSzTx/>
              <a:buFontTx/>
              <a:buNone/>
              <a:tabLst/>
              <a:defRPr/>
            </a:pPr>
            <a:r>
              <a:rPr kumimoji="0" lang="en-GB" sz="2000" b="0" i="0" u="none" strike="noStrike" cap="none" normalizeH="0" baseline="0" dirty="0" smtClean="0">
                <a:ln>
                  <a:noFill/>
                </a:ln>
                <a:solidFill>
                  <a:srgbClr val="1F497D"/>
                </a:solidFill>
                <a:effectLst/>
                <a:latin typeface="Calibri" pitchFamily="34" charset="0"/>
                <a:ea typeface="Calibri" pitchFamily="34" charset="0"/>
                <a:cs typeface="Times New Roman" pitchFamily="18" charset="0"/>
              </a:rPr>
              <a:t>It protects you and it gives you confidence </a:t>
            </a:r>
            <a:r>
              <a:rPr kumimoji="0" lang="en-GB" sz="2000" b="0" i="0" u="none" strike="noStrike" cap="none" normalizeH="0" baseline="0" dirty="0" smtClean="0">
                <a:ln>
                  <a:noFill/>
                </a:ln>
                <a:solidFill>
                  <a:srgbClr val="1F497D"/>
                </a:solidFill>
                <a:effectLst/>
                <a:latin typeface="Times New Roman"/>
                <a:ea typeface="Calibri" pitchFamily="34" charset="0"/>
                <a:cs typeface="Times New Roman" pitchFamily="18" charset="0"/>
              </a:rPr>
              <a:t>–</a:t>
            </a:r>
            <a:r>
              <a:rPr kumimoji="0" lang="en-GB" sz="2000" b="0" i="0" u="none" strike="noStrike" cap="none" normalizeH="0" baseline="0" dirty="0" smtClean="0">
                <a:ln>
                  <a:noFill/>
                </a:ln>
                <a:solidFill>
                  <a:srgbClr val="1F497D"/>
                </a:solidFill>
                <a:effectLst/>
                <a:latin typeface="Calibri" pitchFamily="34" charset="0"/>
                <a:ea typeface="Calibri" pitchFamily="34" charset="0"/>
                <a:cs typeface="Times New Roman" pitchFamily="18" charset="0"/>
              </a:rPr>
              <a:t> like wearing shin-pads and stilettos at the same time, but less insane obviously.</a:t>
            </a:r>
            <a:endParaRPr kumimoji="0" lang="en-GB" sz="2000" b="0" i="0" u="none" strike="noStrike" cap="none" normalizeH="0" baseline="0" dirty="0" smtClean="0">
              <a:ln>
                <a:noFill/>
              </a:ln>
              <a:solidFill>
                <a:schemeClr val="tx1"/>
              </a:solidFill>
              <a:effectLst/>
              <a:latin typeface="Times New Roman" pitchFamily="18" charset="0"/>
              <a:cs typeface="Times New Roman" pitchFamily="18" charset="0"/>
            </a:endParaRPr>
          </a:p>
          <a:p>
            <a:endParaRPr lang="en-GB" dirty="0"/>
          </a:p>
        </p:txBody>
      </p:sp>
      <p:sp>
        <p:nvSpPr>
          <p:cNvPr id="4" name="Header Placeholder 3"/>
          <p:cNvSpPr>
            <a:spLocks noGrp="1"/>
          </p:cNvSpPr>
          <p:nvPr>
            <p:ph type="hdr" sz="quarter" idx="10"/>
          </p:nvPr>
        </p:nvSpPr>
        <p:spPr>
          <a:xfrm>
            <a:off x="0" y="0"/>
            <a:ext cx="2972547" cy="457639"/>
          </a:xfrm>
          <a:prstGeom prst="rect">
            <a:avLst/>
          </a:prstGeom>
        </p:spPr>
        <p:txBody>
          <a:bodyPr/>
          <a:lstStyle/>
          <a:p>
            <a:pPr>
              <a:defRPr/>
            </a:pPr>
            <a:r>
              <a:rPr lang="en-GB" smtClean="0"/>
              <a:t>research </a:t>
            </a:r>
            <a:r>
              <a:rPr lang="en-GB" smtClean="0">
                <a:solidFill>
                  <a:srgbClr val="FF0000"/>
                </a:solidFill>
              </a:rPr>
              <a:t>in</a:t>
            </a:r>
            <a:r>
              <a:rPr lang="en-GB" smtClean="0"/>
              <a:t> practice</a:t>
            </a:r>
            <a:endParaRPr lang="en-GB"/>
          </a:p>
        </p:txBody>
      </p:sp>
      <p:sp>
        <p:nvSpPr>
          <p:cNvPr id="5" name="Footer Placeholder 4"/>
          <p:cNvSpPr>
            <a:spLocks noGrp="1"/>
          </p:cNvSpPr>
          <p:nvPr>
            <p:ph type="ftr" sz="quarter" idx="11"/>
          </p:nvPr>
        </p:nvSpPr>
        <p:spPr/>
        <p:txBody>
          <a:bodyPr/>
          <a:lstStyle/>
          <a:p>
            <a:pPr>
              <a:defRPr/>
            </a:pPr>
            <a:r>
              <a:rPr lang="en-GB" smtClean="0"/>
              <a:t>www.rip.org.uk</a:t>
            </a:r>
            <a:endParaRPr lang="en-GB"/>
          </a:p>
        </p:txBody>
      </p:sp>
      <p:sp>
        <p:nvSpPr>
          <p:cNvPr id="6" name="Date Placeholder 5"/>
          <p:cNvSpPr>
            <a:spLocks noGrp="1"/>
          </p:cNvSpPr>
          <p:nvPr>
            <p:ph type="dt" idx="12"/>
          </p:nvPr>
        </p:nvSpPr>
        <p:spPr>
          <a:xfrm>
            <a:off x="3883852" y="0"/>
            <a:ext cx="2972547" cy="457639"/>
          </a:xfrm>
          <a:prstGeom prst="rect">
            <a:avLst/>
          </a:prstGeom>
        </p:spPr>
        <p:txBody>
          <a:bodyPr/>
          <a:lstStyle/>
          <a:p>
            <a:pPr>
              <a:defRPr/>
            </a:pPr>
            <a:fld id="{397E12A9-B213-4851-98CD-6BA54B08DEB8}" type="datetime1">
              <a:rPr lang="en-GB" smtClean="0"/>
              <a:pPr>
                <a:defRPr/>
              </a:pPr>
              <a:t>04/03/2014</a:t>
            </a:fld>
            <a:endParaRPr lang="en-GB"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1F497D"/>
                </a:solidFill>
                <a:effectLst/>
                <a:latin typeface="Calibri" pitchFamily="34" charset="0"/>
                <a:ea typeface="Calibri" pitchFamily="34" charset="0"/>
                <a:cs typeface="Times New Roman" pitchFamily="18" charset="0"/>
              </a:rPr>
              <a:t>It</a:t>
            </a:r>
            <a:r>
              <a:rPr kumimoji="0" lang="en-GB" sz="2000" b="0" i="0" u="none" strike="noStrike" cap="none" normalizeH="0" baseline="0" dirty="0" smtClean="0">
                <a:ln>
                  <a:noFill/>
                </a:ln>
                <a:solidFill>
                  <a:srgbClr val="1F497D"/>
                </a:solidFill>
                <a:effectLst/>
                <a:latin typeface="Times New Roman"/>
                <a:ea typeface="Calibri" pitchFamily="34" charset="0"/>
                <a:cs typeface="Times New Roman" pitchFamily="18" charset="0"/>
              </a:rPr>
              <a:t>’</a:t>
            </a:r>
            <a:r>
              <a:rPr kumimoji="0" lang="en-GB" sz="2000" b="0" i="0" u="none" strike="noStrike" cap="none" normalizeH="0" baseline="0" dirty="0" smtClean="0">
                <a:ln>
                  <a:noFill/>
                </a:ln>
                <a:solidFill>
                  <a:srgbClr val="1F497D"/>
                </a:solidFill>
                <a:effectLst/>
                <a:latin typeface="Calibri" pitchFamily="34" charset="0"/>
                <a:ea typeface="Calibri" pitchFamily="34" charset="0"/>
                <a:cs typeface="Times New Roman" pitchFamily="18" charset="0"/>
              </a:rPr>
              <a:t>s the raft you hold onto when everything else in your organisation is adrift.</a:t>
            </a:r>
            <a:endParaRPr kumimoji="0" lang="en-GB"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4" name="Header Placeholder 3"/>
          <p:cNvSpPr>
            <a:spLocks noGrp="1"/>
          </p:cNvSpPr>
          <p:nvPr>
            <p:ph type="hdr" sz="quarter" idx="10"/>
          </p:nvPr>
        </p:nvSpPr>
        <p:spPr>
          <a:xfrm>
            <a:off x="0" y="0"/>
            <a:ext cx="2972547" cy="457639"/>
          </a:xfrm>
          <a:prstGeom prst="rect">
            <a:avLst/>
          </a:prstGeom>
        </p:spPr>
        <p:txBody>
          <a:bodyPr/>
          <a:lstStyle/>
          <a:p>
            <a:pPr>
              <a:defRPr/>
            </a:pPr>
            <a:r>
              <a:rPr lang="en-GB" smtClean="0"/>
              <a:t>research </a:t>
            </a:r>
            <a:r>
              <a:rPr lang="en-GB" smtClean="0">
                <a:solidFill>
                  <a:srgbClr val="FF0000"/>
                </a:solidFill>
              </a:rPr>
              <a:t>in</a:t>
            </a:r>
            <a:r>
              <a:rPr lang="en-GB" smtClean="0"/>
              <a:t> practice</a:t>
            </a:r>
            <a:endParaRPr lang="en-GB"/>
          </a:p>
        </p:txBody>
      </p:sp>
      <p:sp>
        <p:nvSpPr>
          <p:cNvPr id="5" name="Footer Placeholder 4"/>
          <p:cNvSpPr>
            <a:spLocks noGrp="1"/>
          </p:cNvSpPr>
          <p:nvPr>
            <p:ph type="ftr" sz="quarter" idx="11"/>
          </p:nvPr>
        </p:nvSpPr>
        <p:spPr/>
        <p:txBody>
          <a:bodyPr/>
          <a:lstStyle/>
          <a:p>
            <a:pPr>
              <a:defRPr/>
            </a:pPr>
            <a:r>
              <a:rPr lang="en-GB" smtClean="0"/>
              <a:t>www.rip.org.uk</a:t>
            </a:r>
            <a:endParaRPr lang="en-GB"/>
          </a:p>
        </p:txBody>
      </p:sp>
      <p:sp>
        <p:nvSpPr>
          <p:cNvPr id="6" name="Date Placeholder 5"/>
          <p:cNvSpPr>
            <a:spLocks noGrp="1"/>
          </p:cNvSpPr>
          <p:nvPr>
            <p:ph type="dt" idx="12"/>
          </p:nvPr>
        </p:nvSpPr>
        <p:spPr>
          <a:xfrm>
            <a:off x="3883852" y="0"/>
            <a:ext cx="2972547" cy="457639"/>
          </a:xfrm>
          <a:prstGeom prst="rect">
            <a:avLst/>
          </a:prstGeom>
        </p:spPr>
        <p:txBody>
          <a:bodyPr/>
          <a:lstStyle/>
          <a:p>
            <a:pPr>
              <a:defRPr/>
            </a:pPr>
            <a:fld id="{397E12A9-B213-4851-98CD-6BA54B08DEB8}" type="datetime1">
              <a:rPr lang="en-GB" smtClean="0"/>
              <a:pPr>
                <a:defRPr/>
              </a:pPr>
              <a:t>04/03/2014</a:t>
            </a:fld>
            <a:endParaRPr lang="en-GB"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9DCF87-0F5D-4EE3-B038-2C762634D885}" type="slidenum">
              <a:rPr lang="en-GB" smtClean="0"/>
              <a:pPr/>
              <a:t>37</a:t>
            </a:fld>
            <a:endParaRPr lang="en-GB" dirty="0"/>
          </a:p>
        </p:txBody>
      </p:sp>
      <p:sp>
        <p:nvSpPr>
          <p:cNvPr id="5" name="Footer Placeholder 4"/>
          <p:cNvSpPr>
            <a:spLocks noGrp="1"/>
          </p:cNvSpPr>
          <p:nvPr>
            <p:ph type="ftr" sz="quarter" idx="4"/>
          </p:nvPr>
        </p:nvSpPr>
        <p:spPr bwMode="auto">
          <a:xfrm>
            <a:off x="0" y="8685213"/>
            <a:ext cx="2971800" cy="457200"/>
          </a:xfrm>
          <a:noFill/>
          <a:ln>
            <a:miter lim="800000"/>
            <a:headEnd/>
            <a:tailEnd/>
          </a:ln>
        </p:spPr>
        <p:txBody>
          <a:bodyPr wrap="square" numCol="1" anchorCtr="0" compatLnSpc="1">
            <a:prstTxWarp prst="textNoShape">
              <a:avLst/>
            </a:prstTxWarp>
          </a:bodyPr>
          <a:lstStyle/>
          <a:p>
            <a:r>
              <a:rPr lang="en-GB" dirty="0" smtClean="0">
                <a:solidFill>
                  <a:prstClr val="black"/>
                </a:solidFill>
              </a:rPr>
              <a:t>www.rip.org.uk</a:t>
            </a:r>
          </a:p>
        </p:txBody>
      </p:sp>
    </p:spTree>
    <p:extLst>
      <p:ext uri="{BB962C8B-B14F-4D97-AF65-F5344CB8AC3E}">
        <p14:creationId xmlns:p14="http://schemas.microsoft.com/office/powerpoint/2010/main" val="1909004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39552" y="2130425"/>
            <a:ext cx="7918648" cy="1470025"/>
          </a:xfrm>
        </p:spPr>
        <p:txBody>
          <a:bodyPr>
            <a:normAutofit/>
          </a:bodyPr>
          <a:lstStyle>
            <a:lvl1pPr>
              <a:defRPr lang="en-GB" sz="3600" b="1" dirty="0">
                <a:solidFill>
                  <a:srgbClr val="F19705"/>
                </a:solidFill>
                <a:latin typeface="Verdana" panose="020B0604030504040204" pitchFamily="34" charset="0"/>
                <a:ea typeface="Verdana" panose="020B0604030504040204" pitchFamily="34" charset="0"/>
                <a:cs typeface="Verdana" panose="020B0604030504040204" pitchFamily="34" charset="0"/>
              </a:defRPr>
            </a:lvl1pPr>
          </a:lstStyle>
          <a:p>
            <a:pPr lvl="0" algn="l" rtl="0" eaLnBrk="1" fontAlgn="base" hangingPunct="1">
              <a:lnSpc>
                <a:spcPct val="90000"/>
              </a:lnSpc>
              <a:spcBef>
                <a:spcPct val="0"/>
              </a:spcBef>
              <a:spcAft>
                <a:spcPct val="0"/>
              </a:spcAft>
            </a:pPr>
            <a:r>
              <a:rPr lang="en-US" dirty="0" smtClean="0"/>
              <a:t>Click to edit Master title style</a:t>
            </a:r>
            <a:endParaRPr lang="en-GB" dirty="0"/>
          </a:p>
        </p:txBody>
      </p:sp>
      <p:sp>
        <p:nvSpPr>
          <p:cNvPr id="3" name="Subtitle 2"/>
          <p:cNvSpPr>
            <a:spLocks noGrp="1"/>
          </p:cNvSpPr>
          <p:nvPr>
            <p:ph type="subTitle" idx="1"/>
          </p:nvPr>
        </p:nvSpPr>
        <p:spPr>
          <a:xfrm>
            <a:off x="539552" y="3933056"/>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extLst>
      <p:ext uri="{BB962C8B-B14F-4D97-AF65-F5344CB8AC3E}">
        <p14:creationId xmlns:p14="http://schemas.microsoft.com/office/powerpoint/2010/main" val="363793403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3736828"/>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310200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33" y="804252"/>
            <a:ext cx="7970157" cy="1066800"/>
          </a:xfrm>
        </p:spPr>
        <p:txBody>
          <a:bodyPr/>
          <a:lstStyle/>
          <a:p>
            <a:r>
              <a:rPr lang="en-US" dirty="0" smtClean="0"/>
              <a:t>Click to edit Master title style</a:t>
            </a:r>
            <a:endParaRPr lang="en-GB" dirty="0"/>
          </a:p>
        </p:txBody>
      </p:sp>
      <p:sp>
        <p:nvSpPr>
          <p:cNvPr id="3" name="Content Placeholder 2"/>
          <p:cNvSpPr>
            <a:spLocks noGrp="1"/>
          </p:cNvSpPr>
          <p:nvPr>
            <p:ph idx="1"/>
          </p:nvPr>
        </p:nvSpPr>
        <p:spPr>
          <a:xfrm>
            <a:off x="168274" y="1876926"/>
            <a:ext cx="7970400" cy="4111614"/>
          </a:xfrm>
        </p:spPr>
        <p:txBody>
          <a:bodyPr/>
          <a:lstStyle>
            <a:lvl1pPr>
              <a:spcAft>
                <a:spcPts val="600"/>
              </a:spcAft>
              <a:defRPr baseline="0">
                <a:solidFill>
                  <a:schemeClr val="tx1"/>
                </a:solidFill>
              </a:defRPr>
            </a:lvl1pPr>
            <a:lvl2pPr>
              <a:defRPr baseline="0">
                <a:solidFill>
                  <a:schemeClr val="tx1"/>
                </a:solidFill>
              </a:defRPr>
            </a:lvl2pPr>
            <a:lvl3pPr>
              <a:defRPr baseline="0">
                <a:solidFill>
                  <a:schemeClr val="tx1"/>
                </a:solidFill>
              </a:defRPr>
            </a:lvl3pPr>
            <a:lvl4pPr>
              <a:defRPr baseline="0">
                <a:solidFill>
                  <a:schemeClr val="tx1"/>
                </a:solidFill>
              </a:defRPr>
            </a:lvl4pPr>
            <a:lvl5pPr>
              <a:defRPr baseline="0">
                <a:solidFill>
                  <a:schemeClr val="tx1"/>
                </a:solidFill>
              </a:defRPr>
            </a:lvl5pPr>
          </a:lstStyle>
          <a:p>
            <a:pPr lvl="0"/>
            <a:r>
              <a:rPr lang="en-US" dirty="0" smtClean="0"/>
              <a:t>Click to edit Master text styles</a:t>
            </a:r>
          </a:p>
          <a:p>
            <a:pPr lvl="1"/>
            <a:r>
              <a:rPr lang="en-US" dirty="0" smtClean="0"/>
              <a:t>Second level</a:t>
            </a:r>
          </a:p>
        </p:txBody>
      </p:sp>
      <p:sp>
        <p:nvSpPr>
          <p:cNvPr id="5" name="Slide Number Placeholder 4"/>
          <p:cNvSpPr>
            <a:spLocks noGrp="1"/>
          </p:cNvSpPr>
          <p:nvPr>
            <p:ph type="sldNum" sz="quarter" idx="10"/>
          </p:nvPr>
        </p:nvSpPr>
        <p:spPr/>
        <p:txBody>
          <a:bodyPr/>
          <a:lstStyle>
            <a:lvl1pPr>
              <a:defRPr sz="1400">
                <a:solidFill>
                  <a:schemeClr val="tx1"/>
                </a:solidFill>
                <a:effectLst/>
              </a:defRPr>
            </a:lvl1pPr>
          </a:lstStyle>
          <a:p>
            <a:fld id="{B230FB2D-6228-4E21-8EA4-AF43349A18F4}" type="slidenum">
              <a:rPr lang="en-GB" smtClean="0"/>
              <a:pPr/>
              <a:t>‹#›</a:t>
            </a:fld>
            <a:endParaRPr lang="en-GB" dirty="0"/>
          </a:p>
        </p:txBody>
      </p:sp>
    </p:spTree>
    <p:extLst>
      <p:ext uri="{BB962C8B-B14F-4D97-AF65-F5344CB8AC3E}">
        <p14:creationId xmlns:p14="http://schemas.microsoft.com/office/powerpoint/2010/main" val="648366230"/>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0352" y="810126"/>
            <a:ext cx="7995080" cy="962526"/>
          </a:xfrm>
        </p:spPr>
        <p:txBody>
          <a:bodyPr/>
          <a:lstStyle/>
          <a:p>
            <a:r>
              <a:rPr lang="en-US" dirty="0" smtClean="0"/>
              <a:t>Click to edit Master title style</a:t>
            </a:r>
            <a:endParaRPr lang="en-GB" dirty="0"/>
          </a:p>
        </p:txBody>
      </p:sp>
      <p:sp>
        <p:nvSpPr>
          <p:cNvPr id="3" name="Content Placeholder 2"/>
          <p:cNvSpPr>
            <a:spLocks noGrp="1"/>
          </p:cNvSpPr>
          <p:nvPr>
            <p:ph sz="half" idx="1"/>
          </p:nvPr>
        </p:nvSpPr>
        <p:spPr>
          <a:xfrm>
            <a:off x="172295" y="1764631"/>
            <a:ext cx="3924300" cy="4309501"/>
          </a:xfrm>
        </p:spPr>
        <p:txBody>
          <a:bodyPr/>
          <a:lstStyle>
            <a:lvl1pPr>
              <a:defRPr sz="2400" baseline="0">
                <a:solidFill>
                  <a:schemeClr val="tx1"/>
                </a:solidFill>
              </a:defRPr>
            </a:lvl1pPr>
            <a:lvl2pPr>
              <a:defRPr sz="2000" baseline="0">
                <a:solidFill>
                  <a:schemeClr val="tx1"/>
                </a:solidFill>
              </a:defRPr>
            </a:lvl2pPr>
            <a:lvl3pPr>
              <a:defRPr sz="2000" baseline="0">
                <a:solidFill>
                  <a:schemeClr val="tx1"/>
                </a:solidFill>
              </a:defRPr>
            </a:lvl3pPr>
            <a:lvl4pPr>
              <a:defRPr sz="1800" baseline="0">
                <a:solidFill>
                  <a:schemeClr val="tx1"/>
                </a:solidFill>
              </a:defRPr>
            </a:lvl4pPr>
            <a:lvl5pPr>
              <a:defRPr sz="1800" baseline="0">
                <a:solidFill>
                  <a:schemeClr val="tx1"/>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p:txBody>
      </p:sp>
      <p:sp>
        <p:nvSpPr>
          <p:cNvPr id="4" name="Content Placeholder 3"/>
          <p:cNvSpPr>
            <a:spLocks noGrp="1"/>
          </p:cNvSpPr>
          <p:nvPr>
            <p:ph sz="half" idx="2"/>
          </p:nvPr>
        </p:nvSpPr>
        <p:spPr>
          <a:xfrm>
            <a:off x="4242658" y="1764632"/>
            <a:ext cx="3924300" cy="4301481"/>
          </a:xfrm>
        </p:spPr>
        <p:txBody>
          <a:bodyPr/>
          <a:lstStyle>
            <a:lvl1pPr>
              <a:defRPr sz="2400" baseline="0">
                <a:solidFill>
                  <a:schemeClr val="tx1"/>
                </a:solidFill>
              </a:defRPr>
            </a:lvl1pPr>
            <a:lvl2pPr>
              <a:defRPr sz="2000" baseline="0">
                <a:solidFill>
                  <a:schemeClr val="tx1"/>
                </a:solidFill>
              </a:defRPr>
            </a:lvl2pPr>
            <a:lvl3pPr>
              <a:defRPr sz="2000" baseline="0">
                <a:solidFill>
                  <a:schemeClr val="tx1"/>
                </a:solidFill>
              </a:defRPr>
            </a:lvl3pPr>
            <a:lvl4pPr>
              <a:defRPr sz="1800" baseline="0">
                <a:solidFill>
                  <a:schemeClr val="tx1"/>
                </a:solidFill>
              </a:defRPr>
            </a:lvl4pPr>
            <a:lvl5pPr>
              <a:defRPr sz="1800" baseline="0">
                <a:solidFill>
                  <a:schemeClr val="tx1"/>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p:txBody>
      </p:sp>
      <p:sp>
        <p:nvSpPr>
          <p:cNvPr id="7"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5C9FE9-8E8A-4237-A028-0547BDB48ABA}" type="slidenum">
              <a:rPr lang="en-GB" smtClean="0"/>
              <a:pPr/>
              <a:t>‹#›</a:t>
            </a:fld>
            <a:endParaRPr lang="en-GB" dirty="0"/>
          </a:p>
        </p:txBody>
      </p:sp>
    </p:spTree>
    <p:extLst>
      <p:ext uri="{BB962C8B-B14F-4D97-AF65-F5344CB8AC3E}">
        <p14:creationId xmlns:p14="http://schemas.microsoft.com/office/powerpoint/2010/main" val="150587456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8228" y="805955"/>
            <a:ext cx="7993139" cy="1066800"/>
          </a:xfrm>
        </p:spPr>
        <p:txBody>
          <a:bodyPr/>
          <a:lstStyle/>
          <a:p>
            <a:r>
              <a:rPr lang="en-US" dirty="0" smtClean="0"/>
              <a:t>Click to edit Master title style</a:t>
            </a:r>
            <a:endParaRPr lang="en-GB" dirty="0"/>
          </a:p>
        </p:txBody>
      </p:sp>
      <p:sp>
        <p:nvSpPr>
          <p:cNvPr id="5"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5C9FE9-8E8A-4237-A028-0547BDB48ABA}" type="slidenum">
              <a:rPr lang="en-GB" smtClean="0"/>
              <a:pPr/>
              <a:t>‹#›</a:t>
            </a:fld>
            <a:endParaRPr lang="en-GB" dirty="0"/>
          </a:p>
        </p:txBody>
      </p:sp>
    </p:spTree>
    <p:extLst>
      <p:ext uri="{BB962C8B-B14F-4D97-AF65-F5344CB8AC3E}">
        <p14:creationId xmlns:p14="http://schemas.microsoft.com/office/powerpoint/2010/main" val="217192615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234DDBA-4DB6-4081-A0A5-A04F90D242CF}" type="slidenum">
              <a:rPr lang="en-GB" smtClean="0"/>
              <a:pPr/>
              <a:t>‹#›</a:t>
            </a:fld>
            <a:endParaRPr lang="en-GB" dirty="0"/>
          </a:p>
        </p:txBody>
      </p:sp>
    </p:spTree>
    <p:extLst>
      <p:ext uri="{BB962C8B-B14F-4D97-AF65-F5344CB8AC3E}">
        <p14:creationId xmlns:p14="http://schemas.microsoft.com/office/powerpoint/2010/main" val="32005956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2387" y="10532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2276872"/>
            <a:ext cx="8229600" cy="384929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p:txBody>
      </p:sp>
      <p:pic>
        <p:nvPicPr>
          <p:cNvPr id="7" name="Picture 6" descr="V:\Social Justice\RRC shared\Marketing\brand guidelines\2013\RiP Logos\RiP_core_hi-res.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12387" y="248850"/>
            <a:ext cx="1918304" cy="8043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image.png"/>
          <p:cNvPicPr>
            <a:picLocks noChangeAspect="1"/>
          </p:cNvPicPr>
          <p:nvPr userDrawn="1"/>
        </p:nvPicPr>
        <p:blipFill>
          <a:blip r:embed="rId6" cstate="print">
            <a:extLst>
              <a:ext uri="{28A0092B-C50C-407E-A947-70E740481C1C}">
                <a14:useLocalDpi xmlns:a14="http://schemas.microsoft.com/office/drawing/2010/main" val="0"/>
              </a:ext>
            </a:extLst>
          </a:blip>
          <a:srcRect l="6786" t="19238" r="58356" b="66856"/>
          <a:stretch>
            <a:fillRect/>
          </a:stretch>
        </p:blipFill>
        <p:spPr bwMode="auto">
          <a:xfrm>
            <a:off x="177385" y="6260599"/>
            <a:ext cx="1447525" cy="3797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9" name="Slide Number Placeholder 1"/>
          <p:cNvSpPr>
            <a:spLocks noGrp="1"/>
          </p:cNvSpPr>
          <p:nvPr userDrawn="1"/>
        </p:nvSpPr>
        <p:spPr>
          <a:xfrm>
            <a:off x="6751983" y="6320943"/>
            <a:ext cx="2133600" cy="365125"/>
          </a:xfrm>
          <a:prstGeom prst="rect">
            <a:avLst/>
          </a:prstGeom>
        </p:spPr>
        <p:txBody>
          <a:bodyPr vert="horz" lIns="91440" tIns="45720" rIns="91440" bIns="45720" rtlCol="0" anchor="ctr"/>
          <a:lstStyle>
            <a:defPPr>
              <a:defRPr lang="en-GB"/>
            </a:defPPr>
            <a:lvl1pPr algn="l" rtl="0" fontAlgn="base">
              <a:spcBef>
                <a:spcPct val="0"/>
              </a:spcBef>
              <a:spcAft>
                <a:spcPct val="0"/>
              </a:spcAft>
              <a:defRPr sz="28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latin typeface="Times New Roman" pitchFamily="18" charset="0"/>
                <a:ea typeface="+mn-ea"/>
                <a:cs typeface="Times New Roman" pitchFamily="18" charset="0"/>
              </a:defRPr>
            </a:lvl9pPr>
          </a:lstStyle>
          <a:p>
            <a:pPr algn="r"/>
            <a:fld id="{1C5C9FE9-8E8A-4237-A028-0547BDB48ABA}" type="slidenum">
              <a:rPr lang="en-GB" sz="1500" b="1" smtClean="0">
                <a:solidFill>
                  <a:srgbClr val="000000"/>
                </a:solidFill>
                <a:latin typeface="Verdana"/>
              </a:rPr>
              <a:pPr algn="r"/>
              <a:t>‹#›</a:t>
            </a:fld>
            <a:endParaRPr lang="en-GB" sz="1500" b="1" dirty="0">
              <a:solidFill>
                <a:srgbClr val="000000"/>
              </a:solidFill>
              <a:latin typeface="Verdana"/>
            </a:endParaRPr>
          </a:p>
        </p:txBody>
      </p:sp>
    </p:spTree>
    <p:extLst>
      <p:ext uri="{BB962C8B-B14F-4D97-AF65-F5344CB8AC3E}">
        <p14:creationId xmlns:p14="http://schemas.microsoft.com/office/powerpoint/2010/main" val="2963519318"/>
      </p:ext>
    </p:extLst>
  </p:cSld>
  <p:clrMap bg1="lt1" tx1="dk1" bg2="lt2" tx2="dk2" accent1="accent1" accent2="accent2" accent3="accent3" accent4="accent4" accent5="accent5" accent6="accent6" hlink="hlink" folHlink="folHlink"/>
  <p:sldLayoutIdLst>
    <p:sldLayoutId id="2147483791" r:id="rId1"/>
    <p:sldLayoutId id="2147483806" r:id="rId2"/>
    <p:sldLayoutId id="2147483690" r:id="rId3"/>
  </p:sldLayoutIdLst>
  <p:timing>
    <p:tnLst>
      <p:par>
        <p:cTn id="1" dur="indefinite" restart="never" nodeType="tmRoot"/>
      </p:par>
    </p:tnLst>
  </p:timing>
  <p:hf hdr="0" ftr="0" dt="0"/>
  <p:txStyles>
    <p:titleStyle>
      <a:lvl1pPr algn="l" defTabSz="914400" rtl="0" eaLnBrk="1" latinLnBrk="0" hangingPunct="1">
        <a:spcBef>
          <a:spcPct val="0"/>
        </a:spcBef>
        <a:buNone/>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chemeClr val="bg1"/>
            </a:gs>
            <a:gs pos="100000">
              <a:schemeClr val="bg1"/>
            </a:gs>
          </a:gsLst>
          <a:lin ang="5400000"/>
        </a:gradFill>
        <a:effectLst/>
      </p:bgPr>
    </p:bg>
    <p:spTree>
      <p:nvGrpSpPr>
        <p:cNvPr id="1" name=""/>
        <p:cNvGrpSpPr/>
        <p:nvPr/>
      </p:nvGrpSpPr>
      <p:grpSpPr>
        <a:xfrm>
          <a:off x="0" y="0"/>
          <a:ext cx="0" cy="0"/>
          <a:chOff x="0" y="0"/>
          <a:chExt cx="0" cy="0"/>
        </a:xfrm>
      </p:grpSpPr>
      <p:sp>
        <p:nvSpPr>
          <p:cNvPr id="1027" name="Rectangle 6"/>
          <p:cNvSpPr>
            <a:spLocks noGrp="1" noChangeArrowheads="1"/>
          </p:cNvSpPr>
          <p:nvPr>
            <p:ph type="title"/>
          </p:nvPr>
        </p:nvSpPr>
        <p:spPr bwMode="auto">
          <a:xfrm>
            <a:off x="316671" y="784944"/>
            <a:ext cx="7641473"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Presentation slides</a:t>
            </a:r>
            <a:endParaRPr lang="en-GB" dirty="0" smtClean="0"/>
          </a:p>
        </p:txBody>
      </p:sp>
      <p:sp>
        <p:nvSpPr>
          <p:cNvPr id="1028" name="Rectangle 7"/>
          <p:cNvSpPr>
            <a:spLocks noGrp="1" noChangeArrowheads="1"/>
          </p:cNvSpPr>
          <p:nvPr>
            <p:ph type="body" idx="1"/>
          </p:nvPr>
        </p:nvSpPr>
        <p:spPr bwMode="auto">
          <a:xfrm>
            <a:off x="332713" y="1804737"/>
            <a:ext cx="7639050" cy="43474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9D8339-BC2B-436D-B6D3-78174EE4520E}" type="slidenum">
              <a:rPr lang="en-GB" smtClean="0"/>
              <a:pPr/>
              <a:t>‹#›</a:t>
            </a:fld>
            <a:endParaRPr lang="en-GB" dirty="0"/>
          </a:p>
        </p:txBody>
      </p:sp>
      <p:pic>
        <p:nvPicPr>
          <p:cNvPr id="6" name="Picture 3" descr="V:\Social Justice\RRC shared\Marketing\brand guidelines\2013\RiP Logos\RiP_core_hi-res.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60521" y="144774"/>
            <a:ext cx="1415877" cy="593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390214"/>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Lst>
  <p:transition/>
  <p:timing>
    <p:tnLst>
      <p:par>
        <p:cTn id="1" dur="indefinite" restart="never" nodeType="tmRoot"/>
      </p:par>
    </p:tnLst>
  </p:timing>
  <p:hf hdr="0" ftr="0" dt="0"/>
  <p:txStyles>
    <p:titleStyle>
      <a:lvl1pPr algn="l" rtl="0" eaLnBrk="1" fontAlgn="base" hangingPunct="1">
        <a:lnSpc>
          <a:spcPct val="90000"/>
        </a:lnSpc>
        <a:spcBef>
          <a:spcPct val="0"/>
        </a:spcBef>
        <a:spcAft>
          <a:spcPct val="0"/>
        </a:spcAft>
        <a:defRPr lang="en-GB" sz="3600" b="1" dirty="0">
          <a:solidFill>
            <a:srgbClr val="F19705"/>
          </a:solidFill>
          <a:latin typeface="+mj-lt"/>
          <a:ea typeface="+mj-ea"/>
          <a:cs typeface="+mj-cs"/>
        </a:defRPr>
      </a:lvl1pPr>
      <a:lvl2pPr algn="l" rtl="0" eaLnBrk="1" fontAlgn="base" hangingPunct="1">
        <a:lnSpc>
          <a:spcPct val="90000"/>
        </a:lnSpc>
        <a:spcBef>
          <a:spcPct val="0"/>
        </a:spcBef>
        <a:spcAft>
          <a:spcPct val="0"/>
        </a:spcAft>
        <a:defRPr sz="3600" b="1">
          <a:solidFill>
            <a:srgbClr val="F19705"/>
          </a:solidFill>
          <a:latin typeface="Verdana" pitchFamily="34" charset="0"/>
        </a:defRPr>
      </a:lvl2pPr>
      <a:lvl3pPr algn="l" rtl="0" eaLnBrk="1" fontAlgn="base" hangingPunct="1">
        <a:lnSpc>
          <a:spcPct val="90000"/>
        </a:lnSpc>
        <a:spcBef>
          <a:spcPct val="0"/>
        </a:spcBef>
        <a:spcAft>
          <a:spcPct val="0"/>
        </a:spcAft>
        <a:defRPr sz="3600" b="1">
          <a:solidFill>
            <a:srgbClr val="F19705"/>
          </a:solidFill>
          <a:latin typeface="Verdana" pitchFamily="34" charset="0"/>
        </a:defRPr>
      </a:lvl3pPr>
      <a:lvl4pPr algn="l" rtl="0" eaLnBrk="1" fontAlgn="base" hangingPunct="1">
        <a:lnSpc>
          <a:spcPct val="90000"/>
        </a:lnSpc>
        <a:spcBef>
          <a:spcPct val="0"/>
        </a:spcBef>
        <a:spcAft>
          <a:spcPct val="0"/>
        </a:spcAft>
        <a:defRPr sz="3600" b="1">
          <a:solidFill>
            <a:srgbClr val="F19705"/>
          </a:solidFill>
          <a:latin typeface="Verdana" pitchFamily="34" charset="0"/>
        </a:defRPr>
      </a:lvl4pPr>
      <a:lvl5pPr algn="l" rtl="0" eaLnBrk="1" fontAlgn="base" hangingPunct="1">
        <a:lnSpc>
          <a:spcPct val="90000"/>
        </a:lnSpc>
        <a:spcBef>
          <a:spcPct val="0"/>
        </a:spcBef>
        <a:spcAft>
          <a:spcPct val="0"/>
        </a:spcAft>
        <a:defRPr sz="3600" b="1">
          <a:solidFill>
            <a:srgbClr val="F19705"/>
          </a:solidFill>
          <a:latin typeface="Verdana" pitchFamily="34" charset="0"/>
        </a:defRPr>
      </a:lvl5pPr>
      <a:lvl6pPr marL="457200" algn="l" rtl="0" eaLnBrk="1" fontAlgn="base" hangingPunct="1">
        <a:lnSpc>
          <a:spcPct val="90000"/>
        </a:lnSpc>
        <a:spcBef>
          <a:spcPct val="0"/>
        </a:spcBef>
        <a:spcAft>
          <a:spcPct val="0"/>
        </a:spcAft>
        <a:defRPr sz="3600" b="1">
          <a:solidFill>
            <a:srgbClr val="333333"/>
          </a:solidFill>
          <a:latin typeface="Verdana" pitchFamily="34" charset="0"/>
        </a:defRPr>
      </a:lvl6pPr>
      <a:lvl7pPr marL="914400" algn="l" rtl="0" eaLnBrk="1" fontAlgn="base" hangingPunct="1">
        <a:lnSpc>
          <a:spcPct val="90000"/>
        </a:lnSpc>
        <a:spcBef>
          <a:spcPct val="0"/>
        </a:spcBef>
        <a:spcAft>
          <a:spcPct val="0"/>
        </a:spcAft>
        <a:defRPr sz="3600" b="1">
          <a:solidFill>
            <a:srgbClr val="333333"/>
          </a:solidFill>
          <a:latin typeface="Verdana" pitchFamily="34" charset="0"/>
        </a:defRPr>
      </a:lvl7pPr>
      <a:lvl8pPr marL="1371600" algn="l" rtl="0" eaLnBrk="1" fontAlgn="base" hangingPunct="1">
        <a:lnSpc>
          <a:spcPct val="90000"/>
        </a:lnSpc>
        <a:spcBef>
          <a:spcPct val="0"/>
        </a:spcBef>
        <a:spcAft>
          <a:spcPct val="0"/>
        </a:spcAft>
        <a:defRPr sz="3600" b="1">
          <a:solidFill>
            <a:srgbClr val="333333"/>
          </a:solidFill>
          <a:latin typeface="Verdana" pitchFamily="34" charset="0"/>
        </a:defRPr>
      </a:lvl8pPr>
      <a:lvl9pPr marL="1828800" algn="l" rtl="0" eaLnBrk="1" fontAlgn="base" hangingPunct="1">
        <a:lnSpc>
          <a:spcPct val="90000"/>
        </a:lnSpc>
        <a:spcBef>
          <a:spcPct val="0"/>
        </a:spcBef>
        <a:spcAft>
          <a:spcPct val="0"/>
        </a:spcAft>
        <a:defRPr sz="3600" b="1">
          <a:solidFill>
            <a:srgbClr val="333333"/>
          </a:solidFill>
          <a:latin typeface="Verdana" pitchFamily="34" charset="0"/>
        </a:defRPr>
      </a:lvl9pPr>
    </p:titleStyle>
    <p:bodyStyle>
      <a:lvl1pPr marL="342900" indent="-342900" algn="l" rtl="0" eaLnBrk="1" fontAlgn="base" hangingPunct="1">
        <a:spcBef>
          <a:spcPct val="20000"/>
        </a:spcBef>
        <a:spcAft>
          <a:spcPts val="600"/>
        </a:spcAft>
        <a:buClr>
          <a:srgbClr val="5F5F5F"/>
        </a:buClr>
        <a:buSzPct val="70000"/>
        <a:buFont typeface="Wingdings" pitchFamily="2" charset="2"/>
        <a:buChar char="l"/>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5F5F5F"/>
        </a:buClr>
        <a:buSzPct val="60000"/>
        <a:buFont typeface="Arial" panose="020B0604020202020204" pitchFamily="34" charset="0"/>
        <a:buChar char="•"/>
        <a:defRPr sz="2000">
          <a:solidFill>
            <a:schemeClr val="tx1"/>
          </a:solidFill>
          <a:latin typeface="+mn-lt"/>
        </a:defRPr>
      </a:lvl2pPr>
      <a:lvl3pPr marL="1143000" indent="-228600" algn="l" rtl="0" eaLnBrk="1" fontAlgn="base" hangingPunct="1">
        <a:spcBef>
          <a:spcPct val="20000"/>
        </a:spcBef>
        <a:spcAft>
          <a:spcPct val="0"/>
        </a:spcAft>
        <a:buClr>
          <a:srgbClr val="5F5F5F"/>
        </a:buClr>
        <a:buSzPct val="60000"/>
        <a:buFont typeface="Wingdings 2" pitchFamily="18" charset="2"/>
        <a:buChar char="¡"/>
        <a:defRPr sz="2000">
          <a:solidFill>
            <a:schemeClr val="tx1"/>
          </a:solidFill>
          <a:latin typeface="+mn-lt"/>
        </a:defRPr>
      </a:lvl3pPr>
      <a:lvl4pPr marL="1600200" indent="-228600" algn="l" rtl="0" eaLnBrk="1" fontAlgn="base" hangingPunct="1">
        <a:spcBef>
          <a:spcPct val="20000"/>
        </a:spcBef>
        <a:spcAft>
          <a:spcPct val="0"/>
        </a:spcAft>
        <a:buClr>
          <a:srgbClr val="5F5F5F"/>
        </a:buClr>
        <a:buSzPct val="80000"/>
        <a:buChar char="–"/>
        <a:defRPr>
          <a:solidFill>
            <a:schemeClr val="tx1"/>
          </a:solidFill>
          <a:latin typeface="+mn-lt"/>
        </a:defRPr>
      </a:lvl4pPr>
      <a:lvl5pPr marL="2057400" indent="-228600" algn="l" rtl="0" eaLnBrk="1" fontAlgn="base" hangingPunct="1">
        <a:spcBef>
          <a:spcPct val="20000"/>
        </a:spcBef>
        <a:spcAft>
          <a:spcPct val="0"/>
        </a:spcAft>
        <a:buClr>
          <a:srgbClr val="5F5F5F"/>
        </a:buClr>
        <a:buSzPct val="65000"/>
        <a:buFont typeface="Wingdings" pitchFamily="2" charset="2"/>
        <a:buChar char="ü"/>
        <a:defRPr>
          <a:solidFill>
            <a:schemeClr val="tx1"/>
          </a:solidFill>
          <a:latin typeface="+mn-lt"/>
        </a:defRPr>
      </a:lvl5pPr>
      <a:lvl6pPr marL="2514600" indent="-228600" algn="l" rtl="0" eaLnBrk="1" fontAlgn="base" hangingPunct="1">
        <a:spcBef>
          <a:spcPct val="20000"/>
        </a:spcBef>
        <a:spcAft>
          <a:spcPct val="0"/>
        </a:spcAft>
        <a:buClr>
          <a:srgbClr val="5F5F5F"/>
        </a:buClr>
        <a:buSzPct val="65000"/>
        <a:buFont typeface="Wingdings" pitchFamily="2" charset="2"/>
        <a:buChar char="ü"/>
        <a:defRPr>
          <a:solidFill>
            <a:srgbClr val="333333"/>
          </a:solidFill>
          <a:latin typeface="+mn-lt"/>
        </a:defRPr>
      </a:lvl6pPr>
      <a:lvl7pPr marL="2971800" indent="-228600" algn="l" rtl="0" eaLnBrk="1" fontAlgn="base" hangingPunct="1">
        <a:spcBef>
          <a:spcPct val="20000"/>
        </a:spcBef>
        <a:spcAft>
          <a:spcPct val="0"/>
        </a:spcAft>
        <a:buClr>
          <a:srgbClr val="5F5F5F"/>
        </a:buClr>
        <a:buSzPct val="65000"/>
        <a:buFont typeface="Wingdings" pitchFamily="2" charset="2"/>
        <a:buChar char="ü"/>
        <a:defRPr>
          <a:solidFill>
            <a:srgbClr val="333333"/>
          </a:solidFill>
          <a:latin typeface="+mn-lt"/>
        </a:defRPr>
      </a:lvl7pPr>
      <a:lvl8pPr marL="3429000" indent="-228600" algn="l" rtl="0" eaLnBrk="1" fontAlgn="base" hangingPunct="1">
        <a:spcBef>
          <a:spcPct val="20000"/>
        </a:spcBef>
        <a:spcAft>
          <a:spcPct val="0"/>
        </a:spcAft>
        <a:buClr>
          <a:srgbClr val="5F5F5F"/>
        </a:buClr>
        <a:buSzPct val="65000"/>
        <a:buFont typeface="Wingdings" pitchFamily="2" charset="2"/>
        <a:buChar char="ü"/>
        <a:defRPr>
          <a:solidFill>
            <a:srgbClr val="333333"/>
          </a:solidFill>
          <a:latin typeface="+mn-lt"/>
        </a:defRPr>
      </a:lvl8pPr>
      <a:lvl9pPr marL="3886200" indent="-228600" algn="l" rtl="0" eaLnBrk="1" fontAlgn="base" hangingPunct="1">
        <a:spcBef>
          <a:spcPct val="20000"/>
        </a:spcBef>
        <a:spcAft>
          <a:spcPct val="0"/>
        </a:spcAft>
        <a:buClr>
          <a:srgbClr val="5F5F5F"/>
        </a:buClr>
        <a:buSzPct val="65000"/>
        <a:buFont typeface="Wingdings" pitchFamily="2" charset="2"/>
        <a:buChar char="ü"/>
        <a:defRPr>
          <a:solidFill>
            <a:srgbClr val="333333"/>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hyperlink" Target="http://www.rip.org.uk/publications/frontlin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35.jpeg"/><Relationship Id="rId5" Type="http://schemas.openxmlformats.org/officeDocument/2006/relationships/hyperlink" Target="http://www.rip.org.uk/publications/frontline" TargetMode="External"/><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45.jpeg"/></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48.jpeg"/></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smtClean="0"/>
              <a:t>Beyond broadcast: </a:t>
            </a:r>
            <a:r>
              <a:rPr lang="en-GB" b="1" dirty="0" smtClean="0"/>
              <a:t/>
            </a:r>
            <a:br>
              <a:rPr lang="en-GB" b="1" dirty="0" smtClean="0"/>
            </a:br>
            <a:r>
              <a:rPr lang="en-GB" b="1" dirty="0" smtClean="0"/>
              <a:t>the </a:t>
            </a:r>
            <a:r>
              <a:rPr lang="en-GB" b="1" dirty="0" smtClean="0"/>
              <a:t>art (and science) of getting research into practice</a:t>
            </a:r>
            <a:endParaRPr lang="en-GB" b="1" dirty="0"/>
          </a:p>
        </p:txBody>
      </p:sp>
      <p:sp>
        <p:nvSpPr>
          <p:cNvPr id="3" name="Subtitle 2"/>
          <p:cNvSpPr>
            <a:spLocks noGrp="1"/>
          </p:cNvSpPr>
          <p:nvPr>
            <p:ph type="subTitle" idx="1"/>
          </p:nvPr>
        </p:nvSpPr>
        <p:spPr/>
        <p:txBody>
          <a:bodyPr/>
          <a:lstStyle/>
          <a:p>
            <a:r>
              <a:rPr lang="en-GB" dirty="0" smtClean="0">
                <a:solidFill>
                  <a:schemeClr val="tx1"/>
                </a:solidFill>
              </a:rPr>
              <a:t>Dez Holmes</a:t>
            </a:r>
          </a:p>
          <a:p>
            <a:r>
              <a:rPr lang="en-GB" dirty="0" smtClean="0">
                <a:solidFill>
                  <a:schemeClr val="tx1"/>
                </a:solidFill>
              </a:rPr>
              <a:t>Director</a:t>
            </a:r>
          </a:p>
          <a:p>
            <a:r>
              <a:rPr lang="en-GB" dirty="0" smtClean="0">
                <a:solidFill>
                  <a:schemeClr val="tx1"/>
                </a:solidFill>
              </a:rPr>
              <a:t>Research in Practice</a:t>
            </a:r>
            <a:endParaRPr lang="en-GB" dirty="0">
              <a:solidFill>
                <a:schemeClr val="tx1"/>
              </a:solidFill>
            </a:endParaRPr>
          </a:p>
        </p:txBody>
      </p:sp>
    </p:spTree>
    <p:extLst>
      <p:ext uri="{BB962C8B-B14F-4D97-AF65-F5344CB8AC3E}">
        <p14:creationId xmlns:p14="http://schemas.microsoft.com/office/powerpoint/2010/main" val="1312616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ata:image/jpeg;base64,/9j/4AAQSkZJRgABAQAAAQABAAD/2wCEAAkGBhQQERMUEhIVFRQVFRUWEhYWFRAUFBgWGBcVFRcXFRcXHCYeGBkjGhQVHy8gJCcpLCwsFR4xNTAqNSYrLCkBCQoKDgwOGg8PGikiHiQqLjUqKSwsLCwuLCwsLC8sLSksLCwuKSwsLCwpMCwsLCwpLywsLCwsKSwsLCwsLCwsLP/AABEIAPgAywMBIgACEQEDEQH/xAAcAAEAAgMBAQEAAAAAAAAAAAAABgcCBAUDAQj/xABKEAACAQIDAwcHCAYJBAMAAAABAgADEQQSIQUGMRMiQVFhcZEHMoGhscHRFCNCUmJyorIkM3OCksIVJTRDdIPS4vBjk6OzU8Ph/8QAGgEBAAMBAQEAAAAAAAAAAAAAAAECAwQFBv/EADQRAAIBAgQCCAYBBAMAAAAAAAABAgMRBBIhMUFRBSIyYZGhsfATcYHB0eEUJEJikhUjUv/aAAwDAQACEQMRAD8AvAyvN99+K+GxHJ0CgFPKSCM2ckEkNr5tiOFjfpliSi/Kphg+PqWJVlykMCbg5V91tJWRwY6coxjldrv7Nlnbq79UccAv6usBzqbHj1lG+kPX2STT8vYfajUWHK6WIK1FuB6baqe0S391t/zkUV+elhaoNWA+1bzh2jXvhS5kUMU31anjwLCieWHxK1FDIwZTqCDcGessegIiIAiIgCIiAIiIAiIgCIiAIiIAiIgCIiAIiIAlE791820K/Y1vDT3S9p+et5KufF1266r/AJiZSR5XSUtIrv8Afqc2rSDDURsoVaDHkWBHE0XJyN90/Qbt4TNTPtNsrAyh5sKji+4lu7O+LI5FIlHGtTD1ND35ekfbWWdsPeelihYHJUtrTJ171P0hKfxOzkxCKWFmGqupKup61YaieFPaVXDEcvd0Hm4hAQyno5VV4ffXwEumepTquPZ1XL8F/wASCbub/XCiuwdCObWUg6dGa3Edo8JN6NZXUMrBlOoIIII7CJc76dSM1oekREGgiIgCIiAIiIAiIgCIiAIiIAiIgCIiAYu1gT1AmfnLHPmquetiZ+htpVMtGqepGPqM/PeFwhrVcgZVLE2LXtcdGgOspLVnj9I3lOEV3/Y1hPpkmpblfXrfwr7yfdN6lujQHHO3e1vy2k/Dkc0cFVfCxx9jYi626p1sPhxUbKdLg+q04VW1HFVEUZVzWUa8LC3H0zv7Lb51e5vZIiutY1o9pRfB2OJW2S1FmbDMFNznpG/Iub6m30G+0vpBnY3a30ei+Rbo+pfD1Do3W1M/SH2l9Im3gEvUq3Gmo8WPwnHxWylxFN8wFkseJVhx1VhqpFpfKbu6s+OvkW3sTeSlihzTlcecjWzDtH1h2idafn6ljq2FYF8zqputRRatT7XUecPtLrboMsDd/wApqWpriWBRrBMQtiv+YBw+8PSBIudFPErafjw/RYMTClVDAMpBBFwQQQR1giZyTtEREAREQBERAEREAREQBERAEREA5e89XLg8Qf8ApN6xb3z8+Hj6b+u8vbf2rlwFftCjxdR7LyirTOW54XSOtVLu+7Jtu5tvl0yufnUHO+0OGYdvXOxK0w9dqbq6GzKbg+49YPA98n+ytpLiKYcaHg6/Vbq7uo9U6Kc76M68JiPiLLLdeZ643BJVW1RQQASDwYdPNPETg7AxGZqZ7/ymSDGPam56kc/hMhm61e1amvXf8pkT7SIrtKrDv/RKtnGz1e2rl9pmjT0w1c9bZfyj3zcw2jD7WKb1KfhNOsbYb71VvUx/0yXt4l5q0fozrV8EtRQGHQAG6Rp1+6QLa+yjTcmlzXLWZQLq5Gmqjp7RrJVtCsUxCFSRogYdDC5FiPTx4z3w9AfKqrH6AvfqLDU+APjIklIrVSqOy52ZG909+62CfIPNuc9B75TrqaZ+i3/CJcu7u9dDHLek1nHn02sHXvHSO0aSot7dlJWei65SK9lDA3Utpla47Dx7JHRUr4KrqWzU20ZT86h7x54t6uuYtOLsZxqzoSy7rl+PwfpiJXG6HlWSoFTFlQTotdRZD2VB9A9vDulio4IBBBB1BGoPdLJ3PSp1Y1FeJlERJNBERAEREAREQBERAEREAiXlOq5cA3a6D2n3Slg0tnysYteQSkGGctnK/ZAYX8dJUkzlufPY2V67twSM5t7J2k2HqB11HB1v5y/EdB+M04JkLTY5oycHmW5t0drVEV1VjkcMCragZulfqnunpu8bYqj94/lYTQBm7sQ2xNH74+ElPVGkJOU43ezXqSyq2Wthh9avVb1OPfOdtmplpYZfrVGP4v8AdNraVT9Nwg6s58bj3TR3kP6Rhk+qF/FUH+mby2fvkenWl1Z/NL0OrtHZbvXR1IyXXML2ICm9+2a+0cR83jj9paf4QD+Yze/ppRieQZSCbFW0KkkZrHpB0Pf2Tg1VIwuKBNz8psT185dYlbW3eTVyxu499/mkZYDnYbDf9PFqB3MSbeuZbRww+UY3MAfmM63F7HmajqPHWfNia4cdmLo+1JtbUF3xDfWwbj0pVK/CVt1ffIxSzU0+5ejRHsZus1OguIR7MbF1tplbQFted0X6rzf3T8oNfAsEbnUydaTMcp/YufMP2eGnDpnWxmLLVamF0yfJjbTXOFvx6rdHZI/g9lpiKBBAzGtTTMdbK46R066yko66ESWWaUN7ea3Lu3f3moY5M1F9R56HSoh+0vvGhnWn5sX5Rgamemz2R2RXUkMChswU/SHDmt0Hplo7n+VanXATFFabaAVeFMnqcH9U3fp3QpczspYpPSej58P0WFE+Br6ifZY7RERAEREAREQBERAK18qOycS9QVKOGesgpBDyZUsvOcnmeceI4AyrDiwGyuGpt9WorI3g2s/Ts0tpbHo4lctejTqr1Oqt7ZVxPPqYCnNuS0bPzqNYIlq7T8i2Ea5wz1cOxuQAxqU7/dckgdgIkQ2l5L9oYfMVFPEoPNNNslQ96OAB6GMrZnFUwNSO2pGJs7MqWr0Seiol/EcZqV2NJslZHove2SopRr9l+I7Z9IBHXIRx5ZQkm0SzaL/1lR7FQeIqH3zV262bH0x1GiPxX984GFrNSZWQ2ZfNuLgW7D0dk2xtItXWtV+urPlB4LYc0E36OE0zX8TqdaM01zlf6HaxJ/rNPvJ+SZYsXo44dWIB9a/CatHFrV2ijobqzrlNiP7u3A6jW83dnpylXH0SbZySOw3YX9ay29/m/Q3j1syXGUvQ89iD9GTtxdL1FfgZsYgXpVj1U8Wh/wC8rD1GZHCnD08HSJBY4hS1uF+cxt2agTAVL4fG/Zet6wD7pK0VjRRtHK97fs5+3HqLi6r073TKCQuYAMoFm7CLifd2/McdVXDt+IidWjjAmOrIQb1VTKQARohJzdWnsnI3U/vB9mk38Lj4ytut4mVrVU77uXv0N/EUQa1BCAQ2Lrkg6gg5TqPTODit387E0jlqcvUpW0AsvOW/WLXFjJDXPz+FPbVf/wAan3T5g/12I+xVFUfvUqnxElq798i0oqUrd9vJM63kf2zXepWw9RiadOkrINCoObLzCecBb6PAdEtOVL5IjbF1O2h7HX4y2pSOx2YOWakmIiJY6xERAETwrY6mnnOo72E0a+82HTjU0uASASBc2uT1ayLmcqkI7tHVifBPsk0EREAREQDwxeCSquWoiuvUyhh4GQ7ankhwVUlqQfDsdTyTcz/ttdR6LScRBWUVLdFLbY8k+Oom9A0sQnVc0qvcAbqf4h3SIbQR8M2TE0qlBibDlEKqT1K/mt6DP0xaa+0Nn069N6VVQ9NxldTwIPRKuJxzwNKW2h+f9l7NFZC2cjWyFezifHqm9hsNXw9UVbcr0PZueynje/0tBbukr342bhdnUgKVQrVYHkaJAYGx1OliFF+m8idDegBVLISekiwW/ZcyUki0cHCKVr3XH3oZ4zby1cVQY3SnSYXz6HUgsWHQNBM8LWzJtAA3BVnBGoIJYX9k8a+3lckNhixGlja3jb3zZwG7LYlc9PNQvcEFiVI4Eaa27CTJ1uZToVItyWu/dwsdLCYLlKtLEgi3IWI6c1rA+BPhOHuk3zrDrpN6ip90k6bM+R4U8pVzBCCtltxYWTUm4v6pFNmnkKpcc4ZWW3Dzha8ltJo5cRUhRlCU9OL+tvwdZRnqYO3E4eoR3mmBPME06uJzaE4RWI6itMA+u81qONZTSYWvSp8mptpbpJ7ZhitoAsWqOgYrlJJUXX6tuqVzr38jlePpvsJt3+1jt+S6sFxpuQByD3JIA0ZJZOL3qwtLzq6XHQDmPgtzKU/pCnwBZuxabkeNgJl8uY+bRb95kUeok+qZptFqWOq04ZYw8faLTxPlJwy+YtR+5Qo/ER7Jqr5Qy/mUgv3mJ9Q+MrFnrngKad+dz/L7J9SlWJF6zD7iovtBMZmZyx+Ib1kl8vbLIqbz4h/pBfuqPabzl47bgH67EADpzVAB4XkZpYamf1oqP996jjwJsJ0sHSoL5iovcoU+yRcj42ftTbPX+nKI80s9/wD46dRh/EBl9c8cdtN6lKoqYepqpALGkmvRpmJ4zorPlfzG+63sMgi8FwLSpE2F+Nhfv6ZlPPDVMyK3WoPiLz0m59SIiIAicbejeH5FSV8mcswUDNl6Cbk2PVIRi/KpU4LyFPsuajeFx7JVySOOtjaVKWWV78ki0Ji9QLxIHeQJSmN39xNXTl6x/ZqaY8QB7Zy2xlesbcnUqHoDuWPgMxkZjhl0sr2hB/VpF14revCUvOxFO/UGzHwW5nEx3lKw4BFLOznRSUIUE6AnMQbSrFpVibDKCTbKEd2v1WuNfRMP6OqtUFIs4cnLl0pkHqOgI9MjM2Zf8lVfBLxZMd4dqNiUIxBpkdF1pi3ToTqPGRhsTglFjUQWN8q3a57lvMsJuG1VqgOS9N8rl2Z+cQG0430Inaw/k4yqzNWUZVZrLT6gTa5bs6pe0nsj0P5VV6wp+NjiJvDhl82hVqHo5mUdXFptUt9a6/q8Kir0cpVJ9Sj3zDYeBWpWoo4urtY2JHEG1j32m/i9kIm0Uohfm89Lmm7CxUEg34318ZVXtdHF/OrVI5lZa28TjY/b+LxK5XakFuDZUPEcNSZqPgKtgWaoAeBChAe4298lm+2BSnUTIioDROiqFFwzdA6dZ0d/auVMMnYx8FRffLOL1vwOKvCc3OVSWsbcOZDNk7qPimIpqahUXbPU0AOmuY+ybFbZIwztSKKGQ2bLa17A6G2uhEmHk3pf2h+2mvhmb3ic7fmjkxZP10RvSLqfyiQ49TMZui44ZVbu9/pb3Y99g7nriqAq8sVJzjIFXRlJABJPA6dHTIwaZtroeFu3hbxk28nWN0rUuorUX081vYvjONitl22lyVtDiFI+6xFTwsTIcVlTRNWlGVGnOG7dn8/aO5vZsahhsISlJA5amge1243YgnsU+MhVpNvKLidKCdbO/gMv88hTXkVNyOkMqq5Yq1kgD2z0C+n0QmDqFGqBGZFOVmAuFNr862oFunhMKWJI82UOHbc2aNJ78249Np1aNyLN6ZzKe0T0gTepVr6wbwa4FmbCq5sNRPXTT8om9ORunUzYSj2Ar/CxX3TrzZH2NN3gn3CIiSXIJ5VVDJh0YAgu7WOo5qgfzTn7sbkUK1BKrlwWLc1SqrYMQOi/RNvynv8AOYcdS1D4lB7pysdtWrh8JgBRqMmZKrMFtzuetr6d/jKK2Z3Pna84LE1JVFeKS0/1Rmm7lKliMajLnWlhzUpZr3BIBU6cSNR6Jv7m0qWFwvyisyoarZAzG3NBICjvIY+jsnvtd/nNot0jBUge8hj8Jwt8Tkp4Oh0JQzEfabm39TeMlaakyhDDt1Euzm8W7Lw1N/bWDybVw7AWFTK5+8MwJ9QM4rrfax/xB9QPwm9g9tLisXgAFYGkpRy2WzHLxWx4aHjPHC4CodpF+SqZPlFQlijBbc/W9rWlt9uZDcZ6w1TqJ+Sv5mzR2+mHxOIpsjsz4nTLlyi6oguSevsm9vFvKcOzURSDFqfnF7AZ8y8ADwtIvtAf1g/+JH51m9v5/bP8tPa0nO7O3MtUxU4wqNcJWXizk7JqFa9A9VWn4ZgDJZtHD/1vR7VU/wAK1B7hIdRexU9RU+BB90sPFUb7TwzddFz4H/fIp7fVHPglmg1ylH1OPvvSzthSODFk8WWeXlDe+IpL1UmP8Tkfyzcxy8rS2e3XiLfiY/yzl79PfGHspUx63PvlqmzfyN8UrRqPnlOxufW5HA16vU7t6FVR7bzDyh4fnUH6CKiH0ZWHqJmIGTYrfbH56o902t6jyuz6NXq5J/4lyn2yH2LdxaS/pvh/4p/c4W6GL5PF0+p70z+8NPxAeMlOO2dfaeHqddNye+mCPY48JXKYgqysOKkMO9SCPZLjpFavJ1B0rdT2OBf2CRT1VjLo5qrBwfBp+/Age/1fNi1W1wlJfFizH1ZZrbubtfK855Xk8hAsFzXuL3vcW4Tx3kr58XXP28o/dAX2gzu+Tx+dXH2aZ9bCVVpT1MVGNbGNT1V35L9Ei3e2EMGrqHL52DEkAcBa1hNLbe49GvdqfzNQ63Ucxj9pejvHrkgWZgzdwVrHtOhTcPhtaFR7W2HWwptVQ5ehxqh7m6D2GxmpTrleBI9ctbbu2qOFpk1zcMCFp2DPU7FU8e86DpMqzGYlHdmSmKak6ICWC+k+PUOic04qLPBxmGjh31Zb8OPv3qWZ5Pq+fBL2VKo8XLfzSSSH+TOrfDVF+rWP4kQyYS62PpMG70IPuQiIknUVv5TX/SKQ6qR9bf8A5N3D7rDFUcCzPlWnSW6hblsxD8b6cLTk+Uip+l26qS+1jOn/AE9Vw9fA4dcppvSw6uCt2u3NuGvp0dEpG13c+dvB4iq6m2i81bzRqVcTyq7WqDgxp01vpot6fu9c8d4dnDEbTp0SSoNKmtxa4AV20v2zZxfNo7RPXiqY/Evxmjvdj3w20DVp5cwpIVzDMNVKnS47ZZ7a+9S1eyp9fbNr/tI9qG764TaGFRGZsyu5zZegOulpJKe2KD1OTWsjPcrkDAtcXuLdlj4TmuS208Jm84YbM1tBc576dEjW7AvtJP2tc+qrNFLK7Lmaqaw7ywWjkl5I1cVrtFv8X/8AYJvb9D9NP7NPfNIC+0T/AIs/+2b2+/8AbX+5T9kyez+Z5s3elVf+f5I/U4HulnU1zVsNV6sNVPqomVmyyyNmt+g06n1cK4/CB/JLUeJt0Y+tJfJ+DOXu4vKYPAk8VxJv/wCU++cLe582NrfZyjwRZJNwkzYRR9Sux/CP9UiW36mbE4gjpquB6Dl90S7CL4mX9LB87eSJTtXDN/RdBFRmJFG4VSx4Z+AmylBm2QyurKyUm5rAg/NkkaHsEkeHpZVVR9FVHgAPdM6lHMrKRoylfEW982yce49H+Pre/wDblKdCiWVuVi8+DS/92WQ9ykkfhIlY8kVJU8VJB7wbe6WJ5PTfDuP+qw8VWc9LSR4/RjarW7mQI1i93PFyXPexLe+djdXbiYSpUaqHsyADIuY3Bv16SPo5UW6tPDSZir2SibTucMK7p1M63RaOwd5kxjOtNKi5ADdwgvckaAEnonO3k35WgTSw9qlYXBbjSpn7Vjzm+yOrUiQejjHRXVHKCoAKmXQlQb2zcQOu08BZQABYDgANJd1W1Y9KXScvh6drmZ18U1R2qVWLu3nMeJ6gOgAdQ0mKsD0T5mBmaiZHkuTk7t3J35MXsuIX7SN4gj+WTmV35NKtq9deumh/hYj+aWJNY7H13Rzvh4/X1EREsd5U3lAqXxtXsVB+G/vm/tCnfauFX6ow48AWnG3wrZsdiCOhwP4VVfaJqPtyqa64gkGqpWxyjLzRYad0zufITrRVWpm4zXgmzv7Wb9Dxp+tjbeBHwndx279PHHDVi3BVLAAEOpswUno19RMgeK25VqU2ptlyvU5VrLY5+zXh2Tbw299anhjh1UcGVal2zKrXuALakXNjfSXUlxOqOKoym1Psteabf3JQlYVNrUmU3U4QMp7CXN/XI3uat9oIe2sfwv8AGauF3lq06y1gqZlpCioKtlyDhoDxmvsbab4esKlNQz2YAENbnDXhrIcru/eZzxFOc4tf+7+hs4MX2iO3Ft/7TNvfdv02p92n+UTm4epVSsK3JEsKnKWytluWLW01tczPauJq4mq1V6RUsF0VXIFgB0jskN6GMn/1TjZ3cr7PY57GT3ZVb+p2P1addfxNb2yDcg31W/hb4TqUN4Hp4R8LyN1fNzyXBGYgnm5bHh19MiEsrK4KfwZylLTRkk8m7/M1R1VQfFF+EiGG+dxQ+3iL+NS83NgbzNghUApZ85B1cplIBH1Tfj6pztl4vkKtOoVz5GzFb5bnXpsbayXJNJGkqsJUqUL7PUlPlFxbCpQVXdeZUY5Xdb3ZQL5SL+aZl5OMWxeurOzXVGGZna1iwNsxNuIkf3g258sqipk5PKgULmD9JJNwB1+qZ7u7bGErGoULgoVKqQDqQQde6S5LPc1eJX8vOpdXy2sYbfocni669VRj/Fzh+aS/ybt81V/bD8i/CRDbu01xNdqqoUDBbhipN1GW+nYBOlutvUmCWor06j52DDJk0sLa5mEiLSkZ4epCGKcr9W71OBiUs7jqdx4MZgBPXE1g9R2AIDO7AG1wGYkA9us85RnnTtmduZlmmJn2JBUxtMs0RAJL5Oalsb96jUHg1NvcZaUqTceplx1Htzr4ofhLbmkNj6rol3oW72J8M+xLnqkfxe4uFquzsjZnYsxFSoLkm5Nr2E1X8m+FPDlB++T7ZKokWRzPCUHvBeBDW8mGH6KtYelD7VnhU8llP6OIcd6ofhJzEZUZvAYd/wBiK/fyWHoxQ9NL4PMaPk4q0mzCpTfQgaMlr9PT/wAMsKIyoiHR+HhJSjHVd7KzxOGajUNJ7BwAdCSLHUa2mzTpsRfS3fPXe5bY3vpp7WEYdvmx3S1ztsYrSb/hnm1XLx0mzUOgmnjjp+6YzE2MdoYNqlNxlbVbg5W7x0SKrs+oRfkaluvk6lvZLwopZVHUAPATKUkrnn4vAxxMlJuzRRTYVhxRx3o4908yoHHTv0l8kTA4dTxVfASMhwvoblPy/ZROnX659sP+GXg+zaTcaSHvVfhNZ93MMeOHpH/LT4SMrMn0NPhNeBTGWMsuCpudg244dPRdfYZrtuDgj/ckd1St/qjKzN9EVuDXn+CqMsZe2Wi3k6wn1ag/zH988X8muHPB6o/eU+0SMrKPonELl4/orPLPuWWK3kxpdFep6RTPumvU8l/1cSR30wfYRGVmb6MxK/t80QnZ+0vktWnWtm5Ng1r2uDdTr3Nf0S8ZXWK8lTspUYldRa5ptp6M0sOkllAJvYAX65aKaPY6Mo1aMZRqK2um32MoiJc9YREQBERAEREAg2+62xVI9dMjwb/dPDD/AKv0Tsb8YRStKp9NXyDqs2puP3ROPhVPJwDKrwE8KiZqir1si+LCe9VTYTY2LhRUxQDcFGcfeW1vbKkk2iIliBERAEREAREQBERAEREAREQBERAEREAREQBERAI5vv8Aqqf7UflacPC/q52t+j81R/aj8rTiYU/NwD1ccJt7u/2v9x/5ZqN0eibW7n9r/df+WQSTGIiSQIiIAiIgCIiAIiIAiIgCIiAIiIAiIgCIiAIiIBF9/D83R/a/ytOPhf1c62/p5tD9ofymcnCfq/8AnXAPVuImzu4f0v8Acqe1JrONRPfdr+1j7lT2rIJJpERJIEREAREQBERAEREAREQBERAEREAREQBERAEREAie/p0w/wB9vYJysKeYf+dMRAPVzqJ77sH9LH3KntWIkEk1iIkkCIiAIiIAiIgCIiAIiIAiIg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data:image/jpeg;base64,/9j/4AAQSkZJRgABAQAAAQABAAD/2wCEAAkGBhQQERMUEhIVFRQVFRUWEhYWFRAUFBgWGBcVFRcXFRcXHCYeGBkjGhQVHy8gJCcpLCwsFR4xNTAqNSYrLCkBCQoKDgwOGg8PGikiHiQqLjUqKSwsLCwuLCwsLC8sLSksLCwuKSwsLCwpMCwsLCwpLywsLCwsKSwsLCwsLCwsLP/AABEIAPgAywMBIgACEQEDEQH/xAAcAAEAAgMBAQEAAAAAAAAAAAAABgcCBAUDAQj/xABKEAACAQIDAwcHCAYJBAMAAAABAgADEQQSIQUGMRMiQVFhcZEHMoGhscHRFCNCUmJyorIkM3OCksIVJTRDdIPS4vBjk6OzU8Ph/8QAGgEBAAMBAQEAAAAAAAAAAAAAAAECAwQFBv/EADQRAAIBAgQCCAYBBAMAAAAAAAABAgMRBBIhMUFRBSIyYZGhsfATcYHB0eEUJEJikhUjUv/aAAwDAQACEQMRAD8AvAyvN99+K+GxHJ0CgFPKSCM2ckEkNr5tiOFjfpliSi/Kphg+PqWJVlykMCbg5V91tJWRwY6coxjldrv7Nlnbq79UccAv6usBzqbHj1lG+kPX2STT8vYfajUWHK6WIK1FuB6baqe0S391t/zkUV+elhaoNWA+1bzh2jXvhS5kUMU31anjwLCieWHxK1FDIwZTqCDcGessegIiIAiIgCIiAIiIAiIgCIiAIiIAiIgCIiAIiIAlE791820K/Y1vDT3S9p+et5KufF1266r/AJiZSR5XSUtIrv8Afqc2rSDDURsoVaDHkWBHE0XJyN90/Qbt4TNTPtNsrAyh5sKji+4lu7O+LI5FIlHGtTD1ND35ekfbWWdsPeelihYHJUtrTJ171P0hKfxOzkxCKWFmGqupKup61YaieFPaVXDEcvd0Hm4hAQyno5VV4ffXwEumepTquPZ1XL8F/wASCbub/XCiuwdCObWUg6dGa3Edo8JN6NZXUMrBlOoIIII7CJc76dSM1oekREGgiIgCIiAIiIAiIgCIiAIiIAiIgCIiAYu1gT1AmfnLHPmquetiZ+htpVMtGqepGPqM/PeFwhrVcgZVLE2LXtcdGgOspLVnj9I3lOEV3/Y1hPpkmpblfXrfwr7yfdN6lujQHHO3e1vy2k/Dkc0cFVfCxx9jYi626p1sPhxUbKdLg+q04VW1HFVEUZVzWUa8LC3H0zv7Lb51e5vZIiutY1o9pRfB2OJW2S1FmbDMFNznpG/Iub6m30G+0vpBnY3a30ei+Rbo+pfD1Do3W1M/SH2l9Im3gEvUq3Gmo8WPwnHxWylxFN8wFkseJVhx1VhqpFpfKbu6s+OvkW3sTeSlihzTlcecjWzDtH1h2idafn6ljq2FYF8zqputRRatT7XUecPtLrboMsDd/wApqWpriWBRrBMQtiv+YBw+8PSBIudFPErafjw/RYMTClVDAMpBBFwQQQR1giZyTtEREAREQBERAEREAREQBERAEREA5e89XLg8Qf8ApN6xb3z8+Hj6b+u8vbf2rlwFftCjxdR7LyirTOW54XSOtVLu+7Jtu5tvl0yufnUHO+0OGYdvXOxK0w9dqbq6GzKbg+49YPA98n+ytpLiKYcaHg6/Vbq7uo9U6Kc76M68JiPiLLLdeZ643BJVW1RQQASDwYdPNPETg7AxGZqZ7/ymSDGPam56kc/hMhm61e1amvXf8pkT7SIrtKrDv/RKtnGz1e2rl9pmjT0w1c9bZfyj3zcw2jD7WKb1KfhNOsbYb71VvUx/0yXt4l5q0fozrV8EtRQGHQAG6Rp1+6QLa+yjTcmlzXLWZQLq5Gmqjp7RrJVtCsUxCFSRogYdDC5FiPTx4z3w9AfKqrH6AvfqLDU+APjIklIrVSqOy52ZG909+62CfIPNuc9B75TrqaZ+i3/CJcu7u9dDHLek1nHn02sHXvHSO0aSot7dlJWei65SK9lDA3Utpla47Dx7JHRUr4KrqWzU20ZT86h7x54t6uuYtOLsZxqzoSy7rl+PwfpiJXG6HlWSoFTFlQTotdRZD2VB9A9vDulio4IBBBB1BGoPdLJ3PSp1Y1FeJlERJNBERAEREAREQBERAEREAiXlOq5cA3a6D2n3Slg0tnysYteQSkGGctnK/ZAYX8dJUkzlufPY2V67twSM5t7J2k2HqB11HB1v5y/EdB+M04JkLTY5oycHmW5t0drVEV1VjkcMCragZulfqnunpu8bYqj94/lYTQBm7sQ2xNH74+ElPVGkJOU43ezXqSyq2Wthh9avVb1OPfOdtmplpYZfrVGP4v8AdNraVT9Nwg6s58bj3TR3kP6Rhk+qF/FUH+mby2fvkenWl1Z/NL0OrtHZbvXR1IyXXML2ICm9+2a+0cR83jj9paf4QD+Yze/ppRieQZSCbFW0KkkZrHpB0Pf2Tg1VIwuKBNz8psT185dYlbW3eTVyxu499/mkZYDnYbDf9PFqB3MSbeuZbRww+UY3MAfmM63F7HmajqPHWfNia4cdmLo+1JtbUF3xDfWwbj0pVK/CVt1ffIxSzU0+5ejRHsZus1OguIR7MbF1tplbQFted0X6rzf3T8oNfAsEbnUydaTMcp/YufMP2eGnDpnWxmLLVamF0yfJjbTXOFvx6rdHZI/g9lpiKBBAzGtTTMdbK46R066yko66ESWWaUN7ea3Lu3f3moY5M1F9R56HSoh+0vvGhnWn5sX5Rgamemz2R2RXUkMChswU/SHDmt0Hplo7n+VanXATFFabaAVeFMnqcH9U3fp3QpczspYpPSej58P0WFE+Br6ifZY7RERAEREAREQBERAK18qOycS9QVKOGesgpBDyZUsvOcnmeceI4AyrDiwGyuGpt9WorI3g2s/Ts0tpbHo4lctejTqr1Oqt7ZVxPPqYCnNuS0bPzqNYIlq7T8i2Ea5wz1cOxuQAxqU7/dckgdgIkQ2l5L9oYfMVFPEoPNNNslQ96OAB6GMrZnFUwNSO2pGJs7MqWr0Seiol/EcZqV2NJslZHove2SopRr9l+I7Z9IBHXIRx5ZQkm0SzaL/1lR7FQeIqH3zV262bH0x1GiPxX984GFrNSZWQ2ZfNuLgW7D0dk2xtItXWtV+urPlB4LYc0E36OE0zX8TqdaM01zlf6HaxJ/rNPvJ+SZYsXo44dWIB9a/CatHFrV2ijobqzrlNiP7u3A6jW83dnpylXH0SbZySOw3YX9ay29/m/Q3j1syXGUvQ89iD9GTtxdL1FfgZsYgXpVj1U8Wh/wC8rD1GZHCnD08HSJBY4hS1uF+cxt2agTAVL4fG/Zet6wD7pK0VjRRtHK97fs5+3HqLi6r073TKCQuYAMoFm7CLifd2/McdVXDt+IidWjjAmOrIQb1VTKQARohJzdWnsnI3U/vB9mk38Lj4ytut4mVrVU77uXv0N/EUQa1BCAQ2Lrkg6gg5TqPTODit387E0jlqcvUpW0AsvOW/WLXFjJDXPz+FPbVf/wAan3T5g/12I+xVFUfvUqnxElq798i0oqUrd9vJM63kf2zXepWw9RiadOkrINCoObLzCecBb6PAdEtOVL5IjbF1O2h7HX4y2pSOx2YOWakmIiJY6xERAETwrY6mnnOo72E0a+82HTjU0uASASBc2uT1ayLmcqkI7tHVifBPsk0EREAREQDwxeCSquWoiuvUyhh4GQ7ankhwVUlqQfDsdTyTcz/ttdR6LScRBWUVLdFLbY8k+Oom9A0sQnVc0qvcAbqf4h3SIbQR8M2TE0qlBibDlEKqT1K/mt6DP0xaa+0Nn069N6VVQ9NxldTwIPRKuJxzwNKW2h+f9l7NFZC2cjWyFezifHqm9hsNXw9UVbcr0PZueynje/0tBbukr342bhdnUgKVQrVYHkaJAYGx1OliFF+m8idDegBVLISekiwW/ZcyUki0cHCKVr3XH3oZ4zby1cVQY3SnSYXz6HUgsWHQNBM8LWzJtAA3BVnBGoIJYX9k8a+3lckNhixGlja3jb3zZwG7LYlc9PNQvcEFiVI4Eaa27CTJ1uZToVItyWu/dwsdLCYLlKtLEgi3IWI6c1rA+BPhOHuk3zrDrpN6ip90k6bM+R4U8pVzBCCtltxYWTUm4v6pFNmnkKpcc4ZWW3Dzha8ltJo5cRUhRlCU9OL+tvwdZRnqYO3E4eoR3mmBPME06uJzaE4RWI6itMA+u81qONZTSYWvSp8mptpbpJ7ZhitoAsWqOgYrlJJUXX6tuqVzr38jlePpvsJt3+1jt+S6sFxpuQByD3JIA0ZJZOL3qwtLzq6XHQDmPgtzKU/pCnwBZuxabkeNgJl8uY+bRb95kUeok+qZptFqWOq04ZYw8faLTxPlJwy+YtR+5Qo/ER7Jqr5Qy/mUgv3mJ9Q+MrFnrngKad+dz/L7J9SlWJF6zD7iovtBMZmZyx+Ib1kl8vbLIqbz4h/pBfuqPabzl47bgH67EADpzVAB4XkZpYamf1oqP996jjwJsJ0sHSoL5iovcoU+yRcj42ftTbPX+nKI80s9/wD46dRh/EBl9c8cdtN6lKoqYepqpALGkmvRpmJ4zorPlfzG+63sMgi8FwLSpE2F+Nhfv6ZlPPDVMyK3WoPiLz0m59SIiIAicbejeH5FSV8mcswUDNl6Cbk2PVIRi/KpU4LyFPsuajeFx7JVySOOtjaVKWWV78ki0Ji9QLxIHeQJSmN39xNXTl6x/ZqaY8QB7Zy2xlesbcnUqHoDuWPgMxkZjhl0sr2hB/VpF14revCUvOxFO/UGzHwW5nEx3lKw4BFLOznRSUIUE6AnMQbSrFpVibDKCTbKEd2v1WuNfRMP6OqtUFIs4cnLl0pkHqOgI9MjM2Zf8lVfBLxZMd4dqNiUIxBpkdF1pi3ToTqPGRhsTglFjUQWN8q3a57lvMsJuG1VqgOS9N8rl2Z+cQG0430Inaw/k4yqzNWUZVZrLT6gTa5bs6pe0nsj0P5VV6wp+NjiJvDhl82hVqHo5mUdXFptUt9a6/q8Kir0cpVJ9Sj3zDYeBWpWoo4urtY2JHEG1j32m/i9kIm0Uohfm89Lmm7CxUEg34318ZVXtdHF/OrVI5lZa28TjY/b+LxK5XakFuDZUPEcNSZqPgKtgWaoAeBChAe4298lm+2BSnUTIioDROiqFFwzdA6dZ0d/auVMMnYx8FRffLOL1vwOKvCc3OVSWsbcOZDNk7qPimIpqahUXbPU0AOmuY+ybFbZIwztSKKGQ2bLa17A6G2uhEmHk3pf2h+2mvhmb3ic7fmjkxZP10RvSLqfyiQ49TMZui44ZVbu9/pb3Y99g7nriqAq8sVJzjIFXRlJABJPA6dHTIwaZtroeFu3hbxk28nWN0rUuorUX081vYvjONitl22lyVtDiFI+6xFTwsTIcVlTRNWlGVGnOG7dn8/aO5vZsahhsISlJA5amge1243YgnsU+MhVpNvKLidKCdbO/gMv88hTXkVNyOkMqq5Yq1kgD2z0C+n0QmDqFGqBGZFOVmAuFNr862oFunhMKWJI82UOHbc2aNJ78249Np1aNyLN6ZzKe0T0gTepVr6wbwa4FmbCq5sNRPXTT8om9ORunUzYSj2Ar/CxX3TrzZH2NN3gn3CIiSXIJ5VVDJh0YAgu7WOo5qgfzTn7sbkUK1BKrlwWLc1SqrYMQOi/RNvynv8AOYcdS1D4lB7pysdtWrh8JgBRqMmZKrMFtzuetr6d/jKK2Z3Pna84LE1JVFeKS0/1Rmm7lKliMajLnWlhzUpZr3BIBU6cSNR6Jv7m0qWFwvyisyoarZAzG3NBICjvIY+jsnvtd/nNot0jBUge8hj8Jwt8Tkp4Oh0JQzEfabm39TeMlaakyhDDt1Euzm8W7Lw1N/bWDybVw7AWFTK5+8MwJ9QM4rrfax/xB9QPwm9g9tLisXgAFYGkpRy2WzHLxWx4aHjPHC4CodpF+SqZPlFQlijBbc/W9rWlt9uZDcZ6w1TqJ+Sv5mzR2+mHxOIpsjsz4nTLlyi6oguSevsm9vFvKcOzURSDFqfnF7AZ8y8ADwtIvtAf1g/+JH51m9v5/bP8tPa0nO7O3MtUxU4wqNcJWXizk7JqFa9A9VWn4ZgDJZtHD/1vR7VU/wAK1B7hIdRexU9RU+BB90sPFUb7TwzddFz4H/fIp7fVHPglmg1ylH1OPvvSzthSODFk8WWeXlDe+IpL1UmP8Tkfyzcxy8rS2e3XiLfiY/yzl79PfGHspUx63PvlqmzfyN8UrRqPnlOxufW5HA16vU7t6FVR7bzDyh4fnUH6CKiH0ZWHqJmIGTYrfbH56o902t6jyuz6NXq5J/4lyn2yH2LdxaS/pvh/4p/c4W6GL5PF0+p70z+8NPxAeMlOO2dfaeHqddNye+mCPY48JXKYgqysOKkMO9SCPZLjpFavJ1B0rdT2OBf2CRT1VjLo5qrBwfBp+/Age/1fNi1W1wlJfFizH1ZZrbubtfK855Xk8hAsFzXuL3vcW4Tx3kr58XXP28o/dAX2gzu+Tx+dXH2aZ9bCVVpT1MVGNbGNT1V35L9Ei3e2EMGrqHL52DEkAcBa1hNLbe49GvdqfzNQ63Ucxj9pejvHrkgWZgzdwVrHtOhTcPhtaFR7W2HWwptVQ5ehxqh7m6D2GxmpTrleBI9ctbbu2qOFpk1zcMCFp2DPU7FU8e86DpMqzGYlHdmSmKak6ICWC+k+PUOic04qLPBxmGjh31Zb8OPv3qWZ5Pq+fBL2VKo8XLfzSSSH+TOrfDVF+rWP4kQyYS62PpMG70IPuQiIknUVv5TX/SKQ6qR9bf8A5N3D7rDFUcCzPlWnSW6hblsxD8b6cLTk+Uip+l26qS+1jOn/AE9Vw9fA4dcppvSw6uCt2u3NuGvp0dEpG13c+dvB4iq6m2i81bzRqVcTyq7WqDgxp01vpot6fu9c8d4dnDEbTp0SSoNKmtxa4AV20v2zZxfNo7RPXiqY/Evxmjvdj3w20DVp5cwpIVzDMNVKnS47ZZ7a+9S1eyp9fbNr/tI9qG764TaGFRGZsyu5zZegOulpJKe2KD1OTWsjPcrkDAtcXuLdlj4TmuS208Jm84YbM1tBc576dEjW7AvtJP2tc+qrNFLK7Lmaqaw7ywWjkl5I1cVrtFv8X/8AYJvb9D9NP7NPfNIC+0T/AIs/+2b2+/8AbX+5T9kyez+Z5s3elVf+f5I/U4HulnU1zVsNV6sNVPqomVmyyyNmt+g06n1cK4/CB/JLUeJt0Y+tJfJ+DOXu4vKYPAk8VxJv/wCU++cLe582NrfZyjwRZJNwkzYRR9Sux/CP9UiW36mbE4gjpquB6Dl90S7CL4mX9LB87eSJTtXDN/RdBFRmJFG4VSx4Z+AmylBm2QyurKyUm5rAg/NkkaHsEkeHpZVVR9FVHgAPdM6lHMrKRoylfEW982yce49H+Pre/wDblKdCiWVuVi8+DS/92WQ9ykkfhIlY8kVJU8VJB7wbe6WJ5PTfDuP+qw8VWc9LSR4/RjarW7mQI1i93PFyXPexLe+djdXbiYSpUaqHsyADIuY3Bv16SPo5UW6tPDSZir2SibTucMK7p1M63RaOwd5kxjOtNKi5ADdwgvckaAEnonO3k35WgTSw9qlYXBbjSpn7Vjzm+yOrUiQejjHRXVHKCoAKmXQlQb2zcQOu08BZQABYDgANJd1W1Y9KXScvh6drmZ18U1R2qVWLu3nMeJ6gOgAdQ0mKsD0T5mBmaiZHkuTk7t3J35MXsuIX7SN4gj+WTmV35NKtq9deumh/hYj+aWJNY7H13Rzvh4/X1EREsd5U3lAqXxtXsVB+G/vm/tCnfauFX6ow48AWnG3wrZsdiCOhwP4VVfaJqPtyqa64gkGqpWxyjLzRYad0zufITrRVWpm4zXgmzv7Wb9Dxp+tjbeBHwndx279PHHDVi3BVLAAEOpswUno19RMgeK25VqU2ptlyvU5VrLY5+zXh2Tbw299anhjh1UcGVal2zKrXuALakXNjfSXUlxOqOKoym1Psteabf3JQlYVNrUmU3U4QMp7CXN/XI3uat9oIe2sfwv8AGauF3lq06y1gqZlpCioKtlyDhoDxmvsbab4esKlNQz2YAENbnDXhrIcru/eZzxFOc4tf+7+hs4MX2iO3Ft/7TNvfdv02p92n+UTm4epVSsK3JEsKnKWytluWLW01tczPauJq4mq1V6RUsF0VXIFgB0jskN6GMn/1TjZ3cr7PY57GT3ZVb+p2P1addfxNb2yDcg31W/hb4TqUN4Hp4R8LyN1fNzyXBGYgnm5bHh19MiEsrK4KfwZylLTRkk8m7/M1R1VQfFF+EiGG+dxQ+3iL+NS83NgbzNghUApZ85B1cplIBH1Tfj6pztl4vkKtOoVz5GzFb5bnXpsbayXJNJGkqsJUqUL7PUlPlFxbCpQVXdeZUY5Xdb3ZQL5SL+aZl5OMWxeurOzXVGGZna1iwNsxNuIkf3g258sqipk5PKgULmD9JJNwB1+qZ7u7bGErGoULgoVKqQDqQQde6S5LPc1eJX8vOpdXy2sYbfocni669VRj/Fzh+aS/ybt81V/bD8i/CRDbu01xNdqqoUDBbhipN1GW+nYBOlutvUmCWor06j52DDJk0sLa5mEiLSkZ4epCGKcr9W71OBiUs7jqdx4MZgBPXE1g9R2AIDO7AG1wGYkA9us85RnnTtmduZlmmJn2JBUxtMs0RAJL5Oalsb96jUHg1NvcZaUqTceplx1Htzr4ofhLbmkNj6rol3oW72J8M+xLnqkfxe4uFquzsjZnYsxFSoLkm5Nr2E1X8m+FPDlB++T7ZKokWRzPCUHvBeBDW8mGH6KtYelD7VnhU8llP6OIcd6ofhJzEZUZvAYd/wBiK/fyWHoxQ9NL4PMaPk4q0mzCpTfQgaMlr9PT/wAMsKIyoiHR+HhJSjHVd7KzxOGajUNJ7BwAdCSLHUa2mzTpsRfS3fPXe5bY3vpp7WEYdvmx3S1ztsYrSb/hnm1XLx0mzUOgmnjjp+6YzE2MdoYNqlNxlbVbg5W7x0SKrs+oRfkaluvk6lvZLwopZVHUAPATKUkrnn4vAxxMlJuzRRTYVhxRx3o4908yoHHTv0l8kTA4dTxVfASMhwvoblPy/ZROnX659sP+GXg+zaTcaSHvVfhNZ93MMeOHpH/LT4SMrMn0NPhNeBTGWMsuCpudg244dPRdfYZrtuDgj/ckd1St/qjKzN9EVuDXn+CqMsZe2Wi3k6wn1ag/zH988X8muHPB6o/eU+0SMrKPonELl4/orPLPuWWK3kxpdFep6RTPumvU8l/1cSR30wfYRGVmb6MxK/t80QnZ+0vktWnWtm5Ng1r2uDdTr3Nf0S8ZXWK8lTspUYldRa5ptp6M0sOkllAJvYAX65aKaPY6Mo1aMZRqK2um32MoiJc9YREQBERAEREAg2+62xVI9dMjwb/dPDD/AKv0Tsb8YRStKp9NXyDqs2puP3ROPhVPJwDKrwE8KiZqir1si+LCe9VTYTY2LhRUxQDcFGcfeW1vbKkk2iIliBERAEREAREQBERAEREAREQBERAEREAREQBERAI5vv8Aqqf7UflacPC/q52t+j81R/aj8rTiYU/NwD1ccJt7u/2v9x/5ZqN0eibW7n9r/df+WQSTGIiSQIiIAiIgCIiAIiIAiIgCIiAIiIAiIgCIiAIiIBF9/D83R/a/ytOPhf1c62/p5tD9ofymcnCfq/8AnXAPVuImzu4f0v8Acqe1JrONRPfdr+1j7lT2rIJJpERJIEREAREQBERAEREAREQBERAEREAREQBERAEREAie/p0w/wB9vYJysKeYf+dMRAPVzqJ77sH9LH3KntWIkEk1iIkkCIiAIiIAiIgCIiAIiIAiIgH/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2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312737"/>
            <a:ext cx="5328591" cy="6509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30551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freecodesource.com/myspace-graphics/images_db/802/DISOBEDIENCE.jpg"/>
          <p:cNvPicPr>
            <a:picLocks noChangeAspect="1" noChangeArrowheads="1"/>
          </p:cNvPicPr>
          <p:nvPr/>
        </p:nvPicPr>
        <p:blipFill>
          <a:blip r:embed="rId3" cstate="print"/>
          <a:srcRect/>
          <a:stretch>
            <a:fillRect/>
          </a:stretch>
        </p:blipFill>
        <p:spPr bwMode="auto">
          <a:xfrm>
            <a:off x="0" y="-16818"/>
            <a:ext cx="9144000" cy="6834837"/>
          </a:xfrm>
          <a:prstGeom prst="rect">
            <a:avLst/>
          </a:prstGeom>
          <a:noFill/>
        </p:spPr>
      </p:pic>
      <p:sp>
        <p:nvSpPr>
          <p:cNvPr id="2" name="Slide Number Placeholder 1"/>
          <p:cNvSpPr>
            <a:spLocks noGrp="1"/>
          </p:cNvSpPr>
          <p:nvPr>
            <p:ph type="sldNum" sz="quarter" idx="12"/>
          </p:nvPr>
        </p:nvSpPr>
        <p:spPr/>
        <p:txBody>
          <a:bodyPr/>
          <a:lstStyle/>
          <a:p>
            <a:fld id="{5234DDBA-4DB6-4081-A0A5-A04F90D242CF}" type="slidenum">
              <a:rPr lang="en-GB" smtClean="0"/>
              <a:pPr/>
              <a:t>3</a:t>
            </a:fld>
            <a:endParaRPr lang="en-GB" dirty="0"/>
          </a:p>
        </p:txBody>
      </p:sp>
    </p:spTree>
    <p:extLst>
      <p:ext uri="{BB962C8B-B14F-4D97-AF65-F5344CB8AC3E}">
        <p14:creationId xmlns:p14="http://schemas.microsoft.com/office/powerpoint/2010/main" val="279745264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234DDBA-4DB6-4081-A0A5-A04F90D242CF}" type="slidenum">
              <a:rPr lang="en-GB" smtClean="0"/>
              <a:pPr/>
              <a:t>4</a:t>
            </a:fld>
            <a:endParaRPr lang="en-GB" dirty="0"/>
          </a:p>
        </p:txBody>
      </p:sp>
      <p:pic>
        <p:nvPicPr>
          <p:cNvPr id="5122" name="Picture 2" descr="http://tram.stanford.edu/images/TRAM-logo-ne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980728"/>
            <a:ext cx="4032448" cy="4867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067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234DDBA-4DB6-4081-A0A5-A04F90D242CF}" type="slidenum">
              <a:rPr lang="en-GB" smtClean="0"/>
              <a:pPr/>
              <a:t>5</a:t>
            </a:fld>
            <a:endParaRPr lang="en-GB" dirty="0"/>
          </a:p>
        </p:txBody>
      </p:sp>
      <p:pic>
        <p:nvPicPr>
          <p:cNvPr id="6146" name="Picture 2" descr="http://www.k4health.org/sites/default/files/styles/large/public/K4H_RUToolkit_Practice2Research.png?itok=uHiza0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196" y="1196752"/>
            <a:ext cx="8452289" cy="4248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2040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234DDBA-4DB6-4081-A0A5-A04F90D242CF}" type="slidenum">
              <a:rPr lang="en-GB" smtClean="0"/>
              <a:pPr/>
              <a:t>6</a:t>
            </a:fld>
            <a:endParaRPr lang="en-GB" dirty="0"/>
          </a:p>
        </p:txBody>
      </p:sp>
      <p:pic>
        <p:nvPicPr>
          <p:cNvPr id="8194" name="Picture 2" descr="http://cdn.drillhall.eu/drillhall/files/2013/02/Ballroom-Danc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64477"/>
            <a:ext cx="8712968" cy="648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0947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t>Knowledge utilisation</a:t>
            </a:r>
          </a:p>
        </p:txBody>
      </p:sp>
      <p:sp>
        <p:nvSpPr>
          <p:cNvPr id="3" name="Content Placeholder 2"/>
          <p:cNvSpPr>
            <a:spLocks noGrp="1"/>
          </p:cNvSpPr>
          <p:nvPr>
            <p:ph idx="1"/>
          </p:nvPr>
        </p:nvSpPr>
        <p:spPr>
          <a:xfrm>
            <a:off x="251520" y="1873795"/>
            <a:ext cx="7970400" cy="4111614"/>
          </a:xfrm>
        </p:spPr>
        <p:txBody>
          <a:bodyPr/>
          <a:lstStyle/>
          <a:p>
            <a:pPr marL="0" indent="0">
              <a:buNone/>
            </a:pPr>
            <a:r>
              <a:rPr lang="en-GB" sz="4400" dirty="0" smtClean="0"/>
              <a:t>	Passive </a:t>
            </a:r>
            <a:r>
              <a:rPr lang="en-GB" sz="4400" dirty="0"/>
              <a:t>dissemination is </a:t>
            </a:r>
            <a:r>
              <a:rPr lang="en-GB" sz="4400" dirty="0" smtClean="0"/>
              <a:t>	not effective</a:t>
            </a:r>
          </a:p>
          <a:p>
            <a:pPr marL="0" indent="0">
              <a:buNone/>
            </a:pPr>
            <a:endParaRPr lang="en-GB" sz="4400" dirty="0"/>
          </a:p>
          <a:p>
            <a:r>
              <a:rPr lang="en-GB" dirty="0"/>
              <a:t>Five key mechanisms for successful </a:t>
            </a:r>
            <a:r>
              <a:rPr lang="en-GB" dirty="0" smtClean="0"/>
              <a:t>utilisation:</a:t>
            </a:r>
          </a:p>
          <a:p>
            <a:pPr lvl="1"/>
            <a:r>
              <a:rPr lang="en-GB" dirty="0" smtClean="0"/>
              <a:t>Dissemination, interaction, social influence, facilitation, incentives and reinforcement</a:t>
            </a:r>
          </a:p>
          <a:p>
            <a:endParaRPr lang="en-GB" dirty="0" smtClean="0"/>
          </a:p>
        </p:txBody>
      </p:sp>
      <p:sp>
        <p:nvSpPr>
          <p:cNvPr id="4" name="TextBox 3"/>
          <p:cNvSpPr txBox="1"/>
          <p:nvPr/>
        </p:nvSpPr>
        <p:spPr>
          <a:xfrm>
            <a:off x="7047005" y="5800743"/>
            <a:ext cx="1609736" cy="369332"/>
          </a:xfrm>
          <a:prstGeom prst="rect">
            <a:avLst/>
          </a:prstGeom>
          <a:noFill/>
        </p:spPr>
        <p:txBody>
          <a:bodyPr wrap="none" rtlCol="0">
            <a:spAutoFit/>
          </a:bodyPr>
          <a:lstStyle/>
          <a:p>
            <a:pPr marL="0" lvl="8"/>
            <a:r>
              <a:rPr lang="en-GB" i="1" dirty="0"/>
              <a:t>Nutley et al </a:t>
            </a:r>
          </a:p>
        </p:txBody>
      </p:sp>
      <p:sp>
        <p:nvSpPr>
          <p:cNvPr id="5" name="Slide Number Placeholder 4"/>
          <p:cNvSpPr>
            <a:spLocks noGrp="1"/>
          </p:cNvSpPr>
          <p:nvPr>
            <p:ph type="sldNum" sz="quarter" idx="10"/>
          </p:nvPr>
        </p:nvSpPr>
        <p:spPr/>
        <p:txBody>
          <a:bodyPr/>
          <a:lstStyle/>
          <a:p>
            <a:fld id="{B230FB2D-6228-4E21-8EA4-AF43349A18F4}" type="slidenum">
              <a:rPr lang="en-GB" smtClean="0"/>
              <a:pPr/>
              <a:t>7</a:t>
            </a:fld>
            <a:endParaRPr lang="en-GB" dirty="0"/>
          </a:p>
        </p:txBody>
      </p:sp>
    </p:spTree>
    <p:extLst>
      <p:ext uri="{BB962C8B-B14F-4D97-AF65-F5344CB8AC3E}">
        <p14:creationId xmlns:p14="http://schemas.microsoft.com/office/powerpoint/2010/main" val="230442781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234DDBA-4DB6-4081-A0A5-A04F90D242CF}" type="slidenum">
              <a:rPr lang="en-GB" smtClean="0"/>
              <a:pPr/>
              <a:t>8</a:t>
            </a:fld>
            <a:endParaRPr lang="en-GB" dirty="0"/>
          </a:p>
        </p:txBody>
      </p:sp>
      <p:pic>
        <p:nvPicPr>
          <p:cNvPr id="7170" name="Picture 2" descr="http://michaelhyatt.com/wp-content/uploads/2009/02/how-to-improve-communication-inside-your-compan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930" y="1128741"/>
            <a:ext cx="6998430" cy="4676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317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0343" y="2045990"/>
            <a:ext cx="7467600" cy="1066800"/>
          </a:xfrm>
        </p:spPr>
        <p:txBody>
          <a:bodyPr/>
          <a:lstStyle/>
          <a:p>
            <a:pPr marL="2066925" algn="ctr"/>
            <a:r>
              <a:rPr lang="en-GB" dirty="0" smtClean="0"/>
              <a:t>Mission:  to build capacity in evidence-informed practice in services for children</a:t>
            </a:r>
            <a:endParaRPr lang="en-GB" dirty="0"/>
          </a:p>
        </p:txBody>
      </p:sp>
      <p:pic>
        <p:nvPicPr>
          <p:cNvPr id="5" name="Picture 4" descr="rocket_lineart.gif"/>
          <p:cNvPicPr>
            <a:picLocks noChangeAspect="1"/>
          </p:cNvPicPr>
          <p:nvPr/>
        </p:nvPicPr>
        <p:blipFill>
          <a:blip r:embed="rId3" cstate="print"/>
          <a:stretch>
            <a:fillRect/>
          </a:stretch>
        </p:blipFill>
        <p:spPr>
          <a:xfrm>
            <a:off x="395536" y="1340768"/>
            <a:ext cx="2517912" cy="4518991"/>
          </a:xfrm>
          <a:prstGeom prst="rect">
            <a:avLst/>
          </a:prstGeom>
        </p:spPr>
      </p:pic>
    </p:spTree>
    <p:extLst>
      <p:ext uri="{BB962C8B-B14F-4D97-AF65-F5344CB8AC3E}">
        <p14:creationId xmlns:p14="http://schemas.microsoft.com/office/powerpoint/2010/main" val="349543676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kern="1200" dirty="0"/>
              <a:t>Knowledge mobilisation</a:t>
            </a:r>
          </a:p>
        </p:txBody>
      </p:sp>
      <p:sp>
        <p:nvSpPr>
          <p:cNvPr id="3" name="Content Placeholder 2"/>
          <p:cNvSpPr>
            <a:spLocks noGrp="1"/>
          </p:cNvSpPr>
          <p:nvPr>
            <p:ph idx="1"/>
          </p:nvPr>
        </p:nvSpPr>
        <p:spPr/>
        <p:txBody>
          <a:bodyPr/>
          <a:lstStyle/>
          <a:p>
            <a:pPr marL="0" indent="0">
              <a:buNone/>
            </a:pPr>
            <a:r>
              <a:rPr lang="en-GB" dirty="0" smtClean="0"/>
              <a:t>Academics          	 Broker 		 Practitioners</a:t>
            </a:r>
          </a:p>
          <a:p>
            <a:pPr marL="0" indent="0">
              <a:buNone/>
            </a:pPr>
            <a:endParaRPr lang="en-GB" dirty="0" smtClean="0"/>
          </a:p>
          <a:p>
            <a:pPr marL="0" indent="0">
              <a:buNone/>
            </a:pPr>
            <a:endParaRPr lang="en-GB" dirty="0"/>
          </a:p>
          <a:p>
            <a:pPr marL="0" indent="0">
              <a:buNone/>
            </a:pPr>
            <a:r>
              <a:rPr lang="en-GB" dirty="0" smtClean="0"/>
              <a:t>The broker interprets, analyses </a:t>
            </a:r>
          </a:p>
          <a:p>
            <a:pPr marL="0" indent="0">
              <a:buNone/>
            </a:pPr>
            <a:r>
              <a:rPr lang="en-GB" dirty="0" smtClean="0"/>
              <a:t>and summarises evidence to </a:t>
            </a:r>
          </a:p>
          <a:p>
            <a:pPr marL="0" indent="0">
              <a:buNone/>
            </a:pPr>
            <a:r>
              <a:rPr lang="en-GB" dirty="0" smtClean="0"/>
              <a:t>increase understanding and use</a:t>
            </a:r>
            <a:endParaRPr lang="en-GB" dirty="0"/>
          </a:p>
        </p:txBody>
      </p:sp>
      <p:cxnSp>
        <p:nvCxnSpPr>
          <p:cNvPr id="5" name="Straight Arrow Connector 4"/>
          <p:cNvCxnSpPr/>
          <p:nvPr/>
        </p:nvCxnSpPr>
        <p:spPr>
          <a:xfrm>
            <a:off x="2123728" y="2132856"/>
            <a:ext cx="72008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716016" y="2132856"/>
            <a:ext cx="72008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5666" y="2492896"/>
            <a:ext cx="2712758" cy="4154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0"/>
          </p:nvPr>
        </p:nvSpPr>
        <p:spPr/>
        <p:txBody>
          <a:bodyPr/>
          <a:lstStyle/>
          <a:p>
            <a:fld id="{B230FB2D-6228-4E21-8EA4-AF43349A18F4}" type="slidenum">
              <a:rPr lang="en-GB" smtClean="0"/>
              <a:pPr/>
              <a:t>10</a:t>
            </a:fld>
            <a:endParaRPr lang="en-GB" dirty="0"/>
          </a:p>
        </p:txBody>
      </p:sp>
    </p:spTree>
    <p:extLst>
      <p:ext uri="{BB962C8B-B14F-4D97-AF65-F5344CB8AC3E}">
        <p14:creationId xmlns:p14="http://schemas.microsoft.com/office/powerpoint/2010/main" val="394847329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55600" y="980728"/>
            <a:ext cx="7969250" cy="1066800"/>
          </a:xfrm>
        </p:spPr>
        <p:txBody>
          <a:bodyPr/>
          <a:lstStyle/>
          <a:p>
            <a:pPr eaLnBrk="1" hangingPunct="1"/>
            <a:r>
              <a:rPr dirty="0"/>
              <a:t>E</a:t>
            </a:r>
            <a:r>
              <a:rPr dirty="0" smtClean="0"/>
              <a:t>vidence-informed practice organisations</a:t>
            </a:r>
            <a:endParaRPr lang="en-US" dirty="0" smtClean="0"/>
          </a:p>
        </p:txBody>
      </p:sp>
      <p:sp>
        <p:nvSpPr>
          <p:cNvPr id="4" name="Text Box 3"/>
          <p:cNvSpPr txBox="1">
            <a:spLocks noGrp="1" noChangeArrowheads="1"/>
          </p:cNvSpPr>
          <p:nvPr>
            <p:ph idx="1"/>
          </p:nvPr>
        </p:nvSpPr>
        <p:spPr>
          <a:xfrm>
            <a:off x="301059" y="2461986"/>
            <a:ext cx="4157662" cy="931863"/>
          </a:xfrm>
          <a:solidFill>
            <a:srgbClr val="FFC000"/>
          </a:solidFill>
          <a:ln>
            <a:solidFill>
              <a:schemeClr val="tx1"/>
            </a:solidFill>
          </a:ln>
        </p:spPr>
        <p:txBody>
          <a:bodyPr>
            <a:spAutoFit/>
          </a:bodyPr>
          <a:lstStyle/>
          <a:p>
            <a:pPr algn="ctr" eaLnBrk="1" hangingPunct="1">
              <a:lnSpc>
                <a:spcPct val="120000"/>
              </a:lnSpc>
              <a:spcBef>
                <a:spcPct val="50000"/>
              </a:spcBef>
              <a:buFont typeface="Wingdings" pitchFamily="2" charset="2"/>
              <a:buNone/>
              <a:defRPr/>
            </a:pPr>
            <a:r>
              <a:rPr lang="en-GB" sz="2400" dirty="0">
                <a:latin typeface="Comic Sans MS" pitchFamily="66" charset="0"/>
              </a:rPr>
              <a:t>‘</a:t>
            </a:r>
            <a:r>
              <a:rPr lang="en-GB" sz="2400" dirty="0"/>
              <a:t>Research-based practitioner’ model</a:t>
            </a:r>
          </a:p>
        </p:txBody>
      </p:sp>
      <p:sp>
        <p:nvSpPr>
          <p:cNvPr id="5" name="Text Box 4"/>
          <p:cNvSpPr txBox="1">
            <a:spLocks noChangeArrowheads="1"/>
          </p:cNvSpPr>
          <p:nvPr/>
        </p:nvSpPr>
        <p:spPr bwMode="auto">
          <a:xfrm>
            <a:off x="4743450" y="3475038"/>
            <a:ext cx="3429000" cy="931862"/>
          </a:xfrm>
          <a:prstGeom prst="rect">
            <a:avLst/>
          </a:prstGeom>
          <a:solidFill>
            <a:schemeClr val="bg1">
              <a:lumMod val="85000"/>
            </a:schemeClr>
          </a:solidFill>
          <a:ln w="9525">
            <a:solidFill>
              <a:schemeClr val="tx1"/>
            </a:solidFill>
            <a:miter lim="800000"/>
            <a:headEnd/>
            <a:tailEnd/>
          </a:ln>
        </p:spPr>
        <p:txBody>
          <a:bodyPr>
            <a:spAutoFit/>
          </a:bodyPr>
          <a:lstStyle/>
          <a:p>
            <a:pPr algn="ctr">
              <a:lnSpc>
                <a:spcPct val="120000"/>
              </a:lnSpc>
              <a:spcBef>
                <a:spcPct val="50000"/>
              </a:spcBef>
              <a:defRPr/>
            </a:pPr>
            <a:r>
              <a:rPr lang="en-GB" sz="2400" dirty="0">
                <a:latin typeface="+mn-lt"/>
              </a:rPr>
              <a:t>‘Embedded research’ model</a:t>
            </a:r>
          </a:p>
        </p:txBody>
      </p:sp>
      <p:sp>
        <p:nvSpPr>
          <p:cNvPr id="6" name="Text Box 5"/>
          <p:cNvSpPr txBox="1">
            <a:spLocks noChangeArrowheads="1"/>
          </p:cNvSpPr>
          <p:nvPr/>
        </p:nvSpPr>
        <p:spPr bwMode="auto">
          <a:xfrm>
            <a:off x="2917825" y="5530963"/>
            <a:ext cx="3733800" cy="912813"/>
          </a:xfrm>
          <a:prstGeom prst="rect">
            <a:avLst/>
          </a:prstGeom>
          <a:solidFill>
            <a:srgbClr val="FFFF00"/>
          </a:solidFill>
          <a:ln w="9525">
            <a:solidFill>
              <a:schemeClr val="tx1"/>
            </a:solidFill>
            <a:miter lim="800000"/>
            <a:headEnd/>
            <a:tailEnd/>
          </a:ln>
        </p:spPr>
        <p:txBody>
          <a:bodyPr>
            <a:spAutoFit/>
          </a:bodyPr>
          <a:lstStyle/>
          <a:p>
            <a:pPr algn="ctr">
              <a:lnSpc>
                <a:spcPct val="110000"/>
              </a:lnSpc>
              <a:spcBef>
                <a:spcPct val="50000"/>
              </a:spcBef>
              <a:defRPr/>
            </a:pPr>
            <a:r>
              <a:rPr lang="en-GB" sz="2400" dirty="0">
                <a:latin typeface="+mj-lt"/>
              </a:rPr>
              <a:t>‘Organisational </a:t>
            </a:r>
          </a:p>
          <a:p>
            <a:pPr algn="ctr">
              <a:lnSpc>
                <a:spcPct val="60000"/>
              </a:lnSpc>
              <a:spcBef>
                <a:spcPct val="50000"/>
              </a:spcBef>
              <a:defRPr/>
            </a:pPr>
            <a:r>
              <a:rPr lang="en-GB" sz="2400" dirty="0">
                <a:latin typeface="+mj-lt"/>
              </a:rPr>
              <a:t>Excellence’ model</a:t>
            </a:r>
          </a:p>
        </p:txBody>
      </p:sp>
      <p:pic>
        <p:nvPicPr>
          <p:cNvPr id="18438" name="Picture 6" descr="C:\Documents and Settings\directorspa\Local Settings\Temporary Internet Files\Content.IE5\AP1TTM4J\MPj04394420000[1].jpg"/>
          <p:cNvPicPr>
            <a:picLocks noChangeAspect="1" noChangeArrowheads="1"/>
          </p:cNvPicPr>
          <p:nvPr/>
        </p:nvPicPr>
        <p:blipFill>
          <a:blip r:embed="rId3" cstate="print"/>
          <a:srcRect t="7405" b="22911"/>
          <a:stretch>
            <a:fillRect/>
          </a:stretch>
        </p:blipFill>
        <p:spPr bwMode="auto">
          <a:xfrm>
            <a:off x="457427" y="3534568"/>
            <a:ext cx="1922463" cy="1744663"/>
          </a:xfrm>
          <a:prstGeom prst="rect">
            <a:avLst/>
          </a:prstGeom>
          <a:noFill/>
          <a:ln w="9525">
            <a:noFill/>
            <a:miter lim="800000"/>
            <a:headEnd/>
            <a:tailEnd/>
          </a:ln>
        </p:spPr>
      </p:pic>
      <p:pic>
        <p:nvPicPr>
          <p:cNvPr id="18439" name="Picture 7" descr="process cogs.jpg"/>
          <p:cNvPicPr>
            <a:picLocks noChangeAspect="1"/>
          </p:cNvPicPr>
          <p:nvPr/>
        </p:nvPicPr>
        <p:blipFill>
          <a:blip r:embed="rId4" cstate="print"/>
          <a:srcRect/>
          <a:stretch>
            <a:fillRect/>
          </a:stretch>
        </p:blipFill>
        <p:spPr bwMode="auto">
          <a:xfrm>
            <a:off x="6651625" y="1851025"/>
            <a:ext cx="1673225" cy="1585913"/>
          </a:xfrm>
          <a:prstGeom prst="rect">
            <a:avLst/>
          </a:prstGeom>
          <a:noFill/>
          <a:ln w="9525">
            <a:noFill/>
            <a:miter lim="800000"/>
            <a:headEnd/>
            <a:tailEnd/>
          </a:ln>
        </p:spPr>
      </p:pic>
      <p:pic>
        <p:nvPicPr>
          <p:cNvPr id="18440" name="Picture 8" descr="gold star.bmp"/>
          <p:cNvPicPr>
            <a:picLocks noChangeAspect="1"/>
          </p:cNvPicPr>
          <p:nvPr/>
        </p:nvPicPr>
        <p:blipFill>
          <a:blip r:embed="rId5" cstate="print"/>
          <a:srcRect/>
          <a:stretch>
            <a:fillRect/>
          </a:stretch>
        </p:blipFill>
        <p:spPr bwMode="auto">
          <a:xfrm>
            <a:off x="7011987" y="4998812"/>
            <a:ext cx="1603375" cy="1544637"/>
          </a:xfrm>
          <a:prstGeom prst="rect">
            <a:avLst/>
          </a:prstGeom>
          <a:noFill/>
          <a:ln w="9525">
            <a:noFill/>
            <a:miter lim="800000"/>
            <a:headEnd/>
            <a:tailEnd/>
          </a:ln>
        </p:spPr>
      </p:pic>
    </p:spTree>
    <p:extLst>
      <p:ext uri="{BB962C8B-B14F-4D97-AF65-F5344CB8AC3E}">
        <p14:creationId xmlns:p14="http://schemas.microsoft.com/office/powerpoint/2010/main" val="3016068363"/>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204953" y="1543904"/>
            <a:ext cx="3286927" cy="3469530"/>
          </a:xfrm>
          <a:prstGeom prst="wedgeRoundRectCallout">
            <a:avLst>
              <a:gd name="adj1" fmla="val -8676"/>
              <a:gd name="adj2" fmla="val 65348"/>
              <a:gd name="adj3" fmla="val 16667"/>
            </a:avLst>
          </a:prstGeom>
          <a:ln>
            <a:solidFill>
              <a:schemeClr val="accent1"/>
            </a:solidFill>
          </a:ln>
        </p:spPr>
        <p:txBody>
          <a:bodyPr/>
          <a:lstStyle/>
          <a:p>
            <a:pPr marL="0" indent="0">
              <a:buNone/>
            </a:pPr>
            <a:r>
              <a:rPr lang="en-GB" sz="1800" i="1" dirty="0">
                <a:latin typeface="+mn-lt"/>
              </a:rPr>
              <a:t>Social workers should not blindly apply or impose research findings to every individual client, but instead use their own experience as well as the client’s preferences to honor client </a:t>
            </a:r>
            <a:r>
              <a:rPr lang="en-GB" sz="1800" i="1" dirty="0" smtClean="0">
                <a:latin typeface="+mn-lt"/>
              </a:rPr>
              <a:t>self-determination</a:t>
            </a:r>
            <a:r>
              <a:rPr lang="en-GB" sz="1400" i="1" dirty="0" smtClean="0">
                <a:latin typeface="+mn-lt"/>
              </a:rPr>
              <a:t> </a:t>
            </a:r>
            <a:r>
              <a:rPr lang="en-GB" sz="1400" i="1" dirty="0" smtClean="0">
                <a:solidFill>
                  <a:schemeClr val="bg1">
                    <a:lumMod val="50000"/>
                  </a:schemeClr>
                </a:solidFill>
                <a:latin typeface="+mn-lt"/>
              </a:rPr>
              <a:t>(</a:t>
            </a:r>
            <a:r>
              <a:rPr lang="en-GB" sz="1400" i="1" dirty="0" err="1" smtClean="0">
                <a:solidFill>
                  <a:schemeClr val="bg1">
                    <a:lumMod val="50000"/>
                  </a:schemeClr>
                </a:solidFill>
                <a:latin typeface="+mn-lt"/>
              </a:rPr>
              <a:t>Petr</a:t>
            </a:r>
            <a:r>
              <a:rPr lang="en-GB" sz="1400" i="1" dirty="0" smtClean="0">
                <a:solidFill>
                  <a:schemeClr val="bg1">
                    <a:lumMod val="50000"/>
                  </a:schemeClr>
                </a:solidFill>
                <a:latin typeface="+mn-lt"/>
              </a:rPr>
              <a:t> </a:t>
            </a:r>
            <a:r>
              <a:rPr lang="en-GB" sz="1400" i="1" dirty="0">
                <a:solidFill>
                  <a:schemeClr val="bg1">
                    <a:lumMod val="50000"/>
                  </a:schemeClr>
                </a:solidFill>
                <a:latin typeface="+mn-lt"/>
              </a:rPr>
              <a:t>2009) </a:t>
            </a:r>
          </a:p>
          <a:p>
            <a:pPr marL="0" indent="0">
              <a:buNone/>
            </a:pPr>
            <a:endParaRPr lang="en-GB" sz="2000" dirty="0"/>
          </a:p>
        </p:txBody>
      </p:sp>
      <p:sp>
        <p:nvSpPr>
          <p:cNvPr id="7" name="Rectangle 6"/>
          <p:cNvSpPr/>
          <p:nvPr/>
        </p:nvSpPr>
        <p:spPr bwMode="auto">
          <a:xfrm>
            <a:off x="8135007" y="0"/>
            <a:ext cx="1008993" cy="6858000"/>
          </a:xfrm>
          <a:prstGeom prst="rect">
            <a:avLst/>
          </a:prstGeom>
          <a:solidFill>
            <a:schemeClr val="bg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8" name="Picture 7"/>
          <p:cNvPicPr/>
          <p:nvPr/>
        </p:nvPicPr>
        <p:blipFill>
          <a:blip r:embed="rId3" cstate="print"/>
          <a:srcRect l="30412" t="14628" r="28684" b="5805"/>
          <a:stretch>
            <a:fillRect/>
          </a:stretch>
        </p:blipFill>
        <p:spPr bwMode="auto">
          <a:xfrm>
            <a:off x="3779912" y="548680"/>
            <a:ext cx="5364088" cy="6356618"/>
          </a:xfrm>
          <a:prstGeom prst="rect">
            <a:avLst/>
          </a:prstGeom>
          <a:noFill/>
          <a:ln w="9525">
            <a:noFill/>
            <a:miter lim="800000"/>
            <a:headEnd/>
            <a:tailEnd/>
          </a:ln>
        </p:spPr>
      </p:pic>
    </p:spTree>
    <p:extLst>
      <p:ext uri="{BB962C8B-B14F-4D97-AF65-F5344CB8AC3E}">
        <p14:creationId xmlns:p14="http://schemas.microsoft.com/office/powerpoint/2010/main" val="129847847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3" cstate="print"/>
          <a:srcRect/>
          <a:stretch>
            <a:fillRect/>
          </a:stretch>
        </p:blipFill>
        <p:spPr bwMode="auto">
          <a:xfrm>
            <a:off x="356506" y="1484785"/>
            <a:ext cx="8391958" cy="3968958"/>
          </a:xfrm>
          <a:prstGeom prst="rect">
            <a:avLst/>
          </a:prstGeom>
          <a:noFill/>
          <a:ln w="9525">
            <a:noFill/>
            <a:miter lim="800000"/>
            <a:headEnd/>
            <a:tailEnd/>
          </a:ln>
          <a:effectLst/>
        </p:spPr>
      </p:pic>
    </p:spTree>
    <p:extLst>
      <p:ext uri="{BB962C8B-B14F-4D97-AF65-F5344CB8AC3E}">
        <p14:creationId xmlns:p14="http://schemas.microsoft.com/office/powerpoint/2010/main" val="264775526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prstGeom prst="rect">
            <a:avLst/>
          </a:prstGeom>
        </p:spPr>
        <p:txBody>
          <a:bodyPr/>
          <a:lstStyle/>
          <a:p>
            <a:r>
              <a:rPr dirty="0">
                <a:latin typeface="+mj-lt"/>
              </a:rPr>
              <a:t>B</a:t>
            </a:r>
            <a:r>
              <a:rPr dirty="0" smtClean="0">
                <a:latin typeface="+mj-lt"/>
              </a:rPr>
              <a:t>arriers and de-motivators</a:t>
            </a:r>
          </a:p>
        </p:txBody>
      </p:sp>
      <p:sp>
        <p:nvSpPr>
          <p:cNvPr id="7171" name="Content Placeholder 2"/>
          <p:cNvSpPr>
            <a:spLocks noGrp="1"/>
          </p:cNvSpPr>
          <p:nvPr>
            <p:ph idx="1"/>
          </p:nvPr>
        </p:nvSpPr>
        <p:spPr>
          <a:xfrm>
            <a:off x="168274" y="1876926"/>
            <a:ext cx="4259710" cy="4111614"/>
          </a:xfrm>
          <a:prstGeom prst="rect">
            <a:avLst/>
          </a:prstGeom>
        </p:spPr>
        <p:txBody>
          <a:bodyPr/>
          <a:lstStyle/>
          <a:p>
            <a:pPr>
              <a:spcAft>
                <a:spcPts val="1200"/>
              </a:spcAft>
              <a:buClr>
                <a:schemeClr val="bg2"/>
              </a:buClr>
            </a:pPr>
            <a:r>
              <a:rPr lang="en-GB" dirty="0" smtClean="0"/>
              <a:t>Policy</a:t>
            </a:r>
          </a:p>
          <a:p>
            <a:pPr>
              <a:spcAft>
                <a:spcPts val="1200"/>
              </a:spcAft>
              <a:buClr>
                <a:schemeClr val="bg2"/>
              </a:buClr>
            </a:pPr>
            <a:r>
              <a:rPr lang="en-GB" dirty="0" smtClean="0"/>
              <a:t>Users</a:t>
            </a:r>
          </a:p>
          <a:p>
            <a:pPr>
              <a:spcAft>
                <a:spcPts val="1200"/>
              </a:spcAft>
              <a:buClr>
                <a:schemeClr val="bg2"/>
              </a:buClr>
            </a:pPr>
            <a:r>
              <a:rPr lang="en-GB" dirty="0" smtClean="0"/>
              <a:t>Employers</a:t>
            </a:r>
          </a:p>
          <a:p>
            <a:pPr>
              <a:spcAft>
                <a:spcPts val="1200"/>
              </a:spcAft>
              <a:buClr>
                <a:schemeClr val="bg2"/>
              </a:buClr>
            </a:pPr>
            <a:r>
              <a:rPr lang="en-GB" dirty="0" smtClean="0"/>
              <a:t>Individuals</a:t>
            </a:r>
          </a:p>
          <a:p>
            <a:pPr>
              <a:spcAft>
                <a:spcPts val="1200"/>
              </a:spcAft>
              <a:buClr>
                <a:schemeClr val="bg2"/>
              </a:buClr>
            </a:pPr>
            <a:r>
              <a:rPr lang="en-GB" dirty="0"/>
              <a:t>Evidence</a:t>
            </a:r>
          </a:p>
          <a:p>
            <a:pPr marL="0" indent="0">
              <a:spcAft>
                <a:spcPts val="1200"/>
              </a:spcAft>
              <a:buClr>
                <a:schemeClr val="bg2"/>
              </a:buClr>
              <a:buNone/>
            </a:pPr>
            <a:endParaRPr lang="en-GB" dirty="0" smtClean="0"/>
          </a:p>
        </p:txBody>
      </p:sp>
      <p:sp>
        <p:nvSpPr>
          <p:cNvPr id="2" name="Slide Number Placeholder 1"/>
          <p:cNvSpPr>
            <a:spLocks noGrp="1"/>
          </p:cNvSpPr>
          <p:nvPr>
            <p:ph type="sldNum" sz="quarter" idx="10"/>
          </p:nvPr>
        </p:nvSpPr>
        <p:spPr/>
        <p:txBody>
          <a:bodyPr/>
          <a:lstStyle/>
          <a:p>
            <a:fld id="{B230FB2D-6228-4E21-8EA4-AF43349A18F4}" type="slidenum">
              <a:rPr lang="en-GB" smtClean="0"/>
              <a:pPr/>
              <a:t>14</a:t>
            </a:fld>
            <a:endParaRPr lang="en-GB"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4128" y="1916832"/>
            <a:ext cx="2862064" cy="4293096"/>
          </a:xfrm>
          <a:prstGeom prst="rect">
            <a:avLst/>
          </a:prstGeom>
        </p:spPr>
      </p:pic>
    </p:spTree>
    <p:extLst>
      <p:ext uri="{BB962C8B-B14F-4D97-AF65-F5344CB8AC3E}">
        <p14:creationId xmlns:p14="http://schemas.microsoft.com/office/powerpoint/2010/main" val="317503137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prstGeom prst="rect">
            <a:avLst/>
          </a:prstGeom>
        </p:spPr>
        <p:txBody>
          <a:bodyPr/>
          <a:lstStyle/>
          <a:p>
            <a:r>
              <a:rPr dirty="0" smtClean="0">
                <a:latin typeface="+mj-lt"/>
              </a:rPr>
              <a:t>Motivators and enablers</a:t>
            </a:r>
          </a:p>
        </p:txBody>
      </p:sp>
      <p:sp>
        <p:nvSpPr>
          <p:cNvPr id="8195" name="Content Placeholder 2"/>
          <p:cNvSpPr>
            <a:spLocks noGrp="1"/>
          </p:cNvSpPr>
          <p:nvPr>
            <p:ph idx="1"/>
          </p:nvPr>
        </p:nvSpPr>
        <p:spPr>
          <a:prstGeom prst="rect">
            <a:avLst/>
          </a:prstGeom>
        </p:spPr>
        <p:txBody>
          <a:bodyPr/>
          <a:lstStyle/>
          <a:p>
            <a:pPr>
              <a:buClrTx/>
            </a:pPr>
            <a:endParaRPr lang="en-GB" dirty="0" smtClean="0">
              <a:latin typeface="+mj-lt"/>
            </a:endParaRPr>
          </a:p>
          <a:p>
            <a:pPr>
              <a:buClr>
                <a:schemeClr val="bg2"/>
              </a:buClr>
            </a:pPr>
            <a:r>
              <a:rPr lang="en-GB" dirty="0" smtClean="0">
                <a:latin typeface="+mj-lt"/>
              </a:rPr>
              <a:t>Leadership</a:t>
            </a:r>
          </a:p>
          <a:p>
            <a:pPr>
              <a:buClr>
                <a:schemeClr val="bg2"/>
              </a:buClr>
            </a:pPr>
            <a:r>
              <a:rPr lang="en-GB" dirty="0" smtClean="0">
                <a:latin typeface="+mj-lt"/>
              </a:rPr>
              <a:t>Culture</a:t>
            </a:r>
          </a:p>
          <a:p>
            <a:pPr>
              <a:buClr>
                <a:schemeClr val="bg2"/>
              </a:buClr>
            </a:pPr>
            <a:r>
              <a:rPr lang="en-GB" dirty="0" smtClean="0">
                <a:latin typeface="+mj-lt"/>
              </a:rPr>
              <a:t>Communication</a:t>
            </a:r>
          </a:p>
          <a:p>
            <a:pPr>
              <a:buClr>
                <a:schemeClr val="bg2"/>
              </a:buClr>
            </a:pPr>
            <a:r>
              <a:rPr lang="en-GB" dirty="0" smtClean="0">
                <a:latin typeface="+mj-lt"/>
              </a:rPr>
              <a:t>Support to understand </a:t>
            </a:r>
          </a:p>
          <a:p>
            <a:pPr>
              <a:buClr>
                <a:schemeClr val="bg2"/>
              </a:buClr>
              <a:buFont typeface="Wingdings" pitchFamily="2" charset="2"/>
              <a:buNone/>
            </a:pPr>
            <a:r>
              <a:rPr lang="en-GB" dirty="0" smtClean="0">
                <a:latin typeface="+mj-lt"/>
              </a:rPr>
              <a:t>	and use evidence</a:t>
            </a:r>
          </a:p>
          <a:p>
            <a:pPr>
              <a:buClr>
                <a:schemeClr val="bg2"/>
              </a:buClr>
            </a:pPr>
            <a:r>
              <a:rPr lang="en-GB" dirty="0" smtClean="0">
                <a:latin typeface="+mj-lt"/>
              </a:rPr>
              <a:t>Commitment</a:t>
            </a:r>
          </a:p>
        </p:txBody>
      </p:sp>
      <p:pic>
        <p:nvPicPr>
          <p:cNvPr id="8196" name="Content Placeholder 3" descr="evidence.jpg"/>
          <p:cNvPicPr>
            <a:picLocks noChangeAspect="1"/>
          </p:cNvPicPr>
          <p:nvPr/>
        </p:nvPicPr>
        <p:blipFill>
          <a:blip r:embed="rId3" cstate="print"/>
          <a:srcRect/>
          <a:stretch>
            <a:fillRect/>
          </a:stretch>
        </p:blipFill>
        <p:spPr bwMode="auto">
          <a:xfrm>
            <a:off x="4897438" y="2592388"/>
            <a:ext cx="3284537" cy="2517775"/>
          </a:xfrm>
          <a:prstGeom prst="rect">
            <a:avLst/>
          </a:prstGeom>
          <a:noFill/>
          <a:ln w="9525">
            <a:noFill/>
            <a:miter lim="800000"/>
            <a:headEnd/>
            <a:tailEnd/>
          </a:ln>
          <a:effectLst>
            <a:softEdge rad="63500"/>
          </a:effectLst>
        </p:spPr>
      </p:pic>
      <p:sp>
        <p:nvSpPr>
          <p:cNvPr id="2" name="Slide Number Placeholder 1"/>
          <p:cNvSpPr>
            <a:spLocks noGrp="1"/>
          </p:cNvSpPr>
          <p:nvPr>
            <p:ph type="sldNum" sz="quarter" idx="10"/>
          </p:nvPr>
        </p:nvSpPr>
        <p:spPr/>
        <p:txBody>
          <a:bodyPr/>
          <a:lstStyle/>
          <a:p>
            <a:fld id="{B230FB2D-6228-4E21-8EA4-AF43349A18F4}" type="slidenum">
              <a:rPr lang="en-GB" smtClean="0"/>
              <a:pPr/>
              <a:t>15</a:t>
            </a:fld>
            <a:endParaRPr lang="en-GB" dirty="0"/>
          </a:p>
        </p:txBody>
      </p:sp>
    </p:spTree>
    <p:extLst>
      <p:ext uri="{BB962C8B-B14F-4D97-AF65-F5344CB8AC3E}">
        <p14:creationId xmlns:p14="http://schemas.microsoft.com/office/powerpoint/2010/main" val="22500809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tabLst>
                <a:tab pos="0" algn="l"/>
              </a:tabLst>
            </a:pPr>
            <a:r>
              <a:rPr dirty="0" smtClean="0"/>
              <a:t>‘push factors’</a:t>
            </a:r>
          </a:p>
        </p:txBody>
      </p:sp>
      <p:sp>
        <p:nvSpPr>
          <p:cNvPr id="18435" name="Rectangle 3"/>
          <p:cNvSpPr>
            <a:spLocks noGrp="1" noChangeArrowheads="1"/>
          </p:cNvSpPr>
          <p:nvPr>
            <p:ph idx="1"/>
          </p:nvPr>
        </p:nvSpPr>
        <p:spPr/>
        <p:txBody>
          <a:bodyPr/>
          <a:lstStyle/>
          <a:p>
            <a:pPr eaLnBrk="1" hangingPunct="1">
              <a:lnSpc>
                <a:spcPct val="90000"/>
              </a:lnSpc>
              <a:spcBef>
                <a:spcPct val="40000"/>
              </a:spcBef>
            </a:pPr>
            <a:r>
              <a:rPr lang="en-GB" dirty="0"/>
              <a:t>C</a:t>
            </a:r>
            <a:r>
              <a:rPr lang="en-GB" sz="2400" dirty="0" smtClean="0"/>
              <a:t>lear expectations of professionals</a:t>
            </a:r>
          </a:p>
          <a:p>
            <a:pPr eaLnBrk="1" hangingPunct="1">
              <a:lnSpc>
                <a:spcPct val="90000"/>
              </a:lnSpc>
              <a:spcBef>
                <a:spcPct val="40000"/>
              </a:spcBef>
            </a:pPr>
            <a:r>
              <a:rPr lang="en-GB" dirty="0"/>
              <a:t>G</a:t>
            </a:r>
            <a:r>
              <a:rPr lang="en-GB" sz="2400" dirty="0" smtClean="0"/>
              <a:t>reater scrutiny of decisions (e.g. courts, inspection, performance assessment, media)</a:t>
            </a:r>
          </a:p>
          <a:p>
            <a:pPr eaLnBrk="1" hangingPunct="1">
              <a:lnSpc>
                <a:spcPct val="90000"/>
              </a:lnSpc>
              <a:spcBef>
                <a:spcPct val="40000"/>
              </a:spcBef>
            </a:pPr>
            <a:r>
              <a:rPr lang="en-GB" dirty="0"/>
              <a:t>G</a:t>
            </a:r>
            <a:r>
              <a:rPr lang="en-GB" sz="2400" dirty="0" smtClean="0"/>
              <a:t>overnment pressure to tackle enduring problems (e.g. troubled families, integration of health and care, cost of care)</a:t>
            </a:r>
          </a:p>
          <a:p>
            <a:pPr eaLnBrk="1" hangingPunct="1">
              <a:lnSpc>
                <a:spcPct val="90000"/>
              </a:lnSpc>
              <a:spcBef>
                <a:spcPct val="40000"/>
              </a:spcBef>
            </a:pPr>
            <a:r>
              <a:rPr lang="en-GB" dirty="0"/>
              <a:t>I</a:t>
            </a:r>
            <a:r>
              <a:rPr lang="en-GB" sz="2400" dirty="0" smtClean="0"/>
              <a:t>ntegrated working with other disciplines and professions – what knowledge does your organisation ‘bring to the party’?</a:t>
            </a:r>
          </a:p>
          <a:p>
            <a:pPr eaLnBrk="1" hangingPunct="1">
              <a:lnSpc>
                <a:spcPct val="90000"/>
              </a:lnSpc>
              <a:spcBef>
                <a:spcPct val="40000"/>
              </a:spcBef>
            </a:pPr>
            <a:r>
              <a:rPr lang="en-GB" dirty="0"/>
              <a:t>E</a:t>
            </a:r>
            <a:r>
              <a:rPr lang="en-GB" sz="2400" dirty="0" smtClean="0"/>
              <a:t>vidence-informed commissioning</a:t>
            </a:r>
          </a:p>
        </p:txBody>
      </p:sp>
      <p:sp>
        <p:nvSpPr>
          <p:cNvPr id="2" name="Slide Number Placeholder 1"/>
          <p:cNvSpPr>
            <a:spLocks noGrp="1"/>
          </p:cNvSpPr>
          <p:nvPr>
            <p:ph type="sldNum" sz="quarter" idx="10"/>
          </p:nvPr>
        </p:nvSpPr>
        <p:spPr/>
        <p:txBody>
          <a:bodyPr/>
          <a:lstStyle/>
          <a:p>
            <a:fld id="{B230FB2D-6228-4E21-8EA4-AF43349A18F4}" type="slidenum">
              <a:rPr lang="en-GB" smtClean="0"/>
              <a:pPr/>
              <a:t>16</a:t>
            </a:fld>
            <a:endParaRPr lang="en-GB" dirty="0"/>
          </a:p>
        </p:txBody>
      </p:sp>
    </p:spTree>
    <p:extLst>
      <p:ext uri="{BB962C8B-B14F-4D97-AF65-F5344CB8AC3E}">
        <p14:creationId xmlns:p14="http://schemas.microsoft.com/office/powerpoint/2010/main" val="78775166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sz="3200" dirty="0" smtClean="0"/>
              <a:t>‘pull factors’</a:t>
            </a:r>
          </a:p>
        </p:txBody>
      </p:sp>
      <p:sp>
        <p:nvSpPr>
          <p:cNvPr id="570371" name="Rectangle 3"/>
          <p:cNvSpPr>
            <a:spLocks noGrp="1" noChangeArrowheads="1"/>
          </p:cNvSpPr>
          <p:nvPr>
            <p:ph idx="1"/>
          </p:nvPr>
        </p:nvSpPr>
        <p:spPr/>
        <p:txBody>
          <a:bodyPr/>
          <a:lstStyle/>
          <a:p>
            <a:pPr eaLnBrk="1" hangingPunct="1">
              <a:lnSpc>
                <a:spcPct val="90000"/>
              </a:lnSpc>
              <a:spcBef>
                <a:spcPct val="70000"/>
              </a:spcBef>
              <a:buFont typeface="Wingdings" pitchFamily="84" charset="2"/>
              <a:buChar char="l"/>
              <a:defRPr/>
            </a:pPr>
            <a:r>
              <a:rPr lang="en-GB" dirty="0">
                <a:latin typeface="+mj-lt"/>
                <a:cs typeface="Times New Roman" pitchFamily="1" charset="0"/>
              </a:rPr>
              <a:t>W</a:t>
            </a:r>
            <a:r>
              <a:rPr lang="en-GB" sz="2400" dirty="0" smtClean="0">
                <a:latin typeface="+mj-lt"/>
                <a:cs typeface="Times New Roman" pitchFamily="1" charset="0"/>
              </a:rPr>
              <a:t>e’re </a:t>
            </a:r>
            <a:r>
              <a:rPr lang="en-GB" sz="2400" dirty="0">
                <a:latin typeface="+mj-lt"/>
                <a:cs typeface="Times New Roman" pitchFamily="1" charset="0"/>
              </a:rPr>
              <a:t>more likely to achieve the </a:t>
            </a:r>
            <a:r>
              <a:rPr lang="en-GB" sz="2400" dirty="0" smtClean="0">
                <a:latin typeface="+mj-lt"/>
                <a:cs typeface="Times New Roman" pitchFamily="1" charset="0"/>
              </a:rPr>
              <a:t>outcomes </a:t>
            </a:r>
            <a:r>
              <a:rPr lang="en-GB" sz="2400" dirty="0">
                <a:latin typeface="+mj-lt"/>
                <a:cs typeface="Times New Roman" pitchFamily="1" charset="0"/>
              </a:rPr>
              <a:t>if we know more about what’s likely to work best</a:t>
            </a:r>
          </a:p>
          <a:p>
            <a:pPr eaLnBrk="1" hangingPunct="1">
              <a:lnSpc>
                <a:spcPct val="90000"/>
              </a:lnSpc>
              <a:spcBef>
                <a:spcPct val="70000"/>
              </a:spcBef>
              <a:buFont typeface="Wingdings" pitchFamily="84" charset="2"/>
              <a:buChar char="l"/>
              <a:defRPr/>
            </a:pPr>
            <a:r>
              <a:rPr lang="en-GB" dirty="0">
                <a:latin typeface="+mj-lt"/>
                <a:cs typeface="Times New Roman" pitchFamily="1" charset="0"/>
              </a:rPr>
              <a:t>I</a:t>
            </a:r>
            <a:r>
              <a:rPr lang="en-GB" sz="2400" dirty="0" smtClean="0">
                <a:latin typeface="+mj-lt"/>
                <a:cs typeface="Times New Roman" pitchFamily="1" charset="0"/>
              </a:rPr>
              <a:t>t’s at the heart of continued professional development</a:t>
            </a:r>
            <a:endParaRPr lang="en-GB" sz="2400" dirty="0">
              <a:latin typeface="+mj-lt"/>
              <a:cs typeface="Times New Roman" pitchFamily="1" charset="0"/>
            </a:endParaRPr>
          </a:p>
          <a:p>
            <a:pPr eaLnBrk="1" hangingPunct="1">
              <a:lnSpc>
                <a:spcPct val="90000"/>
              </a:lnSpc>
              <a:spcBef>
                <a:spcPct val="70000"/>
              </a:spcBef>
              <a:buFont typeface="Wingdings" pitchFamily="84" charset="2"/>
              <a:buChar char="l"/>
              <a:defRPr/>
            </a:pPr>
            <a:r>
              <a:rPr lang="en-GB" dirty="0">
                <a:latin typeface="+mj-lt"/>
                <a:cs typeface="Times New Roman" pitchFamily="1" charset="0"/>
              </a:rPr>
              <a:t>I</a:t>
            </a:r>
            <a:r>
              <a:rPr lang="en-GB" sz="2400" dirty="0" smtClean="0">
                <a:latin typeface="+mj-lt"/>
                <a:cs typeface="Times New Roman" pitchFamily="1" charset="0"/>
              </a:rPr>
              <a:t>t supports transparency in decision-making of the organisation and gives us the opportunity to explain to families/users/carers how decisions are made</a:t>
            </a:r>
          </a:p>
          <a:p>
            <a:pPr eaLnBrk="1" hangingPunct="1">
              <a:lnSpc>
                <a:spcPct val="90000"/>
              </a:lnSpc>
              <a:spcBef>
                <a:spcPct val="70000"/>
              </a:spcBef>
              <a:buFont typeface="Wingdings" pitchFamily="84" charset="2"/>
              <a:buChar char="l"/>
              <a:defRPr/>
            </a:pPr>
            <a:r>
              <a:rPr lang="en-GB" dirty="0">
                <a:latin typeface="+mj-lt"/>
                <a:cs typeface="Times New Roman" pitchFamily="1" charset="0"/>
              </a:rPr>
              <a:t>I</a:t>
            </a:r>
            <a:r>
              <a:rPr lang="en-GB" sz="2400" dirty="0" smtClean="0">
                <a:latin typeface="+mj-lt"/>
                <a:cs typeface="Times New Roman" pitchFamily="1" charset="0"/>
              </a:rPr>
              <a:t>t </a:t>
            </a:r>
            <a:r>
              <a:rPr lang="en-GB" sz="2400" dirty="0">
                <a:latin typeface="+mj-lt"/>
              </a:rPr>
              <a:t>equips </a:t>
            </a:r>
            <a:r>
              <a:rPr lang="en-GB" sz="2400" dirty="0" smtClean="0">
                <a:latin typeface="+mj-lt"/>
              </a:rPr>
              <a:t>us </a:t>
            </a:r>
            <a:r>
              <a:rPr lang="en-GB" sz="2400" dirty="0">
                <a:latin typeface="+mj-lt"/>
              </a:rPr>
              <a:t>to make cases </a:t>
            </a:r>
            <a:r>
              <a:rPr lang="en-GB" sz="2400" dirty="0" smtClean="0">
                <a:latin typeface="+mj-lt"/>
              </a:rPr>
              <a:t>for investment</a:t>
            </a:r>
            <a:endParaRPr lang="en-GB" sz="2400" b="1" dirty="0">
              <a:latin typeface="+mj-lt"/>
              <a:cs typeface="Times New Roman" pitchFamily="1" charset="0"/>
            </a:endParaRPr>
          </a:p>
        </p:txBody>
      </p:sp>
      <p:sp>
        <p:nvSpPr>
          <p:cNvPr id="2" name="Slide Number Placeholder 1"/>
          <p:cNvSpPr>
            <a:spLocks noGrp="1"/>
          </p:cNvSpPr>
          <p:nvPr>
            <p:ph type="sldNum" sz="quarter" idx="10"/>
          </p:nvPr>
        </p:nvSpPr>
        <p:spPr/>
        <p:txBody>
          <a:bodyPr/>
          <a:lstStyle/>
          <a:p>
            <a:fld id="{B230FB2D-6228-4E21-8EA4-AF43349A18F4}" type="slidenum">
              <a:rPr lang="en-GB" smtClean="0"/>
              <a:pPr/>
              <a:t>17</a:t>
            </a:fld>
            <a:endParaRPr lang="en-GB" dirty="0"/>
          </a:p>
        </p:txBody>
      </p:sp>
    </p:spTree>
    <p:extLst>
      <p:ext uri="{BB962C8B-B14F-4D97-AF65-F5344CB8AC3E}">
        <p14:creationId xmlns:p14="http://schemas.microsoft.com/office/powerpoint/2010/main" val="280071658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4"/>
          <p:cNvSpPr txBox="1">
            <a:spLocks noChangeArrowheads="1"/>
          </p:cNvSpPr>
          <p:nvPr/>
        </p:nvSpPr>
        <p:spPr bwMode="auto">
          <a:xfrm>
            <a:off x="257175" y="1439863"/>
            <a:ext cx="4535488" cy="954087"/>
          </a:xfrm>
          <a:prstGeom prst="rect">
            <a:avLst/>
          </a:prstGeom>
          <a:noFill/>
          <a:ln w="9525">
            <a:noFill/>
            <a:miter lim="800000"/>
            <a:headEnd/>
            <a:tailEnd/>
          </a:ln>
        </p:spPr>
        <p:txBody>
          <a:bodyPr>
            <a:spAutoFit/>
          </a:bodyPr>
          <a:lstStyle/>
          <a:p>
            <a:endParaRPr lang="en-US">
              <a:solidFill>
                <a:schemeClr val="bg2"/>
              </a:solidFill>
              <a:latin typeface="Verdana" pitchFamily="34" charset="0"/>
            </a:endParaRPr>
          </a:p>
          <a:p>
            <a:endParaRPr lang="en-US">
              <a:solidFill>
                <a:schemeClr val="bg2"/>
              </a:solidFill>
              <a:latin typeface="Verdana" pitchFamily="34" charset="0"/>
            </a:endParaRPr>
          </a:p>
        </p:txBody>
      </p:sp>
      <p:sp>
        <p:nvSpPr>
          <p:cNvPr id="9" name="TextBox 8"/>
          <p:cNvSpPr txBox="1"/>
          <p:nvPr/>
        </p:nvSpPr>
        <p:spPr>
          <a:xfrm>
            <a:off x="5586413" y="3308350"/>
            <a:ext cx="2954337" cy="1476375"/>
          </a:xfrm>
          <a:prstGeom prst="rect">
            <a:avLst/>
          </a:prstGeom>
          <a:noFill/>
        </p:spPr>
        <p:txBody>
          <a:bodyPr>
            <a:spAutoFit/>
          </a:bodyPr>
          <a:lstStyle/>
          <a:p>
            <a:pPr algn="r">
              <a:defRPr/>
            </a:pPr>
            <a:r>
              <a:rPr lang="en-GB" sz="1800" dirty="0">
                <a:latin typeface="+mn-lt"/>
              </a:rPr>
              <a:t>website</a:t>
            </a:r>
          </a:p>
          <a:p>
            <a:pPr algn="r">
              <a:defRPr/>
            </a:pPr>
            <a:r>
              <a:rPr lang="en-GB" sz="1800" dirty="0">
                <a:latin typeface="+mn-lt"/>
              </a:rPr>
              <a:t>publications</a:t>
            </a:r>
          </a:p>
          <a:p>
            <a:pPr algn="r">
              <a:defRPr/>
            </a:pPr>
            <a:r>
              <a:rPr lang="en-GB" sz="1800" dirty="0">
                <a:latin typeface="+mn-lt"/>
              </a:rPr>
              <a:t>change projects</a:t>
            </a:r>
          </a:p>
          <a:p>
            <a:pPr algn="r">
              <a:defRPr/>
            </a:pPr>
            <a:r>
              <a:rPr lang="en-GB" sz="1800" dirty="0">
                <a:latin typeface="+mn-lt"/>
              </a:rPr>
              <a:t>learning events</a:t>
            </a:r>
          </a:p>
          <a:p>
            <a:pPr algn="r">
              <a:defRPr/>
            </a:pPr>
            <a:r>
              <a:rPr lang="en-GB" sz="1800" dirty="0">
                <a:latin typeface="+mn-lt"/>
              </a:rPr>
              <a:t>in-house workshops</a:t>
            </a:r>
          </a:p>
        </p:txBody>
      </p:sp>
      <p:pic>
        <p:nvPicPr>
          <p:cNvPr id="14340" name="Picture 9" descr="RR13 Safeguarding Cover Presentation.png"/>
          <p:cNvPicPr>
            <a:picLocks noChangeAspect="1"/>
          </p:cNvPicPr>
          <p:nvPr/>
        </p:nvPicPr>
        <p:blipFill>
          <a:blip r:embed="rId3" cstate="print"/>
          <a:srcRect/>
          <a:stretch>
            <a:fillRect/>
          </a:stretch>
        </p:blipFill>
        <p:spPr bwMode="auto">
          <a:xfrm>
            <a:off x="6731000" y="762000"/>
            <a:ext cx="1577975" cy="2400300"/>
          </a:xfrm>
          <a:prstGeom prst="rect">
            <a:avLst/>
          </a:prstGeom>
          <a:noFill/>
          <a:ln w="9525">
            <a:noFill/>
            <a:miter lim="800000"/>
            <a:headEnd/>
            <a:tailEnd/>
          </a:ln>
        </p:spPr>
      </p:pic>
      <p:pic>
        <p:nvPicPr>
          <p:cNvPr id="14341" name="Picture 10" descr="RIP_frontline_Resilience_FRONT_COVER.jpg">
            <a:hlinkClick r:id="rId4"/>
          </p:cNvPr>
          <p:cNvPicPr>
            <a:picLocks noChangeAspect="1"/>
          </p:cNvPicPr>
          <p:nvPr/>
        </p:nvPicPr>
        <p:blipFill>
          <a:blip r:embed="rId5" cstate="print"/>
          <a:srcRect/>
          <a:stretch>
            <a:fillRect/>
          </a:stretch>
        </p:blipFill>
        <p:spPr bwMode="auto">
          <a:xfrm>
            <a:off x="347663" y="1654175"/>
            <a:ext cx="1636712" cy="2316163"/>
          </a:xfrm>
          <a:prstGeom prst="rect">
            <a:avLst/>
          </a:prstGeom>
          <a:noFill/>
          <a:ln w="9525">
            <a:noFill/>
            <a:miter lim="800000"/>
            <a:headEnd/>
            <a:tailEnd/>
          </a:ln>
        </p:spPr>
      </p:pic>
      <p:pic>
        <p:nvPicPr>
          <p:cNvPr id="14342" name="Picture 8" descr="Picture 10.png"/>
          <p:cNvPicPr>
            <a:picLocks noChangeAspect="1"/>
          </p:cNvPicPr>
          <p:nvPr/>
        </p:nvPicPr>
        <p:blipFill>
          <a:blip r:embed="rId6" cstate="print"/>
          <a:srcRect/>
          <a:stretch>
            <a:fillRect/>
          </a:stretch>
        </p:blipFill>
        <p:spPr bwMode="auto">
          <a:xfrm>
            <a:off x="2870200" y="1674813"/>
            <a:ext cx="2849563" cy="2200275"/>
          </a:xfrm>
          <a:prstGeom prst="rect">
            <a:avLst/>
          </a:prstGeom>
          <a:noFill/>
          <a:ln w="9525">
            <a:noFill/>
            <a:miter lim="800000"/>
            <a:headEnd/>
            <a:tailEnd/>
          </a:ln>
        </p:spPr>
      </p:pic>
      <p:pic>
        <p:nvPicPr>
          <p:cNvPr id="14343" name="Picture 2"/>
          <p:cNvPicPr>
            <a:picLocks noGrp="1" noChangeAspect="1" noChangeArrowheads="1"/>
          </p:cNvPicPr>
          <p:nvPr>
            <p:ph idx="1"/>
          </p:nvPr>
        </p:nvPicPr>
        <p:blipFill>
          <a:blip r:embed="rId7" cstate="print"/>
          <a:srcRect l="11023" t="16545" r="24152" b="6728"/>
          <a:stretch>
            <a:fillRect/>
          </a:stretch>
        </p:blipFill>
        <p:spPr>
          <a:xfrm>
            <a:off x="587375" y="4054475"/>
            <a:ext cx="3790950" cy="2803525"/>
          </a:xfrm>
        </p:spPr>
      </p:pic>
      <p:sp>
        <p:nvSpPr>
          <p:cNvPr id="14" name="Title 1"/>
          <p:cNvSpPr txBox="1">
            <a:spLocks/>
          </p:cNvSpPr>
          <p:nvPr/>
        </p:nvSpPr>
        <p:spPr bwMode="auto">
          <a:xfrm>
            <a:off x="280988" y="812515"/>
            <a:ext cx="8274050" cy="1066800"/>
          </a:xfrm>
          <a:prstGeom prst="rect">
            <a:avLst/>
          </a:prstGeom>
          <a:noFill/>
          <a:ln w="9525">
            <a:noFill/>
            <a:miter lim="800000"/>
            <a:headEnd/>
            <a:tailEnd/>
          </a:ln>
        </p:spPr>
        <p:txBody>
          <a:bodyPr/>
          <a:lstStyle/>
          <a:p>
            <a:pPr eaLnBrk="0" hangingPunct="0">
              <a:lnSpc>
                <a:spcPct val="90000"/>
              </a:lnSpc>
              <a:defRPr/>
            </a:pPr>
            <a:r>
              <a:rPr lang="en-GB" sz="3200" b="1" kern="0" dirty="0">
                <a:solidFill>
                  <a:srgbClr val="F19705"/>
                </a:solidFill>
                <a:latin typeface="+mj-lt"/>
                <a:ea typeface="+mj-ea"/>
                <a:cs typeface="+mj-cs"/>
              </a:rPr>
              <a:t>360˚ support for </a:t>
            </a:r>
            <a:r>
              <a:rPr lang="en-GB" sz="3200" b="1" kern="0" dirty="0" smtClean="0">
                <a:solidFill>
                  <a:srgbClr val="F19705"/>
                </a:solidFill>
                <a:latin typeface="+mj-lt"/>
                <a:ea typeface="+mj-ea"/>
                <a:cs typeface="+mj-cs"/>
              </a:rPr>
              <a:t>EIP</a:t>
            </a:r>
            <a:endParaRPr lang="en-GB" sz="3200" b="1" kern="0" dirty="0">
              <a:solidFill>
                <a:srgbClr val="F19705"/>
              </a:solidFill>
              <a:latin typeface="+mj-lt"/>
              <a:ea typeface="ＭＳ Ｐゴシック"/>
              <a:cs typeface="ＭＳ Ｐゴシック"/>
            </a:endParaRPr>
          </a:p>
        </p:txBody>
      </p:sp>
      <p:pic>
        <p:nvPicPr>
          <p:cNvPr id="14345" name="Picture 15" descr="iStock_000000851429Large.jpg"/>
          <p:cNvPicPr>
            <a:picLocks noChangeAspect="1"/>
          </p:cNvPicPr>
          <p:nvPr/>
        </p:nvPicPr>
        <p:blipFill>
          <a:blip r:embed="rId8" cstate="print"/>
          <a:srcRect/>
          <a:stretch>
            <a:fillRect/>
          </a:stretch>
        </p:blipFill>
        <p:spPr bwMode="auto">
          <a:xfrm>
            <a:off x="5006975" y="4857750"/>
            <a:ext cx="3008313" cy="2000250"/>
          </a:xfrm>
          <a:prstGeom prst="rect">
            <a:avLst/>
          </a:prstGeom>
          <a:noFill/>
          <a:ln w="9525">
            <a:noFill/>
            <a:miter lim="800000"/>
            <a:headEnd/>
            <a:tailEnd/>
          </a:ln>
        </p:spPr>
      </p:pic>
    </p:spTree>
    <p:extLst>
      <p:ext uri="{BB962C8B-B14F-4D97-AF65-F5344CB8AC3E}">
        <p14:creationId xmlns:p14="http://schemas.microsoft.com/office/powerpoint/2010/main" val="174387209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0" y="0"/>
            <a:ext cx="8001000" cy="6883401"/>
          </a:xfrm>
          <a:prstGeom prst="rect">
            <a:avLst/>
          </a:prstGeom>
          <a:noFill/>
          <a:ln w="9525">
            <a:noFill/>
            <a:miter lim="800000"/>
            <a:headEnd/>
            <a:tailEnd/>
          </a:ln>
        </p:spPr>
      </p:pic>
    </p:spTree>
    <p:extLst>
      <p:ext uri="{BB962C8B-B14F-4D97-AF65-F5344CB8AC3E}">
        <p14:creationId xmlns:p14="http://schemas.microsoft.com/office/powerpoint/2010/main" val="35196089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22679" y="682553"/>
            <a:ext cx="7969250" cy="1066800"/>
          </a:xfrm>
        </p:spPr>
        <p:txBody>
          <a:bodyPr/>
          <a:lstStyle/>
          <a:p>
            <a:r>
              <a:rPr lang="en-US" dirty="0" smtClean="0"/>
              <a:t>handbooks</a:t>
            </a:r>
          </a:p>
        </p:txBody>
      </p:sp>
      <p:pic>
        <p:nvPicPr>
          <p:cNvPr id="21515" name="Picture 11" descr="http://www.rip.org.uk/components/com_virtuemart/shop_image/product/Under_the_Influe_4c0df70814f57.jpg"/>
          <p:cNvPicPr>
            <a:picLocks noChangeAspect="1" noChangeArrowheads="1"/>
          </p:cNvPicPr>
          <p:nvPr/>
        </p:nvPicPr>
        <p:blipFill>
          <a:blip r:embed="rId3" cstate="print"/>
          <a:srcRect/>
          <a:stretch>
            <a:fillRect/>
          </a:stretch>
        </p:blipFill>
        <p:spPr bwMode="auto">
          <a:xfrm>
            <a:off x="6286500" y="3468688"/>
            <a:ext cx="1839913" cy="2700337"/>
          </a:xfrm>
          <a:prstGeom prst="rect">
            <a:avLst/>
          </a:prstGeom>
          <a:noFill/>
          <a:ln>
            <a:solidFill>
              <a:schemeClr val="bg1">
                <a:lumMod val="75000"/>
              </a:schemeClr>
            </a:solidFill>
          </a:ln>
        </p:spPr>
      </p:pic>
      <p:pic>
        <p:nvPicPr>
          <p:cNvPr id="15364" name="Picture 15" descr="http://www.rip.org.uk/components/com_virtuemart/shop_image/product/On_the_Path_to_S_4c470996b895a.png"/>
          <p:cNvPicPr>
            <a:picLocks noChangeAspect="1" noChangeArrowheads="1"/>
          </p:cNvPicPr>
          <p:nvPr/>
        </p:nvPicPr>
        <p:blipFill>
          <a:blip r:embed="rId4" cstate="print"/>
          <a:srcRect/>
          <a:stretch>
            <a:fillRect/>
          </a:stretch>
        </p:blipFill>
        <p:spPr bwMode="auto">
          <a:xfrm>
            <a:off x="3940175" y="3919538"/>
            <a:ext cx="1854200" cy="2700337"/>
          </a:xfrm>
          <a:prstGeom prst="rect">
            <a:avLst/>
          </a:prstGeom>
          <a:noFill/>
          <a:ln w="9525">
            <a:solidFill>
              <a:schemeClr val="accent1"/>
            </a:solidFill>
            <a:miter lim="800000"/>
            <a:headEnd/>
            <a:tailEnd/>
          </a:ln>
        </p:spPr>
      </p:pic>
      <p:pic>
        <p:nvPicPr>
          <p:cNvPr id="21521" name="Picture 17" descr="http://www.rip.org.uk/components/com_virtuemart/shop_image/product/Housing_and_Play_4e9e88bc8c421.jpg"/>
          <p:cNvPicPr>
            <a:picLocks noChangeAspect="1" noChangeArrowheads="1"/>
          </p:cNvPicPr>
          <p:nvPr/>
        </p:nvPicPr>
        <p:blipFill>
          <a:blip r:embed="rId5" cstate="print"/>
          <a:srcRect/>
          <a:stretch>
            <a:fillRect/>
          </a:stretch>
        </p:blipFill>
        <p:spPr bwMode="auto">
          <a:xfrm>
            <a:off x="1330325" y="2354263"/>
            <a:ext cx="1928813" cy="2700337"/>
          </a:xfrm>
          <a:prstGeom prst="rect">
            <a:avLst/>
          </a:prstGeom>
          <a:noFill/>
          <a:ln>
            <a:solidFill>
              <a:schemeClr val="bg1">
                <a:lumMod val="75000"/>
              </a:schemeClr>
            </a:solidFill>
          </a:ln>
        </p:spPr>
      </p:pic>
      <p:pic>
        <p:nvPicPr>
          <p:cNvPr id="15366" name="Content Placeholder 3" descr="Picture 13.png"/>
          <p:cNvPicPr>
            <a:picLocks noChangeAspect="1"/>
          </p:cNvPicPr>
          <p:nvPr/>
        </p:nvPicPr>
        <p:blipFill>
          <a:blip r:embed="rId6" cstate="print"/>
          <a:srcRect l="-462" r="1813"/>
          <a:stretch>
            <a:fillRect/>
          </a:stretch>
        </p:blipFill>
        <p:spPr bwMode="auto">
          <a:xfrm>
            <a:off x="6253163" y="438150"/>
            <a:ext cx="1908175" cy="2452688"/>
          </a:xfrm>
          <a:prstGeom prst="rect">
            <a:avLst/>
          </a:prstGeom>
          <a:noFill/>
          <a:ln w="9525">
            <a:solidFill>
              <a:schemeClr val="accent1"/>
            </a:solidFill>
            <a:miter lim="800000"/>
            <a:headEnd/>
            <a:tailEnd/>
          </a:ln>
        </p:spPr>
      </p:pic>
      <p:pic>
        <p:nvPicPr>
          <p:cNvPr id="15367" name="Picture 7"/>
          <p:cNvPicPr>
            <a:picLocks noChangeAspect="1" noChangeArrowheads="1"/>
          </p:cNvPicPr>
          <p:nvPr/>
        </p:nvPicPr>
        <p:blipFill>
          <a:blip r:embed="rId7" cstate="print"/>
          <a:srcRect l="746" t="623" r="1488" b="1006"/>
          <a:stretch>
            <a:fillRect/>
          </a:stretch>
        </p:blipFill>
        <p:spPr bwMode="auto">
          <a:xfrm>
            <a:off x="3959225" y="847725"/>
            <a:ext cx="1816100" cy="2700338"/>
          </a:xfrm>
          <a:prstGeom prst="rect">
            <a:avLst/>
          </a:prstGeom>
          <a:noFill/>
          <a:ln w="9525">
            <a:solidFill>
              <a:schemeClr val="accent1"/>
            </a:solidFill>
            <a:miter lim="800000"/>
            <a:headEnd/>
            <a:tailEnd/>
          </a:ln>
        </p:spPr>
      </p:pic>
    </p:spTree>
    <p:extLst>
      <p:ext uri="{BB962C8B-B14F-4D97-AF65-F5344CB8AC3E}">
        <p14:creationId xmlns:p14="http://schemas.microsoft.com/office/powerpoint/2010/main" val="3914229332"/>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0"/>
          <p:cNvSpPr>
            <a:spLocks noGrp="1"/>
          </p:cNvSpPr>
          <p:nvPr>
            <p:ph type="title"/>
          </p:nvPr>
        </p:nvSpPr>
        <p:spPr>
          <a:xfrm>
            <a:off x="312738" y="714936"/>
            <a:ext cx="7467600" cy="1066800"/>
          </a:xfrm>
        </p:spPr>
        <p:txBody>
          <a:bodyPr/>
          <a:lstStyle/>
          <a:p>
            <a:r>
              <a:rPr dirty="0" smtClean="0"/>
              <a:t>research reviews</a:t>
            </a:r>
          </a:p>
        </p:txBody>
      </p:sp>
      <p:pic>
        <p:nvPicPr>
          <p:cNvPr id="9" name="Content Placeholder 8" descr="NEET Cover Presentation.png"/>
          <p:cNvPicPr>
            <a:picLocks noGrp="1" noChangeAspect="1"/>
          </p:cNvPicPr>
          <p:nvPr>
            <p:ph sz="half" idx="1"/>
          </p:nvPr>
        </p:nvPicPr>
        <p:blipFill>
          <a:blip r:embed="rId3" cstate="print"/>
          <a:stretch>
            <a:fillRect/>
          </a:stretch>
        </p:blipFill>
        <p:spPr>
          <a:xfrm>
            <a:off x="1695450" y="2225244"/>
            <a:ext cx="1219200" cy="1843087"/>
          </a:xfrm>
          <a:ln>
            <a:solidFill>
              <a:schemeClr val="bg1">
                <a:lumMod val="75000"/>
              </a:schemeClr>
            </a:solidFill>
          </a:ln>
        </p:spPr>
      </p:pic>
      <p:sp>
        <p:nvSpPr>
          <p:cNvPr id="16388" name="Content Placeholder 11"/>
          <p:cNvSpPr>
            <a:spLocks noGrp="1"/>
          </p:cNvSpPr>
          <p:nvPr>
            <p:ph sz="half" idx="2"/>
          </p:nvPr>
        </p:nvSpPr>
        <p:spPr>
          <a:xfrm>
            <a:off x="3079750" y="1182256"/>
            <a:ext cx="5373688" cy="4892675"/>
          </a:xfrm>
        </p:spPr>
        <p:txBody>
          <a:bodyPr/>
          <a:lstStyle/>
          <a:p>
            <a:r>
              <a:rPr lang="en-GB" sz="1700" dirty="0" smtClean="0"/>
              <a:t>Children experiencing domestic violence (Stanley 2011)</a:t>
            </a:r>
          </a:p>
          <a:p>
            <a:r>
              <a:rPr lang="en-GB" sz="1700" dirty="0" smtClean="0"/>
              <a:t>Safeguarding in the 21st century (Barlow and Scott 2010)</a:t>
            </a:r>
          </a:p>
          <a:p>
            <a:r>
              <a:rPr lang="en-GB" sz="1700" dirty="0" smtClean="0"/>
              <a:t>One in ten: key messages from policy, research and practice about young people who are NEET (</a:t>
            </a:r>
            <a:r>
              <a:rPr lang="en-GB" sz="1700" dirty="0" err="1" smtClean="0"/>
              <a:t>Tunnard</a:t>
            </a:r>
            <a:r>
              <a:rPr lang="en-GB" sz="1700" dirty="0" smtClean="0"/>
              <a:t>, Barnes and Flood 2008)</a:t>
            </a:r>
          </a:p>
          <a:p>
            <a:r>
              <a:rPr lang="en-GB" sz="1700" dirty="0" smtClean="0"/>
              <a:t>Relatively speaking: developments in research and practice in kinship care (Nixon 2008)</a:t>
            </a:r>
          </a:p>
          <a:p>
            <a:r>
              <a:rPr lang="en-GB" sz="1700" dirty="0" smtClean="0"/>
              <a:t>Disengagement and re-engagement of young people in learning at Key Stage 3 (Morris and Pullen 2007)</a:t>
            </a:r>
          </a:p>
          <a:p>
            <a:r>
              <a:rPr lang="en-GB" sz="1700" dirty="0" smtClean="0"/>
              <a:t>Conduct Disorder in older children and young people (</a:t>
            </a:r>
            <a:r>
              <a:rPr lang="en-GB" sz="1700" dirty="0" err="1" smtClean="0"/>
              <a:t>Joughin</a:t>
            </a:r>
            <a:r>
              <a:rPr lang="en-GB" sz="1700" dirty="0" smtClean="0"/>
              <a:t> and Morley 2007)</a:t>
            </a:r>
          </a:p>
          <a:p>
            <a:r>
              <a:rPr lang="en-GB" sz="1700" dirty="0" smtClean="0"/>
              <a:t>Parental mental health problems (</a:t>
            </a:r>
            <a:r>
              <a:rPr lang="en-GB" sz="1700" dirty="0" err="1" smtClean="0"/>
              <a:t>Tunnard</a:t>
            </a:r>
            <a:r>
              <a:rPr lang="en-GB" sz="1700" dirty="0" smtClean="0"/>
              <a:t> 2004)</a:t>
            </a:r>
          </a:p>
        </p:txBody>
      </p:sp>
      <p:pic>
        <p:nvPicPr>
          <p:cNvPr id="23557" name="Picture 5" descr="http://www.rip.org.uk/components/com_virtuemart/shop_image/product/Children_Experie_4d7f34286af9b.jpg"/>
          <p:cNvPicPr>
            <a:picLocks noChangeAspect="1" noChangeArrowheads="1"/>
          </p:cNvPicPr>
          <p:nvPr/>
        </p:nvPicPr>
        <p:blipFill>
          <a:blip r:embed="rId4" cstate="print"/>
          <a:srcRect/>
          <a:stretch>
            <a:fillRect/>
          </a:stretch>
        </p:blipFill>
        <p:spPr bwMode="auto">
          <a:xfrm>
            <a:off x="312738" y="1506684"/>
            <a:ext cx="1171575" cy="1798638"/>
          </a:xfrm>
          <a:prstGeom prst="rect">
            <a:avLst/>
          </a:prstGeom>
          <a:noFill/>
          <a:ln>
            <a:solidFill>
              <a:schemeClr val="bg1">
                <a:lumMod val="75000"/>
              </a:schemeClr>
            </a:solidFill>
          </a:ln>
        </p:spPr>
      </p:pic>
      <p:pic>
        <p:nvPicPr>
          <p:cNvPr id="10" name="Picture 9" descr="Kinship Cover Presentation.png"/>
          <p:cNvPicPr>
            <a:picLocks noChangeAspect="1"/>
          </p:cNvPicPr>
          <p:nvPr/>
        </p:nvPicPr>
        <p:blipFill>
          <a:blip r:embed="rId5" cstate="print"/>
          <a:stretch>
            <a:fillRect/>
          </a:stretch>
        </p:blipFill>
        <p:spPr>
          <a:xfrm>
            <a:off x="342900" y="3903663"/>
            <a:ext cx="1204913" cy="1828800"/>
          </a:xfrm>
          <a:prstGeom prst="rect">
            <a:avLst/>
          </a:prstGeom>
          <a:ln>
            <a:solidFill>
              <a:schemeClr val="bg1">
                <a:lumMod val="75000"/>
              </a:schemeClr>
            </a:solidFill>
          </a:ln>
        </p:spPr>
      </p:pic>
      <p:pic>
        <p:nvPicPr>
          <p:cNvPr id="13" name="Picture 12" descr="RR cover.jpg"/>
          <p:cNvPicPr>
            <a:picLocks noChangeAspect="1"/>
          </p:cNvPicPr>
          <p:nvPr/>
        </p:nvPicPr>
        <p:blipFill>
          <a:blip r:embed="rId6" cstate="print"/>
          <a:stretch>
            <a:fillRect/>
          </a:stretch>
        </p:blipFill>
        <p:spPr>
          <a:xfrm>
            <a:off x="1722438" y="4552950"/>
            <a:ext cx="1182687" cy="1800225"/>
          </a:xfrm>
          <a:prstGeom prst="rect">
            <a:avLst/>
          </a:prstGeom>
          <a:ln>
            <a:solidFill>
              <a:schemeClr val="bg1">
                <a:lumMod val="75000"/>
              </a:schemeClr>
            </a:solidFill>
          </a:ln>
        </p:spPr>
      </p:pic>
    </p:spTree>
    <p:extLst>
      <p:ext uri="{BB962C8B-B14F-4D97-AF65-F5344CB8AC3E}">
        <p14:creationId xmlns:p14="http://schemas.microsoft.com/office/powerpoint/2010/main" val="363359084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11138" y="778024"/>
            <a:ext cx="7969250" cy="1066800"/>
          </a:xfrm>
        </p:spPr>
        <p:txBody>
          <a:bodyPr/>
          <a:lstStyle/>
          <a:p>
            <a:r>
              <a:rPr lang="en-US" dirty="0" smtClean="0"/>
              <a:t>frontline briefings</a:t>
            </a:r>
          </a:p>
        </p:txBody>
      </p:sp>
      <p:pic>
        <p:nvPicPr>
          <p:cNvPr id="22532" name="Picture 4"/>
          <p:cNvPicPr>
            <a:picLocks noChangeAspect="1" noChangeArrowheads="1"/>
          </p:cNvPicPr>
          <p:nvPr/>
        </p:nvPicPr>
        <p:blipFill>
          <a:blip r:embed="rId3" cstate="print"/>
          <a:srcRect l="18520" t="19592" r="16735" b="6694"/>
          <a:stretch>
            <a:fillRect/>
          </a:stretch>
        </p:blipFill>
        <p:spPr bwMode="auto">
          <a:xfrm>
            <a:off x="0" y="1605254"/>
            <a:ext cx="6229350" cy="4433888"/>
          </a:xfrm>
          <a:prstGeom prst="rect">
            <a:avLst/>
          </a:prstGeom>
          <a:noFill/>
          <a:ln w="9525">
            <a:solidFill>
              <a:schemeClr val="bg1">
                <a:lumMod val="75000"/>
              </a:schemeClr>
            </a:solidFill>
            <a:miter lim="800000"/>
            <a:headEnd/>
            <a:tailEnd/>
          </a:ln>
        </p:spPr>
      </p:pic>
      <p:sp>
        <p:nvSpPr>
          <p:cNvPr id="5" name="TextBox 4"/>
          <p:cNvSpPr txBox="1"/>
          <p:nvPr/>
        </p:nvSpPr>
        <p:spPr>
          <a:xfrm>
            <a:off x="903288" y="6102350"/>
            <a:ext cx="3322637" cy="277812"/>
          </a:xfrm>
          <a:prstGeom prst="rect">
            <a:avLst/>
          </a:prstGeom>
          <a:noFill/>
        </p:spPr>
        <p:txBody>
          <a:bodyPr>
            <a:spAutoFit/>
          </a:bodyPr>
          <a:lstStyle/>
          <a:p>
            <a:pPr algn="r">
              <a:defRPr/>
            </a:pPr>
            <a:r>
              <a:rPr lang="en-GB" sz="1200" dirty="0">
                <a:latin typeface="+mn-lt"/>
              </a:rPr>
              <a:t>child development chart:0-11years</a:t>
            </a:r>
          </a:p>
        </p:txBody>
      </p:sp>
      <p:pic>
        <p:nvPicPr>
          <p:cNvPr id="18437" name="Picture 6" descr="RIP_frontline_Web thumbnail_Page_1.jpg"/>
          <p:cNvPicPr>
            <a:picLocks noChangeAspect="1"/>
          </p:cNvPicPr>
          <p:nvPr/>
        </p:nvPicPr>
        <p:blipFill>
          <a:blip r:embed="rId4" cstate="print"/>
          <a:srcRect/>
          <a:stretch>
            <a:fillRect/>
          </a:stretch>
        </p:blipFill>
        <p:spPr bwMode="auto">
          <a:xfrm>
            <a:off x="6316663" y="280988"/>
            <a:ext cx="2093912" cy="2990850"/>
          </a:xfrm>
          <a:prstGeom prst="rect">
            <a:avLst/>
          </a:prstGeom>
          <a:noFill/>
          <a:ln w="9525">
            <a:noFill/>
            <a:miter lim="800000"/>
            <a:headEnd/>
            <a:tailEnd/>
          </a:ln>
        </p:spPr>
      </p:pic>
      <p:pic>
        <p:nvPicPr>
          <p:cNvPr id="18438" name="Content Placeholder 7" descr="RIP_frontline_Resilience_FRONT_COVER.jpg">
            <a:hlinkClick r:id="rId5"/>
          </p:cNvPr>
          <p:cNvPicPr>
            <a:picLocks noGrp="1" noChangeAspect="1"/>
          </p:cNvPicPr>
          <p:nvPr>
            <p:ph idx="1"/>
          </p:nvPr>
        </p:nvPicPr>
        <p:blipFill>
          <a:blip r:embed="rId6" cstate="print"/>
          <a:srcRect/>
          <a:stretch>
            <a:fillRect/>
          </a:stretch>
        </p:blipFill>
        <p:spPr>
          <a:xfrm>
            <a:off x="6389688" y="3529013"/>
            <a:ext cx="2052637" cy="2906712"/>
          </a:xfrm>
        </p:spPr>
      </p:pic>
    </p:spTree>
    <p:extLst>
      <p:ext uri="{BB962C8B-B14F-4D97-AF65-F5344CB8AC3E}">
        <p14:creationId xmlns:p14="http://schemas.microsoft.com/office/powerpoint/2010/main" val="2653828002"/>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51520" y="717550"/>
            <a:ext cx="7467600" cy="1066800"/>
          </a:xfrm>
        </p:spPr>
        <p:txBody>
          <a:bodyPr/>
          <a:lstStyle/>
          <a:p>
            <a:pPr eaLnBrk="1" hangingPunct="1"/>
            <a:r>
              <a:rPr dirty="0" smtClean="0"/>
              <a:t>learning programme</a:t>
            </a:r>
          </a:p>
        </p:txBody>
      </p:sp>
      <p:sp>
        <p:nvSpPr>
          <p:cNvPr id="22531" name="Content Placeholder 2"/>
          <p:cNvSpPr>
            <a:spLocks noGrp="1"/>
          </p:cNvSpPr>
          <p:nvPr>
            <p:ph sz="half" idx="1"/>
          </p:nvPr>
        </p:nvSpPr>
        <p:spPr>
          <a:xfrm>
            <a:off x="212725" y="1590675"/>
            <a:ext cx="5553075" cy="4459288"/>
          </a:xfrm>
        </p:spPr>
        <p:txBody>
          <a:bodyPr/>
          <a:lstStyle/>
          <a:p>
            <a:pPr eaLnBrk="1" hangingPunct="1">
              <a:buClrTx/>
            </a:pPr>
            <a:r>
              <a:rPr lang="en-GB" sz="2300" b="1" dirty="0" smtClean="0"/>
              <a:t>range of events</a:t>
            </a:r>
            <a:r>
              <a:rPr lang="en-GB" sz="2300" dirty="0" smtClean="0"/>
              <a:t>:</a:t>
            </a:r>
          </a:p>
          <a:p>
            <a:pPr lvl="1" eaLnBrk="1" hangingPunct="1">
              <a:buClrTx/>
              <a:buSzPct val="70000"/>
            </a:pPr>
            <a:r>
              <a:rPr lang="en-GB" sz="2300" dirty="0" smtClean="0"/>
              <a:t>Partnership Conferences</a:t>
            </a:r>
          </a:p>
          <a:p>
            <a:pPr lvl="1" eaLnBrk="1" hangingPunct="1">
              <a:buClrTx/>
              <a:buSzPct val="70000"/>
            </a:pPr>
            <a:r>
              <a:rPr lang="en-GB" sz="2300" dirty="0" smtClean="0"/>
              <a:t>Research Messages Workshops</a:t>
            </a:r>
          </a:p>
          <a:p>
            <a:pPr lvl="1" eaLnBrk="1" hangingPunct="1">
              <a:buClrTx/>
              <a:buSzPct val="70000"/>
            </a:pPr>
            <a:r>
              <a:rPr lang="en-GB" sz="2300" dirty="0" smtClean="0"/>
              <a:t>Team Managers’ Workshops</a:t>
            </a:r>
          </a:p>
          <a:p>
            <a:pPr lvl="1" eaLnBrk="1" hangingPunct="1">
              <a:buClrTx/>
              <a:buSzPct val="70000"/>
            </a:pPr>
            <a:r>
              <a:rPr lang="en-GB" sz="2300" dirty="0" smtClean="0"/>
              <a:t>In-house workshops</a:t>
            </a:r>
          </a:p>
          <a:p>
            <a:pPr lvl="1" eaLnBrk="1" hangingPunct="1">
              <a:buClrTx/>
              <a:buSzPct val="70000"/>
            </a:pPr>
            <a:r>
              <a:rPr lang="en-GB" sz="2300" dirty="0" smtClean="0"/>
              <a:t>webinars</a:t>
            </a:r>
          </a:p>
          <a:p>
            <a:pPr eaLnBrk="1" hangingPunct="1">
              <a:buClrTx/>
            </a:pPr>
            <a:r>
              <a:rPr lang="en-GB" sz="2300" b="1" dirty="0" smtClean="0"/>
              <a:t>certificates </a:t>
            </a:r>
            <a:r>
              <a:rPr lang="en-GB" sz="2300" dirty="0" smtClean="0"/>
              <a:t>provided to contribute to re-registration requirements</a:t>
            </a:r>
          </a:p>
        </p:txBody>
      </p:sp>
      <p:pic>
        <p:nvPicPr>
          <p:cNvPr id="44036" name="Picture 2"/>
          <p:cNvPicPr>
            <a:picLocks noChangeAspect="1" noChangeArrowheads="1"/>
          </p:cNvPicPr>
          <p:nvPr/>
        </p:nvPicPr>
        <p:blipFill>
          <a:blip r:embed="rId3" cstate="print"/>
          <a:srcRect l="29659" t="19272" r="39204" b="12546"/>
          <a:stretch>
            <a:fillRect/>
          </a:stretch>
        </p:blipFill>
        <p:spPr bwMode="auto">
          <a:xfrm>
            <a:off x="6078538" y="1250950"/>
            <a:ext cx="1814512" cy="2482850"/>
          </a:xfrm>
          <a:prstGeom prst="rect">
            <a:avLst/>
          </a:prstGeom>
          <a:noFill/>
          <a:ln w="9525">
            <a:solidFill>
              <a:schemeClr val="bg1">
                <a:lumMod val="75000"/>
              </a:schemeClr>
            </a:solidFill>
            <a:miter lim="800000"/>
            <a:headEnd/>
            <a:tailEnd/>
          </a:ln>
        </p:spPr>
      </p:pic>
      <p:pic>
        <p:nvPicPr>
          <p:cNvPr id="105474" name="Picture 2"/>
          <p:cNvPicPr>
            <a:picLocks noChangeAspect="1" noChangeArrowheads="1"/>
          </p:cNvPicPr>
          <p:nvPr/>
        </p:nvPicPr>
        <p:blipFill>
          <a:blip r:embed="rId4" cstate="print"/>
          <a:srcRect l="33420" t="16190" r="31485" b="3959"/>
          <a:stretch>
            <a:fillRect/>
          </a:stretch>
        </p:blipFill>
        <p:spPr bwMode="auto">
          <a:xfrm>
            <a:off x="6111875" y="3900488"/>
            <a:ext cx="1747838" cy="2484437"/>
          </a:xfrm>
          <a:prstGeom prst="rect">
            <a:avLst/>
          </a:prstGeom>
          <a:noFill/>
          <a:ln w="9525">
            <a:solidFill>
              <a:schemeClr val="bg1">
                <a:lumMod val="75000"/>
              </a:schemeClr>
            </a:solidFill>
            <a:miter lim="800000"/>
            <a:headEnd/>
            <a:tailEnd/>
          </a:ln>
        </p:spPr>
      </p:pic>
    </p:spTree>
    <p:extLst>
      <p:ext uri="{BB962C8B-B14F-4D97-AF65-F5344CB8AC3E}">
        <p14:creationId xmlns:p14="http://schemas.microsoft.com/office/powerpoint/2010/main" val="233364577"/>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68300" y="922040"/>
            <a:ext cx="7969250" cy="1066800"/>
          </a:xfrm>
        </p:spPr>
        <p:txBody>
          <a:bodyPr/>
          <a:lstStyle/>
          <a:p>
            <a:r>
              <a:rPr lang="en-US" dirty="0" smtClean="0"/>
              <a:t>website</a:t>
            </a:r>
          </a:p>
        </p:txBody>
      </p:sp>
      <p:pic>
        <p:nvPicPr>
          <p:cNvPr id="31748" name="Picture 4"/>
          <p:cNvPicPr>
            <a:picLocks noChangeAspect="1" noChangeArrowheads="1"/>
          </p:cNvPicPr>
          <p:nvPr/>
        </p:nvPicPr>
        <p:blipFill>
          <a:blip r:embed="rId3" cstate="print"/>
          <a:srcRect l="20540" t="19347" r="22092" b="6449"/>
          <a:stretch>
            <a:fillRect/>
          </a:stretch>
        </p:blipFill>
        <p:spPr bwMode="auto">
          <a:xfrm>
            <a:off x="1062038" y="1538287"/>
            <a:ext cx="6581775" cy="5319713"/>
          </a:xfrm>
          <a:prstGeom prst="rect">
            <a:avLst/>
          </a:prstGeom>
          <a:noFill/>
          <a:ln w="9525">
            <a:solidFill>
              <a:schemeClr val="bg1">
                <a:lumMod val="75000"/>
              </a:schemeClr>
            </a:solidFill>
            <a:miter lim="800000"/>
            <a:headEnd/>
            <a:tailEnd/>
          </a:ln>
        </p:spPr>
      </p:pic>
    </p:spTree>
    <p:extLst>
      <p:ext uri="{BB962C8B-B14F-4D97-AF65-F5344CB8AC3E}">
        <p14:creationId xmlns:p14="http://schemas.microsoft.com/office/powerpoint/2010/main" val="193370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11138" y="694173"/>
            <a:ext cx="7969250" cy="1066800"/>
          </a:xfrm>
        </p:spPr>
        <p:txBody>
          <a:bodyPr/>
          <a:lstStyle/>
          <a:p>
            <a:pPr eaLnBrk="1" hangingPunct="1"/>
            <a:r>
              <a:rPr dirty="0" smtClean="0"/>
              <a:t>Change Projects</a:t>
            </a:r>
          </a:p>
        </p:txBody>
      </p:sp>
      <p:sp>
        <p:nvSpPr>
          <p:cNvPr id="29699" name="Content Placeholder 2"/>
          <p:cNvSpPr>
            <a:spLocks noGrp="1"/>
          </p:cNvSpPr>
          <p:nvPr>
            <p:ph idx="1"/>
          </p:nvPr>
        </p:nvSpPr>
        <p:spPr>
          <a:xfrm>
            <a:off x="212725" y="1589088"/>
            <a:ext cx="7970838" cy="4222750"/>
          </a:xfrm>
        </p:spPr>
        <p:txBody>
          <a:bodyPr/>
          <a:lstStyle/>
          <a:p>
            <a:pPr eaLnBrk="1" hangingPunct="1"/>
            <a:r>
              <a:rPr lang="en-GB" dirty="0" smtClean="0"/>
              <a:t>Collaborative learning between researchers and practitioners to create new knowledge and accessible evidence-informed resources for practitioners</a:t>
            </a:r>
          </a:p>
          <a:p>
            <a:pPr eaLnBrk="1" hangingPunct="1"/>
            <a:r>
              <a:rPr lang="en-GB" dirty="0" smtClean="0"/>
              <a:t>Change Projects include:</a:t>
            </a:r>
          </a:p>
          <a:p>
            <a:pPr lvl="1" eaLnBrk="1" hangingPunct="1"/>
            <a:r>
              <a:rPr lang="en-GB" dirty="0" smtClean="0"/>
              <a:t>Analysis and Critical Thinking in Assessment</a:t>
            </a:r>
          </a:p>
          <a:p>
            <a:pPr lvl="1" eaLnBrk="1" hangingPunct="1"/>
            <a:r>
              <a:rPr lang="en-GB" dirty="0" smtClean="0"/>
              <a:t>Housing and Play </a:t>
            </a:r>
          </a:p>
          <a:p>
            <a:pPr lvl="1" eaLnBrk="1" hangingPunct="1"/>
            <a:r>
              <a:rPr lang="en-GB" dirty="0" smtClean="0"/>
              <a:t>Change Project around the topic of early intervention commissioning</a:t>
            </a:r>
          </a:p>
          <a:p>
            <a:pPr lvl="1" eaLnBrk="1" hangingPunct="1"/>
            <a:r>
              <a:rPr lang="en-GB" dirty="0" smtClean="0"/>
              <a:t>Parental Capacity to Change / Training Transfer</a:t>
            </a:r>
          </a:p>
          <a:p>
            <a:pPr lvl="1" eaLnBrk="1" hangingPunct="1"/>
            <a:r>
              <a:rPr lang="en-GB" dirty="0" smtClean="0"/>
              <a:t>Voice of CYP (2014)</a:t>
            </a:r>
          </a:p>
        </p:txBody>
      </p:sp>
    </p:spTree>
    <p:extLst>
      <p:ext uri="{BB962C8B-B14F-4D97-AF65-F5344CB8AC3E}">
        <p14:creationId xmlns:p14="http://schemas.microsoft.com/office/powerpoint/2010/main" val="1236926007"/>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Picture 10.png"/>
          <p:cNvPicPr>
            <a:picLocks noChangeAspect="1"/>
          </p:cNvPicPr>
          <p:nvPr/>
        </p:nvPicPr>
        <p:blipFill>
          <a:blip r:embed="rId3" cstate="print"/>
          <a:srcRect/>
          <a:stretch>
            <a:fillRect/>
          </a:stretch>
        </p:blipFill>
        <p:spPr bwMode="auto">
          <a:xfrm>
            <a:off x="1" y="116632"/>
            <a:ext cx="8509000" cy="6774238"/>
          </a:xfrm>
          <a:prstGeom prst="rect">
            <a:avLst/>
          </a:prstGeom>
          <a:noFill/>
          <a:ln w="9525">
            <a:noFill/>
            <a:miter lim="800000"/>
            <a:headEnd/>
            <a:tailEnd/>
          </a:ln>
        </p:spPr>
      </p:pic>
    </p:spTree>
    <p:extLst>
      <p:ext uri="{BB962C8B-B14F-4D97-AF65-F5344CB8AC3E}">
        <p14:creationId xmlns:p14="http://schemas.microsoft.com/office/powerpoint/2010/main" val="206547123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www.seinit.org/wp-content/uploads/2009/01/guidelines1.jpg"/>
          <p:cNvPicPr>
            <a:picLocks noChangeAspect="1" noChangeArrowheads="1"/>
          </p:cNvPicPr>
          <p:nvPr/>
        </p:nvPicPr>
        <p:blipFill>
          <a:blip r:embed="rId3" cstate="print"/>
          <a:srcRect/>
          <a:stretch>
            <a:fillRect/>
          </a:stretch>
        </p:blipFill>
        <p:spPr bwMode="auto">
          <a:xfrm>
            <a:off x="906194" y="154147"/>
            <a:ext cx="7128792" cy="6693268"/>
          </a:xfrm>
          <a:prstGeom prst="rect">
            <a:avLst/>
          </a:prstGeom>
          <a:noFill/>
        </p:spPr>
      </p:pic>
    </p:spTree>
    <p:extLst>
      <p:ext uri="{BB962C8B-B14F-4D97-AF65-F5344CB8AC3E}">
        <p14:creationId xmlns:p14="http://schemas.microsoft.com/office/powerpoint/2010/main" val="326333675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211138" y="762463"/>
            <a:ext cx="7969250" cy="1066800"/>
          </a:xfrm>
        </p:spPr>
        <p:txBody>
          <a:bodyPr/>
          <a:lstStyle/>
          <a:p>
            <a:r>
              <a:rPr dirty="0" smtClean="0"/>
              <a:t>a ‘third generation approach’</a:t>
            </a:r>
          </a:p>
        </p:txBody>
      </p:sp>
      <p:sp>
        <p:nvSpPr>
          <p:cNvPr id="17411" name="Content Placeholder 2"/>
          <p:cNvSpPr>
            <a:spLocks noGrp="1"/>
          </p:cNvSpPr>
          <p:nvPr>
            <p:ph idx="1"/>
          </p:nvPr>
        </p:nvSpPr>
        <p:spPr>
          <a:xfrm>
            <a:off x="303213" y="1516063"/>
            <a:ext cx="7970837" cy="4222750"/>
          </a:xfrm>
        </p:spPr>
        <p:txBody>
          <a:bodyPr/>
          <a:lstStyle/>
          <a:p>
            <a:endParaRPr lang="en-GB" smtClean="0"/>
          </a:p>
          <a:p>
            <a:endParaRPr lang="en-GB" smtClean="0"/>
          </a:p>
        </p:txBody>
      </p:sp>
      <p:pic>
        <p:nvPicPr>
          <p:cNvPr id="174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13" y="5221288"/>
            <a:ext cx="650875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5651500" y="1772816"/>
            <a:ext cx="2776538" cy="2032000"/>
          </a:xfrm>
          <a:prstGeom prst="rect">
            <a:avLst/>
          </a:prstGeom>
          <a:noFill/>
        </p:spPr>
        <p:txBody>
          <a:bodyPr>
            <a:spAutoFit/>
          </a:bodyPr>
          <a:lstStyle/>
          <a:p>
            <a:pPr>
              <a:defRPr/>
            </a:pPr>
            <a:r>
              <a:rPr lang="en-GB" sz="1800" i="1" dirty="0">
                <a:latin typeface="+mn-lt"/>
              </a:rPr>
              <a:t>Unaided clinical judgement in relation to the assessment of risk of harm, is now widely recognised to be flawed</a:t>
            </a:r>
          </a:p>
          <a:p>
            <a:pPr>
              <a:defRPr/>
            </a:pPr>
            <a:r>
              <a:rPr lang="en-GB" sz="1800" i="1" dirty="0">
                <a:solidFill>
                  <a:schemeClr val="accent6"/>
                </a:solidFill>
                <a:latin typeface="+mn-lt"/>
              </a:rPr>
              <a:t>Barlow 2012: 20 </a:t>
            </a:r>
          </a:p>
        </p:txBody>
      </p:sp>
      <p:sp>
        <p:nvSpPr>
          <p:cNvPr id="7" name="Content Placeholder 3"/>
          <p:cNvSpPr>
            <a:spLocks noGrp="1"/>
          </p:cNvSpPr>
          <p:nvPr/>
        </p:nvSpPr>
        <p:spPr bwMode="auto">
          <a:xfrm>
            <a:off x="5651500" y="1599536"/>
            <a:ext cx="2776538" cy="2638425"/>
          </a:xfrm>
          <a:prstGeom prst="wedgeRoundRectCallout">
            <a:avLst>
              <a:gd name="adj1" fmla="val 44426"/>
              <a:gd name="adj2" fmla="val 128021"/>
              <a:gd name="adj3" fmla="val 16667"/>
            </a:avLst>
          </a:prstGeom>
          <a:noFill/>
          <a:ln w="9525">
            <a:solidFill>
              <a:schemeClr val="accent1"/>
            </a:solidFill>
            <a:miter lim="800000"/>
            <a:headEnd/>
            <a:tailEnd/>
          </a:ln>
        </p:spPr>
        <p:txBody>
          <a:bodyPr/>
          <a:lstStyle>
            <a:lvl1pPr marL="342900" indent="-342900" algn="l" rtl="0" eaLnBrk="1" fontAlgn="base" hangingPunct="1">
              <a:spcBef>
                <a:spcPct val="20000"/>
              </a:spcBef>
              <a:spcAft>
                <a:spcPts val="600"/>
              </a:spcAft>
              <a:buClr>
                <a:srgbClr val="5F5F5F"/>
              </a:buClr>
              <a:buSzPct val="70000"/>
              <a:buFont typeface="Wingdings" pitchFamily="2" charset="2"/>
              <a:buChar char="l"/>
              <a:defRPr sz="2800" baseline="0">
                <a:solidFill>
                  <a:schemeClr val="tx1"/>
                </a:solidFill>
                <a:latin typeface="InfoText-Medium" pitchFamily="34" charset="0"/>
                <a:ea typeface="+mn-ea"/>
                <a:cs typeface="+mn-cs"/>
              </a:defRPr>
            </a:lvl1pPr>
            <a:lvl2pPr marL="742950" indent="-285750" algn="l" rtl="0" eaLnBrk="1" fontAlgn="base" hangingPunct="1">
              <a:spcBef>
                <a:spcPct val="20000"/>
              </a:spcBef>
              <a:spcAft>
                <a:spcPct val="0"/>
              </a:spcAft>
              <a:buClr>
                <a:srgbClr val="5F5F5F"/>
              </a:buClr>
              <a:buSzPct val="60000"/>
              <a:buFont typeface="Wingdings" pitchFamily="2" charset="2"/>
              <a:buChar char="Ü"/>
              <a:defRPr sz="2400" baseline="0">
                <a:solidFill>
                  <a:schemeClr val="tx1"/>
                </a:solidFill>
                <a:latin typeface="InfoText-Medium" pitchFamily="34" charset="0"/>
              </a:defRPr>
            </a:lvl2pPr>
            <a:lvl3pPr marL="1143000" indent="-228600" algn="l" rtl="0" eaLnBrk="1" fontAlgn="base" hangingPunct="1">
              <a:spcBef>
                <a:spcPct val="20000"/>
              </a:spcBef>
              <a:spcAft>
                <a:spcPct val="0"/>
              </a:spcAft>
              <a:buClr>
                <a:srgbClr val="5F5F5F"/>
              </a:buClr>
              <a:buSzPct val="60000"/>
              <a:buFont typeface="Wingdings 2" pitchFamily="18" charset="2"/>
              <a:buChar char="¡"/>
              <a:defRPr sz="2000" baseline="0">
                <a:solidFill>
                  <a:schemeClr val="tx1"/>
                </a:solidFill>
                <a:latin typeface="InfoText-Medium" pitchFamily="34" charset="0"/>
              </a:defRPr>
            </a:lvl3pPr>
            <a:lvl4pPr marL="1600200" indent="-228600" algn="l" rtl="0" eaLnBrk="1" fontAlgn="base" hangingPunct="1">
              <a:spcBef>
                <a:spcPct val="20000"/>
              </a:spcBef>
              <a:spcAft>
                <a:spcPct val="0"/>
              </a:spcAft>
              <a:buClr>
                <a:srgbClr val="5F5F5F"/>
              </a:buClr>
              <a:buSzPct val="80000"/>
              <a:buChar char="–"/>
              <a:defRPr sz="1800" baseline="0">
                <a:solidFill>
                  <a:schemeClr val="tx1"/>
                </a:solidFill>
                <a:latin typeface="InfoText-Medium" pitchFamily="34" charset="0"/>
              </a:defRPr>
            </a:lvl4pPr>
            <a:lvl5pPr marL="2057400" indent="-228600" algn="l" rtl="0" eaLnBrk="1" fontAlgn="base" hangingPunct="1">
              <a:spcBef>
                <a:spcPct val="20000"/>
              </a:spcBef>
              <a:spcAft>
                <a:spcPct val="0"/>
              </a:spcAft>
              <a:buClr>
                <a:srgbClr val="5F5F5F"/>
              </a:buClr>
              <a:buSzPct val="65000"/>
              <a:buFont typeface="Wingdings" pitchFamily="2" charset="2"/>
              <a:buChar char="ü"/>
              <a:defRPr sz="1800" baseline="0">
                <a:solidFill>
                  <a:schemeClr val="tx1"/>
                </a:solidFill>
                <a:latin typeface="InfoText-Medium" pitchFamily="34" charset="0"/>
              </a:defRPr>
            </a:lvl5pPr>
            <a:lvl6pPr marL="2514600" indent="-228600" algn="l" rtl="0" eaLnBrk="1" fontAlgn="base" hangingPunct="1">
              <a:spcBef>
                <a:spcPct val="20000"/>
              </a:spcBef>
              <a:spcAft>
                <a:spcPct val="0"/>
              </a:spcAft>
              <a:buClr>
                <a:srgbClr val="5F5F5F"/>
              </a:buClr>
              <a:buSzPct val="65000"/>
              <a:buFont typeface="Wingdings" pitchFamily="2" charset="2"/>
              <a:buChar char="ü"/>
              <a:defRPr sz="1800">
                <a:solidFill>
                  <a:srgbClr val="333333"/>
                </a:solidFill>
                <a:latin typeface="+mn-lt"/>
              </a:defRPr>
            </a:lvl6pPr>
            <a:lvl7pPr marL="2971800" indent="-228600" algn="l" rtl="0" eaLnBrk="1" fontAlgn="base" hangingPunct="1">
              <a:spcBef>
                <a:spcPct val="20000"/>
              </a:spcBef>
              <a:spcAft>
                <a:spcPct val="0"/>
              </a:spcAft>
              <a:buClr>
                <a:srgbClr val="5F5F5F"/>
              </a:buClr>
              <a:buSzPct val="65000"/>
              <a:buFont typeface="Wingdings" pitchFamily="2" charset="2"/>
              <a:buChar char="ü"/>
              <a:defRPr sz="1800">
                <a:solidFill>
                  <a:srgbClr val="333333"/>
                </a:solidFill>
                <a:latin typeface="+mn-lt"/>
              </a:defRPr>
            </a:lvl7pPr>
            <a:lvl8pPr marL="3429000" indent="-228600" algn="l" rtl="0" eaLnBrk="1" fontAlgn="base" hangingPunct="1">
              <a:spcBef>
                <a:spcPct val="20000"/>
              </a:spcBef>
              <a:spcAft>
                <a:spcPct val="0"/>
              </a:spcAft>
              <a:buClr>
                <a:srgbClr val="5F5F5F"/>
              </a:buClr>
              <a:buSzPct val="65000"/>
              <a:buFont typeface="Wingdings" pitchFamily="2" charset="2"/>
              <a:buChar char="ü"/>
              <a:defRPr sz="1800">
                <a:solidFill>
                  <a:srgbClr val="333333"/>
                </a:solidFill>
                <a:latin typeface="+mn-lt"/>
              </a:defRPr>
            </a:lvl8pPr>
            <a:lvl9pPr marL="3886200" indent="-228600" algn="l" rtl="0" eaLnBrk="1" fontAlgn="base" hangingPunct="1">
              <a:spcBef>
                <a:spcPct val="20000"/>
              </a:spcBef>
              <a:spcAft>
                <a:spcPct val="0"/>
              </a:spcAft>
              <a:buClr>
                <a:srgbClr val="5F5F5F"/>
              </a:buClr>
              <a:buSzPct val="65000"/>
              <a:buFont typeface="Wingdings" pitchFamily="2" charset="2"/>
              <a:buChar char="ü"/>
              <a:defRPr sz="1800">
                <a:solidFill>
                  <a:srgbClr val="333333"/>
                </a:solidFill>
                <a:latin typeface="+mn-lt"/>
              </a:defRPr>
            </a:lvl9pPr>
          </a:lstStyle>
          <a:p>
            <a:pPr marL="0" indent="0">
              <a:buFont typeface="Wingdings" pitchFamily="2" charset="2"/>
              <a:buNone/>
              <a:defRPr/>
            </a:pPr>
            <a:endParaRPr lang="en-GB" sz="1200" dirty="0">
              <a:solidFill>
                <a:schemeClr val="bg1">
                  <a:lumMod val="65000"/>
                </a:schemeClr>
              </a:solidFill>
            </a:endParaRPr>
          </a:p>
        </p:txBody>
      </p:sp>
      <p:sp>
        <p:nvSpPr>
          <p:cNvPr id="8" name="Rounded Rectangle 7"/>
          <p:cNvSpPr/>
          <p:nvPr/>
        </p:nvSpPr>
        <p:spPr bwMode="auto">
          <a:xfrm>
            <a:off x="303213" y="1898650"/>
            <a:ext cx="5145087" cy="704850"/>
          </a:xfrm>
          <a:prstGeom prst="roundRect">
            <a:avLst/>
          </a:prstGeom>
          <a:solidFill>
            <a:schemeClr val="accent1"/>
          </a:solidFill>
          <a:ln w="9525" cap="flat" cmpd="sng" algn="ctr">
            <a:solidFill>
              <a:schemeClr val="tx1"/>
            </a:solidFill>
            <a:prstDash val="solid"/>
            <a:miter lim="800000"/>
            <a:headEnd type="none" w="med" len="med"/>
            <a:tailEnd type="none" w="med" len="med"/>
          </a:ln>
          <a:effectLst/>
        </p:spPr>
        <p:txBody>
          <a:bodyPr wrap="none"/>
          <a:lstStyle/>
          <a:p>
            <a:pPr>
              <a:defRPr/>
            </a:pPr>
            <a:r>
              <a:rPr lang="en-GB" sz="2400" dirty="0">
                <a:latin typeface="+mn-lt"/>
              </a:rPr>
              <a:t>Evidence-based actuarial tools</a:t>
            </a:r>
          </a:p>
        </p:txBody>
      </p:sp>
      <p:sp>
        <p:nvSpPr>
          <p:cNvPr id="9" name="Rounded Rectangle 8"/>
          <p:cNvSpPr/>
          <p:nvPr/>
        </p:nvSpPr>
        <p:spPr bwMode="auto">
          <a:xfrm>
            <a:off x="303213" y="3633788"/>
            <a:ext cx="5145087" cy="704850"/>
          </a:xfrm>
          <a:prstGeom prst="roundRect">
            <a:avLst/>
          </a:prstGeom>
          <a:solidFill>
            <a:schemeClr val="accent1"/>
          </a:solidFill>
          <a:ln w="9525" cap="flat" cmpd="sng" algn="ctr">
            <a:solidFill>
              <a:schemeClr val="tx1"/>
            </a:solidFill>
            <a:prstDash val="solid"/>
            <a:miter lim="800000"/>
            <a:headEnd type="none" w="med" len="med"/>
            <a:tailEnd type="none" w="med" len="med"/>
          </a:ln>
          <a:effectLst/>
        </p:spPr>
        <p:txBody>
          <a:bodyPr wrap="none"/>
          <a:lstStyle/>
          <a:p>
            <a:pPr>
              <a:defRPr/>
            </a:pPr>
            <a:r>
              <a:rPr lang="en-GB" sz="2400" dirty="0">
                <a:latin typeface="+mn-lt"/>
              </a:rPr>
              <a:t>Professional judgement</a:t>
            </a:r>
          </a:p>
        </p:txBody>
      </p:sp>
      <p:sp>
        <p:nvSpPr>
          <p:cNvPr id="10" name="Plus 9"/>
          <p:cNvSpPr/>
          <p:nvPr/>
        </p:nvSpPr>
        <p:spPr bwMode="auto">
          <a:xfrm>
            <a:off x="2016125" y="2906713"/>
            <a:ext cx="638175" cy="598487"/>
          </a:xfrm>
          <a:prstGeom prst="mathPlus">
            <a:avLst/>
          </a:prstGeom>
          <a:solidFill>
            <a:schemeClr val="accent1"/>
          </a:solidFill>
          <a:ln w="9525" cap="flat" cmpd="sng" algn="ctr">
            <a:solidFill>
              <a:schemeClr val="tx1"/>
            </a:solidFill>
            <a:prstDash val="solid"/>
            <a:miter lim="800000"/>
            <a:headEnd type="none" w="med" len="med"/>
            <a:tailEnd type="none" w="med" len="med"/>
          </a:ln>
          <a:effectLst/>
        </p:spPr>
        <p:txBody>
          <a:bodyPr wrap="none"/>
          <a:lstStyle/>
          <a:p>
            <a:pPr>
              <a:defRPr/>
            </a:pPr>
            <a:endParaRPr lang="en-GB"/>
          </a:p>
        </p:txBody>
      </p:sp>
      <p:sp>
        <p:nvSpPr>
          <p:cNvPr id="11" name="Equal 10"/>
          <p:cNvSpPr/>
          <p:nvPr/>
        </p:nvSpPr>
        <p:spPr bwMode="auto">
          <a:xfrm>
            <a:off x="2139950" y="4538663"/>
            <a:ext cx="611188" cy="561975"/>
          </a:xfrm>
          <a:prstGeom prst="mathEqual">
            <a:avLst/>
          </a:prstGeom>
          <a:solidFill>
            <a:schemeClr val="accent1"/>
          </a:solidFill>
          <a:ln w="9525" cap="flat" cmpd="sng" algn="ctr">
            <a:solidFill>
              <a:schemeClr val="tx1"/>
            </a:solidFill>
            <a:prstDash val="solid"/>
            <a:miter lim="800000"/>
            <a:headEnd type="none" w="med" len="med"/>
            <a:tailEnd type="none" w="med" len="med"/>
          </a:ln>
          <a:effectLst/>
        </p:spPr>
        <p:txBody>
          <a:bodyPr wrap="none"/>
          <a:lstStyle/>
          <a:p>
            <a:pPr>
              <a:defRPr/>
            </a:pPr>
            <a:endParaRPr lang="en-GB"/>
          </a:p>
        </p:txBody>
      </p:sp>
    </p:spTree>
    <p:extLst>
      <p:ext uri="{BB962C8B-B14F-4D97-AF65-F5344CB8AC3E}">
        <p14:creationId xmlns:p14="http://schemas.microsoft.com/office/powerpoint/2010/main" val="2997394987"/>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Checklist</a:t>
            </a:r>
            <a:endParaRPr lang="en-GB" dirty="0"/>
          </a:p>
        </p:txBody>
      </p:sp>
      <p:sp>
        <p:nvSpPr>
          <p:cNvPr id="3" name="Content Placeholder 2"/>
          <p:cNvSpPr>
            <a:spLocks noGrp="1"/>
          </p:cNvSpPr>
          <p:nvPr>
            <p:ph sz="half" idx="1"/>
          </p:nvPr>
        </p:nvSpPr>
        <p:spPr/>
        <p:txBody>
          <a:bodyPr/>
          <a:lstStyle/>
          <a:p>
            <a:r>
              <a:rPr lang="en-GB" sz="2800" dirty="0" smtClean="0"/>
              <a:t>Improve access</a:t>
            </a:r>
          </a:p>
          <a:p>
            <a:r>
              <a:rPr lang="en-GB" sz="2800" dirty="0"/>
              <a:t>User </a:t>
            </a:r>
            <a:r>
              <a:rPr lang="en-GB" sz="2800" dirty="0" smtClean="0"/>
              <a:t>engagement</a:t>
            </a:r>
          </a:p>
          <a:p>
            <a:r>
              <a:rPr lang="en-GB" sz="2800" dirty="0"/>
              <a:t>Analyse barriers and </a:t>
            </a:r>
            <a:r>
              <a:rPr lang="en-GB" sz="2800" dirty="0" smtClean="0"/>
              <a:t>enablers</a:t>
            </a:r>
          </a:p>
          <a:p>
            <a:r>
              <a:rPr lang="en-GB" sz="2800" dirty="0"/>
              <a:t>Align needs and knowledge</a:t>
            </a:r>
            <a:endParaRPr lang="en-GB" sz="2800" dirty="0" smtClean="0"/>
          </a:p>
          <a:p>
            <a:endParaRPr lang="en-GB" sz="2800" dirty="0" smtClean="0"/>
          </a:p>
          <a:p>
            <a:endParaRPr lang="en-GB" sz="2800" dirty="0"/>
          </a:p>
        </p:txBody>
      </p:sp>
      <p:sp>
        <p:nvSpPr>
          <p:cNvPr id="6" name="Content Placeholder 5"/>
          <p:cNvSpPr>
            <a:spLocks noGrp="1"/>
          </p:cNvSpPr>
          <p:nvPr>
            <p:ph sz="half" idx="2"/>
          </p:nvPr>
        </p:nvSpPr>
        <p:spPr/>
        <p:txBody>
          <a:bodyPr/>
          <a:lstStyle/>
          <a:p>
            <a:r>
              <a:rPr lang="en-GB" sz="2800" dirty="0"/>
              <a:t>Support for knowledge </a:t>
            </a:r>
            <a:r>
              <a:rPr lang="en-GB" sz="2800" dirty="0" smtClean="0"/>
              <a:t>use</a:t>
            </a:r>
          </a:p>
          <a:p>
            <a:r>
              <a:rPr lang="en-GB" sz="2800" dirty="0" smtClean="0"/>
              <a:t>Credibility</a:t>
            </a:r>
          </a:p>
          <a:p>
            <a:r>
              <a:rPr lang="en-GB" sz="2800" dirty="0" smtClean="0"/>
              <a:t>Training</a:t>
            </a:r>
          </a:p>
          <a:p>
            <a:r>
              <a:rPr lang="en-GB" sz="2800" dirty="0" smtClean="0"/>
              <a:t>Co-production</a:t>
            </a:r>
          </a:p>
          <a:p>
            <a:pPr marL="0" indent="0">
              <a:buNone/>
            </a:pPr>
            <a:endParaRPr lang="en-GB" sz="2800" dirty="0"/>
          </a:p>
          <a:p>
            <a:pPr marL="0" indent="0">
              <a:buNone/>
            </a:pPr>
            <a:endParaRPr lang="en-GB" sz="2800" dirty="0" smtClean="0"/>
          </a:p>
        </p:txBody>
      </p:sp>
      <p:sp>
        <p:nvSpPr>
          <p:cNvPr id="4" name="Slide Number Placeholder 3"/>
          <p:cNvSpPr>
            <a:spLocks noGrp="1"/>
          </p:cNvSpPr>
          <p:nvPr>
            <p:ph type="sldNum" sz="quarter" idx="4"/>
          </p:nvPr>
        </p:nvSpPr>
        <p:spPr/>
        <p:txBody>
          <a:bodyPr/>
          <a:lstStyle/>
          <a:p>
            <a:fld id="{B230FB2D-6228-4E21-8EA4-AF43349A18F4}" type="slidenum">
              <a:rPr lang="en-GB" smtClean="0"/>
              <a:pPr/>
              <a:t>29</a:t>
            </a:fld>
            <a:endParaRPr lang="en-GB" dirty="0"/>
          </a:p>
        </p:txBody>
      </p:sp>
    </p:spTree>
    <p:extLst>
      <p:ext uri="{BB962C8B-B14F-4D97-AF65-F5344CB8AC3E}">
        <p14:creationId xmlns:p14="http://schemas.microsoft.com/office/powerpoint/2010/main" val="164319020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 Levers of chang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8069" y="332656"/>
            <a:ext cx="7621619" cy="5760640"/>
          </a:xfrm>
          <a:prstGeom prst="rect">
            <a:avLst/>
          </a:prstGeom>
        </p:spPr>
      </p:pic>
      <p:sp>
        <p:nvSpPr>
          <p:cNvPr id="5" name="TextBox 4"/>
          <p:cNvSpPr txBox="1"/>
          <p:nvPr/>
        </p:nvSpPr>
        <p:spPr>
          <a:xfrm>
            <a:off x="4932040" y="6197206"/>
            <a:ext cx="3744416" cy="923330"/>
          </a:xfrm>
          <a:prstGeom prst="rect">
            <a:avLst/>
          </a:prstGeom>
          <a:noFill/>
        </p:spPr>
        <p:txBody>
          <a:bodyPr wrap="square" rtlCol="0">
            <a:spAutoFit/>
          </a:bodyPr>
          <a:lstStyle/>
          <a:p>
            <a:r>
              <a:rPr lang="en-GB" dirty="0"/>
              <a:t>Unilever’s </a:t>
            </a:r>
            <a:r>
              <a:rPr lang="en-GB" dirty="0" smtClean="0"/>
              <a:t>“5 </a:t>
            </a:r>
            <a:r>
              <a:rPr lang="en-GB" dirty="0"/>
              <a:t>levers of </a:t>
            </a:r>
            <a:r>
              <a:rPr lang="en-GB" dirty="0" smtClean="0"/>
              <a:t>change model”</a:t>
            </a:r>
            <a:endParaRPr lang="en-GB" dirty="0"/>
          </a:p>
          <a:p>
            <a:endParaRPr lang="en-GB" dirty="0"/>
          </a:p>
        </p:txBody>
      </p:sp>
    </p:spTree>
    <p:extLst>
      <p:ext uri="{BB962C8B-B14F-4D97-AF65-F5344CB8AC3E}">
        <p14:creationId xmlns:p14="http://schemas.microsoft.com/office/powerpoint/2010/main" val="327892922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Make it PERSONAL</a:t>
            </a:r>
            <a:endParaRPr lang="en-GB" dirty="0"/>
          </a:p>
        </p:txBody>
      </p:sp>
      <p:pic>
        <p:nvPicPr>
          <p:cNvPr id="84994" name="Picture 2" descr="http://www.psdgraphics.com/wp-content/uploads/2009/02/3d_pie_chart.jpg"/>
          <p:cNvPicPr>
            <a:picLocks noChangeAspect="1" noChangeArrowheads="1"/>
          </p:cNvPicPr>
          <p:nvPr/>
        </p:nvPicPr>
        <p:blipFill>
          <a:blip r:embed="rId3" cstate="print"/>
          <a:srcRect/>
          <a:stretch>
            <a:fillRect/>
          </a:stretch>
        </p:blipFill>
        <p:spPr bwMode="auto">
          <a:xfrm>
            <a:off x="1032960" y="1484783"/>
            <a:ext cx="6779400" cy="5022651"/>
          </a:xfrm>
          <a:prstGeom prst="rect">
            <a:avLst/>
          </a:prstGeom>
          <a:noFill/>
        </p:spPr>
      </p:pic>
      <p:sp>
        <p:nvSpPr>
          <p:cNvPr id="3" name="Rectangle 2"/>
          <p:cNvSpPr/>
          <p:nvPr/>
        </p:nvSpPr>
        <p:spPr bwMode="auto">
          <a:xfrm>
            <a:off x="2411760" y="6309320"/>
            <a:ext cx="3960440" cy="198114"/>
          </a:xfrm>
          <a:prstGeom prst="rect">
            <a:avLst/>
          </a:prstGeom>
          <a:solidFill>
            <a:schemeClr val="bg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230FB2D-6228-4E21-8EA4-AF43349A18F4}" type="slidenum">
              <a:rPr lang="en-GB" smtClean="0"/>
              <a:pPr/>
              <a:t>31</a:t>
            </a:fld>
            <a:endParaRPr lang="en-GB" dirty="0"/>
          </a:p>
        </p:txBody>
      </p:sp>
    </p:spTree>
    <p:extLst>
      <p:ext uri="{BB962C8B-B14F-4D97-AF65-F5344CB8AC3E}">
        <p14:creationId xmlns:p14="http://schemas.microsoft.com/office/powerpoint/2010/main" val="255173833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pPr>
            <a:r>
              <a:rPr lang="en-GB" b="0" dirty="0" smtClean="0">
                <a:solidFill>
                  <a:srgbClr val="1F497D"/>
                </a:solidFill>
                <a:latin typeface="Calibri" pitchFamily="34" charset="0"/>
                <a:ea typeface="Calibri" pitchFamily="34" charset="0"/>
                <a:cs typeface="Times New Roman" pitchFamily="18" charset="0"/>
              </a:rPr>
              <a:t>“Evidence is to a practitioner what a rudder is to a boat...</a:t>
            </a:r>
            <a:r>
              <a:rPr lang="en-GB" b="0" dirty="0" smtClean="0">
                <a:solidFill>
                  <a:schemeClr val="tx1"/>
                </a:solidFill>
                <a:latin typeface="Times New Roman" pitchFamily="18" charset="0"/>
                <a:cs typeface="Times New Roman" pitchFamily="18" charset="0"/>
              </a:rPr>
              <a:t/>
            </a:r>
            <a:br>
              <a:rPr lang="en-GB" b="0" dirty="0" smtClean="0">
                <a:solidFill>
                  <a:schemeClr val="tx1"/>
                </a:solidFill>
                <a:latin typeface="Times New Roman" pitchFamily="18" charset="0"/>
                <a:cs typeface="Times New Roman" pitchFamily="18" charset="0"/>
              </a:rPr>
            </a:br>
            <a:r>
              <a:rPr lang="en-GB" b="0" dirty="0" smtClean="0">
                <a:solidFill>
                  <a:srgbClr val="1F497D"/>
                </a:solidFill>
                <a:latin typeface="Calibri" pitchFamily="34" charset="0"/>
                <a:ea typeface="Calibri" pitchFamily="34" charset="0"/>
                <a:cs typeface="Times New Roman" pitchFamily="18" charset="0"/>
              </a:rPr>
              <a:t>Both rudder and sail actually.”</a:t>
            </a:r>
            <a:endParaRPr lang="en-GB" b="0" dirty="0" smtClean="0">
              <a:solidFill>
                <a:schemeClr val="tx1"/>
              </a:solidFill>
              <a:latin typeface="Times New Roman" pitchFamily="18" charset="0"/>
              <a:cs typeface="Times New Roman" pitchFamily="18" charset="0"/>
            </a:endParaRPr>
          </a:p>
        </p:txBody>
      </p:sp>
      <p:pic>
        <p:nvPicPr>
          <p:cNvPr id="3074" name="Picture 2" descr="http://1.2.3.13/bmi/static.howstuffworks.com/gif/sailboat-1.jpg"/>
          <p:cNvPicPr>
            <a:picLocks noChangeAspect="1" noChangeArrowheads="1"/>
          </p:cNvPicPr>
          <p:nvPr/>
        </p:nvPicPr>
        <p:blipFill>
          <a:blip r:embed="rId3" cstate="print"/>
          <a:srcRect/>
          <a:stretch>
            <a:fillRect/>
          </a:stretch>
        </p:blipFill>
        <p:spPr bwMode="auto">
          <a:xfrm>
            <a:off x="2411760" y="2544292"/>
            <a:ext cx="5972558" cy="3986682"/>
          </a:xfrm>
          <a:prstGeom prst="rect">
            <a:avLst/>
          </a:prstGeom>
          <a:noFill/>
        </p:spPr>
      </p:pic>
    </p:spTree>
    <p:extLst>
      <p:ext uri="{BB962C8B-B14F-4D97-AF65-F5344CB8AC3E}">
        <p14:creationId xmlns:p14="http://schemas.microsoft.com/office/powerpoint/2010/main" val="342678579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b="0" dirty="0" smtClean="0">
                <a:solidFill>
                  <a:srgbClr val="1F497D"/>
                </a:solidFill>
                <a:latin typeface="Calibri" pitchFamily="34" charset="0"/>
                <a:ea typeface="Calibri" pitchFamily="34" charset="0"/>
                <a:cs typeface="Times New Roman" pitchFamily="18" charset="0"/>
              </a:rPr>
              <a:t>“It</a:t>
            </a:r>
            <a:r>
              <a:rPr lang="en-GB" b="0" dirty="0" smtClean="0">
                <a:solidFill>
                  <a:srgbClr val="1F497D"/>
                </a:solidFill>
                <a:latin typeface="Times New Roman"/>
                <a:ea typeface="Calibri" pitchFamily="34" charset="0"/>
                <a:cs typeface="Times New Roman" pitchFamily="18" charset="0"/>
              </a:rPr>
              <a:t>’</a:t>
            </a:r>
            <a:r>
              <a:rPr lang="en-GB" b="0" dirty="0" smtClean="0">
                <a:solidFill>
                  <a:srgbClr val="1F497D"/>
                </a:solidFill>
                <a:latin typeface="Calibri" pitchFamily="34" charset="0"/>
                <a:ea typeface="Calibri" pitchFamily="34" charset="0"/>
                <a:cs typeface="Times New Roman" pitchFamily="18" charset="0"/>
              </a:rPr>
              <a:t>s like the compass and the safety helmet to a climber.”</a:t>
            </a:r>
            <a:r>
              <a:rPr lang="en-GB" dirty="0" smtClean="0"/>
              <a:t/>
            </a:r>
            <a:br>
              <a:rPr lang="en-GB" dirty="0" smtClean="0"/>
            </a:br>
            <a:endParaRPr lang="en-GB" dirty="0"/>
          </a:p>
        </p:txBody>
      </p:sp>
      <p:pic>
        <p:nvPicPr>
          <p:cNvPr id="2050" name="Picture 2" descr="http://img3.wikia.nocookie.net/__cb20130723035832/pikmin/images/6/61/Compas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436" y="2060848"/>
            <a:ext cx="4176464" cy="4260496"/>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data:image/jpeg;base64,/9j/4AAQSkZJRgABAQAAAQABAAD/2wCEAAkGBxQSEhUTExQWFhUXGBgYGBcYFxcaGxgYFhcYHBgcFxsYHCggGBslHRUWITEhJSkrLi4uGB8zODMsNygtLisBCgoKDgwOFw8PFC4kHCAwLCwwLDc3LCwsLDA0NywzLDQrLCwsLCssKywsLCwrMSwsLCwsMywrKywtLCwsLCwrK//AABEIAOEA4QMBIgACEQEDEQH/xAAcAAEAAgIDAQAAAAAAAAAAAAAABQYDBwECBAj/xABDEAABAwIDBQUFBQcCBQUAAAABAAIDBBEFITEGEkFRYQcTcYGRIjKhsfBCUmLB0RQjM3KCkuEV8SRTY6LCFyVDc9L/xAAWAQEBAQAAAAAAAAAAAAAAAAAAAQL/xAAbEQEBAAIDAQAAAAAAAAAAAAAAARESAiFBMf/aAAwDAQACEQMRAD8A3ciIgIiICIiAiIgIuskgaLuIA5k2UfPi7QPZF+pyH6oJJdZJA3NxA8SB81XZcSc/7ZtyaLD11+KwBoOds+ZuT8VcCwPxOIfbB8Ln5LF/rEfDeP8AT+qiA3r8x/ssjWDkgkxi7Puv9B+qyx4lEct8A8nZfNRHd/X+RksT4Bf2tOd/zv8ABXEFnBvoiq0YLDdjjbmDfTmb2HxXvhxdzffAcPvDX9CpgTSLFT1DXi7SCsqgIiICIiAiIgIiICIiAiIgIiICIusjw0EnIBB2JUZWYpbJlv5jp5Diq1tFtM81DKWFu891yRewYwWu5589Oa6Y1ibKeMvcQA0angOaolJJyTckuPM/lwCwvkJ5+iq+yu2kVc57WFzHMz3XD7N7A308laYzfRyDp3V+YPwK7wObexJB+P8Aus7N4dVkewOztn8/Dmg7sh5EH6+JXcQ9LfXErrSyA5aH5dOi97WnxQeURHx8fyXUt8j1z+F17xEDmPX/AHXVzOf+fgg8BZY3ItfK5OvksckIHDI8RYAeIv8AFSfd28PMlYu5BzF7HW+98jomRCkmI7zNOmam6DEw+wdkefArxzxDMDXllkok+wbadM1Rc0UPhWJ3s1x8D+qmFkEREBERAREQEREBERAREQFWdrsYELSTezLWA1c93ugDicxYcyFZJZA0FxyAFz5KgVA7+pM7/wCHET3YOhk0L/6Rdo6l3IKjz0UX7PHJUzkCaQb0h+6B7rG9G38zcrVOOYlPitSYYLuYXZDQWGQc7k0fnzspDbTaCSvnFJS3c0kA2+0RqCeDRqVfdkNnYqCLdADpXW7yTmRwHJozsOhKDJsts9BQxd2wXebGSQ6udb4NGdh5qX32A5Gx5fL4KLxzaKGnY5zst0C/noAOJsBktO47tdNPIHMc6NrXbzQDnfm4jU9NEH0LA48Dl9epPNeyOXn59Ol1RdidpTU07X/aB3Xt/Fz6NtYq3xTB4BHl49EGatgt7bdPl1tzXroqm4try4k+KwU7vsuzB8yT+QUXNIYZCw5cR4dUFpGfiuw+iq9FjNuN+mSkIMXa7I2vyuoJDc5fmsb2cRr5rhlWDz+CyFwPFB4523yvY9LaeYUZWx8VMyBR844H5KiID+IViwev3xuu1GnVV+ZuZC7UriHC3BBcUWCjqRI0OBB4Gx0KzqAiIgIiICIiAiIgIiIITaGr92Efa9p3QDn4lap7StpO5a2mh/iPFsvstdkLD7xzA8VddocQDGzTSGwAc48w0ZD8lQdgsIM8zsSqcy6/ctOgGQ3/ACAs3pcqia2B2ZZQxb8gBnePbOu4NdxvobniQvftTtPFSxFz9SS0NGriBmB04XXG1e08VHEXOzecmsBzcbA+Q0uVpeR1TiVQbNL3uOg0YCf+1qDDjeMyVUhkefBo0b4deq92zuy09VZzW2j4yOyaANbc/JX3Zrs9ip7PqbSvGe7b2G2zP83AK83FrAAAWFhoLZ2TAhNm8Dio4yxpLnOtvuPE20A4ZKYhkscj/gdAvPNHy/2vqfFI2PI3g028OHUqixUU9wOHK+qr/ak6QUYfHcbrx3jhqGkHO/K9l6qSax5czxUxdsjCx4BY8FrmniCoPn39rePtu/uKk6DaaeAeyQ7j7Vz8dVj2lwV1FUvgdm33o3feYdPMaH/Kh4WlhsTcE5H8ig2LhnaU3LvInjmWODh6OsrVhe2tNLYNmYDyeNw/HJasq5IZImSODWlpIeGgAuyy05qvRSl2+QNAXBvGw4dTZZ48tp3GuXHF6r6XjrWuseeh1HkVzJ1XzpsvtlLTSBpce5cQHsubC/2mjgRrkt94RXiaMEZ5ZHmFpl1qmqubWY+yjh3nGzpDuN6X953g0G6tE7VrPtipS6nhk+5IQfB7f1YB5oMnZltQaaulpZSQ1793M3AcDZpv1vr1W8F8pV8mVPUtObh3b/8A7Iba+LS0+S+jdhscFZSMkvdwG67xAyPn+qgsCIiAiIgIiICIiAsNa/djcenzyWZRe0VQGxAXsXmw62zPyQUHabCDVOYx7rQk3lHFwaQWtHQkNv4FdNpsegooLm190tjjHG12jwaACpeOxOZ+vo/FVLGdhf2qq72ST90APZGptqOgvdUUfCsEqsYnfO8lrL+1JbL+WMccltrAsKiomd1Cyw4u4uOlyeOe96L2YbTd21sbGhrWgAAaDQfMn0Xl2i2lo6MfvpLyWNo2Zu4jMfZ80EiGb+gv9ZKMxashpReaZrPw3u43N3EAZ56LW2M9o9TUEsgtBH+HN9gLZu4ZcAFXDcnecS5x1cTcnxJQbDr+0RguIIbn70hsOmQzKganbesc6/e2GXsNFmm3DqsL9jaxtMKsxhsRAIJcN6ziA32TnncdVDMZZ2evIhBuDDa4Sxskbo9od4HiD1BU9QTXyWudia7ea+E3JF5G8rggOHxBVtoqm3iNVRz2hYCaym3mD9/BdzObm/ab52+AWmmkPH0CP0K3/TVnHiqvj2wcM8plieYS7N7d0FpPMZggqDVEjLgt+KuGC9ltQ/de6RsYIBFhnYhWrCtgKaIhzzJK4EHM7rbjo23xJV1bUnQZBBSMJ7I6KGzpS+UjP2jYegV6BaxgY0AACw6BdbldXAoKZXbdQteWe0HbxaAYza4F/fc5rdLeoXikx+Kp3YZonFkoJAewAHddY5h5sQ4WztmvRiOxYfUSucwlkjWuY9paHxPYRcDeBBBG7bLRtlzU7JMJBvKDzEozJcH3Psa7w3vFBFYtsEw08kdM6we5kjQ43DXsvm09WuIPlyXr7I+/pJTDMxwZI4sGWjmi4vyB4HxVkw+ExMawuc+w952p9ApSgm3Xh3HL0QWlERQEREBERAREQFr/ALWah7GwObkGuJvycRl8LrYCrO1lK2feifm0gDwOoI6goKjgVa2ojDmmzhk5vI/pxUoxzm/Xr8R8VrZ75cPqjy4jg9p0+uC2RhlcyZjXtNw4XHrx66Kj1Svc5jhG7dcRYOtexzsbeOa1XiPZhM57nGpBJJJLmkkk6k5/V1tFzC3MafX6N9V6MnDw/L/IQaoouzGUEf8AFR5atDCfXNSUXZ4Gn25r56Buuemqs2F4CynmklD3uMhJIJyF7fMqZlZdBjxhwqoWwyZRtIIaz2b7osL3vkoFuCUsbriBrjzeS7TibnVTQFsvoALDLHdUeW4A9hjWD8LQFjGX6LLa2v1yC6uQemGZe+KQlRUSk4HAa5IPfTtJ1UnDTjiodtaB1+HzXb/UHcPr1soLA2NoWOWRo4qAfVvPP1t8rfNeOapDffexpPNzQgnZ6pvMLwyTg6XPkVBSbT00f/zx8vZBf8gVxBthC97WNkeS42FmED4gIJZ7uhWWJ9tcuq81PXMksQ8uBvnY8CQR4ghSVPGOBBQWOik3mNPT5LMvDhLN1pA0ve3LnbkvcoCIiAiIgIiICr2MD94fL5KwqExpnt35gIKjtHgjaqPdOTx7ruR5HoVXdkcLqoZXse0tisddC64tu/XBXzdUDtJtI2mG6xodIdAdABqT0VEzE++R1+vryXUDdNuH0B8iVVsBxisncN5se4PeJaRmeDbFTWK4tDBuCZ5j7y4aSCRkBfMae8M+qCSlbcXHj+iwxnh9Zan1XaCTeaHNIc05gjQjourmm+Q+h/lB0mb9c7aLAV6Xg2ubNHM/5UXV4xSQ/wASdpP3Wm59AqO8memayRUMjuGXNVyq7RoWndggJP3n2A/M/JRdbtlUy6OLf5NfU3QX00YYLve0Dx+goqr2ipIr3l3iODBvfLL4qmMopqj3t8/jeTn66rLNgzYbMFnzv93L2WNAzcR0QTh20a5sjoYSRGLkyOAvyADb/NdavaKq76OOJjSXx726BoSSLknRosoGkpN3DZJOL3geQIHzBWz9g9lCyMT1OcsgBLfutAAa08suCgrlFsdW1LbTVTyCbkNyaOm8eHQBTtL2W0996V75Hcy4n8wr81oAsBYcguVBSKns+gYLxRsPRwz8iVF/6M2Nw/dNa4fhA+K2Wuk7W2JcAQATmAdFcjUuyQ/cXzuJH2scveN7q14bC95s0eJ4BYuy2hjfh8b3MBLnyHP+c2V2YwAWAAHIZJkdIIt0W9VkRFAREQEREBERAUZjTMgVJrDVQb7bIKnPn7I4qk7TYDIC6d9rAgW1IacvrxW0Y8INzcix48frJQHaBiENJTObI0kyseA+w3QWgG3QngqMuz0dPTUkMtRIxgcGgF5AG869hnqVr7Gqz/XMVZDCf3Ed2hw/5YIMjx42AHg1QG2u1JqYIKYxWFPdwO9fvA9osbW9mwJGp14KS7GscjpqvcNiKm0YcdWOFy0eDibf2qDfUdKxrGsDRutAAFtABYLyVODsdoS3wJt6KQRBRNqtkXywyNBDst4HkW5jX6zWkaTEWRy2dG2QEEWPA8wQt/8Aae9ww2csF/c3hzZvjeB6Ea9Lr57qBd4cxoaH7zngNI3c8mC+jbWKZE5shhInke5zQQ0ZC/En9B8VfKTB2wje7prR94ggeq1RhsQkqBHvhnInn+q9VRC8PcxziSwkG55aHP6zU3m2vrWl128bEfiokeIqZrZJHHdG6PZB8Tr5KN2aw9z4MQrJH3cxr4wdbu3TfdzyGbfVVfD8XlpZRLE6z7OaHEX3QRna+hXTAMEmrJ2RQtJyzPBgJzceWVvGy0yv/ZvQGsZCxzAKemcXvOvfSlxcwHk1oINlt1eDAsJZSQMgj91o14uPEnqSveoCIiAo/aGbcpZ3copD57pspBV7tAn3MPqTzZu+biB+aDz9l8e7hlN1aT6uKtKgthot3D6Uf9Jp9c/zU6gIiICIiAiIgIiICIiAqv2j4CayifGwXe32mganIggeR+AVoRB8sVMDo2RvcLODTE6/NuWfiF4MDm7t59m7rAtNy0tc03a4Eclvzb7ZQz+3FHvl2T2iwueefz6LUOO7MTYbPGZ495j7gG+Ry03m/aFws8p61K2xD2tUe63fEofYbwDMt62ds9Lrzf8ArHTW/gTXucvY04G91UtjthG4kyWUPdAGSbgbul1/ZByLszqrDT9jbN879Q4s4WaLk9eS1Gai9pe1zvYZImUgs9paS+QnI/ha381RG1j5GtBcSB7osMvRbopuyagb7/eydC+w+Av8Vr7G9nC7EZaXD48mEbrd4gNDWM3yXOP3yePFSyXtZbOlCqaGQXe5rhc8RY+V816Iq17j7RJcQG3AuXcAOp4La2EdkMjyH1dRbm2PM/3O/RRfaD2XOp29/Q77425vjvd7LfaaRm4cbahSS/b9W3yfHq2N7OpZ4r1cYiDjk43MgZYZNacmk/eNzyAW18FwaGkj7uBgY3jzcebjqStV9nvapYNp692QsGTnh0l//XrzW4mOBAIIIOYIzBHRaZcoiICIiAqH2yV3d0TY+Mkgy/DGC4/EN9VfFqvtCf8AtWK0lIMwwtLh/O4Od/2s+KDZOEU/dwQx/cjY3+1oH5L1oiAiIgIiICIiAiIgIiICIiAoHbfABXUckNvbtvRnlI3NufXTzU8iCJ2TrhPSQyBoaS0bzQLbr25PBHAhwKllDYbGIKiWHRsxM8Y/FkJmjz3X/wBZUyg4c6wvyzWt+y9vfVdbVHi7dB/meXH4BqvuMz93TzP+7G93o0lU/scp92jkfxfMf+1rR8yUF8REQaw7ROzFs+9UUTQ2bMvi0bJzLeDX/AqmbD7fz4c/uKgPfADYxu9+I8dy+f8ASfKy+glTNvez+HEGmRto6kD2ZODuQkA1HXUILPhOKRVMTZoHh7HaEfIjUHoV7F804bidbgtUWEFhuN+J2bJG8xzvbJw/wt67H7XwYjHvRHdkb78Tveaf/JvUILCiIg6ySBoLnGwAJJ5AZlah7OJDXYtUVhza3fcOm+d2If2A/wBqtHa9jv7NQljT+8qD3bbcG2u93oLeLgsXY1hHc0Heke1O7f8A6G5M/M+aC+oiICIiAiIgIiICIiAiIgIiICIiCvbbwSfs/fw/xqZ3fM/EG/xG9Q5txZSOAYxHVwMniN2uGnFrhq09QVILU1RWHAcSIIP7BVHey0jdoSOrcrji0jlZBf8AbV+7QVR/6Tx/cLfmonsmb/7bGfvSTn0me3/xUjtuQ/DalzTcdy5wIzuAN7LyCjOyGQHC4hyfOPWeR3ycEFyREQEREEJtXstBiEXdzN9oX3JBbfYTxB5dNCtC41glXg9S128WkG8UzL7rxy8batPxX0qvHi2FxVMToZmB7Hag8DwIPAjmEFT2C7Qoq0CKa0dQBpo2S3FnXm1T79p4A4tBc4jWw/ytSYvsDLQVkL23kpjILP4s5Nk5cgdCu22GLGnawxZSFw82t13h9oZ2VHPaKZq6ujG65sJLYonG1ruzc42OXHXg1broqVsUbImCzWNaxo6NAA+S1fs1iIqoBKWFpDhlr7TeIPJbPoCe6ZfXdb8kGdERQEREBERAREQEREBERAREQEREBQO2+zbcQpHwGwfbejcR7sg93yOh6FTyINA4FtlU0VJU4bNFvOZeNu+4/uw+4c0jVzc7tz0PKykuxPa8RPOHzeyZHF0T75F9hdnmBcHxHJXTtM2ZjmhfVNZ++Y0BxGr4wc78y29wfFaKrKcteHNu17SC06G4NxZB9WooLYjG/wBso4pjbftuyAffbkT4HXzU6gIiICIiDBiEHeRPYDbeaRflcLRo2dlrJnlsjJdxxZZjg21uA1J11CtnbBte6Foo4HbsjxeVzTm1h0aDwLvl4rSzaTvCG2ufC6DeOC4O6JjKcs3Hb1925ORvYknXPPyWw4mboA5AD0CoPZrgzo44w4klo3nEkmxPutF1sBWgiIoCIiAiIgIiIOUREBcLlCg4REQEREBERBw9oIIIuCLEcwVoDtF2ZlpZ3EB5hcbxuAysR7pIbkQbjXOwK+gFHbQYOyrp5IJNHjI8WuGbXDqCAg1r2H1z9+ogOTN1sgBIB3r2NhqRbjwy5rba+Y6x1ThlZqY5ojkeDm8xwcxw4fmFu3Ybb6DEGhhIjqAPaiJ15mMn3h01CC3oiICjdo8aZR08lRJowZDi5x91o6kqQllDWlziGtAJJJsABqSeC+fu03bA18/dxH/h4/c/G7i89OA6eKCq4riD6iZ80hu+RxcfPQDoBYeS2Z2S7FiVpq5wd03bELkX4Od1GoHmoLs92AkrHtlmBZTA5nQyfhZ05u9Om+4IWsa1jAGtaAABoANAEHSkpGRN3WCw9fiVmREBERAREQEREBERByiWSyAiWSyDhFzZLIOEXNksg4Rc2SyDhFzZLIKP2qbMuroGMjp+8kDspA8MdGPMgOBzyOXFaXrNj56R93U9SHNOTgDqOIcwn4L6gslkGgsD7Ta+n9mTdmbwbK0h4HIPGZ/qBPVXeg7SppR7OHzOd+Ekj1LVsIwN+630C7tbbTJBq3HcJxfFDuvY2lp/+W549rq8Nu5x6Gw+aktnOyqmgIfO7v3DMNtux36tvd3g4kLYNksg6saAAAAAMgBoB0XK5slkHCLmyWQcIubJZBwi5slkHCLmyWQcIubIg7IiICFEQcIiICIiAiIgIiICIiAiIgIiICIiAiIgIiICIiAiIgIiI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6" descr="data:image/jpeg;base64,/9j/4AAQSkZJRgABAQAAAQABAAD/2wCEAAkGBxQSEhUTExQWFhUXGBgYGBcYFxcaGxgYFhcYHBgcFxsYHCggGBslHRUWITEhJSkrLi4uGB8zODMsNygtLisBCgoKDgwOFw8PFC4kHCAwLCwwLDc3LCwsLDA0NywzLDQrLCwsLCssKywsLCwrMSwsLCwsMywrKywtLCwsLCwrK//AABEIAOEA4QMBIgACEQEDEQH/xAAcAAEAAgIDAQAAAAAAAAAAAAAABQYDBwECBAj/xABDEAABAwIDBQUFBQcCBQUAAAABAAIDBBEFITEGEkFRYQcTcYGRIjKhsfBCUmLB0RQjM3KCkuEV8SRTY6LCFyVDc9L/xAAWAQEBAQAAAAAAAAAAAAAAAAAAAQL/xAAbEQEBAAIDAQAAAAAAAAAAAAAAARESAiFBMf/aAAwDAQACEQMRAD8A3ciIgIiICIiAiIgIuskgaLuIA5k2UfPi7QPZF+pyH6oJJdZJA3NxA8SB81XZcSc/7ZtyaLD11+KwBoOds+ZuT8VcCwPxOIfbB8Ln5LF/rEfDeP8AT+qiA3r8x/ssjWDkgkxi7Puv9B+qyx4lEct8A8nZfNRHd/X+RksT4Bf2tOd/zv8ABXEFnBvoiq0YLDdjjbmDfTmb2HxXvhxdzffAcPvDX9CpgTSLFT1DXi7SCsqgIiICIiAiIgIiICIiAiIgIiICIusjw0EnIBB2JUZWYpbJlv5jp5Diq1tFtM81DKWFu891yRewYwWu5589Oa6Y1ibKeMvcQA0angOaolJJyTckuPM/lwCwvkJ5+iq+yu2kVc57WFzHMz3XD7N7A308laYzfRyDp3V+YPwK7wObexJB+P8Aus7N4dVkewOztn8/Dmg7sh5EH6+JXcQ9LfXErrSyA5aH5dOi97WnxQeURHx8fyXUt8j1z+F17xEDmPX/AHXVzOf+fgg8BZY3ItfK5OvksckIHDI8RYAeIv8AFSfd28PMlYu5BzF7HW+98jomRCkmI7zNOmam6DEw+wdkefArxzxDMDXllkok+wbadM1Rc0UPhWJ3s1x8D+qmFkEREBERAREQEREBERAREQFWdrsYELSTezLWA1c93ugDicxYcyFZJZA0FxyAFz5KgVA7+pM7/wCHET3YOhk0L/6Rdo6l3IKjz0UX7PHJUzkCaQb0h+6B7rG9G38zcrVOOYlPitSYYLuYXZDQWGQc7k0fnzspDbTaCSvnFJS3c0kA2+0RqCeDRqVfdkNnYqCLdADpXW7yTmRwHJozsOhKDJsts9BQxd2wXebGSQ6udb4NGdh5qX32A5Gx5fL4KLxzaKGnY5zst0C/noAOJsBktO47tdNPIHMc6NrXbzQDnfm4jU9NEH0LA48Dl9epPNeyOXn59Ol1RdidpTU07X/aB3Xt/Fz6NtYq3xTB4BHl49EGatgt7bdPl1tzXroqm4try4k+KwU7vsuzB8yT+QUXNIYZCw5cR4dUFpGfiuw+iq9FjNuN+mSkIMXa7I2vyuoJDc5fmsb2cRr5rhlWDz+CyFwPFB4523yvY9LaeYUZWx8VMyBR844H5KiID+IViwev3xuu1GnVV+ZuZC7UriHC3BBcUWCjqRI0OBB4Gx0KzqAiIgIiICIiAiIgIiIITaGr92Efa9p3QDn4lap7StpO5a2mh/iPFsvstdkLD7xzA8VddocQDGzTSGwAc48w0ZD8lQdgsIM8zsSqcy6/ctOgGQ3/ACAs3pcqia2B2ZZQxb8gBnePbOu4NdxvobniQvftTtPFSxFz9SS0NGriBmB04XXG1e08VHEXOzecmsBzcbA+Q0uVpeR1TiVQbNL3uOg0YCf+1qDDjeMyVUhkefBo0b4deq92zuy09VZzW2j4yOyaANbc/JX3Zrs9ip7PqbSvGe7b2G2zP83AK83FrAAAWFhoLZ2TAhNm8Dio4yxpLnOtvuPE20A4ZKYhkscj/gdAvPNHy/2vqfFI2PI3g028OHUqixUU9wOHK+qr/ak6QUYfHcbrx3jhqGkHO/K9l6qSax5czxUxdsjCx4BY8FrmniCoPn39rePtu/uKk6DaaeAeyQ7j7Vz8dVj2lwV1FUvgdm33o3feYdPMaH/Kh4WlhsTcE5H8ig2LhnaU3LvInjmWODh6OsrVhe2tNLYNmYDyeNw/HJasq5IZImSODWlpIeGgAuyy05qvRSl2+QNAXBvGw4dTZZ48tp3GuXHF6r6XjrWuseeh1HkVzJ1XzpsvtlLTSBpce5cQHsubC/2mjgRrkt94RXiaMEZ5ZHmFpl1qmqubWY+yjh3nGzpDuN6X953g0G6tE7VrPtipS6nhk+5IQfB7f1YB5oMnZltQaaulpZSQ1793M3AcDZpv1vr1W8F8pV8mVPUtObh3b/8A7Iba+LS0+S+jdhscFZSMkvdwG67xAyPn+qgsCIiAiIgIiICIiAsNa/djcenzyWZRe0VQGxAXsXmw62zPyQUHabCDVOYx7rQk3lHFwaQWtHQkNv4FdNpsegooLm190tjjHG12jwaACpeOxOZ+vo/FVLGdhf2qq72ST90APZGptqOgvdUUfCsEqsYnfO8lrL+1JbL+WMccltrAsKiomd1Cyw4u4uOlyeOe96L2YbTd21sbGhrWgAAaDQfMn0Xl2i2lo6MfvpLyWNo2Zu4jMfZ80EiGb+gv9ZKMxashpReaZrPw3u43N3EAZ56LW2M9o9TUEsgtBH+HN9gLZu4ZcAFXDcnecS5x1cTcnxJQbDr+0RguIIbn70hsOmQzKganbesc6/e2GXsNFmm3DqsL9jaxtMKsxhsRAIJcN6ziA32TnncdVDMZZ2evIhBuDDa4Sxskbo9od4HiD1BU9QTXyWudia7ea+E3JF5G8rggOHxBVtoqm3iNVRz2hYCaym3mD9/BdzObm/ab52+AWmmkPH0CP0K3/TVnHiqvj2wcM8plieYS7N7d0FpPMZggqDVEjLgt+KuGC9ltQ/de6RsYIBFhnYhWrCtgKaIhzzJK4EHM7rbjo23xJV1bUnQZBBSMJ7I6KGzpS+UjP2jYegV6BaxgY0AACw6BdbldXAoKZXbdQteWe0HbxaAYza4F/fc5rdLeoXikx+Kp3YZonFkoJAewAHddY5h5sQ4WztmvRiOxYfUSucwlkjWuY9paHxPYRcDeBBBG7bLRtlzU7JMJBvKDzEozJcH3Psa7w3vFBFYtsEw08kdM6we5kjQ43DXsvm09WuIPlyXr7I+/pJTDMxwZI4sGWjmi4vyB4HxVkw+ExMawuc+w952p9ApSgm3Xh3HL0QWlERQEREBERAREQFr/ALWah7GwObkGuJvycRl8LrYCrO1lK2feifm0gDwOoI6goKjgVa2ojDmmzhk5vI/pxUoxzm/Xr8R8VrZ75cPqjy4jg9p0+uC2RhlcyZjXtNw4XHrx66Kj1Svc5jhG7dcRYOtexzsbeOa1XiPZhM57nGpBJJJLmkkk6k5/V1tFzC3MafX6N9V6MnDw/L/IQaoouzGUEf8AFR5atDCfXNSUXZ4Gn25r56Buuemqs2F4CynmklD3uMhJIJyF7fMqZlZdBjxhwqoWwyZRtIIaz2b7osL3vkoFuCUsbriBrjzeS7TibnVTQFsvoALDLHdUeW4A9hjWD8LQFjGX6LLa2v1yC6uQemGZe+KQlRUSk4HAa5IPfTtJ1UnDTjiodtaB1+HzXb/UHcPr1soLA2NoWOWRo4qAfVvPP1t8rfNeOapDffexpPNzQgnZ6pvMLwyTg6XPkVBSbT00f/zx8vZBf8gVxBthC97WNkeS42FmED4gIJZ7uhWWJ9tcuq81PXMksQ8uBvnY8CQR4ghSVPGOBBQWOik3mNPT5LMvDhLN1pA0ve3LnbkvcoCIiAiIgIiICr2MD94fL5KwqExpnt35gIKjtHgjaqPdOTx7ruR5HoVXdkcLqoZXse0tisddC64tu/XBXzdUDtJtI2mG6xodIdAdABqT0VEzE++R1+vryXUDdNuH0B8iVVsBxisncN5se4PeJaRmeDbFTWK4tDBuCZ5j7y4aSCRkBfMae8M+qCSlbcXHj+iwxnh9Zan1XaCTeaHNIc05gjQjourmm+Q+h/lB0mb9c7aLAV6Xg2ubNHM/5UXV4xSQ/wASdpP3Wm59AqO8memayRUMjuGXNVyq7RoWndggJP3n2A/M/JRdbtlUy6OLf5NfU3QX00YYLve0Dx+goqr2ipIr3l3iODBvfLL4qmMopqj3t8/jeTn66rLNgzYbMFnzv93L2WNAzcR0QTh20a5sjoYSRGLkyOAvyADb/NdavaKq76OOJjSXx726BoSSLknRosoGkpN3DZJOL3geQIHzBWz9g9lCyMT1OcsgBLfutAAa08suCgrlFsdW1LbTVTyCbkNyaOm8eHQBTtL2W0996V75Hcy4n8wr81oAsBYcguVBSKns+gYLxRsPRwz8iVF/6M2Nw/dNa4fhA+K2Wuk7W2JcAQATmAdFcjUuyQ/cXzuJH2scveN7q14bC95s0eJ4BYuy2hjfh8b3MBLnyHP+c2V2YwAWAAHIZJkdIIt0W9VkRFAREQEREBERAUZjTMgVJrDVQb7bIKnPn7I4qk7TYDIC6d9rAgW1IacvrxW0Y8INzcix48frJQHaBiENJTObI0kyseA+w3QWgG3QngqMuz0dPTUkMtRIxgcGgF5AG869hnqVr7Gqz/XMVZDCf3Ed2hw/5YIMjx42AHg1QG2u1JqYIKYxWFPdwO9fvA9osbW9mwJGp14KS7GscjpqvcNiKm0YcdWOFy0eDibf2qDfUdKxrGsDRutAAFtABYLyVODsdoS3wJt6KQRBRNqtkXywyNBDst4HkW5jX6zWkaTEWRy2dG2QEEWPA8wQt/8Aae9ww2csF/c3hzZvjeB6Ea9Lr57qBd4cxoaH7zngNI3c8mC+jbWKZE5shhInke5zQQ0ZC/En9B8VfKTB2wje7prR94ggeq1RhsQkqBHvhnInn+q9VRC8PcxziSwkG55aHP6zU3m2vrWl128bEfiokeIqZrZJHHdG6PZB8Tr5KN2aw9z4MQrJH3cxr4wdbu3TfdzyGbfVVfD8XlpZRLE6z7OaHEX3QRna+hXTAMEmrJ2RQtJyzPBgJzceWVvGy0yv/ZvQGsZCxzAKemcXvOvfSlxcwHk1oINlt1eDAsJZSQMgj91o14uPEnqSveoCIiAo/aGbcpZ3copD57pspBV7tAn3MPqTzZu+biB+aDz9l8e7hlN1aT6uKtKgthot3D6Uf9Jp9c/zU6gIiICIiAiIgIiICIiAqv2j4CayifGwXe32mganIggeR+AVoRB8sVMDo2RvcLODTE6/NuWfiF4MDm7t59m7rAtNy0tc03a4Eclvzb7ZQz+3FHvl2T2iwueefz6LUOO7MTYbPGZ495j7gG+Ry03m/aFws8p61K2xD2tUe63fEofYbwDMt62ds9Lrzf8ArHTW/gTXucvY04G91UtjthG4kyWUPdAGSbgbul1/ZByLszqrDT9jbN879Q4s4WaLk9eS1Gai9pe1zvYZImUgs9paS+QnI/ha381RG1j5GtBcSB7osMvRbopuyagb7/eydC+w+Av8Vr7G9nC7EZaXD48mEbrd4gNDWM3yXOP3yePFSyXtZbOlCqaGQXe5rhc8RY+V816Iq17j7RJcQG3AuXcAOp4La2EdkMjyH1dRbm2PM/3O/RRfaD2XOp29/Q77425vjvd7LfaaRm4cbahSS/b9W3yfHq2N7OpZ4r1cYiDjk43MgZYZNacmk/eNzyAW18FwaGkj7uBgY3jzcebjqStV9nvapYNp692QsGTnh0l//XrzW4mOBAIIIOYIzBHRaZcoiICIiAqH2yV3d0TY+Mkgy/DGC4/EN9VfFqvtCf8AtWK0lIMwwtLh/O4Od/2s+KDZOEU/dwQx/cjY3+1oH5L1oiAiIgIiICIiAiIgIiICIiAoHbfABXUckNvbtvRnlI3NufXTzU8iCJ2TrhPSQyBoaS0bzQLbr25PBHAhwKllDYbGIKiWHRsxM8Y/FkJmjz3X/wBZUyg4c6wvyzWt+y9vfVdbVHi7dB/meXH4BqvuMz93TzP+7G93o0lU/scp92jkfxfMf+1rR8yUF8REQaw7ROzFs+9UUTQ2bMvi0bJzLeDX/AqmbD7fz4c/uKgPfADYxu9+I8dy+f8ASfKy+glTNvez+HEGmRto6kD2ZODuQkA1HXUILPhOKRVMTZoHh7HaEfIjUHoV7F804bidbgtUWEFhuN+J2bJG8xzvbJw/wt67H7XwYjHvRHdkb78Tveaf/JvUILCiIg6ySBoLnGwAJJ5AZlah7OJDXYtUVhza3fcOm+d2If2A/wBqtHa9jv7NQljT+8qD3bbcG2u93oLeLgsXY1hHc0Heke1O7f8A6G5M/M+aC+oiICIiAiIgIiICIiAiIgIiICIiCvbbwSfs/fw/xqZ3fM/EG/xG9Q5txZSOAYxHVwMniN2uGnFrhq09QVILU1RWHAcSIIP7BVHey0jdoSOrcrji0jlZBf8AbV+7QVR/6Tx/cLfmonsmb/7bGfvSTn0me3/xUjtuQ/DalzTcdy5wIzuAN7LyCjOyGQHC4hyfOPWeR3ycEFyREQEREEJtXstBiEXdzN9oX3JBbfYTxB5dNCtC41glXg9S128WkG8UzL7rxy8batPxX0qvHi2FxVMToZmB7Hag8DwIPAjmEFT2C7Qoq0CKa0dQBpo2S3FnXm1T79p4A4tBc4jWw/ytSYvsDLQVkL23kpjILP4s5Nk5cgdCu22GLGnawxZSFw82t13h9oZ2VHPaKZq6ujG65sJLYonG1ruzc42OXHXg1broqVsUbImCzWNaxo6NAA+S1fs1iIqoBKWFpDhlr7TeIPJbPoCe6ZfXdb8kGdERQEREBERAREQEREBERAREQEREBQO2+zbcQpHwGwfbejcR7sg93yOh6FTyINA4FtlU0VJU4bNFvOZeNu+4/uw+4c0jVzc7tz0PKykuxPa8RPOHzeyZHF0T75F9hdnmBcHxHJXTtM2ZjmhfVNZ++Y0BxGr4wc78y29wfFaKrKcteHNu17SC06G4NxZB9WooLYjG/wBso4pjbftuyAffbkT4HXzU6gIiICIiDBiEHeRPYDbeaRflcLRo2dlrJnlsjJdxxZZjg21uA1J11CtnbBte6Foo4HbsjxeVzTm1h0aDwLvl4rSzaTvCG2ufC6DeOC4O6JjKcs3Hb1925ORvYknXPPyWw4mboA5AD0CoPZrgzo44w4klo3nEkmxPutF1sBWgiIoCIiAiIgIiIOUREBcLlCg4REQEREBERBw9oIIIuCLEcwVoDtF2ZlpZ3EB5hcbxuAysR7pIbkQbjXOwK+gFHbQYOyrp5IJNHjI8WuGbXDqCAg1r2H1z9+ogOTN1sgBIB3r2NhqRbjwy5rba+Y6x1ThlZqY5ojkeDm8xwcxw4fmFu3Ybb6DEGhhIjqAPaiJ15mMn3h01CC3oiICjdo8aZR08lRJowZDi5x91o6kqQllDWlziGtAJJJsABqSeC+fu03bA18/dxH/h4/c/G7i89OA6eKCq4riD6iZ80hu+RxcfPQDoBYeS2Z2S7FiVpq5wd03bELkX4Od1GoHmoLs92AkrHtlmBZTA5nQyfhZ05u9Om+4IWsa1jAGtaAABoANAEHSkpGRN3WCw9fiVmREBERAREQEREBERByiWSyAiWSyDhFzZLIOEXNksg4Rc2SyDhFzZLIKP2qbMuroGMjp+8kDspA8MdGPMgOBzyOXFaXrNj56R93U9SHNOTgDqOIcwn4L6gslkGgsD7Ta+n9mTdmbwbK0h4HIPGZ/qBPVXeg7SppR7OHzOd+Ekj1LVsIwN+630C7tbbTJBq3HcJxfFDuvY2lp/+W549rq8Nu5x6Gw+aktnOyqmgIfO7v3DMNtux36tvd3g4kLYNksg6saAAAAAMgBoB0XK5slkHCLmyWQcIubJZBwi5slkHCLmyWQcIubIg7IiICFEQcIiICIiAiIgIiICIiAiIgIiICIiAiIgIiICIiAiIgIiI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6" name="Picture 8" descr="https://www.cotswoldoutdoor-static.com/productimages/285x285/E8110041123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1772816"/>
            <a:ext cx="3744415"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14739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1.2.3.9/bmi/www.godine.co.uk/blog/wp-content/uploads/2009/10/Sponge-cake-recipe.jpg"/>
          <p:cNvPicPr>
            <a:picLocks noChangeAspect="1" noChangeArrowheads="1"/>
          </p:cNvPicPr>
          <p:nvPr/>
        </p:nvPicPr>
        <p:blipFill>
          <a:blip r:embed="rId3" cstate="print"/>
          <a:srcRect/>
          <a:stretch>
            <a:fillRect/>
          </a:stretch>
        </p:blipFill>
        <p:spPr bwMode="auto">
          <a:xfrm>
            <a:off x="2195736" y="2564904"/>
            <a:ext cx="5934648" cy="3928572"/>
          </a:xfrm>
          <a:prstGeom prst="rect">
            <a:avLst/>
          </a:prstGeom>
          <a:noFill/>
        </p:spPr>
      </p:pic>
      <p:sp>
        <p:nvSpPr>
          <p:cNvPr id="3" name="Title 2"/>
          <p:cNvSpPr>
            <a:spLocks noGrp="1"/>
          </p:cNvSpPr>
          <p:nvPr>
            <p:ph type="title"/>
          </p:nvPr>
        </p:nvSpPr>
        <p:spPr/>
        <p:txBody>
          <a:bodyPr/>
          <a:lstStyle/>
          <a:p>
            <a:pPr lvl="0"/>
            <a:r>
              <a:rPr lang="en-GB" b="0" dirty="0" smtClean="0">
                <a:solidFill>
                  <a:srgbClr val="1F497D"/>
                </a:solidFill>
                <a:latin typeface="Calibri" pitchFamily="34" charset="0"/>
                <a:ea typeface="Calibri" pitchFamily="34" charset="0"/>
                <a:cs typeface="Times New Roman" pitchFamily="18" charset="0"/>
              </a:rPr>
              <a:t>“It</a:t>
            </a:r>
            <a:r>
              <a:rPr lang="en-GB" b="0" dirty="0" smtClean="0">
                <a:solidFill>
                  <a:srgbClr val="1F497D"/>
                </a:solidFill>
                <a:latin typeface="Times New Roman"/>
                <a:ea typeface="Calibri" pitchFamily="34" charset="0"/>
                <a:cs typeface="Times New Roman" pitchFamily="18" charset="0"/>
              </a:rPr>
              <a:t>’</a:t>
            </a:r>
            <a:r>
              <a:rPr lang="en-GB" b="0" dirty="0" smtClean="0">
                <a:solidFill>
                  <a:srgbClr val="1F497D"/>
                </a:solidFill>
                <a:latin typeface="Calibri" pitchFamily="34" charset="0"/>
                <a:ea typeface="Calibri" pitchFamily="34" charset="0"/>
                <a:cs typeface="Times New Roman" pitchFamily="18" charset="0"/>
              </a:rPr>
              <a:t>s the recipe that helps you know what you</a:t>
            </a:r>
            <a:r>
              <a:rPr lang="en-GB" b="0" dirty="0" smtClean="0">
                <a:solidFill>
                  <a:srgbClr val="1F497D"/>
                </a:solidFill>
                <a:latin typeface="Times New Roman"/>
                <a:ea typeface="Calibri" pitchFamily="34" charset="0"/>
                <a:cs typeface="Times New Roman" pitchFamily="18" charset="0"/>
              </a:rPr>
              <a:t>’</a:t>
            </a:r>
            <a:r>
              <a:rPr lang="en-GB" b="0" dirty="0" smtClean="0">
                <a:solidFill>
                  <a:srgbClr val="1F497D"/>
                </a:solidFill>
                <a:latin typeface="Calibri" pitchFamily="34" charset="0"/>
                <a:ea typeface="Calibri" pitchFamily="34" charset="0"/>
                <a:cs typeface="Times New Roman" pitchFamily="18" charset="0"/>
              </a:rPr>
              <a:t>re doing and why you</a:t>
            </a:r>
            <a:r>
              <a:rPr lang="en-GB" b="0" dirty="0" smtClean="0">
                <a:solidFill>
                  <a:srgbClr val="1F497D"/>
                </a:solidFill>
                <a:latin typeface="Times New Roman"/>
                <a:ea typeface="Calibri" pitchFamily="34" charset="0"/>
                <a:cs typeface="Times New Roman" pitchFamily="18" charset="0"/>
              </a:rPr>
              <a:t>’</a:t>
            </a:r>
            <a:r>
              <a:rPr lang="en-GB" b="0" dirty="0" smtClean="0">
                <a:solidFill>
                  <a:srgbClr val="1F497D"/>
                </a:solidFill>
                <a:latin typeface="Calibri" pitchFamily="34" charset="0"/>
                <a:ea typeface="Calibri" pitchFamily="34" charset="0"/>
                <a:cs typeface="Times New Roman" pitchFamily="18" charset="0"/>
              </a:rPr>
              <a:t>re doing it </a:t>
            </a:r>
            <a:r>
              <a:rPr lang="en-GB" b="0" dirty="0" smtClean="0">
                <a:solidFill>
                  <a:srgbClr val="1F497D"/>
                </a:solidFill>
                <a:latin typeface="Times New Roman"/>
                <a:ea typeface="Calibri" pitchFamily="34" charset="0"/>
                <a:cs typeface="Times New Roman" pitchFamily="18" charset="0"/>
              </a:rPr>
              <a:t>–</a:t>
            </a:r>
            <a:r>
              <a:rPr lang="en-GB" b="0" dirty="0" smtClean="0">
                <a:solidFill>
                  <a:srgbClr val="1F497D"/>
                </a:solidFill>
                <a:latin typeface="Calibri" pitchFamily="34" charset="0"/>
                <a:ea typeface="Calibri" pitchFamily="34" charset="0"/>
                <a:cs typeface="Times New Roman" pitchFamily="18" charset="0"/>
              </a:rPr>
              <a:t> and what difference you</a:t>
            </a:r>
            <a:r>
              <a:rPr lang="en-GB" b="0" dirty="0" smtClean="0">
                <a:solidFill>
                  <a:srgbClr val="1F497D"/>
                </a:solidFill>
                <a:latin typeface="Times New Roman"/>
                <a:ea typeface="Calibri" pitchFamily="34" charset="0"/>
                <a:cs typeface="Times New Roman" pitchFamily="18" charset="0"/>
              </a:rPr>
              <a:t>’</a:t>
            </a:r>
            <a:r>
              <a:rPr lang="en-GB" b="0" dirty="0" smtClean="0">
                <a:solidFill>
                  <a:srgbClr val="1F497D"/>
                </a:solidFill>
                <a:latin typeface="Calibri" pitchFamily="34" charset="0"/>
                <a:ea typeface="Calibri" pitchFamily="34" charset="0"/>
                <a:cs typeface="Times New Roman" pitchFamily="18" charset="0"/>
              </a:rPr>
              <a:t>ve made.”</a:t>
            </a:r>
            <a:r>
              <a:rPr lang="en-GB" b="0" dirty="0" smtClean="0">
                <a:solidFill>
                  <a:schemeClr val="tx1"/>
                </a:solidFill>
                <a:latin typeface="Times New Roman" pitchFamily="18" charset="0"/>
                <a:cs typeface="Times New Roman" pitchFamily="18" charset="0"/>
              </a:rPr>
              <a:t/>
            </a:r>
            <a:br>
              <a:rPr lang="en-GB" b="0" dirty="0" smtClean="0">
                <a:solidFill>
                  <a:schemeClr val="tx1"/>
                </a:solidFill>
                <a:latin typeface="Times New Roman" pitchFamily="18" charset="0"/>
                <a:cs typeface="Times New Roman" pitchFamily="18" charset="0"/>
              </a:rPr>
            </a:br>
            <a:endParaRPr lang="en-GB" dirty="0"/>
          </a:p>
        </p:txBody>
      </p:sp>
    </p:spTree>
    <p:extLst>
      <p:ext uri="{BB962C8B-B14F-4D97-AF65-F5344CB8AC3E}">
        <p14:creationId xmlns:p14="http://schemas.microsoft.com/office/powerpoint/2010/main" val="49250067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1.2.3.10/bmi/www.renegademmagear.com/images/Copy%20of%20Shin_SIG2.jpg"/>
          <p:cNvPicPr>
            <a:picLocks noChangeAspect="1" noChangeArrowheads="1"/>
          </p:cNvPicPr>
          <p:nvPr/>
        </p:nvPicPr>
        <p:blipFill>
          <a:blip r:embed="rId3" cstate="print"/>
          <a:srcRect/>
          <a:stretch>
            <a:fillRect/>
          </a:stretch>
        </p:blipFill>
        <p:spPr bwMode="auto">
          <a:xfrm>
            <a:off x="257174" y="2908308"/>
            <a:ext cx="3654425" cy="3654425"/>
          </a:xfrm>
          <a:prstGeom prst="rect">
            <a:avLst/>
          </a:prstGeom>
          <a:noFill/>
        </p:spPr>
      </p:pic>
      <p:pic>
        <p:nvPicPr>
          <p:cNvPr id="82948" name="Picture 4" descr="http://t0.gstatic.com/images?q=tbn:ANd9GcTnHNl_C-UgZRctHM4N-diUcPYvW7UDS4KUg2xQk9mzFjtC7t1QYy5ohx0YVg"/>
          <p:cNvPicPr>
            <a:picLocks noChangeAspect="1" noChangeArrowheads="1"/>
          </p:cNvPicPr>
          <p:nvPr/>
        </p:nvPicPr>
        <p:blipFill>
          <a:blip r:embed="rId4" cstate="print"/>
          <a:srcRect/>
          <a:stretch>
            <a:fillRect/>
          </a:stretch>
        </p:blipFill>
        <p:spPr bwMode="auto">
          <a:xfrm>
            <a:off x="4769313" y="2374903"/>
            <a:ext cx="3387725" cy="3835400"/>
          </a:xfrm>
          <a:prstGeom prst="rect">
            <a:avLst/>
          </a:prstGeom>
          <a:noFill/>
        </p:spPr>
      </p:pic>
      <p:sp>
        <p:nvSpPr>
          <p:cNvPr id="4" name="Title 3"/>
          <p:cNvSpPr>
            <a:spLocks noGrp="1"/>
          </p:cNvSpPr>
          <p:nvPr>
            <p:ph type="title"/>
          </p:nvPr>
        </p:nvSpPr>
        <p:spPr/>
        <p:txBody>
          <a:bodyPr/>
          <a:lstStyle/>
          <a:p>
            <a:pPr lvl="0"/>
            <a:r>
              <a:rPr lang="en-GB" b="0" dirty="0" smtClean="0">
                <a:solidFill>
                  <a:srgbClr val="1F497D"/>
                </a:solidFill>
                <a:latin typeface="Calibri" pitchFamily="34" charset="0"/>
                <a:ea typeface="Calibri" pitchFamily="34" charset="0"/>
                <a:cs typeface="Times New Roman" pitchFamily="18" charset="0"/>
              </a:rPr>
              <a:t>“It protects you and it gives you confidence </a:t>
            </a:r>
            <a:r>
              <a:rPr lang="en-GB" b="0" dirty="0" smtClean="0">
                <a:solidFill>
                  <a:srgbClr val="1F497D"/>
                </a:solidFill>
                <a:latin typeface="Times New Roman"/>
                <a:ea typeface="Calibri" pitchFamily="34" charset="0"/>
                <a:cs typeface="Times New Roman" pitchFamily="18" charset="0"/>
              </a:rPr>
              <a:t>–</a:t>
            </a:r>
            <a:r>
              <a:rPr lang="en-GB" b="0" dirty="0" smtClean="0">
                <a:solidFill>
                  <a:srgbClr val="1F497D"/>
                </a:solidFill>
                <a:latin typeface="Calibri" pitchFamily="34" charset="0"/>
                <a:ea typeface="Calibri" pitchFamily="34" charset="0"/>
                <a:cs typeface="Times New Roman" pitchFamily="18" charset="0"/>
              </a:rPr>
              <a:t> like wearing shin-pads and stilettos at the same time.”</a:t>
            </a:r>
            <a:r>
              <a:rPr lang="en-GB" b="0" dirty="0" smtClean="0">
                <a:solidFill>
                  <a:schemeClr val="tx1"/>
                </a:solidFill>
                <a:latin typeface="Times New Roman" pitchFamily="18" charset="0"/>
                <a:cs typeface="Times New Roman" pitchFamily="18" charset="0"/>
              </a:rPr>
              <a:t/>
            </a:r>
            <a:br>
              <a:rPr lang="en-GB" b="0" dirty="0" smtClean="0">
                <a:solidFill>
                  <a:schemeClr val="tx1"/>
                </a:solidFill>
                <a:latin typeface="Times New Roman" pitchFamily="18" charset="0"/>
                <a:cs typeface="Times New Roman" pitchFamily="18" charset="0"/>
              </a:rPr>
            </a:br>
            <a:endParaRPr lang="en-GB" dirty="0"/>
          </a:p>
        </p:txBody>
      </p:sp>
    </p:spTree>
    <p:extLst>
      <p:ext uri="{BB962C8B-B14F-4D97-AF65-F5344CB8AC3E}">
        <p14:creationId xmlns:p14="http://schemas.microsoft.com/office/powerpoint/2010/main" val="258771136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t0.gstatic.com/images?q=tbn:ANd9GcQW_w-mWAGMeP9-xB82XB6oqqY9-2VbodBD1d32uUBToEJUlWf3"/>
          <p:cNvPicPr>
            <a:picLocks noChangeAspect="1" noChangeArrowheads="1"/>
          </p:cNvPicPr>
          <p:nvPr/>
        </p:nvPicPr>
        <p:blipFill>
          <a:blip r:embed="rId3" cstate="print"/>
          <a:srcRect/>
          <a:stretch>
            <a:fillRect/>
          </a:stretch>
        </p:blipFill>
        <p:spPr bwMode="auto">
          <a:xfrm>
            <a:off x="930678" y="1193800"/>
            <a:ext cx="6646417" cy="4978400"/>
          </a:xfrm>
          <a:prstGeom prst="rect">
            <a:avLst/>
          </a:prstGeom>
          <a:noFill/>
        </p:spPr>
      </p:pic>
      <p:sp>
        <p:nvSpPr>
          <p:cNvPr id="3" name="Title 2"/>
          <p:cNvSpPr>
            <a:spLocks noGrp="1"/>
          </p:cNvSpPr>
          <p:nvPr>
            <p:ph type="title"/>
          </p:nvPr>
        </p:nvSpPr>
        <p:spPr/>
        <p:txBody>
          <a:bodyPr/>
          <a:lstStyle/>
          <a:p>
            <a:pPr lvl="0"/>
            <a:r>
              <a:rPr lang="en-GB" b="0" dirty="0" smtClean="0">
                <a:solidFill>
                  <a:srgbClr val="1F497D"/>
                </a:solidFill>
                <a:latin typeface="Calibri" pitchFamily="34" charset="0"/>
                <a:ea typeface="Calibri" pitchFamily="34" charset="0"/>
                <a:cs typeface="Times New Roman" pitchFamily="18" charset="0"/>
              </a:rPr>
              <a:t>“It</a:t>
            </a:r>
            <a:r>
              <a:rPr lang="en-GB" b="0" dirty="0" smtClean="0">
                <a:solidFill>
                  <a:srgbClr val="1F497D"/>
                </a:solidFill>
                <a:latin typeface="Times New Roman"/>
                <a:ea typeface="Calibri" pitchFamily="34" charset="0"/>
                <a:cs typeface="Times New Roman" pitchFamily="18" charset="0"/>
              </a:rPr>
              <a:t>’</a:t>
            </a:r>
            <a:r>
              <a:rPr lang="en-GB" b="0" dirty="0" smtClean="0">
                <a:solidFill>
                  <a:srgbClr val="1F497D"/>
                </a:solidFill>
                <a:latin typeface="Calibri" pitchFamily="34" charset="0"/>
                <a:ea typeface="Calibri" pitchFamily="34" charset="0"/>
                <a:cs typeface="Times New Roman" pitchFamily="18" charset="0"/>
              </a:rPr>
              <a:t>s the raft you hold onto when everything else in your organisation is adrift.”</a:t>
            </a:r>
            <a:r>
              <a:rPr lang="en-GB" b="0" dirty="0" smtClean="0">
                <a:solidFill>
                  <a:schemeClr val="tx1"/>
                </a:solidFill>
                <a:latin typeface="Times New Roman" pitchFamily="18" charset="0"/>
                <a:cs typeface="Times New Roman" pitchFamily="18" charset="0"/>
              </a:rPr>
              <a:t/>
            </a:r>
            <a:br>
              <a:rPr lang="en-GB" b="0" dirty="0" smtClean="0">
                <a:solidFill>
                  <a:schemeClr val="tx1"/>
                </a:solidFill>
                <a:latin typeface="Times New Roman" pitchFamily="18" charset="0"/>
                <a:cs typeface="Times New Roman" pitchFamily="18" charset="0"/>
              </a:rPr>
            </a:br>
            <a:endParaRPr lang="en-GB" dirty="0"/>
          </a:p>
        </p:txBody>
      </p:sp>
    </p:spTree>
    <p:extLst>
      <p:ext uri="{BB962C8B-B14F-4D97-AF65-F5344CB8AC3E}">
        <p14:creationId xmlns:p14="http://schemas.microsoft.com/office/powerpoint/2010/main" val="2786055823"/>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txBox="1">
            <a:spLocks/>
          </p:cNvSpPr>
          <p:nvPr/>
        </p:nvSpPr>
        <p:spPr>
          <a:xfrm>
            <a:off x="419174" y="2218184"/>
            <a:ext cx="7969250" cy="1066800"/>
          </a:xfrm>
          <a:prstGeom prst="rect">
            <a:avLst/>
          </a:prstGeom>
          <a:extLs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6200" b="1" dirty="0" smtClean="0">
                <a:solidFill>
                  <a:schemeClr val="accent6"/>
                </a:solidFill>
                <a:latin typeface="Verdana" panose="020B0604030504040204" pitchFamily="34" charset="0"/>
                <a:ea typeface="Verdana" panose="020B0604030504040204" pitchFamily="34" charset="0"/>
                <a:cs typeface="Verdana" panose="020B0604030504040204" pitchFamily="34" charset="0"/>
                <a:sym typeface="Verdana" charset="0"/>
              </a:rPr>
              <a:t>Thank you</a:t>
            </a:r>
            <a:endParaRPr lang="en-US" b="1"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181929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RiP Powerpoint">
  <a:themeElements>
    <a:clrScheme name="Custom 8">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FF0000"/>
      </a:hlink>
      <a:folHlink>
        <a:srgbClr val="FF0000"/>
      </a:folHlink>
    </a:clrScheme>
    <a:fontScheme name="rip">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rip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rip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rip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rip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3388</Words>
  <Application>Microsoft Office PowerPoint</Application>
  <PresentationFormat>On-screen Show (4:3)</PresentationFormat>
  <Paragraphs>393</Paragraphs>
  <Slides>37</Slides>
  <Notes>37</Notes>
  <HiddenSlides>0</HiddenSlides>
  <MMClips>0</MMClips>
  <ScaleCrop>false</ScaleCrop>
  <HeadingPairs>
    <vt:vector size="4" baseType="variant">
      <vt:variant>
        <vt:lpstr>Theme</vt:lpstr>
      </vt:variant>
      <vt:variant>
        <vt:i4>2</vt:i4>
      </vt:variant>
      <vt:variant>
        <vt:lpstr>Slide Titles</vt:lpstr>
      </vt:variant>
      <vt:variant>
        <vt:i4>37</vt:i4>
      </vt:variant>
    </vt:vector>
  </HeadingPairs>
  <TitlesOfParts>
    <vt:vector size="39" baseType="lpstr">
      <vt:lpstr>Office Theme</vt:lpstr>
      <vt:lpstr>2_RiP Powerpoint</vt:lpstr>
      <vt:lpstr>Beyond broadcast:  the art (and science) of getting research into practice</vt:lpstr>
      <vt:lpstr>PowerPoint Presentation</vt:lpstr>
      <vt:lpstr>PowerPoint Presentation</vt:lpstr>
      <vt:lpstr>PowerPoint Presentation</vt:lpstr>
      <vt:lpstr>PowerPoint Presentation</vt:lpstr>
      <vt:lpstr>PowerPoint Presentation</vt:lpstr>
      <vt:lpstr>Knowledge utilisation</vt:lpstr>
      <vt:lpstr>PowerPoint Presentation</vt:lpstr>
      <vt:lpstr>Mission:  to build capacity in evidence-informed practice in services for children</vt:lpstr>
      <vt:lpstr>Knowledge mobilisation</vt:lpstr>
      <vt:lpstr>Evidence-informed practice organisations</vt:lpstr>
      <vt:lpstr>PowerPoint Presentation</vt:lpstr>
      <vt:lpstr>PowerPoint Presentation</vt:lpstr>
      <vt:lpstr>Barriers and de-motivators</vt:lpstr>
      <vt:lpstr>Motivators and enablers</vt:lpstr>
      <vt:lpstr>‘push factors’</vt:lpstr>
      <vt:lpstr>‘pull factors’</vt:lpstr>
      <vt:lpstr>PowerPoint Presentation</vt:lpstr>
      <vt:lpstr>PowerPoint Presentation</vt:lpstr>
      <vt:lpstr>handbooks</vt:lpstr>
      <vt:lpstr>research reviews</vt:lpstr>
      <vt:lpstr>frontline briefings</vt:lpstr>
      <vt:lpstr>learning programme</vt:lpstr>
      <vt:lpstr>website</vt:lpstr>
      <vt:lpstr>Change Projects</vt:lpstr>
      <vt:lpstr>PowerPoint Presentation</vt:lpstr>
      <vt:lpstr>PowerPoint Presentation</vt:lpstr>
      <vt:lpstr>a ‘third generation approach’</vt:lpstr>
      <vt:lpstr>Checklist</vt:lpstr>
      <vt:lpstr>PowerPoint Presentation</vt:lpstr>
      <vt:lpstr>Make it PERSONAL</vt:lpstr>
      <vt:lpstr>“Evidence is to a practitioner what a rudder is to a boat... Both rudder and sail actually.”</vt:lpstr>
      <vt:lpstr>“It’s like the compass and the safety helmet to a climber.” </vt:lpstr>
      <vt:lpstr>“It’s the recipe that helps you know what you’re doing and why you’re doing it – and what difference you’ve made.” </vt:lpstr>
      <vt:lpstr>“It protects you and it gives you confidence – like wearing shin-pads and stilettos at the same time.” </vt:lpstr>
      <vt:lpstr>“It’s the raft you hold onto when everything else in your organisation is adrift.” </vt:lpstr>
      <vt:lpstr>PowerPoint Presentation</vt:lpstr>
    </vt:vector>
  </TitlesOfParts>
  <Company>The Dartington Hall Trust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Claudia Martins</dc:creator>
  <cp:lastModifiedBy>Heather Stanley</cp:lastModifiedBy>
  <cp:revision>132</cp:revision>
  <dcterms:created xsi:type="dcterms:W3CDTF">2014-03-04T12:22:27Z</dcterms:created>
  <dcterms:modified xsi:type="dcterms:W3CDTF">2014-03-04T16:40:45Z</dcterms:modified>
</cp:coreProperties>
</file>