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14"/>
  </p:notesMasterIdLst>
  <p:sldIdLst>
    <p:sldId id="256" r:id="rId2"/>
    <p:sldId id="262" r:id="rId3"/>
    <p:sldId id="257" r:id="rId4"/>
    <p:sldId id="270" r:id="rId5"/>
    <p:sldId id="266" r:id="rId6"/>
    <p:sldId id="269" r:id="rId7"/>
    <p:sldId id="265" r:id="rId8"/>
    <p:sldId id="267" r:id="rId9"/>
    <p:sldId id="264" r:id="rId10"/>
    <p:sldId id="261" r:id="rId11"/>
    <p:sldId id="258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74" autoAdjust="0"/>
    <p:restoredTop sz="87833" autoAdjust="0"/>
  </p:normalViewPr>
  <p:slideViewPr>
    <p:cSldViewPr>
      <p:cViewPr>
        <p:scale>
          <a:sx n="71" d="100"/>
          <a:sy n="71" d="100"/>
        </p:scale>
        <p:origin x="-2736" y="-10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CF1A53-F150-4875-96CE-03A2163815E9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1D14C53-15CB-4ACA-B631-CC9C626A43DA}">
      <dgm:prSet phldrT="[Text]" custT="1"/>
      <dgm:spPr/>
      <dgm:t>
        <a:bodyPr/>
        <a:lstStyle/>
        <a:p>
          <a:r>
            <a:rPr lang="en-GB" sz="1050" dirty="0" smtClean="0"/>
            <a:t>Observers</a:t>
          </a:r>
          <a:r>
            <a:rPr lang="en-GB" sz="1050" baseline="0" dirty="0" smtClean="0"/>
            <a:t> </a:t>
          </a:r>
        </a:p>
        <a:p>
          <a:r>
            <a:rPr lang="en-GB" sz="1050" baseline="0" dirty="0" smtClean="0"/>
            <a:t>YouTube Views</a:t>
          </a:r>
          <a:endParaRPr lang="en-GB" sz="1050" dirty="0"/>
        </a:p>
      </dgm:t>
    </dgm:pt>
    <dgm:pt modelId="{E3E9DEDC-E865-494C-9DE1-7A6D49D62A96}" type="parTrans" cxnId="{69B3C496-5E25-48BE-9408-C7FF461BE24E}">
      <dgm:prSet/>
      <dgm:spPr/>
      <dgm:t>
        <a:bodyPr/>
        <a:lstStyle/>
        <a:p>
          <a:endParaRPr lang="en-GB"/>
        </a:p>
      </dgm:t>
    </dgm:pt>
    <dgm:pt modelId="{EE42D11A-5909-4905-98E2-7D7406536047}" type="sibTrans" cxnId="{69B3C496-5E25-48BE-9408-C7FF461BE24E}">
      <dgm:prSet/>
      <dgm:spPr/>
      <dgm:t>
        <a:bodyPr/>
        <a:lstStyle/>
        <a:p>
          <a:endParaRPr lang="en-GB"/>
        </a:p>
      </dgm:t>
    </dgm:pt>
    <dgm:pt modelId="{08C40885-0335-471E-A139-5165A9EC7861}">
      <dgm:prSet phldrT="[Text]" custT="1"/>
      <dgm:spPr/>
      <dgm:t>
        <a:bodyPr/>
        <a:lstStyle/>
        <a:p>
          <a:r>
            <a:rPr lang="en-GB" sz="1200" dirty="0" smtClean="0"/>
            <a:t>Central Actors</a:t>
          </a:r>
        </a:p>
        <a:p>
          <a:r>
            <a:rPr lang="en-GB" sz="1200" dirty="0" smtClean="0"/>
            <a:t>Road Men</a:t>
          </a:r>
        </a:p>
        <a:p>
          <a:r>
            <a:rPr lang="en-GB" sz="1200" dirty="0" smtClean="0"/>
            <a:t>Hyper-Aggression</a:t>
          </a:r>
          <a:endParaRPr lang="en-GB" sz="1200" dirty="0"/>
        </a:p>
      </dgm:t>
    </dgm:pt>
    <dgm:pt modelId="{486AA364-8B2A-40CD-8633-E0FFD9CA5967}" type="parTrans" cxnId="{EC4C339B-71E9-4F1C-841C-557479CD267C}">
      <dgm:prSet/>
      <dgm:spPr/>
      <dgm:t>
        <a:bodyPr/>
        <a:lstStyle/>
        <a:p>
          <a:endParaRPr lang="en-GB"/>
        </a:p>
      </dgm:t>
    </dgm:pt>
    <dgm:pt modelId="{EDB1EF10-04CD-40C4-A57E-5079552D4DD8}" type="sibTrans" cxnId="{EC4C339B-71E9-4F1C-841C-557479CD267C}">
      <dgm:prSet/>
      <dgm:spPr/>
      <dgm:t>
        <a:bodyPr/>
        <a:lstStyle/>
        <a:p>
          <a:endParaRPr lang="en-GB"/>
        </a:p>
      </dgm:t>
    </dgm:pt>
    <dgm:pt modelId="{CF9661C5-2B9E-4B47-84DD-DC12BC14FD14}">
      <dgm:prSet/>
      <dgm:spPr/>
      <dgm:t>
        <a:bodyPr/>
        <a:lstStyle/>
        <a:p>
          <a:r>
            <a:rPr lang="en-GB" dirty="0" smtClean="0"/>
            <a:t>Middle Ground</a:t>
          </a:r>
        </a:p>
        <a:p>
          <a:r>
            <a:rPr lang="en-GB" dirty="0" smtClean="0"/>
            <a:t> </a:t>
          </a:r>
          <a:r>
            <a:rPr lang="en-GB" dirty="0" err="1" smtClean="0"/>
            <a:t>Cotching</a:t>
          </a:r>
          <a:r>
            <a:rPr lang="en-GB" dirty="0" smtClean="0"/>
            <a:t>, Catching Joke </a:t>
          </a:r>
          <a:endParaRPr lang="en-GB" dirty="0"/>
        </a:p>
      </dgm:t>
    </dgm:pt>
    <dgm:pt modelId="{D38E77F7-22A3-4C92-A1EC-F7868B13F09E}" type="parTrans" cxnId="{CE9C3CF3-0D16-4E01-BC65-1879B320188E}">
      <dgm:prSet/>
      <dgm:spPr/>
      <dgm:t>
        <a:bodyPr/>
        <a:lstStyle/>
        <a:p>
          <a:endParaRPr lang="en-GB"/>
        </a:p>
      </dgm:t>
    </dgm:pt>
    <dgm:pt modelId="{0661EBDA-8DF9-4550-94F1-F17A43B98039}" type="sibTrans" cxnId="{CE9C3CF3-0D16-4E01-BC65-1879B320188E}">
      <dgm:prSet/>
      <dgm:spPr/>
      <dgm:t>
        <a:bodyPr/>
        <a:lstStyle/>
        <a:p>
          <a:endParaRPr lang="en-GB"/>
        </a:p>
      </dgm:t>
    </dgm:pt>
    <dgm:pt modelId="{12A8853A-47FA-4A67-A1DF-1946F8DA37A4}" type="pres">
      <dgm:prSet presAssocID="{CECF1A53-F150-4875-96CE-03A2163815E9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76EFFA2-2B3C-4154-B328-FCBEBDDDAC0A}" type="pres">
      <dgm:prSet presAssocID="{CECF1A53-F150-4875-96CE-03A2163815E9}" presName="comp1" presStyleCnt="0"/>
      <dgm:spPr/>
    </dgm:pt>
    <dgm:pt modelId="{40F90389-1D75-4701-BCE7-25E27A90A5C5}" type="pres">
      <dgm:prSet presAssocID="{CECF1A53-F150-4875-96CE-03A2163815E9}" presName="circle1" presStyleLbl="node1" presStyleIdx="0" presStyleCnt="3"/>
      <dgm:spPr/>
      <dgm:t>
        <a:bodyPr/>
        <a:lstStyle/>
        <a:p>
          <a:endParaRPr lang="en-GB"/>
        </a:p>
      </dgm:t>
    </dgm:pt>
    <dgm:pt modelId="{9612577E-49F6-40B7-BF13-218F8F15EF6D}" type="pres">
      <dgm:prSet presAssocID="{CECF1A53-F150-4875-96CE-03A2163815E9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BFEC3FC-2913-4140-9848-4D63386D51DB}" type="pres">
      <dgm:prSet presAssocID="{CECF1A53-F150-4875-96CE-03A2163815E9}" presName="comp2" presStyleCnt="0"/>
      <dgm:spPr/>
    </dgm:pt>
    <dgm:pt modelId="{A8F51C04-E491-4A8B-9014-327BF1DE3A59}" type="pres">
      <dgm:prSet presAssocID="{CECF1A53-F150-4875-96CE-03A2163815E9}" presName="circle2" presStyleLbl="node1" presStyleIdx="1" presStyleCnt="3"/>
      <dgm:spPr/>
      <dgm:t>
        <a:bodyPr/>
        <a:lstStyle/>
        <a:p>
          <a:endParaRPr lang="en-GB"/>
        </a:p>
      </dgm:t>
    </dgm:pt>
    <dgm:pt modelId="{659FE20D-B99D-48BB-A120-379B4CC9048F}" type="pres">
      <dgm:prSet presAssocID="{CECF1A53-F150-4875-96CE-03A2163815E9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9AAD95E-116A-49C6-875A-9BA1E3EC28CD}" type="pres">
      <dgm:prSet presAssocID="{CECF1A53-F150-4875-96CE-03A2163815E9}" presName="comp3" presStyleCnt="0"/>
      <dgm:spPr/>
    </dgm:pt>
    <dgm:pt modelId="{1DCBD83A-AE37-4F1A-BE01-AEFB2FD9AE65}" type="pres">
      <dgm:prSet presAssocID="{CECF1A53-F150-4875-96CE-03A2163815E9}" presName="circle3" presStyleLbl="node1" presStyleIdx="2" presStyleCnt="3"/>
      <dgm:spPr/>
      <dgm:t>
        <a:bodyPr/>
        <a:lstStyle/>
        <a:p>
          <a:endParaRPr lang="en-GB"/>
        </a:p>
      </dgm:t>
    </dgm:pt>
    <dgm:pt modelId="{B888F1B4-3043-4E52-A9D0-87D3EDBE97B5}" type="pres">
      <dgm:prSet presAssocID="{CECF1A53-F150-4875-96CE-03A2163815E9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E9C3CF3-0D16-4E01-BC65-1879B320188E}" srcId="{CECF1A53-F150-4875-96CE-03A2163815E9}" destId="{CF9661C5-2B9E-4B47-84DD-DC12BC14FD14}" srcOrd="1" destOrd="0" parTransId="{D38E77F7-22A3-4C92-A1EC-F7868B13F09E}" sibTransId="{0661EBDA-8DF9-4550-94F1-F17A43B98039}"/>
    <dgm:cxn modelId="{3762160A-8F54-4066-9E36-0F2985ECB276}" type="presOf" srcId="{11D14C53-15CB-4ACA-B631-CC9C626A43DA}" destId="{40F90389-1D75-4701-BCE7-25E27A90A5C5}" srcOrd="0" destOrd="0" presId="urn:microsoft.com/office/officeart/2005/8/layout/venn2"/>
    <dgm:cxn modelId="{71B704BC-5F6D-4041-BE47-E4B1D9951C35}" type="presOf" srcId="{11D14C53-15CB-4ACA-B631-CC9C626A43DA}" destId="{9612577E-49F6-40B7-BF13-218F8F15EF6D}" srcOrd="1" destOrd="0" presId="urn:microsoft.com/office/officeart/2005/8/layout/venn2"/>
    <dgm:cxn modelId="{EC4C339B-71E9-4F1C-841C-557479CD267C}" srcId="{CECF1A53-F150-4875-96CE-03A2163815E9}" destId="{08C40885-0335-471E-A139-5165A9EC7861}" srcOrd="2" destOrd="0" parTransId="{486AA364-8B2A-40CD-8633-E0FFD9CA5967}" sibTransId="{EDB1EF10-04CD-40C4-A57E-5079552D4DD8}"/>
    <dgm:cxn modelId="{69B3C496-5E25-48BE-9408-C7FF461BE24E}" srcId="{CECF1A53-F150-4875-96CE-03A2163815E9}" destId="{11D14C53-15CB-4ACA-B631-CC9C626A43DA}" srcOrd="0" destOrd="0" parTransId="{E3E9DEDC-E865-494C-9DE1-7A6D49D62A96}" sibTransId="{EE42D11A-5909-4905-98E2-7D7406536047}"/>
    <dgm:cxn modelId="{D59C220F-B43E-4AB6-BFED-A6A7C8A55039}" type="presOf" srcId="{08C40885-0335-471E-A139-5165A9EC7861}" destId="{B888F1B4-3043-4E52-A9D0-87D3EDBE97B5}" srcOrd="1" destOrd="0" presId="urn:microsoft.com/office/officeart/2005/8/layout/venn2"/>
    <dgm:cxn modelId="{183CA7E4-15FF-469C-800C-3931E77C668B}" type="presOf" srcId="{08C40885-0335-471E-A139-5165A9EC7861}" destId="{1DCBD83A-AE37-4F1A-BE01-AEFB2FD9AE65}" srcOrd="0" destOrd="0" presId="urn:microsoft.com/office/officeart/2005/8/layout/venn2"/>
    <dgm:cxn modelId="{433DEA3B-CF59-4DBE-9F1F-527955526B05}" type="presOf" srcId="{CF9661C5-2B9E-4B47-84DD-DC12BC14FD14}" destId="{659FE20D-B99D-48BB-A120-379B4CC9048F}" srcOrd="1" destOrd="0" presId="urn:microsoft.com/office/officeart/2005/8/layout/venn2"/>
    <dgm:cxn modelId="{58CC3E06-DD11-4E8F-BCBA-4F7846AB77F2}" type="presOf" srcId="{CF9661C5-2B9E-4B47-84DD-DC12BC14FD14}" destId="{A8F51C04-E491-4A8B-9014-327BF1DE3A59}" srcOrd="0" destOrd="0" presId="urn:microsoft.com/office/officeart/2005/8/layout/venn2"/>
    <dgm:cxn modelId="{8B7D4A42-3480-4D2F-8639-B1029A84D369}" type="presOf" srcId="{CECF1A53-F150-4875-96CE-03A2163815E9}" destId="{12A8853A-47FA-4A67-A1DF-1946F8DA37A4}" srcOrd="0" destOrd="0" presId="urn:microsoft.com/office/officeart/2005/8/layout/venn2"/>
    <dgm:cxn modelId="{42FAEA29-4541-40C1-B941-D1ADFE9FEE19}" type="presParOf" srcId="{12A8853A-47FA-4A67-A1DF-1946F8DA37A4}" destId="{A76EFFA2-2B3C-4154-B328-FCBEBDDDAC0A}" srcOrd="0" destOrd="0" presId="urn:microsoft.com/office/officeart/2005/8/layout/venn2"/>
    <dgm:cxn modelId="{B3A38A92-93D8-4C05-9D7C-E97F34DA5FD6}" type="presParOf" srcId="{A76EFFA2-2B3C-4154-B328-FCBEBDDDAC0A}" destId="{40F90389-1D75-4701-BCE7-25E27A90A5C5}" srcOrd="0" destOrd="0" presId="urn:microsoft.com/office/officeart/2005/8/layout/venn2"/>
    <dgm:cxn modelId="{18E5A94C-92BC-4055-A61D-48165E8A4A9F}" type="presParOf" srcId="{A76EFFA2-2B3C-4154-B328-FCBEBDDDAC0A}" destId="{9612577E-49F6-40B7-BF13-218F8F15EF6D}" srcOrd="1" destOrd="0" presId="urn:microsoft.com/office/officeart/2005/8/layout/venn2"/>
    <dgm:cxn modelId="{359DB660-1180-4E87-8876-30F5B3371CF0}" type="presParOf" srcId="{12A8853A-47FA-4A67-A1DF-1946F8DA37A4}" destId="{9BFEC3FC-2913-4140-9848-4D63386D51DB}" srcOrd="1" destOrd="0" presId="urn:microsoft.com/office/officeart/2005/8/layout/venn2"/>
    <dgm:cxn modelId="{EB7E4AA1-E371-49C5-B41D-113A8209F35B}" type="presParOf" srcId="{9BFEC3FC-2913-4140-9848-4D63386D51DB}" destId="{A8F51C04-E491-4A8B-9014-327BF1DE3A59}" srcOrd="0" destOrd="0" presId="urn:microsoft.com/office/officeart/2005/8/layout/venn2"/>
    <dgm:cxn modelId="{A359AB87-8393-463E-B4F6-E68B05826F52}" type="presParOf" srcId="{9BFEC3FC-2913-4140-9848-4D63386D51DB}" destId="{659FE20D-B99D-48BB-A120-379B4CC9048F}" srcOrd="1" destOrd="0" presId="urn:microsoft.com/office/officeart/2005/8/layout/venn2"/>
    <dgm:cxn modelId="{788F0A19-6F0C-4E08-9781-E011E1650E2F}" type="presParOf" srcId="{12A8853A-47FA-4A67-A1DF-1946F8DA37A4}" destId="{19AAD95E-116A-49C6-875A-9BA1E3EC28CD}" srcOrd="2" destOrd="0" presId="urn:microsoft.com/office/officeart/2005/8/layout/venn2"/>
    <dgm:cxn modelId="{DD7A2F19-39B4-4A80-81DB-814305CF7EA4}" type="presParOf" srcId="{19AAD95E-116A-49C6-875A-9BA1E3EC28CD}" destId="{1DCBD83A-AE37-4F1A-BE01-AEFB2FD9AE65}" srcOrd="0" destOrd="0" presId="urn:microsoft.com/office/officeart/2005/8/layout/venn2"/>
    <dgm:cxn modelId="{C5024963-300D-4A8B-BB57-D0B66E212139}" type="presParOf" srcId="{19AAD95E-116A-49C6-875A-9BA1E3EC28CD}" destId="{B888F1B4-3043-4E52-A9D0-87D3EDBE97B5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5F2DC3-3212-44CB-8EFF-E11FBB9FE948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FC479-1491-4CBE-8A2E-8779D2BF6DD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047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FC479-1491-4CBE-8A2E-8779D2BF6DD1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090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“…street culture is in direct contradiction to the humble, obedient modes of subservient social interaction that are essential for upward mobility’ (</a:t>
            </a:r>
            <a:r>
              <a:rPr lang="en-GB" dirty="0" err="1" smtClean="0"/>
              <a:t>Bourgois</a:t>
            </a:r>
            <a:r>
              <a:rPr lang="en-GB" dirty="0" smtClean="0"/>
              <a:t> 1995)  (Gunter and Watt 2008:525)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FC479-1491-4CBE-8A2E-8779D2BF6DD1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357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Road culture… can be viewed as a continuum, where occupying the centre ground are the vast majority of non-spectacular young people, with a small minority of young males or ‘rude boys’  who immerse themselves in the world of ‘badness’…” (Gunter &amp; Watt, 2008:525)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FC479-1491-4CBE-8A2E-8779D2BF6DD1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FC479-1491-4CBE-8A2E-8779D2BF6DD1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090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2F49-FDB9-41B9-B1AE-AB05522A87EF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0B425-B125-4885-A0E4-7B88ACC2361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Us_pos_CMYK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7" b="19583"/>
          <a:stretch>
            <a:fillRect/>
          </a:stretch>
        </p:blipFill>
        <p:spPr bwMode="auto">
          <a:xfrm>
            <a:off x="6248400" y="304800"/>
            <a:ext cx="2716213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287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2F49-FDB9-41B9-B1AE-AB05522A87EF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0B425-B125-4885-A0E4-7B88ACC23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579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2F49-FDB9-41B9-B1AE-AB05522A87EF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0B425-B125-4885-A0E4-7B88ACC23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747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2F49-FDB9-41B9-B1AE-AB05522A87EF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0B425-B125-4885-A0E4-7B88ACC23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387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2F49-FDB9-41B9-B1AE-AB05522A87EF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0B425-B125-4885-A0E4-7B88ACC23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230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2F49-FDB9-41B9-B1AE-AB05522A87EF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0B425-B125-4885-A0E4-7B88ACC23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932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2F49-FDB9-41B9-B1AE-AB05522A87EF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0B425-B125-4885-A0E4-7B88ACC23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708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2F49-FDB9-41B9-B1AE-AB05522A87EF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0B425-B125-4885-A0E4-7B88ACC23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976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2F49-FDB9-41B9-B1AE-AB05522A87EF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0B425-B125-4885-A0E4-7B88ACC23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6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2F49-FDB9-41B9-B1AE-AB05522A87EF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0B425-B125-4885-A0E4-7B88ACC23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864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62F49-FDB9-41B9-B1AE-AB05522A87EF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0B425-B125-4885-A0E4-7B88ACC23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136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52450" y="1871663"/>
            <a:ext cx="8286750" cy="360362"/>
          </a:xfrm>
        </p:spPr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pPr lvl="0"/>
            <a:r>
              <a:rPr lang="en-US" altLang="en-GB" noProof="0" smtClean="0"/>
              <a:t>Click to edit Master subtitle style</a:t>
            </a:r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17526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5865440" cy="53069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pic>
        <p:nvPicPr>
          <p:cNvPr id="6" name="Picture 5" descr="Us_pos_CMYK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7" b="19583"/>
          <a:stretch>
            <a:fillRect/>
          </a:stretch>
        </p:blipFill>
        <p:spPr bwMode="auto">
          <a:xfrm>
            <a:off x="6248400" y="304800"/>
            <a:ext cx="2716213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62F49-FDB9-41B9-B1AE-AB05522A87EF}" type="datetimeFigureOut">
              <a:rPr lang="en-GB" smtClean="0"/>
              <a:pPr/>
              <a:t>28/11/2013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0B425-B125-4885-A0E4-7B88ACC2361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5" descr="Us_pos_CMYK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7" b="19583"/>
          <a:stretch>
            <a:fillRect/>
          </a:stretch>
        </p:blipFill>
        <p:spPr bwMode="auto">
          <a:xfrm>
            <a:off x="6248400" y="304800"/>
            <a:ext cx="2716213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335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877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050"/>
          <p:cNvSpPr txBox="1">
            <a:spLocks noChangeArrowheads="1"/>
          </p:cNvSpPr>
          <p:nvPr/>
        </p:nvSpPr>
        <p:spPr bwMode="auto">
          <a:xfrm>
            <a:off x="611560" y="1751013"/>
            <a:ext cx="7920879" cy="376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pPr algn="ctr"/>
            <a:r>
              <a:rPr lang="en-GB" sz="2400" b="0" dirty="0">
                <a:solidFill>
                  <a:schemeClr val="tx1"/>
                </a:solidFill>
              </a:rPr>
              <a:t>Creating </a:t>
            </a:r>
            <a:r>
              <a:rPr lang="en-GB" sz="2400" b="0" dirty="0" smtClean="0">
                <a:solidFill>
                  <a:schemeClr val="tx1"/>
                </a:solidFill>
              </a:rPr>
              <a:t>Alternative Narratives </a:t>
            </a:r>
            <a:r>
              <a:rPr lang="en-GB" sz="2400" b="0" dirty="0">
                <a:solidFill>
                  <a:schemeClr val="tx1"/>
                </a:solidFill>
              </a:rPr>
              <a:t>of </a:t>
            </a:r>
            <a:r>
              <a:rPr lang="en-GB" sz="2400" b="0" dirty="0" smtClean="0">
                <a:solidFill>
                  <a:schemeClr val="tx1"/>
                </a:solidFill>
              </a:rPr>
              <a:t>Social Exclusion</a:t>
            </a:r>
            <a:r>
              <a:rPr lang="en-GB" sz="2400" b="0" dirty="0">
                <a:solidFill>
                  <a:schemeClr val="tx1"/>
                </a:solidFill>
              </a:rPr>
              <a:t>: Schooling, E</a:t>
            </a:r>
            <a:r>
              <a:rPr lang="en-GB" sz="2400" b="0" dirty="0" smtClean="0">
                <a:solidFill>
                  <a:schemeClr val="tx1"/>
                </a:solidFill>
              </a:rPr>
              <a:t>mployment </a:t>
            </a:r>
            <a:r>
              <a:rPr lang="en-GB" sz="2400" b="0" dirty="0">
                <a:solidFill>
                  <a:schemeClr val="tx1"/>
                </a:solidFill>
              </a:rPr>
              <a:t>and I</a:t>
            </a:r>
            <a:r>
              <a:rPr lang="en-GB" sz="2400" b="0" dirty="0" smtClean="0">
                <a:solidFill>
                  <a:schemeClr val="tx1"/>
                </a:solidFill>
              </a:rPr>
              <a:t>dentity</a:t>
            </a:r>
            <a:endParaRPr lang="en-US" sz="2400" b="0" dirty="0" smtClean="0">
              <a:solidFill>
                <a:schemeClr val="tx1"/>
              </a:solidFill>
            </a:endParaRP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Social Exclusion and The Road Culture Continuum 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 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/>
            </a:r>
            <a:br>
              <a:rPr lang="en-US" sz="2000" dirty="0" smtClean="0">
                <a:solidFill>
                  <a:schemeClr val="tx1"/>
                </a:solidFill>
              </a:rPr>
            </a:br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en-US" sz="2000" b="0" dirty="0" smtClean="0">
                <a:solidFill>
                  <a:schemeClr val="tx1"/>
                </a:solidFill>
              </a:rPr>
              <a:t>Presented By: Yusef Bakkali</a:t>
            </a:r>
          </a:p>
          <a:p>
            <a:pPr algn="ctr"/>
            <a:r>
              <a:rPr lang="en-US" sz="2000" b="0" dirty="0" smtClean="0">
                <a:solidFill>
                  <a:schemeClr val="tx1"/>
                </a:solidFill>
              </a:rPr>
              <a:t>Supervisors: Prof</a:t>
            </a:r>
            <a:r>
              <a:rPr lang="en-US" sz="2000" b="0" dirty="0">
                <a:solidFill>
                  <a:schemeClr val="tx1"/>
                </a:solidFill>
              </a:rPr>
              <a:t>. Rachel Thomson </a:t>
            </a:r>
            <a:r>
              <a:rPr lang="en-US" sz="2000" b="0" dirty="0" smtClean="0">
                <a:solidFill>
                  <a:schemeClr val="tx1"/>
                </a:solidFill>
              </a:rPr>
              <a:t>and Dr</a:t>
            </a:r>
            <a:r>
              <a:rPr lang="en-US" sz="2000" b="0" dirty="0">
                <a:solidFill>
                  <a:schemeClr val="tx1"/>
                </a:solidFill>
              </a:rPr>
              <a:t>. Susie Scott</a:t>
            </a:r>
            <a:r>
              <a:rPr lang="en-US" sz="2000" b="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pPr algn="ctr"/>
            <a:r>
              <a:rPr lang="en-US" sz="2000" b="0" dirty="0" smtClean="0">
                <a:solidFill>
                  <a:schemeClr val="tx1"/>
                </a:solidFill>
              </a:rPr>
              <a:t>Monday 25</a:t>
            </a:r>
            <a:r>
              <a:rPr lang="en-US" sz="2000" b="0" baseline="30000" dirty="0" smtClean="0">
                <a:solidFill>
                  <a:schemeClr val="tx1"/>
                </a:solidFill>
              </a:rPr>
              <a:t>th</a:t>
            </a:r>
            <a:r>
              <a:rPr lang="en-US" sz="2000" b="0" dirty="0" smtClean="0">
                <a:solidFill>
                  <a:schemeClr val="tx1"/>
                </a:solidFill>
              </a:rPr>
              <a:t> November 2013</a:t>
            </a:r>
            <a:r>
              <a:rPr lang="en-US" sz="2000" dirty="0" smtClean="0">
                <a:solidFill>
                  <a:schemeClr val="tx1"/>
                </a:solidFill>
              </a:rPr>
              <a:t/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US" sz="16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1400" dirty="0" smtClean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US" sz="1400" dirty="0" smtClean="0">
                <a:solidFill>
                  <a:schemeClr val="tx1"/>
                </a:solidFill>
                <a:latin typeface="Calibri" pitchFamily="34" charset="0"/>
              </a:rPr>
            </a:br>
            <a:endParaRPr lang="en-US" sz="140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41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84173" y="4221088"/>
            <a:ext cx="6048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“</a:t>
            </a:r>
            <a:r>
              <a:rPr lang="en-GB" i="1" dirty="0" smtClean="0"/>
              <a:t>….I’ll catch my dream for the whole universe to see. My dreams don’t include university.</a:t>
            </a:r>
            <a:r>
              <a:rPr lang="en-GB" dirty="0" smtClean="0"/>
              <a:t>”</a:t>
            </a:r>
          </a:p>
          <a:p>
            <a:r>
              <a:rPr lang="en-GB" dirty="0" smtClean="0"/>
              <a:t>				- ‘</a:t>
            </a:r>
            <a:r>
              <a:rPr lang="en-GB" dirty="0" err="1" smtClean="0"/>
              <a:t>Ard</a:t>
            </a:r>
            <a:r>
              <a:rPr lang="en-GB" dirty="0" smtClean="0"/>
              <a:t> </a:t>
            </a:r>
            <a:r>
              <a:rPr lang="en-GB" dirty="0" err="1" smtClean="0"/>
              <a:t>Adz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22776"/>
            <a:ext cx="5093910" cy="278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34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GB" dirty="0" smtClean="0"/>
              <a:t>Todays Agenda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What is social exclusion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What is Road Culture?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Social Exclusion &amp; Road Culture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The Roads as a Site of Resilience</a:t>
            </a:r>
          </a:p>
          <a:p>
            <a:r>
              <a:rPr lang="en-GB" sz="2000" dirty="0" smtClean="0"/>
              <a:t>The Road Culture Continuum</a:t>
            </a:r>
            <a:endParaRPr lang="en-GB" sz="2000" dirty="0"/>
          </a:p>
          <a:p>
            <a:r>
              <a:rPr lang="en-GB" sz="2000" dirty="0" smtClean="0"/>
              <a:t>A Personal Reflection</a:t>
            </a:r>
            <a:endParaRPr lang="en-GB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Summary</a:t>
            </a:r>
          </a:p>
          <a:p>
            <a:pPr marL="342900" indent="-342900">
              <a:buFont typeface="Arial" pitchFamily="34" charset="0"/>
              <a:buChar char="•"/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368349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548680"/>
            <a:ext cx="5904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What is social exclusion?</a:t>
            </a:r>
            <a:endParaRPr lang="en-GB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484784"/>
            <a:ext cx="828092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There are a </a:t>
            </a:r>
            <a:r>
              <a:rPr lang="en-GB" b="1" dirty="0" smtClean="0"/>
              <a:t>multitude</a:t>
            </a:r>
            <a:r>
              <a:rPr lang="en-GB" dirty="0" smtClean="0"/>
              <a:t> of definitions of social exclusion, here are a couple: 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“social </a:t>
            </a:r>
            <a:r>
              <a:rPr lang="en-GB" dirty="0"/>
              <a:t>exclusion as a perceived deﬁcit in B</a:t>
            </a:r>
            <a:r>
              <a:rPr lang="en-GB" dirty="0" smtClean="0"/>
              <a:t>elongingness” (</a:t>
            </a:r>
            <a:r>
              <a:rPr lang="en-GB" dirty="0" err="1" smtClean="0"/>
              <a:t>Stillman</a:t>
            </a:r>
            <a:r>
              <a:rPr lang="en-GB" dirty="0" smtClean="0"/>
              <a:t> et al, </a:t>
            </a:r>
            <a:r>
              <a:rPr lang="en-GB" smtClean="0"/>
              <a:t>2009).</a:t>
            </a:r>
            <a:endParaRPr lang="en-GB" dirty="0" smtClean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“Social </a:t>
            </a:r>
            <a:r>
              <a:rPr lang="en-GB" dirty="0"/>
              <a:t>exclusion is a complex and multi-dimensional process. It involves the lack or </a:t>
            </a:r>
          </a:p>
          <a:p>
            <a:r>
              <a:rPr lang="en-GB" dirty="0"/>
              <a:t>denial of resources, rights, goods and services, and the inability to participate in the </a:t>
            </a:r>
          </a:p>
          <a:p>
            <a:r>
              <a:rPr lang="en-GB" dirty="0"/>
              <a:t>normal relationships and activities, available to the majority of people in a society, </a:t>
            </a:r>
          </a:p>
          <a:p>
            <a:r>
              <a:rPr lang="en-GB" dirty="0"/>
              <a:t>whether in economic, social, cultural or political arenas. It affects both the quality of </a:t>
            </a:r>
          </a:p>
          <a:p>
            <a:r>
              <a:rPr lang="en-GB" dirty="0"/>
              <a:t>life of individuals and the equity and cohesion of society as a whole</a:t>
            </a:r>
            <a:r>
              <a:rPr lang="en-GB" dirty="0" smtClean="0"/>
              <a:t>.” (</a:t>
            </a:r>
            <a:r>
              <a:rPr lang="en-GB" dirty="0" err="1" smtClean="0"/>
              <a:t>Levitas</a:t>
            </a:r>
            <a:r>
              <a:rPr lang="en-GB" dirty="0" smtClean="0"/>
              <a:t> et al, 2007).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519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150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What is Road Culture? </a:t>
            </a:r>
            <a:r>
              <a:rPr lang="en-GB" sz="2000" dirty="0" smtClean="0"/>
              <a:t>(1/2)</a:t>
            </a:r>
            <a:endParaRPr lang="en-GB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67662" y="1459596"/>
            <a:ext cx="734481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Road culture is a ‘black influenced’ </a:t>
            </a:r>
            <a:r>
              <a:rPr lang="en-GB" sz="2000" b="1" dirty="0" smtClean="0"/>
              <a:t>subculture, finding it’s </a:t>
            </a:r>
            <a:r>
              <a:rPr lang="en-GB" sz="2000" b="1" dirty="0"/>
              <a:t>origins in more widely recognised Black Atlantic popular culture </a:t>
            </a:r>
            <a:r>
              <a:rPr lang="en-GB" sz="2000" dirty="0"/>
              <a:t>(Gilroy, 1993) </a:t>
            </a:r>
            <a:r>
              <a:rPr lang="en-GB" sz="2000" b="1" dirty="0"/>
              <a:t>in terms of musical expression, dress codes and common patterns of speech </a:t>
            </a:r>
            <a:r>
              <a:rPr lang="en-GB" sz="2000" dirty="0"/>
              <a:t>(Gunter and Watt, 2008</a:t>
            </a:r>
            <a:r>
              <a:rPr lang="en-GB" sz="2000" dirty="0" smtClean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026" name="Picture 2" descr="http://www.2raw4tv.com/video/picture/ktfykjfhtgcghxcdgfxdhfxfghxfhxfghxc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996952"/>
            <a:ext cx="6552728" cy="365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406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87008" cy="1143000"/>
          </a:xfrm>
        </p:spPr>
        <p:txBody>
          <a:bodyPr>
            <a:normAutofit/>
          </a:bodyPr>
          <a:lstStyle/>
          <a:p>
            <a:r>
              <a:rPr lang="en-GB" dirty="0"/>
              <a:t>What is Road Culture</a:t>
            </a:r>
            <a:r>
              <a:rPr lang="en-GB" dirty="0" smtClean="0"/>
              <a:t>? </a:t>
            </a:r>
            <a:r>
              <a:rPr lang="en-GB" sz="2200" dirty="0" smtClean="0"/>
              <a:t>(2/2)</a:t>
            </a:r>
            <a:endParaRPr lang="en-GB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2819400"/>
            <a:ext cx="7776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 smtClean="0"/>
              <a:t>“…All respondents saw life </a:t>
            </a:r>
            <a:r>
              <a:rPr lang="en-GB" sz="2400" b="1" i="1" dirty="0"/>
              <a:t>‘on road’ </a:t>
            </a:r>
            <a:r>
              <a:rPr lang="en-GB" sz="2400" b="1" i="1" dirty="0" smtClean="0"/>
              <a:t>as </a:t>
            </a:r>
            <a:r>
              <a:rPr lang="en-GB" sz="2400" b="1" i="1" dirty="0"/>
              <a:t>a space in which violence and </a:t>
            </a:r>
            <a:r>
              <a:rPr lang="en-GB" sz="2400" b="1" i="1" dirty="0" smtClean="0"/>
              <a:t>its threat </a:t>
            </a:r>
            <a:r>
              <a:rPr lang="en-GB" sz="2400" b="1" i="1" dirty="0"/>
              <a:t>was </a:t>
            </a:r>
            <a:r>
              <a:rPr lang="en-GB" sz="2400" b="1" i="1" dirty="0" smtClean="0"/>
              <a:t>everywhere…. ‘</a:t>
            </a:r>
            <a:r>
              <a:rPr lang="en-GB" sz="2400" b="1" i="1" dirty="0"/>
              <a:t>On road’ the choices </a:t>
            </a:r>
            <a:r>
              <a:rPr lang="en-GB" sz="2400" b="1" i="1" dirty="0" smtClean="0"/>
              <a:t>are stark</a:t>
            </a:r>
            <a:r>
              <a:rPr lang="en-GB" sz="2400" b="1" i="1" dirty="0"/>
              <a:t>: survive or become a victim</a:t>
            </a:r>
            <a:r>
              <a:rPr lang="en-GB" sz="2400" b="1" i="1" dirty="0" smtClean="0"/>
              <a:t>.” </a:t>
            </a:r>
            <a:r>
              <a:rPr lang="en-GB" sz="2400" dirty="0" smtClean="0"/>
              <a:t>(</a:t>
            </a:r>
            <a:r>
              <a:rPr lang="en-GB" sz="2400" dirty="0" err="1" smtClean="0"/>
              <a:t>Hallsworth</a:t>
            </a:r>
            <a:r>
              <a:rPr lang="en-GB" sz="2400" dirty="0" smtClean="0"/>
              <a:t> and Silverstone, 2009:365-366)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89142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/>
              <a:t>Social Exclusion and Road Culture</a:t>
            </a:r>
            <a:endParaRPr lang="en-GB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628800"/>
            <a:ext cx="8352928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u="sng" dirty="0" smtClean="0"/>
              <a:t>Paradox of attainment</a:t>
            </a:r>
            <a:r>
              <a:rPr lang="en-GB" sz="2200" b="1" dirty="0" smtClean="0"/>
              <a:t>: </a:t>
            </a:r>
            <a:r>
              <a:rPr lang="en-GB" dirty="0" smtClean="0"/>
              <a:t>Young people ‘on road’ share neo-liberal values of wealth accumulation and status, but are largely excluded from legitimate and institutional means of attaining these goals.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u="sng" dirty="0" smtClean="0"/>
              <a:t>‘Staying Fresh’ </a:t>
            </a:r>
            <a:r>
              <a:rPr lang="en-GB" dirty="0" smtClean="0"/>
              <a:t>The pressure young people are under to maintain an appearance of wealth often in the context on economic adversity (Briggs, 2009).</a:t>
            </a:r>
          </a:p>
          <a:p>
            <a:endParaRPr lang="en-GB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u="sng" dirty="0" smtClean="0"/>
              <a:t>School </a:t>
            </a:r>
            <a:r>
              <a:rPr lang="en-GB" dirty="0" smtClean="0"/>
              <a:t> ‘crushing pressure’ for young people to conform to ethnocentric white middle class conventions causes them to risk ‘losing themselves’. Forcing many to drop out. (Bell, 2000; </a:t>
            </a:r>
            <a:r>
              <a:rPr lang="en-GB" dirty="0" err="1" smtClean="0"/>
              <a:t>Reay</a:t>
            </a:r>
            <a:r>
              <a:rPr lang="en-GB" dirty="0" smtClean="0"/>
              <a:t>, 2001)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u="sng" dirty="0" smtClean="0"/>
              <a:t>‘Police Trawling’ </a:t>
            </a:r>
            <a:r>
              <a:rPr lang="en-GB" dirty="0" smtClean="0"/>
              <a:t>The </a:t>
            </a:r>
            <a:r>
              <a:rPr lang="en-GB" dirty="0"/>
              <a:t>net of law enforcement is cast so wide and </a:t>
            </a:r>
            <a:r>
              <a:rPr lang="en-GB" dirty="0" smtClean="0"/>
              <a:t>indiscriminately, that </a:t>
            </a:r>
            <a:r>
              <a:rPr lang="en-GB" dirty="0"/>
              <a:t>it </a:t>
            </a:r>
            <a:r>
              <a:rPr lang="en-GB" dirty="0" smtClean="0"/>
              <a:t>drags </a:t>
            </a:r>
            <a:r>
              <a:rPr lang="en-GB" dirty="0"/>
              <a:t>those who are not </a:t>
            </a:r>
            <a:r>
              <a:rPr lang="en-GB" dirty="0" smtClean="0"/>
              <a:t>involved </a:t>
            </a:r>
            <a:r>
              <a:rPr lang="en-GB" dirty="0"/>
              <a:t>in criminal behaviour into the penal state by association. </a:t>
            </a:r>
            <a:r>
              <a:rPr lang="en-GB" dirty="0" smtClean="0"/>
              <a:t>This creates a set of ‘permanent suspects’ (Ralphs et al, 2009).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861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59016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The Roads As A Site of Resilience 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1412776"/>
            <a:ext cx="828092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2400" b="1" u="sng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1" u="sng" dirty="0" smtClean="0"/>
              <a:t>“Site of Resilience” </a:t>
            </a:r>
            <a:r>
              <a:rPr lang="en-GB" sz="2200" b="1" dirty="0"/>
              <a:t> </a:t>
            </a:r>
            <a:r>
              <a:rPr lang="en-GB" dirty="0" smtClean="0"/>
              <a:t>The establishment of communal meanings around “feeling well, satisfied or accomplished”. In other words how communities create new meanings to cope in situations of exclusion or adversity.  (Payne 2008)</a:t>
            </a:r>
            <a:endParaRPr lang="en-GB" sz="2400" b="1" dirty="0" smtClean="0"/>
          </a:p>
          <a:p>
            <a:pPr marL="285750" indent="-285750"/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u="sng" dirty="0" smtClean="0"/>
              <a:t>‘The roads’ </a:t>
            </a:r>
            <a:r>
              <a:rPr lang="en-GB" dirty="0" smtClean="0"/>
              <a:t>represent “a liminal space where they [young people]… find a form of authentic sovereignty, freedom from the constraints they experienced at the hands of… a hostile society”. (</a:t>
            </a:r>
            <a:r>
              <a:rPr lang="en-GB" dirty="0" err="1" smtClean="0"/>
              <a:t>Hallsworth</a:t>
            </a:r>
            <a:r>
              <a:rPr lang="en-GB" dirty="0" smtClean="0"/>
              <a:t> and Silverstone 2009:365)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360" y="4149081"/>
            <a:ext cx="4542466" cy="250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59016" cy="1143000"/>
          </a:xfrm>
        </p:spPr>
        <p:txBody>
          <a:bodyPr/>
          <a:lstStyle/>
          <a:p>
            <a:pPr algn="l"/>
            <a:r>
              <a:rPr lang="en-GB" dirty="0" smtClean="0"/>
              <a:t>Road Culture Continuum </a:t>
            </a:r>
            <a:r>
              <a:rPr lang="en-GB" sz="2000" dirty="0" smtClean="0"/>
              <a:t>(1/2)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527091"/>
            <a:ext cx="813690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200" b="1" u="sng" dirty="0" smtClean="0"/>
              <a:t>The Road Culture Continuum </a:t>
            </a:r>
            <a:r>
              <a:rPr lang="en-US" dirty="0" smtClean="0"/>
              <a:t>illustrates the extent to which people are immersed in life on road. The vast majority occupy a middle space, whereby many of their mundane and leisure activities take place ‘on road’ (Gunter &amp; Watt 2008).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u="sng" dirty="0" smtClean="0"/>
              <a:t>Fluidity </a:t>
            </a:r>
            <a:r>
              <a:rPr lang="en-US" dirty="0" smtClean="0"/>
              <a:t>exists between a minority of hyper-aggressive central actors and those who tend to just spend their leisure time ‘on road’</a:t>
            </a:r>
            <a:r>
              <a:rPr lang="en-US" dirty="0"/>
              <a:t> Some… occasionally dip in and out of ‘badness’ as and when they see fit or, more to the point, when a </a:t>
            </a:r>
            <a:r>
              <a:rPr lang="en-GB" dirty="0"/>
              <a:t>particularly good opportunity arises.” </a:t>
            </a:r>
            <a:endParaRPr lang="en-US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077072"/>
            <a:ext cx="5578825" cy="2459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723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524000" y="1397000"/>
            <a:ext cx="9649816" cy="4264248"/>
            <a:chOff x="1524000" y="1397000"/>
            <a:chExt cx="9649816" cy="4264248"/>
          </a:xfrm>
        </p:grpSpPr>
        <p:graphicFrame>
          <p:nvGraphicFramePr>
            <p:cNvPr id="6" name="Diagram 5"/>
            <p:cNvGraphicFramePr/>
            <p:nvPr>
              <p:extLst>
                <p:ext uri="{D42A27DB-BD31-4B8C-83A1-F6EECF244321}">
                  <p14:modId xmlns:p14="http://schemas.microsoft.com/office/powerpoint/2010/main" val="446208595"/>
                </p:ext>
              </p:extLst>
            </p:nvPr>
          </p:nvGraphicFramePr>
          <p:xfrm>
            <a:off x="1524000" y="1397000"/>
            <a:ext cx="6096000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7" name="Left-Right Arrow 6"/>
            <p:cNvSpPr/>
            <p:nvPr/>
          </p:nvSpPr>
          <p:spPr>
            <a:xfrm rot="5400000">
              <a:off x="620561" y="2843935"/>
              <a:ext cx="2682298" cy="828092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5485184" y="1484784"/>
              <a:ext cx="5688632" cy="4176464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853758" y="3356992"/>
            <a:ext cx="2160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‘Mainstream’ Society</a:t>
            </a:r>
          </a:p>
        </p:txBody>
      </p:sp>
      <p:sp>
        <p:nvSpPr>
          <p:cNvPr id="8" name="Left-Right Arrow 7"/>
          <p:cNvSpPr/>
          <p:nvPr/>
        </p:nvSpPr>
        <p:spPr>
          <a:xfrm>
            <a:off x="2627784" y="5661248"/>
            <a:ext cx="4372206" cy="576064"/>
          </a:xfrm>
          <a:prstGeom prst="leftRightArrow">
            <a:avLst>
              <a:gd name="adj1" fmla="val 54963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1043608" y="2636912"/>
            <a:ext cx="461665" cy="166507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GB" dirty="0" smtClean="0"/>
              <a:t>Fluid Transitions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006867" y="6371454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Transitions into employment and education</a:t>
            </a:r>
            <a:endParaRPr lang="en-GB" sz="1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34559" y="224119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Road Culture </a:t>
            </a:r>
            <a:r>
              <a:rPr lang="en-GB" sz="4000" dirty="0" smtClean="0"/>
              <a:t>Continuum</a:t>
            </a:r>
            <a:r>
              <a:rPr lang="en-GB" sz="2000" dirty="0" smtClean="0"/>
              <a:t> (2/2)</a:t>
            </a:r>
            <a:r>
              <a:rPr lang="en-GB" sz="4000" dirty="0" smtClean="0"/>
              <a:t>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36457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Points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Young people living on road are ‘excluded’ and ‘included’ in many different ways.</a:t>
            </a:r>
          </a:p>
          <a:p>
            <a:r>
              <a:rPr lang="en-GB" dirty="0" smtClean="0"/>
              <a:t>A more nuanced understanding of these issues could help equip young people to avoid making ‘destructive’ (Payne, 2008) life choices at critical moments in their trajectories.</a:t>
            </a:r>
          </a:p>
          <a:p>
            <a:endParaRPr lang="en-GB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58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/>
              <a:t>“…social exclusion is not just a problem for those who are excluded, its is a problem for social structure and social solidarity generally. If significant numbers of people are excluded then social order will likely become</a:t>
            </a:r>
            <a:r>
              <a:rPr lang="en-GB" i="1" dirty="0" smtClean="0"/>
              <a:t> more </a:t>
            </a:r>
            <a:r>
              <a:rPr lang="en-GB" i="1" dirty="0"/>
              <a:t>polarized and  unequal – and ultimately perhaps more unstable for all.” </a:t>
            </a:r>
            <a:r>
              <a:rPr lang="en-GB" dirty="0"/>
              <a:t>(</a:t>
            </a:r>
            <a:r>
              <a:rPr lang="en-GB" dirty="0" err="1"/>
              <a:t>Alcock</a:t>
            </a:r>
            <a:r>
              <a:rPr lang="en-GB" dirty="0" smtClean="0"/>
              <a:t>, 2006.129</a:t>
            </a:r>
            <a:r>
              <a:rPr lang="en-GB" dirty="0"/>
              <a:t>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77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871</Words>
  <Application>Microsoft Office PowerPoint</Application>
  <PresentationFormat>On-screen Show (4:3)</PresentationFormat>
  <Paragraphs>85</Paragraphs>
  <Slides>12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Todays Agenda</vt:lpstr>
      <vt:lpstr>PowerPoint Presentation</vt:lpstr>
      <vt:lpstr>What is Road Culture? (1/2)</vt:lpstr>
      <vt:lpstr>What is Road Culture? (2/2)</vt:lpstr>
      <vt:lpstr>Social Exclusion and Road Culture</vt:lpstr>
      <vt:lpstr>The Roads As A Site of Resilience </vt:lpstr>
      <vt:lpstr>Road Culture Continuum (1/2)</vt:lpstr>
      <vt:lpstr>PowerPoint Presentation</vt:lpstr>
      <vt:lpstr>Key Points</vt:lpstr>
      <vt:lpstr>PowerPoint Presentation</vt:lpstr>
    </vt:vector>
  </TitlesOfParts>
  <Company>University of Sussex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Yusuf Dirie</dc:creator>
  <cp:lastModifiedBy>Heather Stanley</cp:lastModifiedBy>
  <cp:revision>62</cp:revision>
  <dcterms:created xsi:type="dcterms:W3CDTF">2013-11-28T13:12:45Z</dcterms:created>
  <dcterms:modified xsi:type="dcterms:W3CDTF">2013-11-28T13:54:20Z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520548831</vt:i4>
  </property>
  <property fmtid="{D5CDD505-2E9C-101B-9397-08002B2CF9AE}" pid="3" name="_NewReviewCycle">
    <vt:lpwstr/>
  </property>
  <property fmtid="{D5CDD505-2E9C-101B-9397-08002B2CF9AE}" pid="4" name="_EmailSubject">
    <vt:lpwstr/>
  </property>
  <property fmtid="{D5CDD505-2E9C-101B-9397-08002B2CF9AE}" pid="5" name="_AuthorEmail">
    <vt:lpwstr>yd29@sussex.ac.uk</vt:lpwstr>
  </property>
  <property fmtid="{D5CDD505-2E9C-101B-9397-08002B2CF9AE}" pid="6" name="_AuthorEmailDisplayName">
    <vt:lpwstr>Yusuf Dirie</vt:lpwstr>
  </property>
</Properties>
</file>