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8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20" r:id="rId2"/>
    <p:sldMasterId id="2147483705" r:id="rId3"/>
    <p:sldMasterId id="2147483746" r:id="rId4"/>
    <p:sldMasterId id="2147483789" r:id="rId5"/>
    <p:sldMasterId id="2147483974" r:id="rId6"/>
    <p:sldMasterId id="2147483995" r:id="rId7"/>
    <p:sldMasterId id="2147484016" r:id="rId8"/>
    <p:sldMasterId id="2147484037" r:id="rId9"/>
  </p:sldMasterIdLst>
  <p:notesMasterIdLst>
    <p:notesMasterId r:id="rId23"/>
  </p:notesMasterIdLst>
  <p:handoutMasterIdLst>
    <p:handoutMasterId r:id="rId24"/>
  </p:handoutMasterIdLst>
  <p:sldIdLst>
    <p:sldId id="256" r:id="rId10"/>
    <p:sldId id="260" r:id="rId11"/>
    <p:sldId id="261" r:id="rId12"/>
    <p:sldId id="284" r:id="rId13"/>
    <p:sldId id="283" r:id="rId14"/>
    <p:sldId id="274" r:id="rId15"/>
    <p:sldId id="282" r:id="rId16"/>
    <p:sldId id="278" r:id="rId17"/>
    <p:sldId id="280" r:id="rId18"/>
    <p:sldId id="279" r:id="rId19"/>
    <p:sldId id="285" r:id="rId20"/>
    <p:sldId id="286" r:id="rId21"/>
    <p:sldId id="259" r:id="rId2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692B"/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277" autoAdjust="0"/>
    <p:restoredTop sz="96395" autoAdjust="0"/>
  </p:normalViewPr>
  <p:slideViewPr>
    <p:cSldViewPr snapToGrid="0" showGuides="1">
      <p:cViewPr varScale="1">
        <p:scale>
          <a:sx n="115" d="100"/>
          <a:sy n="115" d="100"/>
        </p:scale>
        <p:origin x="1860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handoutMaster" Target="handoutMasters/handoutMaster1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09/02/2018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09/02/2018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9899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173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6907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3752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8385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05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08250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68590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24144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07744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8803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06171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0224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24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1"/>
            <a:ext cx="8966200" cy="668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880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200" cy="6680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056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746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59057" cy="66791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633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5366608"/>
              <a:ext cx="1072823" cy="942921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385447">
            <a:off x="4935738" y="4442902"/>
            <a:ext cx="622961" cy="940549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 userDrawn="1"/>
        </p:nvSpPr>
        <p:spPr>
          <a:xfrm>
            <a:off x="5813435" y="4467732"/>
            <a:ext cx="1580796" cy="1005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938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65445" cy="7027334"/>
            <a:chOff x="-9526" y="-84667"/>
            <a:chExt cx="12353925" cy="702733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73622" y="3287224"/>
              <a:ext cx="6870621" cy="270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147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28" name="Group 27"/>
          <p:cNvGrpSpPr/>
          <p:nvPr userDrawn="1"/>
        </p:nvGrpSpPr>
        <p:grpSpPr>
          <a:xfrm>
            <a:off x="-7145" y="-84666"/>
            <a:ext cx="9255919" cy="7027333"/>
            <a:chOff x="-9526" y="-84666"/>
            <a:chExt cx="12341224" cy="7027333"/>
          </a:xfrm>
        </p:grpSpPr>
        <p:sp>
          <p:nvSpPr>
            <p:cNvPr id="29" name="Rectangle 28"/>
            <p:cNvSpPr/>
            <p:nvPr/>
          </p:nvSpPr>
          <p:spPr>
            <a:xfrm>
              <a:off x="-9526" y="-84666"/>
              <a:ext cx="12192000" cy="173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1" name="Rectangle 3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2" name="Rectangle 31"/>
            <p:cNvSpPr/>
            <p:nvPr/>
          </p:nvSpPr>
          <p:spPr>
            <a:xfrm rot="5400000">
              <a:off x="8767271" y="3293574"/>
              <a:ext cx="6870621" cy="258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277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46395" cy="6943744"/>
            <a:chOff x="-9526" y="-84667"/>
            <a:chExt cx="12328525" cy="694374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60922" y="3299924"/>
              <a:ext cx="6870621" cy="245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074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281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806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24" name="Group 23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5" name="Rectangle 24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8" name="Rectangle 27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9454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6"/>
            <a:ext cx="8966198" cy="66906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246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354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2231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58587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5745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94377" cy="67044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2" name="Rectangle 21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045276" y="445155"/>
            <a:ext cx="1072824" cy="9334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1917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445154"/>
              <a:ext cx="1072823" cy="942921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14553" flipV="1">
            <a:off x="4723002" y="1477556"/>
            <a:ext cx="622961" cy="940549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5600699" y="2095052"/>
            <a:ext cx="1580796" cy="412534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437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6031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2666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22441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4116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bea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0" name="Rectangle 19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0114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0658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74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2914" userDrawn="1">
          <p15:clr>
            <a:srgbClr val="FBAE40"/>
          </p15:clr>
        </p15:guide>
        <p15:guide id="3" pos="5432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276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89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699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115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1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2611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74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220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157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100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7822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374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315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4224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4624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4667" y="1435101"/>
            <a:ext cx="4446869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61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8616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4550205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8671211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4103878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32653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8257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5555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37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4610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5214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0714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8787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167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3240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3117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7636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7900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5875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525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1525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72777153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83930572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664463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00247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73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4294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8004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2956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7909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7648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2895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0384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5336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732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4543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8687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4196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24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085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401285862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7406885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9548443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84400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77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259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9457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77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9975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5218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0004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1008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3190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3502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1745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4164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49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7651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39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369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6069982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236256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56548752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901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9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9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20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13" Type="http://schemas.openxmlformats.org/officeDocument/2006/relationships/slideLayout" Target="../slideLayouts/slideLayout119.xml"/><Relationship Id="rId18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09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13.xml"/><Relationship Id="rId12" Type="http://schemas.openxmlformats.org/officeDocument/2006/relationships/slideLayout" Target="../slideLayouts/slideLayout118.xml"/><Relationship Id="rId17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08.xml"/><Relationship Id="rId16" Type="http://schemas.openxmlformats.org/officeDocument/2006/relationships/slideLayout" Target="../slideLayouts/slideLayout122.xml"/><Relationship Id="rId20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5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16.xml"/><Relationship Id="rId19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Relationship Id="rId14" Type="http://schemas.openxmlformats.org/officeDocument/2006/relationships/slideLayout" Target="../slideLayouts/slideLayout1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5" r:id="rId2"/>
    <p:sldLayoutId id="2147483717" r:id="rId3"/>
    <p:sldLayoutId id="2147483718" r:id="rId4"/>
    <p:sldLayoutId id="2147483719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13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4058" r:id="rId2"/>
    <p:sldLayoutId id="2147483726" r:id="rId3"/>
    <p:sldLayoutId id="2147483879" r:id="rId4"/>
    <p:sldLayoutId id="2147483698" r:id="rId5"/>
    <p:sldLayoutId id="2147483884" r:id="rId6"/>
    <p:sldLayoutId id="2147483728" r:id="rId7"/>
    <p:sldLayoutId id="2147483882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75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51" r:id="rId3"/>
    <p:sldLayoutId id="2147483752" r:id="rId4"/>
    <p:sldLayoutId id="2147483753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4059" r:id="rId2"/>
    <p:sldLayoutId id="2147483749" r:id="rId3"/>
    <p:sldLayoutId id="2147483880" r:id="rId4"/>
    <p:sldLayoutId id="2147483750" r:id="rId5"/>
    <p:sldLayoutId id="2147483883" r:id="rId6"/>
    <p:sldLayoutId id="2147483786" r:id="rId7"/>
    <p:sldLayoutId id="2147483881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90" r:id="rId2"/>
    <p:sldLayoutId id="2147483889" r:id="rId3"/>
    <p:sldLayoutId id="2147483791" r:id="rId4"/>
    <p:sldLayoutId id="2147483793" r:id="rId5"/>
    <p:sldLayoutId id="2147483794" r:id="rId6"/>
    <p:sldLayoutId id="2147483795" r:id="rId7"/>
    <p:sldLayoutId id="2147483796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922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  <p:sldLayoutId id="2147483987" r:id="rId13"/>
    <p:sldLayoutId id="2147483988" r:id="rId14"/>
    <p:sldLayoutId id="2147483989" r:id="rId15"/>
    <p:sldLayoutId id="2147483990" r:id="rId16"/>
    <p:sldLayoutId id="2147483991" r:id="rId17"/>
    <p:sldLayoutId id="2147483992" r:id="rId18"/>
    <p:sldLayoutId id="2147483993" r:id="rId19"/>
    <p:sldLayoutId id="2147483994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64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  <p:sldLayoutId id="2147484013" r:id="rId18"/>
    <p:sldLayoutId id="2147484014" r:id="rId19"/>
    <p:sldLayoutId id="2147484015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41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  <p:sldLayoutId id="214748403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421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  <p:sldLayoutId id="2147484050" r:id="rId13"/>
    <p:sldLayoutId id="2147484051" r:id="rId14"/>
    <p:sldLayoutId id="2147484052" r:id="rId15"/>
    <p:sldLayoutId id="2147484053" r:id="rId16"/>
    <p:sldLayoutId id="2147484054" r:id="rId17"/>
    <p:sldLayoutId id="2147484055" r:id="rId18"/>
    <p:sldLayoutId id="2147484056" r:id="rId19"/>
    <p:sldLayoutId id="2147484057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cl.ac.uk/ioe/news-events/events-pub/jan-2018/what-if-evidence-informed-practice?utm_source=homepage&amp;utm_medium=carousel&amp;utm_campaign=event-debate-evidence-201801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4.xml"/><Relationship Id="rId4" Type="http://schemas.openxmlformats.org/officeDocument/2006/relationships/hyperlink" Target="https://ioelondonblog.wordpress.com/2018/01/29/what-works-examining-the-evidence-on-evidence-informed-practice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4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5B77F2A6-0A01-4178-A5E7-4EE97F32C1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2998" y="3322865"/>
            <a:ext cx="6858000" cy="710293"/>
          </a:xfrm>
        </p:spPr>
        <p:txBody>
          <a:bodyPr/>
          <a:lstStyle/>
          <a:p>
            <a:r>
              <a:rPr lang="en-GB" sz="1800" dirty="0"/>
              <a:t>Dr Rebecca Webb, Lecturer in Education </a:t>
            </a:r>
            <a:br>
              <a:rPr lang="en-GB" sz="1800" dirty="0"/>
            </a:br>
            <a:r>
              <a:rPr lang="en-GB" sz="1800" dirty="0"/>
              <a:t>&amp; Perpetua Kirby, Doctoral Researcher in Education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30BBBE4-1AE7-4EB8-9CA3-937E13B31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2998" y="1483179"/>
            <a:ext cx="6858001" cy="1366157"/>
          </a:xfrm>
        </p:spPr>
        <p:txBody>
          <a:bodyPr>
            <a:normAutofit/>
          </a:bodyPr>
          <a:lstStyle/>
          <a:p>
            <a:r>
              <a:rPr lang="en-GB" sz="4400" dirty="0"/>
              <a:t>In conversation Together: </a:t>
            </a:r>
            <a:br>
              <a:rPr lang="en-GB" sz="4400" dirty="0"/>
            </a:br>
            <a:r>
              <a:rPr lang="en-GB" sz="4400" dirty="0"/>
              <a:t>On Schooling and Values</a:t>
            </a:r>
          </a:p>
        </p:txBody>
      </p:sp>
      <p:sp>
        <p:nvSpPr>
          <p:cNvPr id="6" name="Subtitle 4">
            <a:extLst>
              <a:ext uri="{FF2B5EF4-FFF2-40B4-BE49-F238E27FC236}">
                <a16:creationId xmlns:a16="http://schemas.microsoft.com/office/drawing/2014/main" id="{E8A4DEA2-C1BE-40F0-8D22-97F48AE1BAA9}"/>
              </a:ext>
            </a:extLst>
          </p:cNvPr>
          <p:cNvSpPr txBox="1">
            <a:spLocks/>
          </p:cNvSpPr>
          <p:nvPr/>
        </p:nvSpPr>
        <p:spPr>
          <a:xfrm>
            <a:off x="228600" y="299357"/>
            <a:ext cx="8678636" cy="710293"/>
          </a:xfrm>
          <a:prstGeom prst="rect">
            <a:avLst/>
          </a:prstGeom>
        </p:spPr>
        <p:txBody>
          <a:bodyPr anchor="t"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83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/>
              <a:t>HOSTED BY THE CENTRE FOR INNOVATION AND RESEARCH IN CHILDHOOD AND </a:t>
            </a:r>
            <a:r>
              <a:rPr lang="en-GB" sz="1400" dirty="0" smtClean="0"/>
              <a:t>YOUTH</a:t>
            </a:r>
          </a:p>
          <a:p>
            <a:r>
              <a:rPr lang="en-GB" sz="1400" dirty="0" smtClean="0"/>
              <a:t>AND THE CENTRE FOR TEACHING AND LEARNING RESEARCH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13100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585399" y="1846053"/>
            <a:ext cx="8142514" cy="3889729"/>
          </a:xfrm>
        </p:spPr>
        <p:txBody>
          <a:bodyPr>
            <a:normAutofit/>
          </a:bodyPr>
          <a:lstStyle/>
          <a:p>
            <a:r>
              <a:rPr lang="en-GB" sz="2800" dirty="0" smtClean="0">
                <a:solidFill>
                  <a:schemeClr val="tx2"/>
                </a:solidFill>
                <a:hlinkClick r:id="rId3"/>
              </a:rPr>
              <a:t>‘What Works</a:t>
            </a:r>
            <a:r>
              <a:rPr lang="en-GB" sz="2800" u="sng" dirty="0" smtClean="0">
                <a:solidFill>
                  <a:schemeClr val="tx2"/>
                </a:solidFill>
                <a:hlinkClick r:id="rId3"/>
              </a:rPr>
              <a:t>?’ </a:t>
            </a:r>
            <a:r>
              <a:rPr lang="en-GB" sz="2800" dirty="0" smtClean="0"/>
              <a:t>– </a:t>
            </a:r>
            <a:r>
              <a:rPr lang="en-GB" sz="2400" dirty="0" smtClean="0"/>
              <a:t>IOE debate January 2018 on </a:t>
            </a:r>
            <a:r>
              <a:rPr lang="en-GB" sz="2400" i="1" dirty="0" smtClean="0"/>
              <a:t>evidence informed practice – </a:t>
            </a:r>
            <a:r>
              <a:rPr lang="en-GB" sz="2400" dirty="0" smtClean="0"/>
              <a:t>social justice for equitable outcomes</a:t>
            </a:r>
            <a:endParaRPr lang="en-GB" sz="2400" i="1" dirty="0" smtClean="0"/>
          </a:p>
          <a:p>
            <a:endParaRPr lang="en-GB" sz="2400" i="1" dirty="0" smtClean="0"/>
          </a:p>
          <a:p>
            <a:r>
              <a:rPr lang="en-GB" sz="2400" dirty="0" err="1" smtClean="0">
                <a:solidFill>
                  <a:schemeClr val="bg2">
                    <a:lumMod val="90000"/>
                  </a:schemeClr>
                </a:solidFill>
              </a:rPr>
              <a:t>Gert</a:t>
            </a:r>
            <a:r>
              <a:rPr lang="en-GB" sz="2400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GB" sz="2400" dirty="0" err="1" smtClean="0">
                <a:solidFill>
                  <a:schemeClr val="bg2">
                    <a:lumMod val="90000"/>
                  </a:schemeClr>
                </a:solidFill>
              </a:rPr>
              <a:t>Biesta</a:t>
            </a:r>
            <a:r>
              <a:rPr lang="en-GB" sz="2400" dirty="0" smtClean="0">
                <a:solidFill>
                  <a:schemeClr val="bg2">
                    <a:lumMod val="90000"/>
                  </a:schemeClr>
                </a:solidFill>
              </a:rPr>
              <a:t> - education as ‘open’, ‘semiotic’, ‘recursive’ (see debate) </a:t>
            </a:r>
          </a:p>
          <a:p>
            <a:endParaRPr lang="en-GB" sz="2400" dirty="0" smtClean="0"/>
          </a:p>
          <a:p>
            <a:r>
              <a:rPr lang="en-GB" sz="2400" dirty="0" smtClean="0"/>
              <a:t>Values and valuing – ‘</a:t>
            </a:r>
            <a:r>
              <a:rPr lang="en-GB" sz="2400" i="1" dirty="0" smtClean="0">
                <a:solidFill>
                  <a:schemeClr val="tx2"/>
                </a:solidFill>
                <a:hlinkClick r:id="rId4"/>
              </a:rPr>
              <a:t>the elephant in the room</a:t>
            </a:r>
            <a:r>
              <a:rPr lang="en-GB" sz="2400" dirty="0" smtClean="0">
                <a:solidFill>
                  <a:schemeClr val="tx2"/>
                </a:solidFill>
              </a:rPr>
              <a:t>’</a:t>
            </a:r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Values and Valuing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793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159026" y="1470992"/>
            <a:ext cx="8766313" cy="4055165"/>
          </a:xfrm>
        </p:spPr>
        <p:txBody>
          <a:bodyPr>
            <a:normAutofit fontScale="92500" lnSpcReduction="10000"/>
          </a:bodyPr>
          <a:lstStyle/>
          <a:p>
            <a:r>
              <a:rPr lang="en-GB" sz="2800" dirty="0" smtClean="0">
                <a:solidFill>
                  <a:schemeClr val="tx2"/>
                </a:solidFill>
              </a:rPr>
              <a:t>Chronology</a:t>
            </a:r>
          </a:p>
          <a:p>
            <a:r>
              <a:rPr lang="en-GB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Rebecca – research 2010-2014; field work 2011-12, 3 days per week</a:t>
            </a:r>
          </a:p>
          <a:p>
            <a:r>
              <a:rPr lang="en-GB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Perpetua – research  2014-2018; field work 2015-16, </a:t>
            </a:r>
            <a:r>
              <a:rPr lang="en-GB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Year One classroom</a:t>
            </a:r>
            <a:r>
              <a:rPr lang="en-GB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: whole class &amp; in-depth with 6 children. Plus ‘rapid’ ethnography.</a:t>
            </a:r>
          </a:p>
          <a:p>
            <a:r>
              <a:rPr lang="en-GB" sz="2800" dirty="0" smtClean="0">
                <a:solidFill>
                  <a:schemeClr val="tx2"/>
                </a:solidFill>
              </a:rPr>
              <a:t>Context</a:t>
            </a:r>
          </a:p>
          <a:p>
            <a:r>
              <a:rPr lang="en-GB" sz="24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Shifts </a:t>
            </a:r>
            <a:r>
              <a:rPr lang="en-GB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 political climate and dominant political narratives from values of </a:t>
            </a:r>
            <a:r>
              <a:rPr lang="en-GB" sz="2400" b="1" dirty="0" smtClean="0">
                <a:solidFill>
                  <a:schemeClr val="tx2"/>
                </a:solidFill>
              </a:rPr>
              <a:t>Pupil Participation </a:t>
            </a:r>
            <a:r>
              <a:rPr lang="en-GB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(New Labour 1997-2010) to </a:t>
            </a:r>
            <a:r>
              <a:rPr lang="en-GB" sz="2400" b="1" dirty="0" smtClean="0">
                <a:solidFill>
                  <a:schemeClr val="tx2"/>
                </a:solidFill>
              </a:rPr>
              <a:t>Teachers Take (Back?) Control </a:t>
            </a:r>
            <a:r>
              <a:rPr lang="en-GB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(Conservative/Lib Dem coalition, 2010-2014 to Conservative govt. 2014-present) </a:t>
            </a:r>
          </a:p>
          <a:p>
            <a:endParaRPr lang="en-GB" sz="2000" dirty="0" smtClean="0"/>
          </a:p>
          <a:p>
            <a:endParaRPr lang="en-GB" sz="2000" dirty="0" smtClean="0"/>
          </a:p>
          <a:p>
            <a:endParaRPr lang="en-GB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026" y="337213"/>
            <a:ext cx="8766313" cy="806302"/>
          </a:xfrm>
        </p:spPr>
        <p:txBody>
          <a:bodyPr>
            <a:normAutofit fontScale="85000" lnSpcReduction="10000"/>
          </a:bodyPr>
          <a:lstStyle/>
          <a:p>
            <a:r>
              <a:rPr lang="en-GB" dirty="0" smtClean="0"/>
              <a:t>Chronology and Contextualisation </a:t>
            </a:r>
          </a:p>
        </p:txBody>
      </p:sp>
    </p:spTree>
    <p:extLst>
      <p:ext uri="{BB962C8B-B14F-4D97-AF65-F5344CB8AC3E}">
        <p14:creationId xmlns:p14="http://schemas.microsoft.com/office/powerpoint/2010/main" val="103886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493405" y="2346385"/>
            <a:ext cx="8142514" cy="3764277"/>
          </a:xfrm>
        </p:spPr>
        <p:txBody>
          <a:bodyPr>
            <a:normAutofit/>
          </a:bodyPr>
          <a:lstStyle/>
          <a:p>
            <a:r>
              <a:rPr lang="en-GB" sz="2800" dirty="0" smtClean="0">
                <a:solidFill>
                  <a:schemeClr val="tx2"/>
                </a:solidFill>
              </a:rPr>
              <a:t>The Liberal and Progressive</a:t>
            </a:r>
          </a:p>
          <a:p>
            <a:endParaRPr lang="en-GB" sz="2800" dirty="0" smtClean="0">
              <a:solidFill>
                <a:schemeClr val="tx2"/>
              </a:solidFill>
            </a:endParaRPr>
          </a:p>
          <a:p>
            <a:pPr lvl="1"/>
            <a:r>
              <a:rPr lang="en-GB" sz="2600" dirty="0" smtClean="0">
                <a:solidFill>
                  <a:schemeClr val="tx2"/>
                </a:solidFill>
              </a:rPr>
              <a:t>Rights</a:t>
            </a:r>
          </a:p>
          <a:p>
            <a:endParaRPr lang="en-GB" sz="2800" dirty="0" smtClean="0">
              <a:solidFill>
                <a:schemeClr val="tx2"/>
              </a:solidFill>
            </a:endParaRPr>
          </a:p>
          <a:p>
            <a:pPr lvl="1"/>
            <a:r>
              <a:rPr lang="en-GB" sz="2600" dirty="0" smtClean="0">
                <a:solidFill>
                  <a:schemeClr val="tx2"/>
                </a:solidFill>
              </a:rPr>
              <a:t>Respect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endParaRPr lang="en-GB" sz="2800" dirty="0"/>
          </a:p>
          <a:p>
            <a:endParaRPr lang="en-GB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The Gone Before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701409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401411" y="1969705"/>
            <a:ext cx="8142514" cy="2964604"/>
          </a:xfrm>
        </p:spPr>
        <p:txBody>
          <a:bodyPr>
            <a:normAutofit/>
          </a:bodyPr>
          <a:lstStyle/>
          <a:p>
            <a:endParaRPr lang="en-GB" sz="900" dirty="0" smtClean="0"/>
          </a:p>
          <a:p>
            <a:r>
              <a:rPr lang="en-GB" sz="2800" dirty="0" smtClean="0">
                <a:solidFill>
                  <a:schemeClr val="tx2"/>
                </a:solidFill>
              </a:rPr>
              <a:t>‘</a:t>
            </a:r>
            <a:r>
              <a:rPr lang="en-GB" sz="2800" dirty="0">
                <a:solidFill>
                  <a:schemeClr val="tx2"/>
                </a:solidFill>
              </a:rPr>
              <a:t>self’ care </a:t>
            </a:r>
            <a:r>
              <a:rPr lang="en-GB" sz="2800" dirty="0" smtClean="0">
                <a:solidFill>
                  <a:schemeClr val="tx2"/>
                </a:solidFill>
              </a:rPr>
              <a:t>and self ‘value’</a:t>
            </a:r>
          </a:p>
          <a:p>
            <a:endParaRPr lang="en-GB" sz="2800" dirty="0">
              <a:solidFill>
                <a:schemeClr val="tx2"/>
              </a:solidFill>
            </a:endParaRPr>
          </a:p>
          <a:p>
            <a:pPr lvl="1"/>
            <a:r>
              <a:rPr lang="en-GB" sz="2600" dirty="0" smtClean="0">
                <a:solidFill>
                  <a:schemeClr val="tx2"/>
                </a:solidFill>
              </a:rPr>
              <a:t>Resilience</a:t>
            </a:r>
          </a:p>
          <a:p>
            <a:endParaRPr lang="en-GB" sz="2800" dirty="0">
              <a:solidFill>
                <a:schemeClr val="tx2"/>
              </a:solidFill>
            </a:endParaRPr>
          </a:p>
          <a:p>
            <a:pPr lvl="1"/>
            <a:r>
              <a:rPr lang="en-GB" sz="2600" dirty="0" smtClean="0">
                <a:solidFill>
                  <a:schemeClr val="tx2"/>
                </a:solidFill>
              </a:rPr>
              <a:t>Aiming high</a:t>
            </a:r>
          </a:p>
          <a:p>
            <a:pPr lvl="1"/>
            <a:endParaRPr lang="en-GB" sz="2600" dirty="0" smtClean="0"/>
          </a:p>
          <a:p>
            <a:endParaRPr lang="en-GB" sz="2000" dirty="0">
              <a:solidFill>
                <a:schemeClr val="bg2">
                  <a:lumMod val="50000"/>
                </a:schemeClr>
              </a:solidFill>
            </a:endParaRPr>
          </a:p>
          <a:p>
            <a:endParaRPr lang="en-GB" sz="2800" dirty="0" smtClean="0"/>
          </a:p>
          <a:p>
            <a:endParaRPr lang="en-GB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Here and Now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935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Resilience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227" y="1602877"/>
            <a:ext cx="3683987" cy="23336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532" y="4646822"/>
            <a:ext cx="5274736" cy="19981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7940" y="1584256"/>
            <a:ext cx="2815984" cy="12453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1944" y="2671739"/>
            <a:ext cx="1345225" cy="210462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27940" y="3303181"/>
            <a:ext cx="310545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en-GB" sz="1100" dirty="0"/>
          </a:p>
          <a:p>
            <a:pPr lvl="1"/>
            <a:r>
              <a:rPr lang="en-GB" sz="1600" dirty="0">
                <a:solidFill>
                  <a:schemeClr val="tx2"/>
                </a:solidFill>
              </a:rPr>
              <a:t>‘Battle of Waterloo, marking the defeat of Napoleon . . . a moment that helped make our nation great. A moment that showed British grit in the face of adversity. And our ability to stick it out, bounce back, keep calm and carry on.’ </a:t>
            </a:r>
            <a:endParaRPr lang="en-GB" sz="1600" dirty="0" smtClean="0">
              <a:solidFill>
                <a:schemeClr val="tx2"/>
              </a:solidFill>
            </a:endParaRPr>
          </a:p>
          <a:p>
            <a:pPr lvl="1"/>
            <a:r>
              <a:rPr lang="en-GB" sz="1600" dirty="0" smtClean="0">
                <a:solidFill>
                  <a:schemeClr val="tx2"/>
                </a:solidFill>
              </a:rPr>
              <a:t>(</a:t>
            </a:r>
            <a:r>
              <a:rPr lang="en-GB" sz="1600" dirty="0">
                <a:solidFill>
                  <a:schemeClr val="tx2"/>
                </a:solidFill>
              </a:rPr>
              <a:t>Nicky Morgan)</a:t>
            </a:r>
          </a:p>
          <a:p>
            <a:endParaRPr lang="en-GB" sz="2000" dirty="0">
              <a:solidFill>
                <a:schemeClr val="bg2">
                  <a:lumMod val="50000"/>
                </a:schemeClr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905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Aiming High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468" y="1920668"/>
            <a:ext cx="3009900" cy="45529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244" y="3919241"/>
            <a:ext cx="1464740" cy="12959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5244" y="1920668"/>
            <a:ext cx="5338755" cy="13730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0084" y="5878299"/>
            <a:ext cx="1306284" cy="5520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69984" y="3539197"/>
            <a:ext cx="356707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en-GB" sz="1100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/>
            <a:endParaRPr lang="en-GB" sz="1100" dirty="0">
              <a:solidFill>
                <a:schemeClr val="bg2">
                  <a:lumMod val="50000"/>
                </a:schemeClr>
              </a:solidFill>
            </a:endParaRPr>
          </a:p>
          <a:p>
            <a:pPr lvl="1"/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‘</a:t>
            </a:r>
            <a:r>
              <a:rPr lang="en-GB" sz="1600" dirty="0">
                <a:solidFill>
                  <a:schemeClr val="tx2"/>
                </a:solidFill>
              </a:rPr>
              <a:t>bridge the </a:t>
            </a:r>
            <a:r>
              <a:rPr lang="en-GB" sz="1600" dirty="0" smtClean="0">
                <a:solidFill>
                  <a:schemeClr val="tx2"/>
                </a:solidFill>
              </a:rPr>
              <a:t>gap </a:t>
            </a:r>
            <a:r>
              <a:rPr lang="en-GB" sz="1600" dirty="0">
                <a:solidFill>
                  <a:schemeClr val="tx2"/>
                </a:solidFill>
              </a:rPr>
              <a:t>between what they are and what they have the wherewithal to </a:t>
            </a:r>
            <a:r>
              <a:rPr lang="en-GB" sz="1600" dirty="0" smtClean="0">
                <a:solidFill>
                  <a:schemeClr val="tx2"/>
                </a:solidFill>
              </a:rPr>
              <a:t>become . . . </a:t>
            </a:r>
          </a:p>
          <a:p>
            <a:pPr lvl="1"/>
            <a:r>
              <a:rPr lang="en-GB" sz="1600" dirty="0" smtClean="0">
                <a:solidFill>
                  <a:schemeClr val="tx2"/>
                </a:solidFill>
              </a:rPr>
              <a:t>to </a:t>
            </a:r>
            <a:r>
              <a:rPr lang="en-GB" sz="1600" dirty="0">
                <a:solidFill>
                  <a:schemeClr val="tx2"/>
                </a:solidFill>
              </a:rPr>
              <a:t>be world </a:t>
            </a:r>
            <a:r>
              <a:rPr lang="en-GB" sz="1600" dirty="0" smtClean="0">
                <a:solidFill>
                  <a:schemeClr val="tx2"/>
                </a:solidFill>
              </a:rPr>
              <a:t>class in</a:t>
            </a:r>
            <a:r>
              <a:rPr lang="en-GB" sz="1600" dirty="0">
                <a:solidFill>
                  <a:schemeClr val="tx2"/>
                </a:solidFill>
              </a:rPr>
              <a:t> </a:t>
            </a:r>
            <a:r>
              <a:rPr lang="en-GB" sz="1600" dirty="0" smtClean="0">
                <a:solidFill>
                  <a:schemeClr val="tx2"/>
                </a:solidFill>
              </a:rPr>
              <a:t>education and to </a:t>
            </a:r>
            <a:r>
              <a:rPr lang="en-US" sz="1600" dirty="0" smtClean="0">
                <a:solidFill>
                  <a:schemeClr val="tx2"/>
                </a:solidFill>
              </a:rPr>
              <a:t>move </a:t>
            </a:r>
            <a:r>
              <a:rPr lang="en-US" sz="1600" dirty="0">
                <a:solidFill>
                  <a:schemeClr val="tx2"/>
                </a:solidFill>
              </a:rPr>
              <a:t>to the top of the global education </a:t>
            </a:r>
            <a:r>
              <a:rPr lang="en-US" sz="1600" dirty="0" smtClean="0">
                <a:solidFill>
                  <a:schemeClr val="tx2"/>
                </a:solidFill>
              </a:rPr>
              <a:t>league.’ </a:t>
            </a:r>
            <a:r>
              <a:rPr lang="en-US" sz="1600" dirty="0">
                <a:solidFill>
                  <a:schemeClr val="tx2"/>
                </a:solidFill>
              </a:rPr>
              <a:t>(Gordon Brown)</a:t>
            </a:r>
            <a:endParaRPr lang="en-GB" sz="1600" dirty="0">
              <a:solidFill>
                <a:schemeClr val="tx2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5029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500743" y="1541418"/>
            <a:ext cx="8142514" cy="1526902"/>
          </a:xfrm>
        </p:spPr>
        <p:txBody>
          <a:bodyPr>
            <a:normAutofit fontScale="77500" lnSpcReduction="20000"/>
          </a:bodyPr>
          <a:lstStyle/>
          <a:p>
            <a:r>
              <a:rPr lang="en-GB" sz="2100" dirty="0" smtClean="0">
                <a:solidFill>
                  <a:schemeClr val="bg2">
                    <a:lumMod val="50000"/>
                  </a:schemeClr>
                </a:solidFill>
              </a:rPr>
              <a:t>‘[to be clever] you have to learn, you have to listen and do your work, and never be rude, and never be sad’ (Roman)</a:t>
            </a:r>
          </a:p>
          <a:p>
            <a:endParaRPr lang="en-GB" sz="21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GB" sz="2100" dirty="0" smtClean="0">
                <a:solidFill>
                  <a:schemeClr val="bg2">
                    <a:lumMod val="50000"/>
                  </a:schemeClr>
                </a:solidFill>
              </a:rPr>
              <a:t>‘[When staff shout] sometime I grit my teeth but close my mouth so no one can see’ (Stuart)</a:t>
            </a:r>
          </a:p>
          <a:p>
            <a:endParaRPr lang="en-GB" sz="2900" dirty="0" smtClean="0">
              <a:solidFill>
                <a:schemeClr val="bg2">
                  <a:lumMod val="50000"/>
                </a:schemeClr>
              </a:solidFill>
            </a:endParaRPr>
          </a:p>
          <a:p>
            <a:endParaRPr lang="en-GB" sz="1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5399" y="337212"/>
            <a:ext cx="7958526" cy="785005"/>
          </a:xfrm>
        </p:spPr>
        <p:txBody>
          <a:bodyPr>
            <a:noAutofit/>
          </a:bodyPr>
          <a:lstStyle/>
          <a:p>
            <a:r>
              <a:rPr lang="en-GB" dirty="0" smtClean="0"/>
              <a:t>Marginalising </a:t>
            </a:r>
            <a:r>
              <a:rPr lang="en-GB" dirty="0" smtClean="0"/>
              <a:t>emotions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5608317" y="5167444"/>
            <a:ext cx="33307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‘It’s the first time we’ve read an orange book . . . no one got upset, when you got to a tricky word you tried and read it’ (Class teacher) </a:t>
            </a:r>
          </a:p>
          <a:p>
            <a:endParaRPr lang="en-GB" dirty="0"/>
          </a:p>
        </p:txBody>
      </p:sp>
      <p:pic>
        <p:nvPicPr>
          <p:cNvPr id="7" name="Picture 6" descr="C:\Users\Perpetua\OneDrive\Documents\Pictures\PHD\Childrens interviews sept &amp; oct 2015\Isaac 151005\DSCN0355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7" t="3584" r="3517" b="16262"/>
          <a:stretch/>
        </p:blipFill>
        <p:spPr bwMode="auto">
          <a:xfrm>
            <a:off x="585399" y="3237181"/>
            <a:ext cx="2699385" cy="173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C:\Users\Perpetua\AppData\Local\Microsoft\Windows\INetCacheContent.Word\DSCN0588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3" t="1653" r="2200" b="2728"/>
          <a:stretch/>
        </p:blipFill>
        <p:spPr bwMode="auto">
          <a:xfrm>
            <a:off x="3763608" y="3198309"/>
            <a:ext cx="1365885" cy="1969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C:\Users\Perpetua\OneDrive\Documents\Pictures\PHD\Childrens interviews sept &amp; oct 2015\Isaac 151005\DSCN0356.JPG">
            <a:extLst>
              <a:ext uri="{FF2B5EF4-FFF2-40B4-BE49-F238E27FC236}">
                <a16:creationId xmlns:a16="http://schemas.microsoft.com/office/drawing/2014/main" id="{00000000-0008-0000-0200-000006000000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6" t="2439" r="1699" b="16626"/>
          <a:stretch/>
        </p:blipFill>
        <p:spPr bwMode="auto">
          <a:xfrm>
            <a:off x="5608317" y="3198309"/>
            <a:ext cx="2237105" cy="16141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9920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493405" y="1614896"/>
            <a:ext cx="8142514" cy="3962944"/>
          </a:xfrm>
        </p:spPr>
        <p:txBody>
          <a:bodyPr>
            <a:normAutofit lnSpcReduction="10000"/>
          </a:bodyPr>
          <a:lstStyle/>
          <a:p>
            <a:endParaRPr lang="en-GB" sz="1600" dirty="0"/>
          </a:p>
          <a:p>
            <a:r>
              <a:rPr lang="en-GB" sz="1600" b="1" dirty="0" smtClean="0">
                <a:solidFill>
                  <a:schemeClr val="tx2"/>
                </a:solidFill>
              </a:rPr>
              <a:t>Drivers</a:t>
            </a:r>
          </a:p>
          <a:p>
            <a:r>
              <a:rPr lang="en-GB" sz="1600" dirty="0" smtClean="0">
                <a:solidFill>
                  <a:schemeClr val="tx2"/>
                </a:solidFill>
              </a:rPr>
              <a:t>‘Children </a:t>
            </a:r>
            <a:r>
              <a:rPr lang="en-GB" sz="1600" dirty="0">
                <a:solidFill>
                  <a:schemeClr val="tx2"/>
                </a:solidFill>
              </a:rPr>
              <a:t>are increasingly being spoon-fed </a:t>
            </a:r>
            <a:r>
              <a:rPr lang="en-GB" sz="1600" dirty="0" smtClean="0">
                <a:solidFill>
                  <a:schemeClr val="tx2"/>
                </a:solidFill>
              </a:rPr>
              <a:t> . .  [Learning behaviours help] </a:t>
            </a:r>
            <a:r>
              <a:rPr lang="en-GB" sz="1600" dirty="0">
                <a:solidFill>
                  <a:schemeClr val="tx2"/>
                </a:solidFill>
              </a:rPr>
              <a:t>children to stand on their own two feet, to want to learn for themselves.’ (Senior teacher)</a:t>
            </a:r>
          </a:p>
          <a:p>
            <a:endParaRPr lang="en-GB" sz="1600" b="1" dirty="0" smtClean="0">
              <a:solidFill>
                <a:schemeClr val="tx2"/>
              </a:solidFill>
            </a:endParaRPr>
          </a:p>
          <a:p>
            <a:r>
              <a:rPr lang="en-GB" sz="1600" dirty="0" smtClean="0">
                <a:solidFill>
                  <a:schemeClr val="tx2"/>
                </a:solidFill>
              </a:rPr>
              <a:t>‘We </a:t>
            </a:r>
            <a:r>
              <a:rPr lang="en-GB" sz="1600" dirty="0">
                <a:solidFill>
                  <a:schemeClr val="tx2"/>
                </a:solidFill>
              </a:rPr>
              <a:t>don’t know the jobs they’ll be doing in the future . . . so it’s about giving them the learning skills.’ (Head teacher</a:t>
            </a:r>
            <a:r>
              <a:rPr lang="en-GB" sz="1600" dirty="0" smtClean="0">
                <a:solidFill>
                  <a:schemeClr val="tx2"/>
                </a:solidFill>
              </a:rPr>
              <a:t>)</a:t>
            </a:r>
          </a:p>
          <a:p>
            <a:endParaRPr lang="en-GB" sz="1600" dirty="0">
              <a:solidFill>
                <a:schemeClr val="tx2"/>
              </a:solidFill>
            </a:endParaRPr>
          </a:p>
          <a:p>
            <a:r>
              <a:rPr lang="en-GB" sz="1600" b="1" dirty="0" smtClean="0">
                <a:solidFill>
                  <a:schemeClr val="tx2"/>
                </a:solidFill>
              </a:rPr>
              <a:t>Resilience</a:t>
            </a:r>
            <a:r>
              <a:rPr lang="en-GB" sz="1600" dirty="0" smtClean="0">
                <a:solidFill>
                  <a:schemeClr val="tx2"/>
                </a:solidFill>
              </a:rPr>
              <a:t> ‘don’t </a:t>
            </a:r>
            <a:r>
              <a:rPr lang="en-GB" sz="1600" dirty="0">
                <a:solidFill>
                  <a:schemeClr val="tx2"/>
                </a:solidFill>
              </a:rPr>
              <a:t>give up’ and ‘even if finding it tricky, they keep having a go’, </a:t>
            </a:r>
            <a:r>
              <a:rPr lang="en-GB" sz="1600" dirty="0" smtClean="0">
                <a:solidFill>
                  <a:schemeClr val="tx2"/>
                </a:solidFill>
              </a:rPr>
              <a:t>‘</a:t>
            </a:r>
            <a:r>
              <a:rPr lang="en-GB" sz="1600" dirty="0">
                <a:solidFill>
                  <a:schemeClr val="tx2"/>
                </a:solidFill>
              </a:rPr>
              <a:t>keep </a:t>
            </a:r>
            <a:r>
              <a:rPr lang="en-GB" sz="1600" dirty="0" smtClean="0">
                <a:solidFill>
                  <a:schemeClr val="tx2"/>
                </a:solidFill>
              </a:rPr>
              <a:t>practicing.’ </a:t>
            </a:r>
          </a:p>
          <a:p>
            <a:endParaRPr lang="en-GB" sz="1600" dirty="0" smtClean="0">
              <a:solidFill>
                <a:schemeClr val="tx2"/>
              </a:solidFill>
            </a:endParaRPr>
          </a:p>
          <a:p>
            <a:r>
              <a:rPr lang="en-GB" sz="1600" b="1" dirty="0" smtClean="0">
                <a:solidFill>
                  <a:schemeClr val="tx2"/>
                </a:solidFill>
              </a:rPr>
              <a:t>Aim high</a:t>
            </a:r>
            <a:r>
              <a:rPr lang="en-GB" sz="1600" dirty="0" smtClean="0">
                <a:solidFill>
                  <a:schemeClr val="tx2"/>
                </a:solidFill>
              </a:rPr>
              <a:t> ‘try hard’; ‘try your best’; ‘</a:t>
            </a:r>
            <a:r>
              <a:rPr lang="en-GB" sz="1600" dirty="0">
                <a:solidFill>
                  <a:schemeClr val="tx2"/>
                </a:solidFill>
              </a:rPr>
              <a:t>You should be trying your best all the </a:t>
            </a:r>
            <a:r>
              <a:rPr lang="en-GB" sz="1600" dirty="0" smtClean="0">
                <a:solidFill>
                  <a:schemeClr val="tx2"/>
                </a:solidFill>
              </a:rPr>
              <a:t>time.’ </a:t>
            </a:r>
            <a:endParaRPr lang="en-GB" sz="1600" b="1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942" y="337213"/>
            <a:ext cx="8819803" cy="806302"/>
          </a:xfrm>
        </p:spPr>
        <p:txBody>
          <a:bodyPr>
            <a:noAutofit/>
          </a:bodyPr>
          <a:lstStyle/>
          <a:p>
            <a:r>
              <a:rPr lang="en-GB" dirty="0" smtClean="0"/>
              <a:t>Resilience and Aiming High</a:t>
            </a:r>
          </a:p>
        </p:txBody>
      </p:sp>
    </p:spTree>
    <p:extLst>
      <p:ext uri="{BB962C8B-B14F-4D97-AF65-F5344CB8AC3E}">
        <p14:creationId xmlns:p14="http://schemas.microsoft.com/office/powerpoint/2010/main" val="91191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Learning </a:t>
            </a:r>
            <a:r>
              <a:rPr lang="en-GB" dirty="0"/>
              <a:t>H</a:t>
            </a:r>
            <a:r>
              <a:rPr lang="en-GB" dirty="0" smtClean="0"/>
              <a:t>ard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585399" y="5062209"/>
            <a:ext cx="810140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Resilience means ‘learning hard . . . trying </a:t>
            </a:r>
            <a:r>
              <a:rPr lang="en-GB" sz="1600" dirty="0"/>
              <a:t>again, again and </a:t>
            </a:r>
            <a:r>
              <a:rPr lang="en-GB" sz="1600" dirty="0" smtClean="0"/>
              <a:t>again [you </a:t>
            </a:r>
            <a:r>
              <a:rPr lang="en-GB" sz="1600" dirty="0"/>
              <a:t>cannot leave out the difficult </a:t>
            </a:r>
            <a:r>
              <a:rPr lang="en-GB" sz="1600" dirty="0" smtClean="0"/>
              <a:t>bits] because </a:t>
            </a:r>
            <a:r>
              <a:rPr lang="en-GB" sz="1600" dirty="0"/>
              <a:t>you have to try harder when, you have to aim </a:t>
            </a:r>
            <a:r>
              <a:rPr lang="en-GB" sz="1600" dirty="0" smtClean="0"/>
              <a:t>high.’ (Amelie) </a:t>
            </a:r>
            <a:endParaRPr lang="en-GB" sz="1600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8" name="Picture 7" descr="C:\Users\pk44\Dropbox\Pictures\PHD\RAPID\161115 - Tues ob\DSCN2129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09" r="4379" b="19923"/>
          <a:stretch/>
        </p:blipFill>
        <p:spPr bwMode="auto">
          <a:xfrm>
            <a:off x="1702929" y="1428543"/>
            <a:ext cx="5723465" cy="36336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3" name="Straight Connector 12"/>
          <p:cNvCxnSpPr/>
          <p:nvPr/>
        </p:nvCxnSpPr>
        <p:spPr>
          <a:xfrm>
            <a:off x="2650548" y="3336175"/>
            <a:ext cx="91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3023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92500"/>
          </a:bodyPr>
          <a:lstStyle/>
          <a:p>
            <a:r>
              <a:rPr lang="en-GB" sz="2800" dirty="0" smtClean="0"/>
              <a:t>1 – </a:t>
            </a:r>
            <a:r>
              <a:rPr lang="en-GB" sz="2800" i="1" dirty="0" smtClean="0"/>
              <a:t>attainment granting permission to a discourse of rights</a:t>
            </a:r>
          </a:p>
          <a:p>
            <a:r>
              <a:rPr lang="en-GB" sz="2800" dirty="0" smtClean="0">
                <a:solidFill>
                  <a:schemeClr val="tx2"/>
                </a:solidFill>
              </a:rPr>
              <a:t>2 – </a:t>
            </a:r>
            <a:r>
              <a:rPr lang="en-GB" sz="2800" i="1" dirty="0" smtClean="0">
                <a:solidFill>
                  <a:schemeClr val="tx2"/>
                </a:solidFill>
              </a:rPr>
              <a:t>rights as material, felt, articulated and performed</a:t>
            </a:r>
          </a:p>
          <a:p>
            <a:r>
              <a:rPr lang="en-GB" sz="2800" dirty="0" smtClean="0"/>
              <a:t>3 – </a:t>
            </a:r>
            <a:r>
              <a:rPr lang="en-GB" sz="2800" i="1" dirty="0" smtClean="0"/>
              <a:t>rights as universal, aspirational and future orientated</a:t>
            </a:r>
          </a:p>
          <a:p>
            <a:r>
              <a:rPr lang="en-GB" sz="2800" dirty="0" smtClean="0">
                <a:solidFill>
                  <a:schemeClr val="tx2"/>
                </a:solidFill>
              </a:rPr>
              <a:t>4 – </a:t>
            </a:r>
            <a:r>
              <a:rPr lang="en-GB" sz="2800" i="1" dirty="0" smtClean="0">
                <a:solidFill>
                  <a:schemeClr val="tx2"/>
                </a:solidFill>
              </a:rPr>
              <a:t>dissonance and contradiction – grappling with power</a:t>
            </a:r>
            <a:endParaRPr lang="en-GB" sz="2800" i="1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2756" y="157942"/>
            <a:ext cx="8769927" cy="1130531"/>
          </a:xfrm>
        </p:spPr>
        <p:txBody>
          <a:bodyPr>
            <a:noAutofit/>
          </a:bodyPr>
          <a:lstStyle/>
          <a:p>
            <a:r>
              <a:rPr lang="en-GB" sz="3600" dirty="0" smtClean="0"/>
              <a:t>Rebecca’s Data Vignettes – </a:t>
            </a:r>
          </a:p>
          <a:p>
            <a:r>
              <a:rPr lang="en-GB" sz="3600" dirty="0" smtClean="0"/>
              <a:t>the Gone Before 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57154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Values and </a:t>
            </a:r>
            <a:r>
              <a:rPr lang="en-GB" dirty="0" smtClean="0"/>
              <a:t>Valuing</a:t>
            </a:r>
            <a:r>
              <a:rPr lang="en-GB" dirty="0" smtClean="0"/>
              <a:t>…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643" y="1777043"/>
            <a:ext cx="7629566" cy="384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80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B10561-568D-4CA6-A5EF-C8978E853D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And Over To You…</a:t>
            </a:r>
            <a:br>
              <a:rPr lang="en-GB" dirty="0"/>
            </a:br>
            <a:endParaRPr lang="en-GB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C51029A-9F0C-43C7-80B2-08F0D8A434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…with purposes in mind</a:t>
            </a:r>
            <a:endParaRPr lang="en-GB" dirty="0"/>
          </a:p>
        </p:txBody>
      </p:sp>
      <p:sp>
        <p:nvSpPr>
          <p:cNvPr id="8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4709332" y="2243250"/>
            <a:ext cx="4434668" cy="3179292"/>
          </a:xfrm>
        </p:spPr>
        <p:txBody>
          <a:bodyPr>
            <a:normAutofit lnSpcReduction="10000"/>
          </a:bodyPr>
          <a:lstStyle/>
          <a:p>
            <a:r>
              <a:rPr lang="en-GB" sz="2800" dirty="0" smtClean="0">
                <a:solidFill>
                  <a:schemeClr val="tx2"/>
                </a:solidFill>
              </a:rPr>
              <a:t>Which of these values, if any, would you jettison? Or replace? Why?</a:t>
            </a:r>
          </a:p>
          <a:p>
            <a:endParaRPr lang="en-GB" sz="2800" dirty="0">
              <a:solidFill>
                <a:schemeClr val="tx2"/>
              </a:solidFill>
            </a:endParaRPr>
          </a:p>
          <a:p>
            <a:r>
              <a:rPr lang="en-GB" sz="2800" dirty="0" smtClean="0">
                <a:solidFill>
                  <a:schemeClr val="tx2"/>
                </a:solidFill>
              </a:rPr>
              <a:t>If we kept some/all (or replaced with others), how might we practice a space of valuing. </a:t>
            </a:r>
          </a:p>
        </p:txBody>
      </p:sp>
    </p:spTree>
    <p:extLst>
      <p:ext uri="{BB962C8B-B14F-4D97-AF65-F5344CB8AC3E}">
        <p14:creationId xmlns:p14="http://schemas.microsoft.com/office/powerpoint/2010/main" val="8315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oS Title 1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8003EDE2-31AE-4B85-BBFF-9D099B6B1E5C}"/>
    </a:ext>
  </a:extLst>
</a:theme>
</file>

<file path=ppt/theme/theme2.xml><?xml version="1.0" encoding="utf-8"?>
<a:theme xmlns:a="http://schemas.openxmlformats.org/drawingml/2006/main" name="UoS Title 1 Photography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22D82D01-EC9C-4EAD-8B3D-025619A61275}"/>
    </a:ext>
  </a:extLst>
</a:theme>
</file>

<file path=ppt/theme/theme3.xml><?xml version="1.0" encoding="utf-8"?>
<a:theme xmlns:a="http://schemas.openxmlformats.org/drawingml/2006/main" name="UoS Title 2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06F2081F-71D5-4313-BFE0-71CAC04C70C2}"/>
    </a:ext>
  </a:extLst>
</a:theme>
</file>

<file path=ppt/theme/theme4.xml><?xml version="1.0" encoding="utf-8"?>
<a:theme xmlns:a="http://schemas.openxmlformats.org/drawingml/2006/main" name="UoS Title 2 Photography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1E6E0983-90E4-485F-88AC-91532DD3FE8B}"/>
    </a:ext>
  </a:extLst>
</a:theme>
</file>

<file path=ppt/theme/theme5.xml><?xml version="1.0" encoding="utf-8"?>
<a:theme xmlns:a="http://schemas.openxmlformats.org/drawingml/2006/main" name="Cobalt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6.xml><?xml version="1.0" encoding="utf-8"?>
<a:theme xmlns:a="http://schemas.openxmlformats.org/drawingml/2006/main" name="Turquois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2171F1C2-6428-4C44-9532-700C2E24A372}"/>
    </a:ext>
  </a:extLst>
</a:theme>
</file>

<file path=ppt/theme/theme7.xml><?xml version="1.0" encoding="utf-8"?>
<a:theme xmlns:a="http://schemas.openxmlformats.org/drawingml/2006/main" name="Orang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BC0C09B7-BD1F-4F25-8C9C-C89A2C93230F}"/>
    </a:ext>
  </a:extLst>
</a:theme>
</file>

<file path=ppt/theme/theme8.xml><?xml version="1.0" encoding="utf-8"?>
<a:theme xmlns:a="http://schemas.openxmlformats.org/drawingml/2006/main" name="Blu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BE651764-881C-46F0-BAE6-D1AD39131839}"/>
    </a:ext>
  </a:extLst>
</a:theme>
</file>

<file path=ppt/theme/theme9.xml><?xml version="1.0" encoding="utf-8"?>
<a:theme xmlns:a="http://schemas.openxmlformats.org/drawingml/2006/main" name="Grap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E9B942CE-CE2B-4D60-BFEC-8A8500C9109D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PowerPoint template - Standard</Template>
  <TotalTime>1468</TotalTime>
  <Words>627</Words>
  <Application>Microsoft Office PowerPoint</Application>
  <PresentationFormat>On-screen Show (4:3)</PresentationFormat>
  <Paragraphs>87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13</vt:i4>
      </vt:variant>
    </vt:vector>
  </HeadingPairs>
  <TitlesOfParts>
    <vt:vector size="25" baseType="lpstr">
      <vt:lpstr>Arial</vt:lpstr>
      <vt:lpstr>Calibri</vt:lpstr>
      <vt:lpstr>Georgia</vt:lpstr>
      <vt:lpstr>UoS Title 1</vt:lpstr>
      <vt:lpstr>UoS Title 1 Photography</vt:lpstr>
      <vt:lpstr>UoS Title 2</vt:lpstr>
      <vt:lpstr>UoS Title 2 Photography</vt:lpstr>
      <vt:lpstr>Cobalt - UoS Content</vt:lpstr>
      <vt:lpstr>Turquoise - UoS Content</vt:lpstr>
      <vt:lpstr>Orange - UoS Content</vt:lpstr>
      <vt:lpstr>Blue - UoS Content</vt:lpstr>
      <vt:lpstr>Grape - UoS Content</vt:lpstr>
      <vt:lpstr>In conversation Together:  On Schooling and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And Over To You…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conversation Together:  On Schooling and Values</dc:title>
  <dc:creator>Heather Stanley</dc:creator>
  <cp:lastModifiedBy>Heather Stanley</cp:lastModifiedBy>
  <cp:revision>134</cp:revision>
  <cp:lastPrinted>2018-02-06T11:31:36Z</cp:lastPrinted>
  <dcterms:created xsi:type="dcterms:W3CDTF">2018-01-24T15:54:18Z</dcterms:created>
  <dcterms:modified xsi:type="dcterms:W3CDTF">2018-02-09T08:36:53Z</dcterms:modified>
</cp:coreProperties>
</file>