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7" r:id="rId3"/>
    <p:sldId id="268" r:id="rId4"/>
    <p:sldId id="264" r:id="rId5"/>
    <p:sldId id="269" r:id="rId6"/>
    <p:sldId id="266" r:id="rId7"/>
    <p:sldId id="261" r:id="rId8"/>
    <p:sldId id="262" r:id="rId9"/>
    <p:sldId id="271" r:id="rId10"/>
    <p:sldId id="258" r:id="rId11"/>
    <p:sldId id="270" r:id="rId12"/>
    <p:sldId id="25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2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860A59F-B4F3-460C-8A9D-64CC778B0471}" type="datetimeFigureOut">
              <a:rPr lang="en-GB" smtClean="0"/>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1313454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60A59F-B4F3-460C-8A9D-64CC778B0471}" type="datetimeFigureOut">
              <a:rPr lang="en-GB" smtClean="0"/>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531107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60A59F-B4F3-460C-8A9D-64CC778B0471}" type="datetimeFigureOut">
              <a:rPr lang="en-GB" smtClean="0"/>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3466687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860A59F-B4F3-460C-8A9D-64CC778B0471}" type="datetimeFigureOut">
              <a:rPr lang="en-GB" smtClean="0"/>
              <a:t>28/10/2013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3182955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860A59F-B4F3-460C-8A9D-64CC778B0471}" type="datetimeFigureOut">
              <a:rPr lang="en-GB" smtClean="0"/>
              <a:t>28/10/2013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199326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860A59F-B4F3-460C-8A9D-64CC778B0471}" type="datetimeFigureOut">
              <a:rPr lang="en-GB" smtClean="0"/>
              <a:t>28/10/2013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3115091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60A59F-B4F3-460C-8A9D-64CC778B0471}" type="datetimeFigureOut">
              <a:rPr lang="en-GB" smtClean="0"/>
              <a:t>28/10/2013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74242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60A59F-B4F3-460C-8A9D-64CC778B0471}" type="datetimeFigureOut">
              <a:rPr lang="en-GB" smtClean="0"/>
              <a:t>28/10/2013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454470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60A59F-B4F3-460C-8A9D-64CC778B0471}" type="datetimeFigureOut">
              <a:rPr lang="en-GB" smtClean="0"/>
              <a:t>28/10/2013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1886647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60A59F-B4F3-460C-8A9D-64CC778B0471}" type="datetimeFigureOut">
              <a:rPr lang="en-GB" smtClean="0"/>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2769888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60A59F-B4F3-460C-8A9D-64CC778B0471}" type="datetimeFigureOut">
              <a:rPr lang="en-GB" smtClean="0"/>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65955-FE38-4549-AF9F-5871FBE1CFE7}" type="slidenum">
              <a:rPr lang="en-GB" smtClean="0"/>
              <a:t>‹#›</a:t>
            </a:fld>
            <a:endParaRPr lang="en-GB"/>
          </a:p>
        </p:txBody>
      </p:sp>
    </p:spTree>
    <p:extLst>
      <p:ext uri="{BB962C8B-B14F-4D97-AF65-F5344CB8AC3E}">
        <p14:creationId xmlns:p14="http://schemas.microsoft.com/office/powerpoint/2010/main" val="760535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60A59F-B4F3-460C-8A9D-64CC778B0471}" type="datetimeFigureOut">
              <a:rPr lang="en-GB" smtClean="0"/>
              <a:t>28/10/2013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065955-FE38-4549-AF9F-5871FBE1CFE7}" type="slidenum">
              <a:rPr lang="en-GB" smtClean="0"/>
              <a:t>‹#›</a:t>
            </a:fld>
            <a:endParaRPr lang="en-GB"/>
          </a:p>
        </p:txBody>
      </p:sp>
    </p:spTree>
    <p:extLst>
      <p:ext uri="{BB962C8B-B14F-4D97-AF65-F5344CB8AC3E}">
        <p14:creationId xmlns:p14="http://schemas.microsoft.com/office/powerpoint/2010/main" val="1756473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922114"/>
          </a:xfrm>
        </p:spPr>
        <p:txBody>
          <a:bodyPr/>
          <a:lstStyle/>
          <a:p>
            <a:r>
              <a:rPr lang="en-GB" dirty="0" smtClean="0">
                <a:solidFill>
                  <a:srgbClr val="C00000"/>
                </a:solidFill>
              </a:rPr>
              <a:t>New Frontiers in QLR</a:t>
            </a:r>
            <a:endParaRPr lang="en-GB" dirty="0">
              <a:solidFill>
                <a:srgbClr val="C00000"/>
              </a:solidFill>
            </a:endParaRPr>
          </a:p>
        </p:txBody>
      </p:sp>
      <p:sp>
        <p:nvSpPr>
          <p:cNvPr id="6" name="Content Placeholder 5"/>
          <p:cNvSpPr>
            <a:spLocks noGrp="1"/>
          </p:cNvSpPr>
          <p:nvPr>
            <p:ph sz="half" idx="1"/>
          </p:nvPr>
        </p:nvSpPr>
        <p:spPr>
          <a:xfrm>
            <a:off x="457200" y="1268760"/>
            <a:ext cx="4402832" cy="5044108"/>
          </a:xfrm>
        </p:spPr>
        <p:txBody>
          <a:bodyPr>
            <a:noAutofit/>
          </a:bodyPr>
          <a:lstStyle/>
          <a:p>
            <a:r>
              <a:rPr lang="en-GB" sz="1400" b="1" dirty="0" smtClean="0">
                <a:solidFill>
                  <a:schemeClr val="accent2">
                    <a:lumMod val="75000"/>
                  </a:schemeClr>
                </a:solidFill>
              </a:rPr>
              <a:t>Definition: </a:t>
            </a:r>
            <a:r>
              <a:rPr lang="en-GB" sz="1400" dirty="0" smtClean="0"/>
              <a:t>Enabling a focus on the </a:t>
            </a:r>
            <a:r>
              <a:rPr lang="en-GB" sz="1400" dirty="0" err="1" smtClean="0"/>
              <a:t>processual</a:t>
            </a:r>
            <a:r>
              <a:rPr lang="en-GB" sz="1400" dirty="0" smtClean="0"/>
              <a:t> object of QLR, how it is and can be conceptualised and at what scale; exploring the inflections brought by different disciplines, and links to other temporal trends including </a:t>
            </a:r>
            <a:r>
              <a:rPr lang="en-GB" sz="1400" dirty="0" err="1" smtClean="0"/>
              <a:t>mobilities</a:t>
            </a:r>
            <a:r>
              <a:rPr lang="en-GB" sz="1400" dirty="0" smtClean="0"/>
              <a:t> and narrative research. This includes a consideration of the ethical dimensions of duration and </a:t>
            </a:r>
            <a:r>
              <a:rPr lang="en-GB" sz="1400" dirty="0" err="1" smtClean="0"/>
              <a:t>seriality</a:t>
            </a:r>
            <a:r>
              <a:rPr lang="en-GB" sz="1400" dirty="0" smtClean="0"/>
              <a:t> as aspects of initiating and ending research relationships.</a:t>
            </a:r>
          </a:p>
          <a:p>
            <a:endParaRPr lang="en-GB" sz="1400" dirty="0" smtClean="0"/>
          </a:p>
          <a:p>
            <a:r>
              <a:rPr lang="en-GB" sz="1400" b="1" dirty="0" smtClean="0">
                <a:solidFill>
                  <a:schemeClr val="accent2">
                    <a:lumMod val="75000"/>
                  </a:schemeClr>
                </a:solidFill>
              </a:rPr>
              <a:t>Design: </a:t>
            </a:r>
            <a:r>
              <a:rPr lang="en-GB" sz="1400" dirty="0" smtClean="0"/>
              <a:t>What is meant by continuity and change and how are they traced over different timescales? What roles are played by standardisation, incremental and reflexive approaches in QLR? How might QLR be scaled up and scaled down over time and space.</a:t>
            </a:r>
          </a:p>
          <a:p>
            <a:endParaRPr lang="en-GB" sz="1400" dirty="0" smtClean="0"/>
          </a:p>
          <a:p>
            <a:r>
              <a:rPr lang="en-GB" sz="1400" b="1" dirty="0">
                <a:solidFill>
                  <a:schemeClr val="accent2">
                    <a:lumMod val="75000"/>
                  </a:schemeClr>
                </a:solidFill>
              </a:rPr>
              <a:t>D</a:t>
            </a:r>
            <a:r>
              <a:rPr lang="en-GB" sz="1400" b="1" dirty="0" smtClean="0">
                <a:solidFill>
                  <a:schemeClr val="accent2">
                    <a:lumMod val="75000"/>
                  </a:schemeClr>
                </a:solidFill>
              </a:rPr>
              <a:t>isplay: </a:t>
            </a:r>
            <a:r>
              <a:rPr lang="en-GB" sz="1400" dirty="0" smtClean="0"/>
              <a:t>Ways that QL findings can be presented, made accessible and communicated, including intersections between academic and popular forms of communication. Consideration of the practical and ethical dimensions of display within digital media landscapes including privacy and the ownership, control and exploitation of data.</a:t>
            </a:r>
            <a:endParaRPr lang="en-GB" sz="1400" dirty="0"/>
          </a:p>
        </p:txBody>
      </p:sp>
      <p:sp>
        <p:nvSpPr>
          <p:cNvPr id="7" name="Content Placeholder 6"/>
          <p:cNvSpPr>
            <a:spLocks noGrp="1"/>
          </p:cNvSpPr>
          <p:nvPr>
            <p:ph sz="half" idx="2"/>
          </p:nvPr>
        </p:nvSpPr>
        <p:spPr>
          <a:xfrm>
            <a:off x="5508104" y="1600200"/>
            <a:ext cx="3178696" cy="4525963"/>
          </a:xfrm>
        </p:spPr>
        <p:txBody>
          <a:bodyPr>
            <a:normAutofit/>
          </a:bodyPr>
          <a:lstStyle/>
          <a:p>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628800"/>
            <a:ext cx="3528393" cy="4684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2642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305342"/>
            <a:ext cx="4572000" cy="4247317"/>
          </a:xfrm>
          <a:prstGeom prst="rect">
            <a:avLst/>
          </a:prstGeom>
        </p:spPr>
        <p:txBody>
          <a:bodyPr>
            <a:spAutoFit/>
          </a:bodyPr>
          <a:lstStyle/>
          <a:p>
            <a:r>
              <a:rPr lang="en-GB" dirty="0" smtClean="0"/>
              <a:t>The proposed network will include both synthesising and catalysing activities, securing the legacy of earlier investments while also extending methodological horizons, forging connections with other methodological trends and responding creatively to a changing external environment for research. The network would contribute to a ‘step change in the quality and range of methodological skills and techniques used by the UK social science community’ through participation in the events themselves and through the records of these events and proposed outputs which would be made available to a broader audience over an extended time period.</a:t>
            </a:r>
            <a:endParaRPr lang="en-GB" dirty="0"/>
          </a:p>
        </p:txBody>
      </p:sp>
    </p:spTree>
    <p:extLst>
      <p:ext uri="{BB962C8B-B14F-4D97-AF65-F5344CB8AC3E}">
        <p14:creationId xmlns:p14="http://schemas.microsoft.com/office/powerpoint/2010/main" val="2352171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274838"/>
            <a:ext cx="4572000" cy="2308324"/>
          </a:xfrm>
          <a:prstGeom prst="rect">
            <a:avLst/>
          </a:prstGeom>
        </p:spPr>
        <p:txBody>
          <a:bodyPr>
            <a:spAutoFit/>
          </a:bodyPr>
          <a:lstStyle/>
          <a:p>
            <a:r>
              <a:rPr lang="en-GB" dirty="0" smtClean="0">
                <a:solidFill>
                  <a:schemeClr val="accent2">
                    <a:lumMod val="75000"/>
                  </a:schemeClr>
                </a:solidFill>
              </a:rPr>
              <a:t>The network involves researchers at different stages of their career as part of its aim to secure continuity and legacy for the field of QLR. An important part of this would be the provision of 10 bursaries for PhD and early career participants and the ambition to develop training materials for doctoral students as one of the outputs.</a:t>
            </a:r>
            <a:endParaRPr lang="en-GB" dirty="0">
              <a:solidFill>
                <a:schemeClr val="accent2">
                  <a:lumMod val="75000"/>
                </a:schemeClr>
              </a:solidFill>
            </a:endParaRPr>
          </a:p>
        </p:txBody>
      </p:sp>
    </p:spTree>
    <p:extLst>
      <p:ext uri="{BB962C8B-B14F-4D97-AF65-F5344CB8AC3E}">
        <p14:creationId xmlns:p14="http://schemas.microsoft.com/office/powerpoint/2010/main" val="2824180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lumMod val="75000"/>
                  </a:schemeClr>
                </a:solidFill>
              </a:rPr>
              <a:t>Promises</a:t>
            </a:r>
            <a:endParaRPr lang="en-GB" dirty="0">
              <a:solidFill>
                <a:schemeClr val="accent2">
                  <a:lumMod val="75000"/>
                </a:schemeClr>
              </a:solidFill>
            </a:endParaRPr>
          </a:p>
        </p:txBody>
      </p:sp>
      <p:sp>
        <p:nvSpPr>
          <p:cNvPr id="3" name="Content Placeholder 2"/>
          <p:cNvSpPr>
            <a:spLocks noGrp="1"/>
          </p:cNvSpPr>
          <p:nvPr>
            <p:ph idx="1"/>
          </p:nvPr>
        </p:nvSpPr>
        <p:spPr/>
        <p:txBody>
          <a:bodyPr>
            <a:normAutofit fontScale="85000" lnSpcReduction="20000"/>
          </a:bodyPr>
          <a:lstStyle/>
          <a:p>
            <a:r>
              <a:rPr lang="en-GB" b="1" dirty="0" smtClean="0">
                <a:solidFill>
                  <a:schemeClr val="accent2">
                    <a:lumMod val="75000"/>
                  </a:schemeClr>
                </a:solidFill>
              </a:rPr>
              <a:t>Records of the events. </a:t>
            </a:r>
            <a:r>
              <a:rPr lang="en-GB" dirty="0" smtClean="0"/>
              <a:t>Each event would be recorded and if possible and appropriate broadcast, allowing for the live participation of a wider audience. These records would then be archived on an institutional website and linked to relevant sites in order to maximise access and reach. </a:t>
            </a:r>
          </a:p>
          <a:p>
            <a:r>
              <a:rPr lang="en-GB" b="1" dirty="0" smtClean="0">
                <a:solidFill>
                  <a:schemeClr val="accent2">
                    <a:lumMod val="75000"/>
                  </a:schemeClr>
                </a:solidFill>
              </a:rPr>
              <a:t>A NCRM methodological review paper </a:t>
            </a:r>
            <a:r>
              <a:rPr lang="en-GB" dirty="0" smtClean="0"/>
              <a:t>… renegotiated as a working paper on QLR: doctoral perspectives </a:t>
            </a:r>
          </a:p>
          <a:p>
            <a:r>
              <a:rPr lang="en-GB" b="1" dirty="0" smtClean="0">
                <a:solidFill>
                  <a:schemeClr val="accent2">
                    <a:lumMod val="75000"/>
                  </a:schemeClr>
                </a:solidFill>
              </a:rPr>
              <a:t>Materials for doctoral training </a:t>
            </a:r>
            <a:r>
              <a:rPr lang="en-GB" dirty="0" smtClean="0"/>
              <a:t>in QLR for sharing through Doctoral Training Centres</a:t>
            </a:r>
          </a:p>
          <a:p>
            <a:r>
              <a:rPr lang="en-GB" b="1" dirty="0">
                <a:solidFill>
                  <a:schemeClr val="accent2">
                    <a:lumMod val="75000"/>
                  </a:schemeClr>
                </a:solidFill>
              </a:rPr>
              <a:t>F</a:t>
            </a:r>
            <a:r>
              <a:rPr lang="en-GB" b="1" dirty="0" smtClean="0">
                <a:solidFill>
                  <a:schemeClr val="accent2">
                    <a:lumMod val="75000"/>
                  </a:schemeClr>
                </a:solidFill>
              </a:rPr>
              <a:t>urther scholarly outputs </a:t>
            </a:r>
            <a:r>
              <a:rPr lang="en-GB" dirty="0" smtClean="0"/>
              <a:t>associated with particular events – for example special issues of journals. </a:t>
            </a:r>
            <a:endParaRPr lang="en-GB" dirty="0"/>
          </a:p>
        </p:txBody>
      </p:sp>
    </p:spTree>
    <p:extLst>
      <p:ext uri="{BB962C8B-B14F-4D97-AF65-F5344CB8AC3E}">
        <p14:creationId xmlns:p14="http://schemas.microsoft.com/office/powerpoint/2010/main" val="722473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36912"/>
            <a:ext cx="8229600" cy="1143000"/>
          </a:xfrm>
        </p:spPr>
        <p:txBody>
          <a:bodyPr/>
          <a:lstStyle/>
          <a:p>
            <a:r>
              <a:rPr lang="en-GB" dirty="0" smtClean="0"/>
              <a:t>The workshops</a:t>
            </a:r>
            <a:endParaRPr lang="en-GB" dirty="0"/>
          </a:p>
        </p:txBody>
      </p:sp>
    </p:spTree>
    <p:extLst>
      <p:ext uri="{BB962C8B-B14F-4D97-AF65-F5344CB8AC3E}">
        <p14:creationId xmlns:p14="http://schemas.microsoft.com/office/powerpoint/2010/main" val="3853259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solidFill>
                  <a:schemeClr val="accent2">
                    <a:lumMod val="75000"/>
                  </a:schemeClr>
                </a:solidFill>
              </a:rPr>
              <a:t>Event 1: What counts as QLR?  </a:t>
            </a:r>
            <a:br>
              <a:rPr lang="en-GB" sz="3600" dirty="0" smtClean="0">
                <a:solidFill>
                  <a:schemeClr val="accent2">
                    <a:lumMod val="75000"/>
                  </a:schemeClr>
                </a:solidFill>
              </a:rPr>
            </a:br>
            <a:r>
              <a:rPr lang="en-GB" sz="3600" dirty="0" smtClean="0">
                <a:solidFill>
                  <a:schemeClr val="accent2">
                    <a:lumMod val="75000"/>
                  </a:schemeClr>
                </a:solidFill>
              </a:rPr>
              <a:t>(Oct 2012 University of Southampton</a:t>
            </a:r>
            <a:r>
              <a:rPr lang="en-GB" sz="3600" dirty="0" smtClean="0">
                <a:solidFill>
                  <a:schemeClr val="accent4">
                    <a:lumMod val="75000"/>
                  </a:schemeClr>
                </a:solidFill>
              </a:rPr>
              <a:t>)</a:t>
            </a:r>
            <a:r>
              <a:rPr lang="en-GB" dirty="0" smtClean="0"/>
              <a:t/>
            </a:r>
            <a:br>
              <a:rPr lang="en-GB" dirty="0" smtClean="0"/>
            </a:br>
            <a:endParaRPr lang="en-GB" dirty="0"/>
          </a:p>
        </p:txBody>
      </p:sp>
      <p:sp>
        <p:nvSpPr>
          <p:cNvPr id="3" name="Content Placeholder 2"/>
          <p:cNvSpPr>
            <a:spLocks noGrp="1"/>
          </p:cNvSpPr>
          <p:nvPr>
            <p:ph sz="half" idx="1"/>
          </p:nvPr>
        </p:nvSpPr>
        <p:spPr/>
        <p:txBody>
          <a:bodyPr>
            <a:normAutofit/>
          </a:bodyPr>
          <a:lstStyle/>
          <a:p>
            <a:pPr marL="0" indent="0">
              <a:buNone/>
            </a:pPr>
            <a:r>
              <a:rPr lang="en-GB" sz="2400" dirty="0" smtClean="0"/>
              <a:t>I come down in favour of getting bogged down!</a:t>
            </a:r>
          </a:p>
          <a:p>
            <a:pPr marL="0" indent="0">
              <a:buNone/>
            </a:pPr>
            <a:endParaRPr lang="en-GB" sz="1400" dirty="0"/>
          </a:p>
          <a:p>
            <a:pPr marL="0" indent="0">
              <a:buNone/>
            </a:pPr>
            <a:endParaRPr lang="en-GB" sz="1400" dirty="0"/>
          </a:p>
        </p:txBody>
      </p:sp>
      <p:sp>
        <p:nvSpPr>
          <p:cNvPr id="4" name="Content Placeholder 3"/>
          <p:cNvSpPr>
            <a:spLocks noGrp="1"/>
          </p:cNvSpPr>
          <p:nvPr>
            <p:ph sz="half" idx="2"/>
          </p:nvPr>
        </p:nvSpPr>
        <p:spPr/>
        <p:txBody>
          <a:bodyPr/>
          <a:lstStyle/>
          <a:p>
            <a:pPr marL="0" indent="0">
              <a:buNone/>
            </a:pPr>
            <a:r>
              <a:rPr lang="en-GB" dirty="0" smtClean="0"/>
              <a:t>Time that moves in bumpy irregular fashion-it jumps, starts &amp; doubles back</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4438836"/>
            <a:ext cx="2859964"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7" y="4365104"/>
            <a:ext cx="2934445" cy="1803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662823" y="3244334"/>
            <a:ext cx="3818353" cy="369332"/>
          </a:xfrm>
          <a:prstGeom prst="rect">
            <a:avLst/>
          </a:prstGeom>
        </p:spPr>
        <p:txBody>
          <a:bodyPr wrap="none">
            <a:spAutoFit/>
          </a:bodyPr>
          <a:lstStyle/>
          <a:p>
            <a:r>
              <a:rPr lang="en-GB" dirty="0" smtClean="0"/>
              <a:t>Unusual situations are priceless pearls </a:t>
            </a:r>
            <a:endParaRPr lang="en-GB" dirty="0"/>
          </a:p>
        </p:txBody>
      </p:sp>
    </p:spTree>
    <p:extLst>
      <p:ext uri="{BB962C8B-B14F-4D97-AF65-F5344CB8AC3E}">
        <p14:creationId xmlns:p14="http://schemas.microsoft.com/office/powerpoint/2010/main" val="488744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accent2">
                    <a:lumMod val="75000"/>
                  </a:schemeClr>
                </a:solidFill>
              </a:rPr>
              <a:t>Event 2: The research relationship in time (Cardiff, Feb 2012)</a:t>
            </a:r>
            <a:endParaRPr lang="en-GB" dirty="0">
              <a:solidFill>
                <a:schemeClr val="accent2">
                  <a:lumMod val="75000"/>
                </a:schemeClr>
              </a:solidFill>
            </a:endParaRPr>
          </a:p>
        </p:txBody>
      </p:sp>
      <p:sp>
        <p:nvSpPr>
          <p:cNvPr id="3" name="Content Placeholder 2"/>
          <p:cNvSpPr>
            <a:spLocks noGrp="1"/>
          </p:cNvSpPr>
          <p:nvPr>
            <p:ph sz="half" idx="1"/>
          </p:nvPr>
        </p:nvSpPr>
        <p:spPr/>
        <p:txBody>
          <a:bodyPr/>
          <a:lstStyle/>
          <a:p>
            <a:r>
              <a:rPr lang="en-GB" dirty="0" smtClean="0"/>
              <a:t>             </a:t>
            </a:r>
            <a:r>
              <a:rPr lang="en-GB" sz="2400" dirty="0" smtClean="0"/>
              <a:t>promises that we </a:t>
            </a:r>
          </a:p>
          <a:p>
            <a:r>
              <a:rPr lang="en-GB" sz="2400" dirty="0"/>
              <a:t> </a:t>
            </a:r>
            <a:r>
              <a:rPr lang="en-GB" sz="2400" dirty="0" smtClean="0"/>
              <a:t>               cannot keep</a:t>
            </a:r>
          </a:p>
          <a:p>
            <a:endParaRPr lang="en-GB" sz="1400" dirty="0"/>
          </a:p>
          <a:p>
            <a:endParaRPr lang="en-GB" sz="1400" dirty="0" smtClean="0"/>
          </a:p>
          <a:p>
            <a:endParaRPr lang="en-GB" sz="1400" dirty="0"/>
          </a:p>
          <a:p>
            <a:pPr marL="0" indent="0">
              <a:buNone/>
            </a:pPr>
            <a:endParaRPr lang="en-GB" sz="1400" dirty="0"/>
          </a:p>
          <a:p>
            <a:pPr marL="0" indent="0">
              <a:buNone/>
            </a:pPr>
            <a:r>
              <a:rPr lang="en-GB" sz="2000" dirty="0" smtClean="0">
                <a:solidFill>
                  <a:schemeClr val="accent5">
                    <a:lumMod val="50000"/>
                  </a:schemeClr>
                </a:solidFill>
              </a:rPr>
              <a:t>What to show and what to cover  up?</a:t>
            </a:r>
          </a:p>
          <a:p>
            <a:pPr marL="0" indent="0">
              <a:buNone/>
            </a:pPr>
            <a:endParaRPr lang="en-GB" sz="2000" dirty="0">
              <a:solidFill>
                <a:schemeClr val="accent5">
                  <a:lumMod val="50000"/>
                </a:schemeClr>
              </a:solidFill>
            </a:endParaRPr>
          </a:p>
          <a:p>
            <a:pPr marL="0" indent="0">
              <a:buNone/>
            </a:pPr>
            <a:r>
              <a:rPr lang="en-GB" sz="2000" i="1" dirty="0" smtClean="0">
                <a:solidFill>
                  <a:schemeClr val="accent2">
                    <a:lumMod val="75000"/>
                  </a:schemeClr>
                </a:solidFill>
              </a:rPr>
              <a:t>Whose work/ words is</a:t>
            </a:r>
          </a:p>
          <a:p>
            <a:pPr marL="0" indent="0">
              <a:buNone/>
            </a:pPr>
            <a:r>
              <a:rPr lang="en-GB" sz="2000" i="1" dirty="0" smtClean="0">
                <a:solidFill>
                  <a:schemeClr val="accent2">
                    <a:lumMod val="75000"/>
                  </a:schemeClr>
                </a:solidFill>
              </a:rPr>
              <a:t> it anyway?</a:t>
            </a:r>
            <a:endParaRPr lang="en-GB" sz="2000" i="1" dirty="0">
              <a:solidFill>
                <a:schemeClr val="accent2">
                  <a:lumMod val="75000"/>
                </a:schemeClr>
              </a:solidFill>
            </a:endParaRPr>
          </a:p>
        </p:txBody>
      </p:sp>
      <p:sp>
        <p:nvSpPr>
          <p:cNvPr id="4" name="Content Placeholder 3"/>
          <p:cNvSpPr>
            <a:spLocks noGrp="1"/>
          </p:cNvSpPr>
          <p:nvPr>
            <p:ph sz="half" idx="2"/>
          </p:nvPr>
        </p:nvSpPr>
        <p:spPr/>
        <p:txBody>
          <a:bodyPr/>
          <a:lstStyle/>
          <a:p>
            <a:pPr marL="0" indent="0">
              <a:buNone/>
            </a:pPr>
            <a:r>
              <a:rPr lang="en-GB" dirty="0" smtClean="0"/>
              <a:t>The dance between waiting and pursuing</a:t>
            </a:r>
          </a:p>
          <a:p>
            <a:pPr marL="0" indent="0">
              <a:buNone/>
            </a:pPr>
            <a:endParaRPr lang="en-GB" dirty="0" smtClean="0">
              <a:solidFill>
                <a:schemeClr val="accent5">
                  <a:lumMod val="50000"/>
                </a:schemeClr>
              </a:solidFill>
            </a:endParaRPr>
          </a:p>
          <a:p>
            <a:pPr marL="0" indent="0">
              <a:buNone/>
            </a:pPr>
            <a:r>
              <a:rPr lang="en-GB" dirty="0" smtClean="0">
                <a:solidFill>
                  <a:schemeClr val="accent5">
                    <a:lumMod val="50000"/>
                  </a:schemeClr>
                </a:solidFill>
              </a:rPr>
              <a:t>unknown research by unknown people</a:t>
            </a:r>
          </a:p>
          <a:p>
            <a:pPr marL="0" indent="0">
              <a:buNone/>
            </a:pPr>
            <a:endParaRPr lang="en-GB" dirty="0">
              <a:solidFill>
                <a:schemeClr val="accent5">
                  <a:lumMod val="50000"/>
                </a:schemeClr>
              </a:solidFill>
            </a:endParaRPr>
          </a:p>
          <a:p>
            <a:pPr marL="0" indent="0">
              <a:buNone/>
            </a:pPr>
            <a:r>
              <a:rPr lang="en-GB" dirty="0" smtClean="0">
                <a:solidFill>
                  <a:schemeClr val="accent5">
                    <a:lumMod val="50000"/>
                  </a:schemeClr>
                </a:solidFill>
              </a:rPr>
              <a:t>		</a:t>
            </a:r>
            <a:r>
              <a:rPr lang="en-GB" dirty="0" smtClean="0">
                <a:solidFill>
                  <a:schemeClr val="accent2">
                    <a:lumMod val="75000"/>
                  </a:schemeClr>
                </a:solidFill>
              </a:rPr>
              <a:t>data linger</a:t>
            </a:r>
          </a:p>
          <a:p>
            <a:pPr marL="0" indent="0">
              <a:buNone/>
            </a:pPr>
            <a:endParaRPr lang="en-GB" dirty="0">
              <a:solidFill>
                <a:schemeClr val="accent5">
                  <a:lumMod val="50000"/>
                </a:schemeClr>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1368152"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4510958"/>
            <a:ext cx="1584176"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4005064"/>
            <a:ext cx="1728192" cy="2287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4040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solidFill>
                  <a:schemeClr val="accent2">
                    <a:lumMod val="75000"/>
                  </a:schemeClr>
                </a:solidFill>
              </a:rPr>
              <a:t>Event 3: (Re)conceptualising the object of QLR, Manchester March 2013</a:t>
            </a:r>
            <a:endParaRPr lang="en-GB" sz="3200" dirty="0">
              <a:solidFill>
                <a:schemeClr val="accent2">
                  <a:lumMod val="75000"/>
                </a:schemeClr>
              </a:solidFill>
            </a:endParaRPr>
          </a:p>
        </p:txBody>
      </p:sp>
      <p:sp>
        <p:nvSpPr>
          <p:cNvPr id="3" name="Content Placeholder 2"/>
          <p:cNvSpPr>
            <a:spLocks noGrp="1"/>
          </p:cNvSpPr>
          <p:nvPr>
            <p:ph sz="half" idx="1"/>
          </p:nvPr>
        </p:nvSpPr>
        <p:spPr/>
        <p:txBody>
          <a:bodyPr/>
          <a:lstStyle/>
          <a:p>
            <a:r>
              <a:rPr lang="en-GB" dirty="0" smtClean="0"/>
              <a:t>                      </a:t>
            </a:r>
            <a:r>
              <a:rPr lang="en-GB" sz="1800" dirty="0" smtClean="0"/>
              <a:t>‘behind to </a:t>
            </a:r>
            <a:r>
              <a:rPr lang="en-GB" dirty="0" smtClean="0"/>
              <a:t>we’ </a:t>
            </a:r>
          </a:p>
          <a:p>
            <a:endParaRPr lang="en-GB" dirty="0"/>
          </a:p>
          <a:p>
            <a:endParaRPr lang="en-GB" dirty="0" smtClean="0"/>
          </a:p>
          <a:p>
            <a:pPr marL="0" indent="0">
              <a:buNone/>
            </a:pPr>
            <a:r>
              <a:rPr lang="en-GB" dirty="0" smtClean="0">
                <a:solidFill>
                  <a:schemeClr val="accent2">
                    <a:lumMod val="75000"/>
                  </a:schemeClr>
                </a:solidFill>
              </a:rPr>
              <a:t>specific, descriptive and reflexive: am, are, is</a:t>
            </a:r>
          </a:p>
          <a:p>
            <a:pPr marL="0" indent="0">
              <a:buNone/>
            </a:pPr>
            <a:endParaRPr lang="en-GB" dirty="0" smtClean="0"/>
          </a:p>
          <a:p>
            <a:pPr marL="0" indent="0" algn="ctr">
              <a:buNone/>
            </a:pPr>
            <a:r>
              <a:rPr lang="en-GB" dirty="0" smtClean="0"/>
              <a:t>Anchoring devices</a:t>
            </a:r>
          </a:p>
          <a:p>
            <a:pPr marL="0" indent="0">
              <a:buNone/>
            </a:pPr>
            <a:endParaRPr lang="en-GB" dirty="0"/>
          </a:p>
        </p:txBody>
      </p:sp>
      <p:sp>
        <p:nvSpPr>
          <p:cNvPr id="4" name="Content Placeholder 3"/>
          <p:cNvSpPr>
            <a:spLocks noGrp="1"/>
          </p:cNvSpPr>
          <p:nvPr>
            <p:ph sz="half" idx="2"/>
          </p:nvPr>
        </p:nvSpPr>
        <p:spPr/>
        <p:txBody>
          <a:bodyPr/>
          <a:lstStyle/>
          <a:p>
            <a:pPr marL="0" indent="0">
              <a:buNone/>
            </a:pPr>
            <a:r>
              <a:rPr lang="en-GB" dirty="0" smtClean="0"/>
              <a:t>What can’t be encoded? What happens to the flotsam and jetsam</a:t>
            </a:r>
          </a:p>
          <a:p>
            <a:pPr marL="0" indent="0">
              <a:buNone/>
            </a:pPr>
            <a:endParaRPr lang="en-GB" dirty="0"/>
          </a:p>
          <a:p>
            <a:pPr marL="0" indent="0">
              <a:buNone/>
            </a:pPr>
            <a:r>
              <a:rPr lang="en-GB" dirty="0" smtClean="0">
                <a:solidFill>
                  <a:schemeClr val="accent1">
                    <a:lumMod val="75000"/>
                  </a:schemeClr>
                </a:solidFill>
              </a:rPr>
              <a:t>The network as QLR</a:t>
            </a:r>
          </a:p>
          <a:p>
            <a:pPr marL="0" indent="0">
              <a:buNone/>
            </a:pPr>
            <a:endParaRPr lang="en-GB" dirty="0"/>
          </a:p>
          <a:p>
            <a:pPr marL="0" indent="0">
              <a:buNone/>
            </a:pPr>
            <a:r>
              <a:rPr lang="en-GB" i="1" dirty="0" smtClean="0"/>
              <a:t>Direction of </a:t>
            </a:r>
          </a:p>
          <a:p>
            <a:pPr marL="0" indent="0">
              <a:buNone/>
            </a:pPr>
            <a:r>
              <a:rPr lang="en-GB" i="1" dirty="0" smtClean="0"/>
              <a:t>analysis</a:t>
            </a:r>
          </a:p>
          <a:p>
            <a:pPr marL="0" indent="0">
              <a:buNone/>
            </a:pP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1"/>
            <a:ext cx="2112233" cy="15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3861048"/>
            <a:ext cx="1711077" cy="2281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3494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rgbClr val="C00000"/>
                </a:solidFill>
              </a:rPr>
              <a:t>Event 4: QLR and practice traditions</a:t>
            </a:r>
            <a:br>
              <a:rPr lang="en-GB" dirty="0" smtClean="0">
                <a:solidFill>
                  <a:srgbClr val="C00000"/>
                </a:solidFill>
              </a:rPr>
            </a:br>
            <a:r>
              <a:rPr lang="en-GB" dirty="0" smtClean="0">
                <a:solidFill>
                  <a:srgbClr val="C00000"/>
                </a:solidFill>
              </a:rPr>
              <a:t>June 2013 </a:t>
            </a:r>
            <a:r>
              <a:rPr lang="en-GB" dirty="0" err="1" smtClean="0">
                <a:solidFill>
                  <a:srgbClr val="C00000"/>
                </a:solidFill>
              </a:rPr>
              <a:t>Birkbeck</a:t>
            </a:r>
            <a:endParaRPr lang="en-GB" dirty="0">
              <a:solidFill>
                <a:srgbClr val="C00000"/>
              </a:solidFill>
            </a:endParaRPr>
          </a:p>
        </p:txBody>
      </p:sp>
      <p:sp>
        <p:nvSpPr>
          <p:cNvPr id="3" name="Content Placeholder 2"/>
          <p:cNvSpPr>
            <a:spLocks noGrp="1"/>
          </p:cNvSpPr>
          <p:nvPr>
            <p:ph sz="half" idx="1"/>
          </p:nvPr>
        </p:nvSpPr>
        <p:spPr/>
        <p:txBody>
          <a:bodyPr>
            <a:normAutofit lnSpcReduction="10000"/>
          </a:bodyPr>
          <a:lstStyle/>
          <a:p>
            <a:pPr marL="0" indent="0">
              <a:buNone/>
            </a:pPr>
            <a:r>
              <a:rPr lang="en-GB" sz="1800" i="1" dirty="0" smtClean="0"/>
              <a:t>staying open for as long as possible and see what happens</a:t>
            </a:r>
          </a:p>
          <a:p>
            <a:pPr marL="0" indent="0">
              <a:buNone/>
            </a:pPr>
            <a:endParaRPr lang="en-GB" sz="1800" dirty="0"/>
          </a:p>
          <a:p>
            <a:pPr marL="0" indent="0">
              <a:buNone/>
            </a:pPr>
            <a:endParaRPr lang="en-GB" sz="1800" dirty="0" smtClean="0"/>
          </a:p>
          <a:p>
            <a:pPr marL="0" indent="0">
              <a:buNone/>
            </a:pPr>
            <a:endParaRPr lang="en-GB" sz="1800" dirty="0"/>
          </a:p>
          <a:p>
            <a:pPr marL="0" indent="0">
              <a:buNone/>
            </a:pPr>
            <a:endParaRPr lang="en-GB" sz="1800" dirty="0" smtClean="0"/>
          </a:p>
          <a:p>
            <a:pPr marL="0" indent="0">
              <a:buNone/>
            </a:pPr>
            <a:endParaRPr lang="en-GB" sz="1800" dirty="0"/>
          </a:p>
          <a:p>
            <a:pPr marL="0" indent="0">
              <a:buNone/>
            </a:pPr>
            <a:endParaRPr lang="en-GB" sz="1800" dirty="0" smtClean="0"/>
          </a:p>
          <a:p>
            <a:pPr marL="0" indent="0">
              <a:buNone/>
            </a:pPr>
            <a:r>
              <a:rPr lang="en-GB" sz="1800" dirty="0" smtClean="0"/>
              <a:t>                                </a:t>
            </a:r>
            <a:r>
              <a:rPr lang="en-GB" sz="4000" dirty="0" smtClean="0"/>
              <a:t>data???</a:t>
            </a:r>
            <a:endParaRPr lang="en-GB" sz="4000" dirty="0"/>
          </a:p>
          <a:p>
            <a:pPr marL="0" indent="0">
              <a:buNone/>
            </a:pPr>
            <a:endParaRPr lang="en-GB" sz="1800" dirty="0" smtClean="0"/>
          </a:p>
          <a:p>
            <a:pPr marL="0" indent="0">
              <a:buNone/>
            </a:pPr>
            <a:r>
              <a:rPr lang="en-GB" sz="1800" dirty="0" smtClean="0"/>
              <a:t>a dance between accepting and rejecting chance, moving between rules and disorder, both feeding each other</a:t>
            </a:r>
            <a:endParaRPr lang="en-GB" sz="1800" dirty="0"/>
          </a:p>
        </p:txBody>
      </p:sp>
      <p:sp>
        <p:nvSpPr>
          <p:cNvPr id="4" name="Content Placeholder 3"/>
          <p:cNvSpPr>
            <a:spLocks noGrp="1"/>
          </p:cNvSpPr>
          <p:nvPr>
            <p:ph sz="half" idx="2"/>
          </p:nvPr>
        </p:nvSpPr>
        <p:spPr/>
        <p:txBody>
          <a:bodyPr>
            <a:normAutofit lnSpcReduction="10000"/>
          </a:bodyPr>
          <a:lstStyle/>
          <a:p>
            <a:pPr marL="0" indent="0">
              <a:buNone/>
            </a:pPr>
            <a:r>
              <a:rPr lang="en-GB" dirty="0" smtClean="0"/>
              <a:t>The scholar’s gaze on the social reality is a political act</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5" y="2420888"/>
            <a:ext cx="1566174"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4293096"/>
            <a:ext cx="4176463" cy="1953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286000" y="3105835"/>
            <a:ext cx="4572000" cy="646331"/>
          </a:xfrm>
          <a:prstGeom prst="rect">
            <a:avLst/>
          </a:prstGeom>
        </p:spPr>
        <p:txBody>
          <a:bodyPr>
            <a:spAutoFit/>
          </a:bodyPr>
          <a:lstStyle/>
          <a:p>
            <a:pPr algn="ctr"/>
            <a:r>
              <a:rPr lang="en-GB" dirty="0" smtClean="0">
                <a:solidFill>
                  <a:srgbClr val="C00000"/>
                </a:solidFill>
              </a:rPr>
              <a:t>Social research ≠ art. Artefacts of art practice ≠ data. </a:t>
            </a:r>
            <a:endParaRPr lang="en-GB" dirty="0">
              <a:solidFill>
                <a:srgbClr val="C00000"/>
              </a:solidFill>
            </a:endParaRPr>
          </a:p>
        </p:txBody>
      </p:sp>
    </p:spTree>
    <p:extLst>
      <p:ext uri="{BB962C8B-B14F-4D97-AF65-F5344CB8AC3E}">
        <p14:creationId xmlns:p14="http://schemas.microsoft.com/office/powerpoint/2010/main" val="2549373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332656"/>
            <a:ext cx="8229600" cy="1359024"/>
          </a:xfrm>
        </p:spPr>
        <p:txBody>
          <a:bodyPr>
            <a:normAutofit fontScale="90000"/>
          </a:bodyPr>
          <a:lstStyle/>
          <a:p>
            <a:r>
              <a:rPr lang="en-GB" dirty="0" smtClean="0">
                <a:solidFill>
                  <a:schemeClr val="accent4">
                    <a:lumMod val="50000"/>
                  </a:schemeClr>
                </a:solidFill>
              </a:rPr>
              <a:t>Child in Time</a:t>
            </a:r>
            <a:br>
              <a:rPr lang="en-GB" dirty="0" smtClean="0">
                <a:solidFill>
                  <a:schemeClr val="accent4">
                    <a:lumMod val="50000"/>
                  </a:schemeClr>
                </a:solidFill>
              </a:rPr>
            </a:br>
            <a:r>
              <a:rPr lang="en-GB" sz="2700" i="1" dirty="0" smtClean="0">
                <a:solidFill>
                  <a:schemeClr val="accent4">
                    <a:lumMod val="50000"/>
                  </a:schemeClr>
                </a:solidFill>
              </a:rPr>
              <a:t>animating ideas of development and transition</a:t>
            </a:r>
            <a:r>
              <a:rPr lang="en-GB" dirty="0" smtClean="0"/>
              <a:t/>
            </a:r>
            <a:br>
              <a:rPr lang="en-GB" dirty="0" smtClean="0"/>
            </a:br>
            <a:endParaRPr lang="en-GB" dirty="0"/>
          </a:p>
        </p:txBody>
      </p:sp>
      <p:sp>
        <p:nvSpPr>
          <p:cNvPr id="2" name="Content Placeholder 1"/>
          <p:cNvSpPr>
            <a:spLocks noGrp="1"/>
          </p:cNvSpPr>
          <p:nvPr>
            <p:ph sz="half" idx="1"/>
          </p:nvPr>
        </p:nvSpPr>
        <p:spPr>
          <a:xfrm>
            <a:off x="457200" y="1600200"/>
            <a:ext cx="4906888" cy="4525963"/>
          </a:xfrm>
        </p:spPr>
        <p:txBody>
          <a:bodyPr>
            <a:normAutofit/>
          </a:bodyPr>
          <a:lstStyle/>
          <a:p>
            <a:pPr marL="0" indent="0">
              <a:buNone/>
            </a:pPr>
            <a:r>
              <a:rPr lang="en-GB" sz="9600" dirty="0" smtClean="0"/>
              <a:t>  </a:t>
            </a:r>
          </a:p>
          <a:p>
            <a:pPr marL="0" indent="0">
              <a:buNone/>
            </a:pPr>
            <a:r>
              <a:rPr lang="en-GB" sz="9600" dirty="0"/>
              <a:t> </a:t>
            </a:r>
            <a:r>
              <a:rPr lang="en-GB" sz="9600" dirty="0" smtClean="0"/>
              <a:t>      ?</a:t>
            </a:r>
            <a:endParaRPr lang="en-GB" sz="9600" dirty="0"/>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652120" y="1711800"/>
            <a:ext cx="2707166" cy="441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4285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dirty="0" smtClean="0"/>
              <a:t>What HAPPENED in the workshops and blog?</a:t>
            </a:r>
            <a:endParaRPr lang="en-GB" dirty="0"/>
          </a:p>
        </p:txBody>
      </p:sp>
      <p:sp>
        <p:nvSpPr>
          <p:cNvPr id="6" name="Content Placeholder 5"/>
          <p:cNvSpPr>
            <a:spLocks noGrp="1"/>
          </p:cNvSpPr>
          <p:nvPr>
            <p:ph idx="1"/>
          </p:nvPr>
        </p:nvSpPr>
        <p:spPr/>
        <p:txBody>
          <a:bodyPr/>
          <a:lstStyle/>
          <a:p>
            <a:pPr>
              <a:buFontTx/>
              <a:buChar char="-"/>
            </a:pPr>
            <a:r>
              <a:rPr lang="en-GB" dirty="0" smtClean="0">
                <a:solidFill>
                  <a:srgbClr val="C00000"/>
                </a:solidFill>
              </a:rPr>
              <a:t>Digesting?</a:t>
            </a:r>
          </a:p>
          <a:p>
            <a:pPr>
              <a:buFontTx/>
              <a:buChar char="-"/>
            </a:pPr>
            <a:r>
              <a:rPr lang="en-GB" dirty="0" smtClean="0">
                <a:solidFill>
                  <a:srgbClr val="C00000"/>
                </a:solidFill>
              </a:rPr>
              <a:t>Thinking through……</a:t>
            </a:r>
          </a:p>
          <a:p>
            <a:pPr>
              <a:buFontTx/>
              <a:buChar char="-"/>
            </a:pPr>
            <a:r>
              <a:rPr lang="en-GB" dirty="0" smtClean="0">
                <a:solidFill>
                  <a:srgbClr val="C00000"/>
                </a:solidFill>
              </a:rPr>
              <a:t>Thinking with…….</a:t>
            </a:r>
          </a:p>
          <a:p>
            <a:pPr>
              <a:buFontTx/>
              <a:buChar char="-"/>
            </a:pPr>
            <a:r>
              <a:rPr lang="en-GB" dirty="0" smtClean="0">
                <a:solidFill>
                  <a:srgbClr val="C00000"/>
                </a:solidFill>
              </a:rPr>
              <a:t>Being there…….</a:t>
            </a:r>
          </a:p>
          <a:p>
            <a:pPr>
              <a:buFontTx/>
              <a:buChar char="-"/>
            </a:pPr>
            <a:r>
              <a:rPr lang="en-GB" dirty="0" smtClean="0">
                <a:solidFill>
                  <a:srgbClr val="C00000"/>
                </a:solidFill>
              </a:rPr>
              <a:t>Being with …….</a:t>
            </a:r>
          </a:p>
          <a:p>
            <a:pPr>
              <a:buFontTx/>
              <a:buChar char="-"/>
            </a:pPr>
            <a:r>
              <a:rPr lang="en-GB" dirty="0" smtClean="0">
                <a:solidFill>
                  <a:srgbClr val="C00000"/>
                </a:solidFill>
              </a:rPr>
              <a:t>‘Continuity and legacy’? </a:t>
            </a:r>
            <a:endParaRPr lang="en-GB" dirty="0">
              <a:solidFill>
                <a:srgbClr val="C00000"/>
              </a:solidFill>
            </a:endParaRPr>
          </a:p>
        </p:txBody>
      </p:sp>
    </p:spTree>
    <p:extLst>
      <p:ext uri="{BB962C8B-B14F-4D97-AF65-F5344CB8AC3E}">
        <p14:creationId xmlns:p14="http://schemas.microsoft.com/office/powerpoint/2010/main" val="4011404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lumMod val="75000"/>
                  </a:schemeClr>
                </a:solidFill>
              </a:rPr>
              <a:t>New Frontiers in QLR: next steps</a:t>
            </a:r>
            <a:endParaRPr lang="en-GB" dirty="0">
              <a:solidFill>
                <a:schemeClr val="accent2">
                  <a:lumMod val="75000"/>
                </a:schemeClr>
              </a:solidFill>
            </a:endParaRPr>
          </a:p>
        </p:txBody>
      </p:sp>
      <p:sp>
        <p:nvSpPr>
          <p:cNvPr id="5" name="Content Placeholder 4"/>
          <p:cNvSpPr>
            <a:spLocks noGrp="1"/>
          </p:cNvSpPr>
          <p:nvPr>
            <p:ph idx="1"/>
          </p:nvPr>
        </p:nvSpPr>
        <p:spPr/>
        <p:txBody>
          <a:bodyPr>
            <a:normAutofit fontScale="92500" lnSpcReduction="10000"/>
          </a:bodyPr>
          <a:lstStyle/>
          <a:p>
            <a:r>
              <a:rPr lang="en-GB" dirty="0" smtClean="0"/>
              <a:t>NCRM working paper</a:t>
            </a:r>
          </a:p>
          <a:p>
            <a:r>
              <a:rPr lang="en-GB" dirty="0" smtClean="0"/>
              <a:t>5 credit training module for national DTC network</a:t>
            </a:r>
          </a:p>
          <a:p>
            <a:r>
              <a:rPr lang="en-GB" dirty="0" smtClean="0"/>
              <a:t>Special issue of IJSRM (pending)</a:t>
            </a:r>
          </a:p>
          <a:p>
            <a:r>
              <a:rPr lang="en-GB" dirty="0" smtClean="0"/>
              <a:t>Sage 4 volume series</a:t>
            </a:r>
          </a:p>
          <a:p>
            <a:r>
              <a:rPr lang="en-GB" dirty="0" smtClean="0"/>
              <a:t>NCRM methodological innovation project: Face 2 face: tracing the real and the mediated in children’s cultural worlds.</a:t>
            </a:r>
          </a:p>
          <a:p>
            <a:r>
              <a:rPr lang="en-GB" dirty="0" smtClean="0"/>
              <a:t>Maintaining blog and website for next 12 months</a:t>
            </a:r>
          </a:p>
          <a:p>
            <a:r>
              <a:rPr lang="en-GB" dirty="0" smtClean="0"/>
              <a:t>July 8</a:t>
            </a:r>
            <a:r>
              <a:rPr lang="en-GB" baseline="30000" dirty="0" smtClean="0"/>
              <a:t>th</a:t>
            </a:r>
            <a:r>
              <a:rPr lang="en-GB" dirty="0" smtClean="0"/>
              <a:t> 2014 session at ESRC festival of methods</a:t>
            </a:r>
            <a:endParaRPr lang="en-GB" dirty="0"/>
          </a:p>
        </p:txBody>
      </p:sp>
    </p:spTree>
    <p:extLst>
      <p:ext uri="{BB962C8B-B14F-4D97-AF65-F5344CB8AC3E}">
        <p14:creationId xmlns:p14="http://schemas.microsoft.com/office/powerpoint/2010/main" val="1996573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717</Words>
  <Application>Microsoft Office PowerPoint</Application>
  <PresentationFormat>On-screen Show (4:3)</PresentationFormat>
  <Paragraphs>78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New Frontiers in QLR</vt:lpstr>
      <vt:lpstr>PowerPoint Presentation</vt:lpstr>
      <vt:lpstr>PowerPoint Presentation</vt:lpstr>
      <vt:lpstr>Promises</vt:lpstr>
      <vt:lpstr>The workshops</vt:lpstr>
      <vt:lpstr>Event 1: What counts as QLR?   (Oct 2012 University of Southampton) </vt:lpstr>
      <vt:lpstr>Event 2: The research relationship in time (Cardiff, Feb 2012)</vt:lpstr>
      <vt:lpstr>Event 3: (Re)conceptualising the object of QLR, Manchester March 2013</vt:lpstr>
      <vt:lpstr>Event 4: QLR and practice traditions June 2013 Birkbeck</vt:lpstr>
      <vt:lpstr>Child in Time animating ideas of development and transition </vt:lpstr>
      <vt:lpstr>What HAPPENED in the workshops and blog?</vt:lpstr>
      <vt:lpstr>New Frontiers in QLR: 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in Time animating ideas of development and transition</dc:title>
  <dc:creator>Rachel</dc:creator>
  <cp:lastModifiedBy>Heather Stanley</cp:lastModifiedBy>
  <cp:revision>9</cp:revision>
  <dcterms:created xsi:type="dcterms:W3CDTF">2013-09-10T15:31:01Z</dcterms:created>
  <dcterms:modified xsi:type="dcterms:W3CDTF">2013-10-28T09:02:14Z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537530212</vt:i4>
  </property>
  <property fmtid="{D5CDD505-2E9C-101B-9397-08002B2CF9AE}" pid="3" name="_NewReviewCycle">
    <vt:lpwstr/>
  </property>
  <property fmtid="{D5CDD505-2E9C-101B-9397-08002B2CF9AE}" pid="4" name="_EmailSubject">
    <vt:lpwstr>NFQLR website</vt:lpwstr>
  </property>
  <property fmtid="{D5CDD505-2E9C-101B-9397-08002B2CF9AE}" pid="5" name="_AuthorEmail">
    <vt:lpwstr>E.Mcgeeney@sussex.ac.uk</vt:lpwstr>
  </property>
  <property fmtid="{D5CDD505-2E9C-101B-9397-08002B2CF9AE}" pid="6" name="_AuthorEmailDisplayName">
    <vt:lpwstr>Ester McGeeney</vt:lpwstr>
  </property>
</Properties>
</file>