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8" r:id="rId2"/>
    <p:sldId id="291" r:id="rId3"/>
    <p:sldId id="260" r:id="rId4"/>
    <p:sldId id="261" r:id="rId5"/>
    <p:sldId id="262" r:id="rId6"/>
    <p:sldId id="270" r:id="rId7"/>
    <p:sldId id="272" r:id="rId8"/>
    <p:sldId id="273" r:id="rId9"/>
    <p:sldId id="274" r:id="rId10"/>
    <p:sldId id="281" r:id="rId11"/>
    <p:sldId id="276" r:id="rId12"/>
    <p:sldId id="279" r:id="rId13"/>
    <p:sldId id="289" r:id="rId14"/>
    <p:sldId id="292" r:id="rId15"/>
    <p:sldId id="288" r:id="rId16"/>
    <p:sldId id="280" r:id="rId17"/>
    <p:sldId id="283" r:id="rId18"/>
    <p:sldId id="284" r:id="rId19"/>
    <p:sldId id="285" r:id="rId20"/>
    <p:sldId id="286" r:id="rId21"/>
    <p:sldId id="29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16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B9766-E58A-1A47-8F4E-095B776A0A3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9E917-D2F8-0E48-9065-7B0987F23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25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eaLnBrk="1" hangingPunct="1"/>
            <a:fld id="{63F0F78D-05A6-A84B-8BFC-E07F0EBB11DA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Simon and his Threads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8E004-8E51-C74A-A988-5CDB1886D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60570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7B4F059-BBB7-CA4C-855C-EEB4F509F8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83416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2" r:id="rId21"/>
    <p:sldLayoutId id="2147483683" r:id="rId22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ctrTitle"/>
          </p:nvPr>
        </p:nvSpPr>
        <p:spPr>
          <a:xfrm>
            <a:off x="4341813" y="4624388"/>
            <a:ext cx="4038600" cy="933450"/>
          </a:xfrm>
        </p:spPr>
        <p:txBody>
          <a:bodyPr/>
          <a:lstStyle/>
          <a:p>
            <a:pPr eaLnBrk="1" hangingPunct="1"/>
            <a:r>
              <a:rPr lang="en-US" dirty="0">
                <a:latin typeface="Rockwell" charset="0"/>
              </a:rPr>
              <a:t>Roots and Wings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1813" y="5562600"/>
            <a:ext cx="4497387" cy="7493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Ten Years and Counting . . . </a:t>
            </a:r>
            <a:endParaRPr lang="en-US" sz="2400" b="1" dirty="0">
              <a:solidFill>
                <a:schemeClr val="tx2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25603" name="Picture 1" descr="nes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16013"/>
            <a:ext cx="3908425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64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Roots and Wings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Children leading the way . . </a:t>
            </a:r>
            <a:r>
              <a:rPr lang="en-US" smtClean="0"/>
              <a:t>.?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0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Oval 1026"/>
          <p:cNvSpPr>
            <a:spLocks noChangeArrowheads="1"/>
          </p:cNvSpPr>
          <p:nvPr/>
        </p:nvSpPr>
        <p:spPr bwMode="auto">
          <a:xfrm>
            <a:off x="4800600" y="56388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Mastery</a:t>
            </a:r>
          </a:p>
        </p:txBody>
      </p:sp>
      <p:sp>
        <p:nvSpPr>
          <p:cNvPr id="68611" name="Oval 1027"/>
          <p:cNvSpPr>
            <a:spLocks noChangeArrowheads="1"/>
          </p:cNvSpPr>
          <p:nvPr/>
        </p:nvSpPr>
        <p:spPr bwMode="auto">
          <a:xfrm>
            <a:off x="1295400" y="1295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</a:rPr>
              <a:t>Security</a:t>
            </a:r>
          </a:p>
        </p:txBody>
      </p:sp>
      <p:sp>
        <p:nvSpPr>
          <p:cNvPr id="68612" name="Oval 1028"/>
          <p:cNvSpPr>
            <a:spLocks noChangeArrowheads="1"/>
          </p:cNvSpPr>
          <p:nvPr/>
        </p:nvSpPr>
        <p:spPr bwMode="auto">
          <a:xfrm>
            <a:off x="304800" y="25146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Self Esteem</a:t>
            </a:r>
          </a:p>
        </p:txBody>
      </p:sp>
      <p:sp>
        <p:nvSpPr>
          <p:cNvPr id="68613" name="Oval 1029"/>
          <p:cNvSpPr>
            <a:spLocks noChangeArrowheads="1"/>
          </p:cNvSpPr>
          <p:nvPr/>
        </p:nvSpPr>
        <p:spPr bwMode="auto">
          <a:xfrm>
            <a:off x="457200" y="42672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Confidence</a:t>
            </a:r>
          </a:p>
        </p:txBody>
      </p:sp>
      <p:sp>
        <p:nvSpPr>
          <p:cNvPr id="68614" name="Oval 1030"/>
          <p:cNvSpPr>
            <a:spLocks noChangeArrowheads="1"/>
          </p:cNvSpPr>
          <p:nvPr/>
        </p:nvSpPr>
        <p:spPr bwMode="auto">
          <a:xfrm>
            <a:off x="1981200" y="56388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New Skills</a:t>
            </a:r>
          </a:p>
        </p:txBody>
      </p:sp>
      <p:sp>
        <p:nvSpPr>
          <p:cNvPr id="68615" name="Oval 1031"/>
          <p:cNvSpPr>
            <a:spLocks noChangeArrowheads="1"/>
          </p:cNvSpPr>
          <p:nvPr/>
        </p:nvSpPr>
        <p:spPr bwMode="auto">
          <a:xfrm>
            <a:off x="6858000" y="45720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Repetition</a:t>
            </a:r>
          </a:p>
        </p:txBody>
      </p:sp>
      <p:sp>
        <p:nvSpPr>
          <p:cNvPr id="68616" name="Oval 1032"/>
          <p:cNvSpPr>
            <a:spLocks noChangeArrowheads="1"/>
          </p:cNvSpPr>
          <p:nvPr/>
        </p:nvSpPr>
        <p:spPr bwMode="auto">
          <a:xfrm>
            <a:off x="6934200" y="28956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Pleasure</a:t>
            </a:r>
          </a:p>
        </p:txBody>
      </p:sp>
      <p:sp>
        <p:nvSpPr>
          <p:cNvPr id="68617" name="Oval 1033"/>
          <p:cNvSpPr>
            <a:spLocks noChangeArrowheads="1"/>
          </p:cNvSpPr>
          <p:nvPr/>
        </p:nvSpPr>
        <p:spPr bwMode="auto">
          <a:xfrm>
            <a:off x="6324600" y="1295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</a:rPr>
              <a:t>Discovery</a:t>
            </a:r>
          </a:p>
        </p:txBody>
      </p:sp>
      <p:sp>
        <p:nvSpPr>
          <p:cNvPr id="68618" name="Oval 1034"/>
          <p:cNvSpPr>
            <a:spLocks noChangeArrowheads="1"/>
          </p:cNvSpPr>
          <p:nvPr/>
        </p:nvSpPr>
        <p:spPr bwMode="auto">
          <a:xfrm>
            <a:off x="3733800" y="19812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Exploration</a:t>
            </a:r>
          </a:p>
        </p:txBody>
      </p:sp>
      <p:sp>
        <p:nvSpPr>
          <p:cNvPr id="68619" name="Oval 1035"/>
          <p:cNvSpPr>
            <a:spLocks noChangeArrowheads="1"/>
          </p:cNvSpPr>
          <p:nvPr/>
        </p:nvSpPr>
        <p:spPr bwMode="auto">
          <a:xfrm>
            <a:off x="3200400" y="228600"/>
            <a:ext cx="26670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68620" name="Text Box 1036"/>
          <p:cNvSpPr txBox="1">
            <a:spLocks noChangeArrowheads="1"/>
          </p:cNvSpPr>
          <p:nvPr/>
        </p:nvSpPr>
        <p:spPr bwMode="auto">
          <a:xfrm>
            <a:off x="3467100" y="457200"/>
            <a:ext cx="25146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FF"/>
                </a:solidFill>
              </a:rPr>
              <a:t>CURIOSITY</a:t>
            </a:r>
          </a:p>
        </p:txBody>
      </p:sp>
      <p:sp>
        <p:nvSpPr>
          <p:cNvPr id="68621" name="AutoShape 1037"/>
          <p:cNvSpPr>
            <a:spLocks noChangeArrowheads="1"/>
          </p:cNvSpPr>
          <p:nvPr/>
        </p:nvSpPr>
        <p:spPr bwMode="auto">
          <a:xfrm>
            <a:off x="4419600" y="12954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2" name="AutoShape 1038"/>
          <p:cNvSpPr>
            <a:spLocks noChangeArrowheads="1"/>
          </p:cNvSpPr>
          <p:nvPr/>
        </p:nvSpPr>
        <p:spPr bwMode="auto">
          <a:xfrm rot="-7393686">
            <a:off x="5791200" y="17526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3" name="AutoShape 1039"/>
          <p:cNvSpPr>
            <a:spLocks noChangeArrowheads="1"/>
          </p:cNvSpPr>
          <p:nvPr/>
        </p:nvSpPr>
        <p:spPr bwMode="auto">
          <a:xfrm rot="-529102">
            <a:off x="7848600" y="21336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4" name="AutoShape 1040"/>
          <p:cNvSpPr>
            <a:spLocks noChangeArrowheads="1"/>
          </p:cNvSpPr>
          <p:nvPr/>
        </p:nvSpPr>
        <p:spPr bwMode="auto">
          <a:xfrm rot="692532">
            <a:off x="8077200" y="38862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5" name="AutoShape 1041"/>
          <p:cNvSpPr>
            <a:spLocks noChangeArrowheads="1"/>
          </p:cNvSpPr>
          <p:nvPr/>
        </p:nvSpPr>
        <p:spPr bwMode="auto">
          <a:xfrm rot="-11244143">
            <a:off x="685800" y="35052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6" name="AutoShape 1042"/>
          <p:cNvSpPr>
            <a:spLocks noChangeArrowheads="1"/>
          </p:cNvSpPr>
          <p:nvPr/>
        </p:nvSpPr>
        <p:spPr bwMode="auto">
          <a:xfrm rot="-12907993">
            <a:off x="1344613" y="5268913"/>
            <a:ext cx="330200" cy="831850"/>
          </a:xfrm>
          <a:prstGeom prst="downArrow">
            <a:avLst>
              <a:gd name="adj1" fmla="val 50000"/>
              <a:gd name="adj2" fmla="val 629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7" name="AutoShape 1043"/>
          <p:cNvSpPr>
            <a:spLocks noChangeArrowheads="1"/>
          </p:cNvSpPr>
          <p:nvPr/>
        </p:nvSpPr>
        <p:spPr bwMode="auto">
          <a:xfrm rot="-16114252">
            <a:off x="4038600" y="5788025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8" name="AutoShape 1044"/>
          <p:cNvSpPr>
            <a:spLocks noChangeArrowheads="1"/>
          </p:cNvSpPr>
          <p:nvPr/>
        </p:nvSpPr>
        <p:spPr bwMode="auto">
          <a:xfrm rot="-18181545">
            <a:off x="6748463" y="5392738"/>
            <a:ext cx="304800" cy="685800"/>
          </a:xfrm>
          <a:prstGeom prst="down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9" name="AutoShape 1045"/>
          <p:cNvSpPr>
            <a:spLocks noChangeArrowheads="1"/>
          </p:cNvSpPr>
          <p:nvPr/>
        </p:nvSpPr>
        <p:spPr bwMode="auto">
          <a:xfrm rot="13280537">
            <a:off x="990600" y="19050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30" name="AutoShape 1046"/>
          <p:cNvSpPr>
            <a:spLocks noChangeArrowheads="1"/>
          </p:cNvSpPr>
          <p:nvPr/>
        </p:nvSpPr>
        <p:spPr bwMode="auto">
          <a:xfrm rot="-3630365">
            <a:off x="3124200" y="18288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31" name="Text Box 1047"/>
          <p:cNvSpPr txBox="1">
            <a:spLocks noChangeArrowheads="1"/>
          </p:cNvSpPr>
          <p:nvPr/>
        </p:nvSpPr>
        <p:spPr bwMode="auto">
          <a:xfrm>
            <a:off x="2819400" y="3352800"/>
            <a:ext cx="3581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THE FUEL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DEVELOPMENT</a:t>
            </a:r>
          </a:p>
        </p:txBody>
      </p:sp>
      <p:sp>
        <p:nvSpPr>
          <p:cNvPr id="68632" name="Text Box 1048"/>
          <p:cNvSpPr txBox="1">
            <a:spLocks noChangeArrowheads="1"/>
          </p:cNvSpPr>
          <p:nvPr/>
        </p:nvSpPr>
        <p:spPr bwMode="auto">
          <a:xfrm>
            <a:off x="2590800" y="20574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>
                <a:solidFill>
                  <a:srgbClr val="FFFFFF"/>
                </a:solidFill>
              </a:rPr>
              <a:t>MORE</a:t>
            </a:r>
          </a:p>
        </p:txBody>
      </p:sp>
      <p:sp>
        <p:nvSpPr>
          <p:cNvPr id="68633" name="Rectangle 1049"/>
          <p:cNvSpPr>
            <a:spLocks noChangeArrowheads="1"/>
          </p:cNvSpPr>
          <p:nvPr/>
        </p:nvSpPr>
        <p:spPr bwMode="auto">
          <a:xfrm>
            <a:off x="5145088" y="5340350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34" name="Rectangle 1050"/>
          <p:cNvSpPr>
            <a:spLocks noChangeArrowheads="1"/>
          </p:cNvSpPr>
          <p:nvPr/>
        </p:nvSpPr>
        <p:spPr bwMode="auto">
          <a:xfrm>
            <a:off x="601663" y="1373188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0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Rockwell" charset="0"/>
              </a:rPr>
              <a:t>The Six Core Strengths</a:t>
            </a:r>
            <a:endParaRPr lang="en-US">
              <a:latin typeface="Rockwell" charset="0"/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312738" y="1939925"/>
            <a:ext cx="8513762" cy="448945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GB" sz="3000">
                <a:latin typeface="Rockwell" charset="0"/>
              </a:rPr>
              <a:t>Attachment 		- Being a friend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GB" sz="3000">
                <a:latin typeface="Rockwell" charset="0"/>
              </a:rPr>
              <a:t>Self-regulation 	- Think before you act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GB" sz="3000">
                <a:latin typeface="Rockwell" charset="0"/>
              </a:rPr>
              <a:t>Affiliation  		- Joining in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GB" sz="3000">
                <a:latin typeface="Rockwell" charset="0"/>
              </a:rPr>
              <a:t>Awareness 	 	- Thinking of others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GB" sz="3000">
                <a:latin typeface="Rockwell" charset="0"/>
              </a:rPr>
              <a:t>Tolerance 		- Accepting differences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GB" sz="3000">
                <a:latin typeface="Rockwell" charset="0"/>
              </a:rPr>
              <a:t>Respect   		- For yourself and others</a:t>
            </a:r>
          </a:p>
          <a:p>
            <a:pPr marL="609600" indent="-609600">
              <a:buFont typeface="Wingdings" charset="0"/>
              <a:buAutoNum type="arabicPeriod"/>
            </a:pPr>
            <a:endParaRPr lang="en-US" sz="3000">
              <a:latin typeface="Rockwel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91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Rockwell" charset="0"/>
              </a:rPr>
              <a:t>Lunch Time</a:t>
            </a:r>
          </a:p>
        </p:txBody>
      </p:sp>
      <p:pic>
        <p:nvPicPr>
          <p:cNvPr id="5" name="Picture 3" descr="Lunchtime in The Stu#3A0287.jpg                                0002711FMacintosh HD                   BA57FE31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398" b="113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317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Rockwell" charset="0"/>
              </a:rPr>
              <a:t>Lanternland</a:t>
            </a:r>
            <a:endParaRPr lang="en-US" dirty="0">
              <a:latin typeface="Rockwell" charset="0"/>
            </a:endParaRPr>
          </a:p>
        </p:txBody>
      </p:sp>
      <p:pic>
        <p:nvPicPr>
          <p:cNvPr id="35842" name="Content Placeholder 6" descr="DSC03789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1" b="8501"/>
          <a:stretch>
            <a:fillRect/>
          </a:stretch>
        </p:blipFill>
        <p:spPr>
          <a:xfrm>
            <a:off x="137591" y="1461994"/>
            <a:ext cx="4016897" cy="4039562"/>
          </a:xfrm>
        </p:spPr>
      </p:pic>
      <p:pic>
        <p:nvPicPr>
          <p:cNvPr id="9" name="Content Placeholder 7" descr="DSC03624.JPG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8" b="122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276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Rockwell" charset="0"/>
              </a:rPr>
              <a:t>The Playground Transformed</a:t>
            </a:r>
          </a:p>
        </p:txBody>
      </p:sp>
      <p:pic>
        <p:nvPicPr>
          <p:cNvPr id="3" name="Content Placeholder 2" descr="20100318-DSC_8217-187.jpg.scaled50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3037"/>
          <a:stretch>
            <a:fillRect/>
          </a:stretch>
        </p:blipFill>
        <p:spPr>
          <a:xfrm>
            <a:off x="498474" y="1981200"/>
            <a:ext cx="8413099" cy="4614947"/>
          </a:xfrm>
        </p:spPr>
      </p:pic>
    </p:spTree>
    <p:extLst>
      <p:ext uri="{BB962C8B-B14F-4D97-AF65-F5344CB8AC3E}">
        <p14:creationId xmlns:p14="http://schemas.microsoft.com/office/powerpoint/2010/main" val="96412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Rockwell" charset="0"/>
              </a:rPr>
              <a:t>The Lantern of the Community</a:t>
            </a:r>
          </a:p>
        </p:txBody>
      </p:sp>
      <p:pic>
        <p:nvPicPr>
          <p:cNvPr id="38914" name="Content Placeholder 3" descr="DSC0380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1" b="13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151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6" descr="Chickenley October 2#3A004F.jpg                                0002711FMacintosh HD                   BA57FE31: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879600"/>
            <a:ext cx="60293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ckwell" charset="0"/>
              </a:rPr>
              <a:t>Self-Portraits</a:t>
            </a:r>
          </a:p>
        </p:txBody>
      </p:sp>
    </p:spTree>
    <p:extLst>
      <p:ext uri="{BB962C8B-B14F-4D97-AF65-F5344CB8AC3E}">
        <p14:creationId xmlns:p14="http://schemas.microsoft.com/office/powerpoint/2010/main" val="306556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b="1">
                <a:effectLst/>
                <a:latin typeface="Times" charset="0"/>
                <a:ea typeface="ＭＳ Ｐゴシック" charset="0"/>
              </a:rPr>
              <a:t>Tammy With A Pearl Earring</a:t>
            </a:r>
            <a:endParaRPr lang="en-US" sz="2400"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505928"/>
            <a:ext cx="3814763" cy="4867277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Baskerville"/>
                <a:cs typeface="Baskerville"/>
              </a:rPr>
              <a:t>My self portrait was inspired by the artist Vermeer, I liked the detail in his painting "A Girl with a Pearl Earring" I borrowed Mary's coat and had fabric placed on my head, dressed like the girl in his painting, and I had several photos taken of me. My next step was to practice drawing myself from the photos with pencils, when I was happy with my drawings I started on my canvas.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Baskerville"/>
                <a:cs typeface="Baskerville"/>
              </a:rPr>
              <a:t>I was excited to take this step, It was hard painting my canvas because I had to concentrate, and I needed to have a lot of patience, especially painting my eyes.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Baskerville"/>
                <a:cs typeface="Baskerville"/>
              </a:rPr>
              <a:t>I liked chatting to my friends in the art room, whilst doing my self </a:t>
            </a:r>
            <a:r>
              <a:rPr lang="en-US" sz="2600" b="1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Baskerville"/>
                <a:cs typeface="Baskerville"/>
              </a:rPr>
              <a:t>portrait.Every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Baskerville"/>
                <a:cs typeface="Baskerville"/>
              </a:rPr>
              <a:t> time I see my painting now it puts a smile on face.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Baskerville"/>
                <a:cs typeface="Baskerville"/>
              </a:rPr>
              <a:t>Tamara b 1995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cs typeface="+mn-cs"/>
            </a:endParaRPr>
          </a:p>
        </p:txBody>
      </p:sp>
      <p:pic>
        <p:nvPicPr>
          <p:cNvPr id="3" name="Content Placeholder 2" descr="P1020001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2" r="10782"/>
          <a:stretch>
            <a:fillRect/>
          </a:stretch>
        </p:blipFill>
        <p:spPr>
          <a:xfrm>
            <a:off x="4359484" y="916236"/>
            <a:ext cx="4506738" cy="4867277"/>
          </a:xfrm>
        </p:spPr>
      </p:pic>
    </p:spTree>
    <p:extLst>
      <p:ext uri="{BB962C8B-B14F-4D97-AF65-F5344CB8AC3E}">
        <p14:creationId xmlns:p14="http://schemas.microsoft.com/office/powerpoint/2010/main" val="75485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ckwell" charset="0"/>
              </a:rPr>
              <a:t>Roots and Wings Carnival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8110284" cy="127417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800" dirty="0">
                <a:solidFill>
                  <a:srgbClr val="4D264D"/>
                </a:solidFill>
              </a:rPr>
              <a:t>This project makes the community into one big family. It is a tradition. When you are part of it, it makes you feel special.</a:t>
            </a:r>
            <a:br>
              <a:rPr lang="en-US" sz="1800" dirty="0">
                <a:solidFill>
                  <a:srgbClr val="4D264D"/>
                </a:solidFill>
              </a:rPr>
            </a:br>
            <a:endParaRPr lang="en-US" sz="1800" dirty="0">
              <a:solidFill>
                <a:srgbClr val="4D264D"/>
              </a:solidFill>
            </a:endParaRPr>
          </a:p>
          <a:p>
            <a:pPr>
              <a:defRPr/>
            </a:pPr>
            <a:r>
              <a:rPr lang="en-US" sz="1800" dirty="0">
                <a:solidFill>
                  <a:srgbClr val="4D264D"/>
                </a:solidFill>
              </a:rPr>
              <a:t>Bryony, Aged 11</a:t>
            </a:r>
            <a:br>
              <a:rPr lang="en-US" sz="1800" dirty="0">
                <a:solidFill>
                  <a:srgbClr val="4D264D"/>
                </a:solidFill>
              </a:rPr>
            </a:br>
            <a:endParaRPr lang="en-US" sz="1800" dirty="0">
              <a:solidFill>
                <a:srgbClr val="4D264D"/>
              </a:solidFill>
            </a:endParaRPr>
          </a:p>
        </p:txBody>
      </p:sp>
      <p:pic>
        <p:nvPicPr>
          <p:cNvPr id="10" name="Picture 9" descr="IMG00188-20110705-160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05" y="228600"/>
            <a:ext cx="5479895" cy="412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05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Rockwell" charset="0"/>
              </a:rPr>
              <a:t>Flying up…</a:t>
            </a:r>
          </a:p>
        </p:txBody>
      </p:sp>
      <p:pic>
        <p:nvPicPr>
          <p:cNvPr id="46082" name="Content Placeholder 6" descr="DSC03872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2" b="14232"/>
          <a:stretch>
            <a:fillRect/>
          </a:stretch>
        </p:blipFill>
        <p:spPr>
          <a:xfrm>
            <a:off x="4410075" y="1985963"/>
            <a:ext cx="3657600" cy="1965325"/>
          </a:xfrm>
        </p:spPr>
      </p:pic>
      <p:pic>
        <p:nvPicPr>
          <p:cNvPr id="46083" name="Content Placeholder 5" descr="DSC03870.JPG"/>
          <p:cNvPicPr>
            <a:picLocks noGrp="1" noChangeAspect="1"/>
          </p:cNvPicPr>
          <p:nvPr>
            <p:ph sz="half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8" r="16788"/>
          <a:stretch>
            <a:fillRect/>
          </a:stretch>
        </p:blipFill>
        <p:spPr>
          <a:xfrm>
            <a:off x="498475" y="1985963"/>
            <a:ext cx="3657600" cy="4140200"/>
          </a:xfrm>
        </p:spPr>
      </p:pic>
      <p:pic>
        <p:nvPicPr>
          <p:cNvPr id="46084" name="Content Placeholder 7" descr="DSC03873.JPG"/>
          <p:cNvPicPr>
            <a:picLocks noGrp="1" noChangeAspect="1"/>
          </p:cNvPicPr>
          <p:nvPr>
            <p:ph sz="half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6" b="20186"/>
          <a:stretch>
            <a:fillRect/>
          </a:stretch>
        </p:blipFill>
        <p:spPr>
          <a:xfrm>
            <a:off x="4410075" y="4170363"/>
            <a:ext cx="3657600" cy="1965325"/>
          </a:xfrm>
        </p:spPr>
      </p:pic>
    </p:spTree>
    <p:extLst>
      <p:ext uri="{BB962C8B-B14F-4D97-AF65-F5344CB8AC3E}">
        <p14:creationId xmlns:p14="http://schemas.microsoft.com/office/powerpoint/2010/main" val="230460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4" descr="DSCN2746.JPG                                                   001002ADMacintosh HD                   BF581715: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302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DSC03877.JPG"/>
          <p:cNvPicPr>
            <a:picLocks noGrp="1" noChangeAspect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" b="25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0026838"/>
      </p:ext>
    </p:extLst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Wings of Happiness</a:t>
            </a:r>
            <a:endParaRPr lang="en-US" dirty="0"/>
          </a:p>
        </p:txBody>
      </p:sp>
      <p:pic>
        <p:nvPicPr>
          <p:cNvPr id="211977" name="Picture 9" descr="01010341_1.JPG                                                 0010026DMacintosh HD                   BF581715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5262" y="468411"/>
            <a:ext cx="4597399" cy="5853113"/>
          </a:xfrm>
        </p:spPr>
      </p:pic>
    </p:spTree>
    <p:extLst>
      <p:ext uri="{BB962C8B-B14F-4D97-AF65-F5344CB8AC3E}">
        <p14:creationId xmlns:p14="http://schemas.microsoft.com/office/powerpoint/2010/main" val="265290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Rockwell" charset="0"/>
              </a:rPr>
              <a:t>Telling the Tales</a:t>
            </a:r>
          </a:p>
        </p:txBody>
      </p:sp>
      <p:pic>
        <p:nvPicPr>
          <p:cNvPr id="47106" name="Content Placeholder 2" descr="DSC0389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45" b="29845"/>
          <a:stretch>
            <a:fillRect/>
          </a:stretch>
        </p:blipFill>
        <p:spPr>
          <a:xfrm>
            <a:off x="4410075" y="1985963"/>
            <a:ext cx="3657600" cy="1965325"/>
          </a:xfrm>
        </p:spPr>
      </p:pic>
      <p:pic>
        <p:nvPicPr>
          <p:cNvPr id="47107" name="Content Placeholder 1" descr="DSC03898.JPG"/>
          <p:cNvPicPr>
            <a:picLocks noGrp="1" noChangeAspect="1"/>
          </p:cNvPicPr>
          <p:nvPr>
            <p:ph sz="half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8" r="16788"/>
          <a:stretch>
            <a:fillRect/>
          </a:stretch>
        </p:blipFill>
        <p:spPr>
          <a:xfrm>
            <a:off x="498475" y="1985963"/>
            <a:ext cx="3657600" cy="4140200"/>
          </a:xfrm>
        </p:spPr>
      </p:pic>
      <p:pic>
        <p:nvPicPr>
          <p:cNvPr id="47108" name="Content Placeholder 3" descr="DSC03879.JPG"/>
          <p:cNvPicPr>
            <a:picLocks noGrp="1" noChangeAspect="1"/>
          </p:cNvPicPr>
          <p:nvPr>
            <p:ph sz="half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0" b="29530"/>
          <a:stretch>
            <a:fillRect/>
          </a:stretch>
        </p:blipFill>
        <p:spPr>
          <a:xfrm>
            <a:off x="4410075" y="4170363"/>
            <a:ext cx="3657600" cy="1965325"/>
          </a:xfrm>
        </p:spPr>
      </p:pic>
    </p:spTree>
    <p:extLst>
      <p:ext uri="{BB962C8B-B14F-4D97-AF65-F5344CB8AC3E}">
        <p14:creationId xmlns:p14="http://schemas.microsoft.com/office/powerpoint/2010/main" val="268261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Big Farewell</a:t>
            </a:r>
            <a:endParaRPr lang="en-US" dirty="0"/>
          </a:p>
        </p:txBody>
      </p:sp>
      <p:pic>
        <p:nvPicPr>
          <p:cNvPr id="6" name="Content Placeholder 5" descr="100_4878.jpg"/>
          <p:cNvPicPr>
            <a:picLocks noGrp="1" noChangeAspect="1"/>
          </p:cNvPicPr>
          <p:nvPr>
            <p:ph sz="half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r="17282"/>
          <a:stretch/>
        </p:blipFill>
        <p:spPr/>
      </p:pic>
      <p:pic>
        <p:nvPicPr>
          <p:cNvPr id="10" name="Content Placeholder 9" descr="100B4960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8" b="14178"/>
          <a:stretch>
            <a:fillRect/>
          </a:stretch>
        </p:blipFill>
        <p:spPr/>
      </p:pic>
      <p:pic>
        <p:nvPicPr>
          <p:cNvPr id="14" name="Content Placeholder 13" descr="P1010998.JPG"/>
          <p:cNvPicPr>
            <a:picLocks noGrp="1" noChangeAspect="1"/>
          </p:cNvPicPr>
          <p:nvPr>
            <p:ph sz="half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5" b="112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2667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Time to Remember</a:t>
            </a:r>
            <a:endParaRPr lang="en-US" dirty="0"/>
          </a:p>
        </p:txBody>
      </p:sp>
      <p:pic>
        <p:nvPicPr>
          <p:cNvPr id="8" name="Content Placeholder 7" descr="100_5208.jpg"/>
          <p:cNvPicPr>
            <a:picLocks noGrp="1" noChangeAspect="1"/>
          </p:cNvPicPr>
          <p:nvPr>
            <p:ph sz="half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1" r="16871"/>
          <a:stretch>
            <a:fillRect/>
          </a:stretch>
        </p:blipFill>
        <p:spPr>
          <a:xfrm>
            <a:off x="498518" y="1202064"/>
            <a:ext cx="3657600" cy="4924099"/>
          </a:xfrm>
        </p:spPr>
      </p:pic>
      <p:pic>
        <p:nvPicPr>
          <p:cNvPr id="12" name="Content Placeholder 11" descr="P1010974.JPG"/>
          <p:cNvPicPr>
            <a:picLocks noGrp="1" noChangeAspect="1"/>
          </p:cNvPicPr>
          <p:nvPr>
            <p:ph sz="half" idx="16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7" b="24719"/>
          <a:stretch/>
        </p:blipFill>
        <p:spPr/>
      </p:pic>
      <p:pic>
        <p:nvPicPr>
          <p:cNvPr id="14" name="Content Placeholder 13" descr="P1020048.JPG"/>
          <p:cNvPicPr>
            <a:picLocks noGrp="1" noChangeAspect="1"/>
          </p:cNvPicPr>
          <p:nvPr>
            <p:ph sz="half"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" t="23677" r="-352" b="22161"/>
          <a:stretch/>
        </p:blipFill>
        <p:spPr>
          <a:xfrm>
            <a:off x="4410075" y="1202064"/>
            <a:ext cx="3657600" cy="2749859"/>
          </a:xfrm>
        </p:spPr>
      </p:pic>
    </p:spTree>
    <p:extLst>
      <p:ext uri="{BB962C8B-B14F-4D97-AF65-F5344CB8AC3E}">
        <p14:creationId xmlns:p14="http://schemas.microsoft.com/office/powerpoint/2010/main" val="113259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Research and Practice – what goes around comes around . . .</a:t>
            </a:r>
            <a:endParaRPr lang="en-US" dirty="0"/>
          </a:p>
        </p:txBody>
      </p:sp>
      <p:pic>
        <p:nvPicPr>
          <p:cNvPr id="6" name="Content Placeholder 5" descr="RawRosas.tiff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8"/>
          <a:stretch/>
        </p:blipFill>
        <p:spPr>
          <a:xfrm>
            <a:off x="4410075" y="1781839"/>
            <a:ext cx="4388120" cy="1965960"/>
          </a:xfrm>
        </p:spPr>
      </p:pic>
      <p:pic>
        <p:nvPicPr>
          <p:cNvPr id="7" name="Content Placeholder 5" descr="CP.tiff"/>
          <p:cNvPicPr>
            <a:picLocks noGrp="1" noChangeAspect="1"/>
          </p:cNvPicPr>
          <p:nvPr>
            <p:ph sz="half" idx="1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744" r="53723" b="2744"/>
          <a:stretch/>
        </p:blipFill>
        <p:spPr>
          <a:xfrm>
            <a:off x="1768491" y="3566069"/>
            <a:ext cx="2540034" cy="2875178"/>
          </a:xfrm>
        </p:spPr>
      </p:pic>
      <p:pic>
        <p:nvPicPr>
          <p:cNvPr id="8" name="Content Placeholder 6" descr="IMG_0258.jpg"/>
          <p:cNvPicPr>
            <a:picLocks noGrp="1" noChangeAspect="1"/>
          </p:cNvPicPr>
          <p:nvPr>
            <p:ph sz="half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9" b="29929"/>
          <a:stretch>
            <a:fillRect/>
          </a:stretch>
        </p:blipFill>
        <p:spPr>
          <a:xfrm>
            <a:off x="5496895" y="4536089"/>
            <a:ext cx="3333500" cy="1791756"/>
          </a:xfrm>
        </p:spPr>
      </p:pic>
      <p:pic>
        <p:nvPicPr>
          <p:cNvPr id="9" name="Picture 8" descr="C:\Users\Mike White\Pictures\cmh_logo_new.png"/>
          <p:cNvPicPr>
            <a:picLocks noGrp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51" y="1891162"/>
            <a:ext cx="1179140" cy="167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30429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 redefined</a:t>
            </a:r>
            <a:endParaRPr lang="en-US" dirty="0"/>
          </a:p>
        </p:txBody>
      </p:sp>
      <p:pic>
        <p:nvPicPr>
          <p:cNvPr id="7" name="Content Placeholder 6" descr="P101081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8" b="14178"/>
          <a:stretch>
            <a:fillRect/>
          </a:stretch>
        </p:blipFill>
        <p:spPr/>
      </p:pic>
      <p:pic>
        <p:nvPicPr>
          <p:cNvPr id="6" name="Content Placeholder 5" descr="Mr T's pure contour drawing copy.jpg"/>
          <p:cNvPicPr>
            <a:picLocks noGrp="1" noChangeAspect="1"/>
          </p:cNvPicPr>
          <p:nvPr>
            <p:ph sz="half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2" b="7552"/>
          <a:stretch>
            <a:fillRect/>
          </a:stretch>
        </p:blipFill>
        <p:spPr/>
      </p:pic>
      <p:pic>
        <p:nvPicPr>
          <p:cNvPr id="8" name="Content Placeholder 7" descr="100_3484.JPG"/>
          <p:cNvPicPr>
            <a:picLocks noGrp="1" noChangeAspect="1"/>
          </p:cNvPicPr>
          <p:nvPr>
            <p:ph sz="half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8" b="141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704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Oval 1026"/>
          <p:cNvSpPr>
            <a:spLocks noChangeArrowheads="1"/>
          </p:cNvSpPr>
          <p:nvPr/>
        </p:nvSpPr>
        <p:spPr bwMode="auto">
          <a:xfrm>
            <a:off x="4800600" y="56388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Mastery</a:t>
            </a:r>
          </a:p>
        </p:txBody>
      </p:sp>
      <p:sp>
        <p:nvSpPr>
          <p:cNvPr id="68611" name="Oval 1027"/>
          <p:cNvSpPr>
            <a:spLocks noChangeArrowheads="1"/>
          </p:cNvSpPr>
          <p:nvPr/>
        </p:nvSpPr>
        <p:spPr bwMode="auto">
          <a:xfrm>
            <a:off x="1295400" y="1295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</a:rPr>
              <a:t>Security</a:t>
            </a:r>
          </a:p>
        </p:txBody>
      </p:sp>
      <p:sp>
        <p:nvSpPr>
          <p:cNvPr id="68612" name="Oval 1028"/>
          <p:cNvSpPr>
            <a:spLocks noChangeArrowheads="1"/>
          </p:cNvSpPr>
          <p:nvPr/>
        </p:nvSpPr>
        <p:spPr bwMode="auto">
          <a:xfrm>
            <a:off x="304800" y="25146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Self Esteem</a:t>
            </a:r>
          </a:p>
        </p:txBody>
      </p:sp>
      <p:sp>
        <p:nvSpPr>
          <p:cNvPr id="68613" name="Oval 1029"/>
          <p:cNvSpPr>
            <a:spLocks noChangeArrowheads="1"/>
          </p:cNvSpPr>
          <p:nvPr/>
        </p:nvSpPr>
        <p:spPr bwMode="auto">
          <a:xfrm>
            <a:off x="457200" y="42672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Confidence</a:t>
            </a:r>
          </a:p>
        </p:txBody>
      </p:sp>
      <p:sp>
        <p:nvSpPr>
          <p:cNvPr id="68614" name="Oval 1030"/>
          <p:cNvSpPr>
            <a:spLocks noChangeArrowheads="1"/>
          </p:cNvSpPr>
          <p:nvPr/>
        </p:nvSpPr>
        <p:spPr bwMode="auto">
          <a:xfrm>
            <a:off x="1981200" y="56388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New Skills</a:t>
            </a:r>
          </a:p>
        </p:txBody>
      </p:sp>
      <p:sp>
        <p:nvSpPr>
          <p:cNvPr id="68615" name="Oval 1031"/>
          <p:cNvSpPr>
            <a:spLocks noChangeArrowheads="1"/>
          </p:cNvSpPr>
          <p:nvPr/>
        </p:nvSpPr>
        <p:spPr bwMode="auto">
          <a:xfrm>
            <a:off x="6858000" y="45720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Repetition</a:t>
            </a:r>
          </a:p>
        </p:txBody>
      </p:sp>
      <p:sp>
        <p:nvSpPr>
          <p:cNvPr id="68616" name="Oval 1032"/>
          <p:cNvSpPr>
            <a:spLocks noChangeArrowheads="1"/>
          </p:cNvSpPr>
          <p:nvPr/>
        </p:nvSpPr>
        <p:spPr bwMode="auto">
          <a:xfrm>
            <a:off x="6934200" y="28956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Pleasure</a:t>
            </a:r>
          </a:p>
        </p:txBody>
      </p:sp>
      <p:sp>
        <p:nvSpPr>
          <p:cNvPr id="68617" name="Oval 1033"/>
          <p:cNvSpPr>
            <a:spLocks noChangeArrowheads="1"/>
          </p:cNvSpPr>
          <p:nvPr/>
        </p:nvSpPr>
        <p:spPr bwMode="auto">
          <a:xfrm>
            <a:off x="6324600" y="1295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</a:rPr>
              <a:t>Discovery</a:t>
            </a:r>
          </a:p>
        </p:txBody>
      </p:sp>
      <p:sp>
        <p:nvSpPr>
          <p:cNvPr id="68618" name="Oval 1034"/>
          <p:cNvSpPr>
            <a:spLocks noChangeArrowheads="1"/>
          </p:cNvSpPr>
          <p:nvPr/>
        </p:nvSpPr>
        <p:spPr bwMode="auto">
          <a:xfrm>
            <a:off x="3733800" y="19812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Exploration</a:t>
            </a:r>
          </a:p>
        </p:txBody>
      </p:sp>
      <p:sp>
        <p:nvSpPr>
          <p:cNvPr id="68619" name="Oval 1035"/>
          <p:cNvSpPr>
            <a:spLocks noChangeArrowheads="1"/>
          </p:cNvSpPr>
          <p:nvPr/>
        </p:nvSpPr>
        <p:spPr bwMode="auto">
          <a:xfrm>
            <a:off x="3200400" y="228600"/>
            <a:ext cx="26670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68620" name="Text Box 1036"/>
          <p:cNvSpPr txBox="1">
            <a:spLocks noChangeArrowheads="1"/>
          </p:cNvSpPr>
          <p:nvPr/>
        </p:nvSpPr>
        <p:spPr bwMode="auto">
          <a:xfrm>
            <a:off x="3467100" y="457200"/>
            <a:ext cx="25146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FF"/>
                </a:solidFill>
              </a:rPr>
              <a:t>CURIOSITY</a:t>
            </a:r>
          </a:p>
        </p:txBody>
      </p:sp>
      <p:sp>
        <p:nvSpPr>
          <p:cNvPr id="68621" name="AutoShape 1037"/>
          <p:cNvSpPr>
            <a:spLocks noChangeArrowheads="1"/>
          </p:cNvSpPr>
          <p:nvPr/>
        </p:nvSpPr>
        <p:spPr bwMode="auto">
          <a:xfrm>
            <a:off x="4419600" y="12954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2" name="AutoShape 1038"/>
          <p:cNvSpPr>
            <a:spLocks noChangeArrowheads="1"/>
          </p:cNvSpPr>
          <p:nvPr/>
        </p:nvSpPr>
        <p:spPr bwMode="auto">
          <a:xfrm rot="-7393686">
            <a:off x="5791200" y="17526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3" name="AutoShape 1039"/>
          <p:cNvSpPr>
            <a:spLocks noChangeArrowheads="1"/>
          </p:cNvSpPr>
          <p:nvPr/>
        </p:nvSpPr>
        <p:spPr bwMode="auto">
          <a:xfrm rot="-529102">
            <a:off x="7848600" y="21336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4" name="AutoShape 1040"/>
          <p:cNvSpPr>
            <a:spLocks noChangeArrowheads="1"/>
          </p:cNvSpPr>
          <p:nvPr/>
        </p:nvSpPr>
        <p:spPr bwMode="auto">
          <a:xfrm rot="692532">
            <a:off x="8077200" y="38862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5" name="AutoShape 1041"/>
          <p:cNvSpPr>
            <a:spLocks noChangeArrowheads="1"/>
          </p:cNvSpPr>
          <p:nvPr/>
        </p:nvSpPr>
        <p:spPr bwMode="auto">
          <a:xfrm rot="-11244143">
            <a:off x="685800" y="35052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6" name="AutoShape 1042"/>
          <p:cNvSpPr>
            <a:spLocks noChangeArrowheads="1"/>
          </p:cNvSpPr>
          <p:nvPr/>
        </p:nvSpPr>
        <p:spPr bwMode="auto">
          <a:xfrm rot="-12907993">
            <a:off x="1344613" y="5268913"/>
            <a:ext cx="330200" cy="831850"/>
          </a:xfrm>
          <a:prstGeom prst="downArrow">
            <a:avLst>
              <a:gd name="adj1" fmla="val 50000"/>
              <a:gd name="adj2" fmla="val 629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7" name="AutoShape 1043"/>
          <p:cNvSpPr>
            <a:spLocks noChangeArrowheads="1"/>
          </p:cNvSpPr>
          <p:nvPr/>
        </p:nvSpPr>
        <p:spPr bwMode="auto">
          <a:xfrm rot="-16114252">
            <a:off x="4038600" y="5788025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8" name="AutoShape 1044"/>
          <p:cNvSpPr>
            <a:spLocks noChangeArrowheads="1"/>
          </p:cNvSpPr>
          <p:nvPr/>
        </p:nvSpPr>
        <p:spPr bwMode="auto">
          <a:xfrm rot="-18181545">
            <a:off x="6748463" y="5392738"/>
            <a:ext cx="304800" cy="685800"/>
          </a:xfrm>
          <a:prstGeom prst="down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29" name="AutoShape 1045"/>
          <p:cNvSpPr>
            <a:spLocks noChangeArrowheads="1"/>
          </p:cNvSpPr>
          <p:nvPr/>
        </p:nvSpPr>
        <p:spPr bwMode="auto">
          <a:xfrm rot="13280537">
            <a:off x="990600" y="19050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30" name="AutoShape 1046"/>
          <p:cNvSpPr>
            <a:spLocks noChangeArrowheads="1"/>
          </p:cNvSpPr>
          <p:nvPr/>
        </p:nvSpPr>
        <p:spPr bwMode="auto">
          <a:xfrm rot="-3630365">
            <a:off x="3124200" y="18288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31" name="Text Box 1047"/>
          <p:cNvSpPr txBox="1">
            <a:spLocks noChangeArrowheads="1"/>
          </p:cNvSpPr>
          <p:nvPr/>
        </p:nvSpPr>
        <p:spPr bwMode="auto">
          <a:xfrm>
            <a:off x="2819400" y="3352800"/>
            <a:ext cx="3581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THE FUEL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DEVELOPMENT</a:t>
            </a:r>
          </a:p>
        </p:txBody>
      </p:sp>
      <p:sp>
        <p:nvSpPr>
          <p:cNvPr id="68632" name="Text Box 1048"/>
          <p:cNvSpPr txBox="1">
            <a:spLocks noChangeArrowheads="1"/>
          </p:cNvSpPr>
          <p:nvPr/>
        </p:nvSpPr>
        <p:spPr bwMode="auto">
          <a:xfrm>
            <a:off x="2590800" y="20574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>
                <a:solidFill>
                  <a:srgbClr val="FFFFFF"/>
                </a:solidFill>
              </a:rPr>
              <a:t>MORE</a:t>
            </a:r>
          </a:p>
        </p:txBody>
      </p:sp>
      <p:sp>
        <p:nvSpPr>
          <p:cNvPr id="68633" name="Rectangle 1049"/>
          <p:cNvSpPr>
            <a:spLocks noChangeArrowheads="1"/>
          </p:cNvSpPr>
          <p:nvPr/>
        </p:nvSpPr>
        <p:spPr bwMode="auto">
          <a:xfrm>
            <a:off x="5145088" y="5340350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8634" name="Rectangle 1050"/>
          <p:cNvSpPr>
            <a:spLocks noChangeArrowheads="1"/>
          </p:cNvSpPr>
          <p:nvPr/>
        </p:nvSpPr>
        <p:spPr bwMode="auto">
          <a:xfrm>
            <a:off x="601663" y="1373188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0</TotalTime>
  <Words>292</Words>
  <Application>Microsoft Office PowerPoint</Application>
  <PresentationFormat>On-screen Show (4:3)</PresentationFormat>
  <Paragraphs>61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Advantage</vt:lpstr>
      <vt:lpstr>Roots and Wings</vt:lpstr>
      <vt:lpstr>Roots and Wings</vt:lpstr>
      <vt:lpstr>PowerPoint Presentation</vt:lpstr>
      <vt:lpstr>The Six Core Strengths</vt:lpstr>
      <vt:lpstr>Lunch Time</vt:lpstr>
      <vt:lpstr>Lanternland</vt:lpstr>
      <vt:lpstr>The Playground Transformed</vt:lpstr>
      <vt:lpstr>The Lantern of the Community</vt:lpstr>
      <vt:lpstr>Self-Portraits</vt:lpstr>
      <vt:lpstr>Tammy With A Pearl Earring</vt:lpstr>
      <vt:lpstr>Roots and Wings Carnival</vt:lpstr>
      <vt:lpstr>Flying up…</vt:lpstr>
      <vt:lpstr>PowerPoint Presentation</vt:lpstr>
      <vt:lpstr>PowerPoint Presentation</vt:lpstr>
      <vt:lpstr>Wings of Happiness</vt:lpstr>
      <vt:lpstr>Telling the Tales</vt:lpstr>
      <vt:lpstr>A Big Farewell</vt:lpstr>
      <vt:lpstr>A Time to Remember</vt:lpstr>
      <vt:lpstr> Research and Practice – what goes around comes around . . .</vt:lpstr>
      <vt:lpstr>Sustainability redefined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Roots and Wings</dc:title>
  <dc:creator>Mary Robson</dc:creator>
  <cp:lastModifiedBy>Heather Stanley</cp:lastModifiedBy>
  <cp:revision>13</cp:revision>
  <dcterms:created xsi:type="dcterms:W3CDTF">2013-09-08T17:55:07Z</dcterms:created>
  <dcterms:modified xsi:type="dcterms:W3CDTF">2013-10-28T09:04:13Z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-81225351</vt:i4>
  </property>
  <property fmtid="{D5CDD505-2E9C-101B-9397-08002B2CF9AE}" pid="3" name="_NewReviewCycle">
    <vt:lpwstr/>
  </property>
  <property fmtid="{D5CDD505-2E9C-101B-9397-08002B2CF9AE}" pid="4" name="_EmailSubject">
    <vt:lpwstr>NFQLR website</vt:lpwstr>
  </property>
  <property fmtid="{D5CDD505-2E9C-101B-9397-08002B2CF9AE}" pid="5" name="_AuthorEmail">
    <vt:lpwstr>E.Mcgeeney@sussex.ac.uk</vt:lpwstr>
  </property>
  <property fmtid="{D5CDD505-2E9C-101B-9397-08002B2CF9AE}" pid="6" name="_AuthorEmailDisplayName">
    <vt:lpwstr>Ester McGeeney</vt:lpwstr>
  </property>
</Properties>
</file>