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4"/>
  </p:notesMasterIdLst>
  <p:handoutMasterIdLst>
    <p:handoutMasterId r:id="rId25"/>
  </p:handoutMasterIdLst>
  <p:sldIdLst>
    <p:sldId id="281" r:id="rId2"/>
    <p:sldId id="259" r:id="rId3"/>
    <p:sldId id="260" r:id="rId4"/>
    <p:sldId id="280" r:id="rId5"/>
    <p:sldId id="262" r:id="rId6"/>
    <p:sldId id="263" r:id="rId7"/>
    <p:sldId id="282" r:id="rId8"/>
    <p:sldId id="264" r:id="rId9"/>
    <p:sldId id="266" r:id="rId10"/>
    <p:sldId id="267" r:id="rId11"/>
    <p:sldId id="268" r:id="rId12"/>
    <p:sldId id="269" r:id="rId13"/>
    <p:sldId id="270" r:id="rId14"/>
    <p:sldId id="271" r:id="rId15"/>
    <p:sldId id="272" r:id="rId16"/>
    <p:sldId id="273" r:id="rId17"/>
    <p:sldId id="274" r:id="rId18"/>
    <p:sldId id="275" r:id="rId19"/>
    <p:sldId id="276" r:id="rId20"/>
    <p:sldId id="277" r:id="rId21"/>
    <p:sldId id="278" r:id="rId22"/>
    <p:sldId id="279" r:id="rId2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p:scale>
          <a:sx n="118" d="100"/>
          <a:sy n="118" d="100"/>
        </p:scale>
        <p:origin x="-1386" y="-2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898C7FC8-854C-874E-A7DC-B4C38C1E2174}" type="datetimeFigureOut">
              <a:rPr lang="en-US" smtClean="0"/>
              <a:t>10/28/2013</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0A71DB39-27F7-3F42-A335-B96047B3DFD1}" type="slidenum">
              <a:rPr lang="en-US" smtClean="0"/>
              <a:t>‹#›</a:t>
            </a:fld>
            <a:endParaRPr lang="en-US"/>
          </a:p>
        </p:txBody>
      </p:sp>
    </p:spTree>
    <p:extLst>
      <p:ext uri="{BB962C8B-B14F-4D97-AF65-F5344CB8AC3E}">
        <p14:creationId xmlns:p14="http://schemas.microsoft.com/office/powerpoint/2010/main" val="691004800"/>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A006F73-37F1-8B4A-A401-ECB233478DCD}" type="datetimeFigureOut">
              <a:rPr lang="en-US" smtClean="0"/>
              <a:t>10/28/2013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nb-NO" smtClean="0"/>
              <a:t>Click to edit Master text styles</a:t>
            </a:r>
          </a:p>
          <a:p>
            <a:pPr lvl="1"/>
            <a:r>
              <a:rPr lang="nb-NO" smtClean="0"/>
              <a:t>Second level</a:t>
            </a:r>
          </a:p>
          <a:p>
            <a:pPr lvl="2"/>
            <a:r>
              <a:rPr lang="nb-NO" smtClean="0"/>
              <a:t>Third level</a:t>
            </a:r>
          </a:p>
          <a:p>
            <a:pPr lvl="3"/>
            <a:r>
              <a:rPr lang="nb-NO" smtClean="0"/>
              <a:t>Fourth level</a:t>
            </a:r>
          </a:p>
          <a:p>
            <a:pPr lvl="4"/>
            <a:r>
              <a:rPr lang="nb-NO"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82DBD4A-C9AE-5143-8F0E-9F0422F4E29B}" type="slidenum">
              <a:rPr lang="en-US" smtClean="0"/>
              <a:t>‹#›</a:t>
            </a:fld>
            <a:endParaRPr lang="en-US"/>
          </a:p>
        </p:txBody>
      </p:sp>
    </p:spTree>
    <p:extLst>
      <p:ext uri="{BB962C8B-B14F-4D97-AF65-F5344CB8AC3E}">
        <p14:creationId xmlns:p14="http://schemas.microsoft.com/office/powerpoint/2010/main" val="178977929"/>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82DBD4A-C9AE-5143-8F0E-9F0422F4E29B}" type="slidenum">
              <a:rPr lang="en-US" smtClean="0"/>
              <a:t>3</a:t>
            </a:fld>
            <a:endParaRPr lang="en-US"/>
          </a:p>
        </p:txBody>
      </p:sp>
    </p:spTree>
    <p:extLst>
      <p:ext uri="{BB962C8B-B14F-4D97-AF65-F5344CB8AC3E}">
        <p14:creationId xmlns:p14="http://schemas.microsoft.com/office/powerpoint/2010/main" val="47164645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nb-NO"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b-NO" smtClean="0"/>
              <a:t>Click to edit Master subtitle style</a:t>
            </a:r>
            <a:endParaRPr lang="en-US"/>
          </a:p>
        </p:txBody>
      </p:sp>
      <p:sp>
        <p:nvSpPr>
          <p:cNvPr id="4" name="Date Placeholder 3"/>
          <p:cNvSpPr>
            <a:spLocks noGrp="1"/>
          </p:cNvSpPr>
          <p:nvPr>
            <p:ph type="dt" sz="half" idx="10"/>
          </p:nvPr>
        </p:nvSpPr>
        <p:spPr/>
        <p:txBody>
          <a:bodyPr/>
          <a:lstStyle/>
          <a:p>
            <a:fld id="{04CC2D14-87B1-0D46-831B-5019A8465CF7}" type="datetime1">
              <a:rPr lang="en-US" smtClean="0"/>
              <a:t>10/28/2013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BD74C72-D8AE-8544-98D9-3E0752FF10F0}" type="slidenum">
              <a:rPr lang="en-US" smtClean="0"/>
              <a:t>‹#›</a:t>
            </a:fld>
            <a:endParaRPr lang="en-US"/>
          </a:p>
        </p:txBody>
      </p:sp>
    </p:spTree>
    <p:extLst>
      <p:ext uri="{BB962C8B-B14F-4D97-AF65-F5344CB8AC3E}">
        <p14:creationId xmlns:p14="http://schemas.microsoft.com/office/powerpoint/2010/main" val="35802885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smtClean="0"/>
              <a:t>Click to edit Master title style</a:t>
            </a:r>
            <a:endParaRPr lang="en-US"/>
          </a:p>
        </p:txBody>
      </p:sp>
      <p:sp>
        <p:nvSpPr>
          <p:cNvPr id="3" name="Content Placeholder 2"/>
          <p:cNvSpPr>
            <a:spLocks noGrp="1"/>
          </p:cNvSpPr>
          <p:nvPr>
            <p:ph idx="1"/>
          </p:nvPr>
        </p:nvSpPr>
        <p:spPr/>
        <p:txBody>
          <a:bodyPr/>
          <a:lstStyle/>
          <a:p>
            <a:pPr lvl="0"/>
            <a:r>
              <a:rPr lang="nb-NO" smtClean="0"/>
              <a:t>Click to edit Master text styles</a:t>
            </a:r>
          </a:p>
          <a:p>
            <a:pPr lvl="1"/>
            <a:r>
              <a:rPr lang="nb-NO" smtClean="0"/>
              <a:t>Second level</a:t>
            </a:r>
          </a:p>
          <a:p>
            <a:pPr lvl="2"/>
            <a:r>
              <a:rPr lang="nb-NO" smtClean="0"/>
              <a:t>Third level</a:t>
            </a:r>
          </a:p>
          <a:p>
            <a:pPr lvl="3"/>
            <a:r>
              <a:rPr lang="nb-NO" smtClean="0"/>
              <a:t>Fourth level</a:t>
            </a:r>
          </a:p>
          <a:p>
            <a:pPr lvl="4"/>
            <a:r>
              <a:rPr lang="nb-NO" smtClean="0"/>
              <a:t>Fifth level</a:t>
            </a:r>
            <a:endParaRPr lang="en-US"/>
          </a:p>
        </p:txBody>
      </p:sp>
      <p:sp>
        <p:nvSpPr>
          <p:cNvPr id="4" name="Date Placeholder 3"/>
          <p:cNvSpPr>
            <a:spLocks noGrp="1"/>
          </p:cNvSpPr>
          <p:nvPr>
            <p:ph type="dt" sz="half" idx="10"/>
          </p:nvPr>
        </p:nvSpPr>
        <p:spPr/>
        <p:txBody>
          <a:bodyPr/>
          <a:lstStyle/>
          <a:p>
            <a:fld id="{EEBE87CC-DB2E-1A4D-856B-7C63B97D1039}" type="datetime1">
              <a:rPr lang="en-US" smtClean="0"/>
              <a:t>10/28/2013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BD74C72-D8AE-8544-98D9-3E0752FF10F0}" type="slidenum">
              <a:rPr lang="en-US" smtClean="0"/>
              <a:t>‹#›</a:t>
            </a:fld>
            <a:endParaRPr lang="en-US"/>
          </a:p>
        </p:txBody>
      </p:sp>
    </p:spTree>
    <p:extLst>
      <p:ext uri="{BB962C8B-B14F-4D97-AF65-F5344CB8AC3E}">
        <p14:creationId xmlns:p14="http://schemas.microsoft.com/office/powerpoint/2010/main" val="28668791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nb-NO"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nb-NO" smtClean="0"/>
              <a:t>Click to edit Master text styles</a:t>
            </a:r>
          </a:p>
        </p:txBody>
      </p:sp>
      <p:sp>
        <p:nvSpPr>
          <p:cNvPr id="4" name="Date Placeholder 3"/>
          <p:cNvSpPr>
            <a:spLocks noGrp="1"/>
          </p:cNvSpPr>
          <p:nvPr>
            <p:ph type="dt" sz="half" idx="10"/>
          </p:nvPr>
        </p:nvSpPr>
        <p:spPr/>
        <p:txBody>
          <a:bodyPr/>
          <a:lstStyle/>
          <a:p>
            <a:fld id="{0A7261F0-7DA9-F14F-81BA-F0795E665642}" type="datetime1">
              <a:rPr lang="en-US" smtClean="0"/>
              <a:t>10/28/2013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BD74C72-D8AE-8544-98D9-3E0752FF10F0}" type="slidenum">
              <a:rPr lang="en-US" smtClean="0"/>
              <a:t>‹#›</a:t>
            </a:fld>
            <a:endParaRPr lang="en-US"/>
          </a:p>
        </p:txBody>
      </p:sp>
    </p:spTree>
    <p:extLst>
      <p:ext uri="{BB962C8B-B14F-4D97-AF65-F5344CB8AC3E}">
        <p14:creationId xmlns:p14="http://schemas.microsoft.com/office/powerpoint/2010/main" val="27030073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b-NO" smtClean="0"/>
              <a:t>Click to edit Master text styles</a:t>
            </a:r>
          </a:p>
          <a:p>
            <a:pPr lvl="1"/>
            <a:r>
              <a:rPr lang="nb-NO" smtClean="0"/>
              <a:t>Second level</a:t>
            </a:r>
          </a:p>
          <a:p>
            <a:pPr lvl="2"/>
            <a:r>
              <a:rPr lang="nb-NO" smtClean="0"/>
              <a:t>Third level</a:t>
            </a:r>
          </a:p>
          <a:p>
            <a:pPr lvl="3"/>
            <a:r>
              <a:rPr lang="nb-NO" smtClean="0"/>
              <a:t>Fourth level</a:t>
            </a:r>
          </a:p>
          <a:p>
            <a:pPr lvl="4"/>
            <a:r>
              <a:rPr lang="nb-NO"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b-NO" smtClean="0"/>
              <a:t>Click to edit Master text styles</a:t>
            </a:r>
          </a:p>
          <a:p>
            <a:pPr lvl="1"/>
            <a:r>
              <a:rPr lang="nb-NO" smtClean="0"/>
              <a:t>Second level</a:t>
            </a:r>
          </a:p>
          <a:p>
            <a:pPr lvl="2"/>
            <a:r>
              <a:rPr lang="nb-NO" smtClean="0"/>
              <a:t>Third level</a:t>
            </a:r>
          </a:p>
          <a:p>
            <a:pPr lvl="3"/>
            <a:r>
              <a:rPr lang="nb-NO" smtClean="0"/>
              <a:t>Fourth level</a:t>
            </a:r>
          </a:p>
          <a:p>
            <a:pPr lvl="4"/>
            <a:r>
              <a:rPr lang="nb-NO" smtClean="0"/>
              <a:t>Fifth level</a:t>
            </a:r>
            <a:endParaRPr lang="en-US"/>
          </a:p>
        </p:txBody>
      </p:sp>
      <p:sp>
        <p:nvSpPr>
          <p:cNvPr id="5" name="Date Placeholder 4"/>
          <p:cNvSpPr>
            <a:spLocks noGrp="1"/>
          </p:cNvSpPr>
          <p:nvPr>
            <p:ph type="dt" sz="half" idx="10"/>
          </p:nvPr>
        </p:nvSpPr>
        <p:spPr/>
        <p:txBody>
          <a:bodyPr/>
          <a:lstStyle/>
          <a:p>
            <a:fld id="{F01839AA-89AE-1E4E-BB46-3DDA610F2947}" type="datetime1">
              <a:rPr lang="en-US" smtClean="0"/>
              <a:t>10/28/2013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BD74C72-D8AE-8544-98D9-3E0752FF10F0}" type="slidenum">
              <a:rPr lang="en-US" smtClean="0"/>
              <a:t>‹#›</a:t>
            </a:fld>
            <a:endParaRPr lang="en-US"/>
          </a:p>
        </p:txBody>
      </p:sp>
    </p:spTree>
    <p:extLst>
      <p:ext uri="{BB962C8B-B14F-4D97-AF65-F5344CB8AC3E}">
        <p14:creationId xmlns:p14="http://schemas.microsoft.com/office/powerpoint/2010/main" val="27178394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nb-NO"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b-NO" smtClean="0"/>
              <a:t>Click to edit Master text styles</a:t>
            </a:r>
          </a:p>
          <a:p>
            <a:pPr lvl="1"/>
            <a:r>
              <a:rPr lang="nb-NO" smtClean="0"/>
              <a:t>Second level</a:t>
            </a:r>
          </a:p>
          <a:p>
            <a:pPr lvl="2"/>
            <a:r>
              <a:rPr lang="nb-NO" smtClean="0"/>
              <a:t>Third level</a:t>
            </a:r>
          </a:p>
          <a:p>
            <a:pPr lvl="3"/>
            <a:r>
              <a:rPr lang="nb-NO" smtClean="0"/>
              <a:t>Fourth level</a:t>
            </a:r>
          </a:p>
          <a:p>
            <a:pPr lvl="4"/>
            <a:r>
              <a:rPr lang="nb-NO"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b-NO" smtClean="0"/>
              <a:t>Click to edit Master text styles</a:t>
            </a:r>
          </a:p>
          <a:p>
            <a:pPr lvl="1"/>
            <a:r>
              <a:rPr lang="nb-NO" smtClean="0"/>
              <a:t>Second level</a:t>
            </a:r>
          </a:p>
          <a:p>
            <a:pPr lvl="2"/>
            <a:r>
              <a:rPr lang="nb-NO" smtClean="0"/>
              <a:t>Third level</a:t>
            </a:r>
          </a:p>
          <a:p>
            <a:pPr lvl="3"/>
            <a:r>
              <a:rPr lang="nb-NO" smtClean="0"/>
              <a:t>Fourth level</a:t>
            </a:r>
          </a:p>
          <a:p>
            <a:pPr lvl="4"/>
            <a:r>
              <a:rPr lang="nb-NO" smtClean="0"/>
              <a:t>Fifth level</a:t>
            </a:r>
            <a:endParaRPr lang="en-US"/>
          </a:p>
        </p:txBody>
      </p:sp>
      <p:sp>
        <p:nvSpPr>
          <p:cNvPr id="7" name="Date Placeholder 6"/>
          <p:cNvSpPr>
            <a:spLocks noGrp="1"/>
          </p:cNvSpPr>
          <p:nvPr>
            <p:ph type="dt" sz="half" idx="10"/>
          </p:nvPr>
        </p:nvSpPr>
        <p:spPr/>
        <p:txBody>
          <a:bodyPr/>
          <a:lstStyle/>
          <a:p>
            <a:fld id="{8C203719-A6CA-7442-90CC-290A6CB7F786}" type="datetime1">
              <a:rPr lang="en-US" smtClean="0"/>
              <a:t>10/28/2013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BD74C72-D8AE-8544-98D9-3E0752FF10F0}" type="slidenum">
              <a:rPr lang="en-US" smtClean="0"/>
              <a:t>‹#›</a:t>
            </a:fld>
            <a:endParaRPr lang="en-US"/>
          </a:p>
        </p:txBody>
      </p:sp>
    </p:spTree>
    <p:extLst>
      <p:ext uri="{BB962C8B-B14F-4D97-AF65-F5344CB8AC3E}">
        <p14:creationId xmlns:p14="http://schemas.microsoft.com/office/powerpoint/2010/main" val="27350054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smtClean="0"/>
              <a:t>Click to edit Master title style</a:t>
            </a:r>
            <a:endParaRPr lang="en-US"/>
          </a:p>
        </p:txBody>
      </p:sp>
      <p:sp>
        <p:nvSpPr>
          <p:cNvPr id="3" name="Date Placeholder 2"/>
          <p:cNvSpPr>
            <a:spLocks noGrp="1"/>
          </p:cNvSpPr>
          <p:nvPr>
            <p:ph type="dt" sz="half" idx="10"/>
          </p:nvPr>
        </p:nvSpPr>
        <p:spPr/>
        <p:txBody>
          <a:bodyPr/>
          <a:lstStyle/>
          <a:p>
            <a:fld id="{63C81F29-03FF-C940-803C-36FA187A3F9A}" type="datetime1">
              <a:rPr lang="en-US" smtClean="0"/>
              <a:t>10/28/2013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BD74C72-D8AE-8544-98D9-3E0752FF10F0}" type="slidenum">
              <a:rPr lang="en-US" smtClean="0"/>
              <a:t>‹#›</a:t>
            </a:fld>
            <a:endParaRPr lang="en-US"/>
          </a:p>
        </p:txBody>
      </p:sp>
    </p:spTree>
    <p:extLst>
      <p:ext uri="{BB962C8B-B14F-4D97-AF65-F5344CB8AC3E}">
        <p14:creationId xmlns:p14="http://schemas.microsoft.com/office/powerpoint/2010/main" val="389027680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51718FE-0B44-A542-9AEB-DEFDC840806C}" type="datetime1">
              <a:rPr lang="en-US" smtClean="0"/>
              <a:t>10/28/2013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BD74C72-D8AE-8544-98D9-3E0752FF10F0}" type="slidenum">
              <a:rPr lang="en-US" smtClean="0"/>
              <a:t>‹#›</a:t>
            </a:fld>
            <a:endParaRPr lang="en-US"/>
          </a:p>
        </p:txBody>
      </p:sp>
    </p:spTree>
    <p:extLst>
      <p:ext uri="{BB962C8B-B14F-4D97-AF65-F5344CB8AC3E}">
        <p14:creationId xmlns:p14="http://schemas.microsoft.com/office/powerpoint/2010/main" val="10853603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nb-NO"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b-NO" smtClean="0"/>
              <a:t>Click to edit Master text styles</a:t>
            </a:r>
          </a:p>
          <a:p>
            <a:pPr lvl="1"/>
            <a:r>
              <a:rPr lang="nb-NO" smtClean="0"/>
              <a:t>Second level</a:t>
            </a:r>
          </a:p>
          <a:p>
            <a:pPr lvl="2"/>
            <a:r>
              <a:rPr lang="nb-NO" smtClean="0"/>
              <a:t>Third level</a:t>
            </a:r>
          </a:p>
          <a:p>
            <a:pPr lvl="3"/>
            <a:r>
              <a:rPr lang="nb-NO" smtClean="0"/>
              <a:t>Fourth level</a:t>
            </a:r>
          </a:p>
          <a:p>
            <a:pPr lvl="4"/>
            <a:r>
              <a:rPr lang="nb-NO"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smtClean="0"/>
              <a:t>Click to edit Master text styles</a:t>
            </a:r>
          </a:p>
        </p:txBody>
      </p:sp>
      <p:sp>
        <p:nvSpPr>
          <p:cNvPr id="5" name="Date Placeholder 4"/>
          <p:cNvSpPr>
            <a:spLocks noGrp="1"/>
          </p:cNvSpPr>
          <p:nvPr>
            <p:ph type="dt" sz="half" idx="10"/>
          </p:nvPr>
        </p:nvSpPr>
        <p:spPr/>
        <p:txBody>
          <a:bodyPr/>
          <a:lstStyle/>
          <a:p>
            <a:fld id="{BB614455-CE12-104A-9C2F-825EBA463643}" type="datetime1">
              <a:rPr lang="en-US" smtClean="0"/>
              <a:t>10/28/2013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BD74C72-D8AE-8544-98D9-3E0752FF10F0}" type="slidenum">
              <a:rPr lang="en-US" smtClean="0"/>
              <a:t>‹#›</a:t>
            </a:fld>
            <a:endParaRPr lang="en-US"/>
          </a:p>
        </p:txBody>
      </p:sp>
    </p:spTree>
    <p:extLst>
      <p:ext uri="{BB962C8B-B14F-4D97-AF65-F5344CB8AC3E}">
        <p14:creationId xmlns:p14="http://schemas.microsoft.com/office/powerpoint/2010/main" val="4750641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nb-NO"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smtClean="0"/>
              <a:t>Click to edit Master text styles</a:t>
            </a:r>
          </a:p>
        </p:txBody>
      </p:sp>
      <p:sp>
        <p:nvSpPr>
          <p:cNvPr id="5" name="Date Placeholder 4"/>
          <p:cNvSpPr>
            <a:spLocks noGrp="1"/>
          </p:cNvSpPr>
          <p:nvPr>
            <p:ph type="dt" sz="half" idx="10"/>
          </p:nvPr>
        </p:nvSpPr>
        <p:spPr/>
        <p:txBody>
          <a:bodyPr/>
          <a:lstStyle/>
          <a:p>
            <a:fld id="{53BAD689-F6ED-6C4A-878A-E396751ACD54}" type="datetime1">
              <a:rPr lang="en-US" smtClean="0"/>
              <a:t>10/28/2013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BD74C72-D8AE-8544-98D9-3E0752FF10F0}" type="slidenum">
              <a:rPr lang="en-US" smtClean="0"/>
              <a:t>‹#›</a:t>
            </a:fld>
            <a:endParaRPr lang="en-US"/>
          </a:p>
        </p:txBody>
      </p:sp>
    </p:spTree>
    <p:extLst>
      <p:ext uri="{BB962C8B-B14F-4D97-AF65-F5344CB8AC3E}">
        <p14:creationId xmlns:p14="http://schemas.microsoft.com/office/powerpoint/2010/main" val="38121848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nb-NO" smtClean="0"/>
              <a:t>Click to edit Master text styles</a:t>
            </a:r>
          </a:p>
          <a:p>
            <a:pPr lvl="1"/>
            <a:r>
              <a:rPr lang="nb-NO" smtClean="0"/>
              <a:t>Second level</a:t>
            </a:r>
          </a:p>
          <a:p>
            <a:pPr lvl="2"/>
            <a:r>
              <a:rPr lang="nb-NO" smtClean="0"/>
              <a:t>Third level</a:t>
            </a:r>
          </a:p>
          <a:p>
            <a:pPr lvl="3"/>
            <a:r>
              <a:rPr lang="nb-NO" smtClean="0"/>
              <a:t>Fourth level</a:t>
            </a:r>
          </a:p>
          <a:p>
            <a:pPr lvl="4"/>
            <a:r>
              <a:rPr lang="nb-NO" smtClean="0"/>
              <a:t>Fifth level</a:t>
            </a:r>
            <a:endParaRPr lang="en-US"/>
          </a:p>
        </p:txBody>
      </p:sp>
      <p:sp>
        <p:nvSpPr>
          <p:cNvPr id="4" name="Date Placeholder 3"/>
          <p:cNvSpPr>
            <a:spLocks noGrp="1"/>
          </p:cNvSpPr>
          <p:nvPr>
            <p:ph type="dt" sz="half" idx="10"/>
          </p:nvPr>
        </p:nvSpPr>
        <p:spPr/>
        <p:txBody>
          <a:bodyPr/>
          <a:lstStyle/>
          <a:p>
            <a:fld id="{3FD8227D-2567-D141-B9B6-1BD8122C859E}" type="datetime1">
              <a:rPr lang="en-US" smtClean="0"/>
              <a:t>10/28/2013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BD74C72-D8AE-8544-98D9-3E0752FF10F0}" type="slidenum">
              <a:rPr lang="en-US" smtClean="0"/>
              <a:t>‹#›</a:t>
            </a:fld>
            <a:endParaRPr lang="en-US"/>
          </a:p>
        </p:txBody>
      </p:sp>
    </p:spTree>
    <p:extLst>
      <p:ext uri="{BB962C8B-B14F-4D97-AF65-F5344CB8AC3E}">
        <p14:creationId xmlns:p14="http://schemas.microsoft.com/office/powerpoint/2010/main" val="289709519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nb-NO"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nb-NO" smtClean="0"/>
              <a:t>Click to edit Master text styles</a:t>
            </a:r>
          </a:p>
          <a:p>
            <a:pPr lvl="1"/>
            <a:r>
              <a:rPr lang="nb-NO" smtClean="0"/>
              <a:t>Second level</a:t>
            </a:r>
          </a:p>
          <a:p>
            <a:pPr lvl="2"/>
            <a:r>
              <a:rPr lang="nb-NO" smtClean="0"/>
              <a:t>Third level</a:t>
            </a:r>
          </a:p>
          <a:p>
            <a:pPr lvl="3"/>
            <a:r>
              <a:rPr lang="nb-NO" smtClean="0"/>
              <a:t>Fourth level</a:t>
            </a:r>
          </a:p>
          <a:p>
            <a:pPr lvl="4"/>
            <a:r>
              <a:rPr lang="nb-NO" smtClean="0"/>
              <a:t>Fifth level</a:t>
            </a:r>
            <a:endParaRPr lang="en-US"/>
          </a:p>
        </p:txBody>
      </p:sp>
      <p:sp>
        <p:nvSpPr>
          <p:cNvPr id="4" name="Date Placeholder 3"/>
          <p:cNvSpPr>
            <a:spLocks noGrp="1"/>
          </p:cNvSpPr>
          <p:nvPr>
            <p:ph type="dt" sz="half" idx="10"/>
          </p:nvPr>
        </p:nvSpPr>
        <p:spPr/>
        <p:txBody>
          <a:bodyPr/>
          <a:lstStyle/>
          <a:p>
            <a:fld id="{A43F71D1-C05D-3D44-8445-319D24FF4006}" type="datetime1">
              <a:rPr lang="en-US" smtClean="0"/>
              <a:t>10/28/2013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BD74C72-D8AE-8544-98D9-3E0752FF10F0}" type="slidenum">
              <a:rPr lang="en-US" smtClean="0"/>
              <a:t>‹#›</a:t>
            </a:fld>
            <a:endParaRPr lang="en-US"/>
          </a:p>
        </p:txBody>
      </p:sp>
    </p:spTree>
    <p:extLst>
      <p:ext uri="{BB962C8B-B14F-4D97-AF65-F5344CB8AC3E}">
        <p14:creationId xmlns:p14="http://schemas.microsoft.com/office/powerpoint/2010/main" val="6813555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6">
            <a:alpha val="8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nb-NO"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nb-NO" smtClean="0"/>
              <a:t>Click to edit Master text styles</a:t>
            </a:r>
          </a:p>
          <a:p>
            <a:pPr lvl="1"/>
            <a:r>
              <a:rPr lang="nb-NO" smtClean="0"/>
              <a:t>Second level</a:t>
            </a:r>
          </a:p>
          <a:p>
            <a:pPr lvl="2"/>
            <a:r>
              <a:rPr lang="nb-NO" smtClean="0"/>
              <a:t>Third level</a:t>
            </a:r>
          </a:p>
          <a:p>
            <a:pPr lvl="3"/>
            <a:r>
              <a:rPr lang="nb-NO" smtClean="0"/>
              <a:t>Fourth level</a:t>
            </a:r>
          </a:p>
          <a:p>
            <a:pPr lvl="4"/>
            <a:r>
              <a:rPr lang="nb-NO"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C730D02-BA63-5740-AB67-FAABEAB72E50}" type="datetime1">
              <a:rPr lang="en-US" smtClean="0"/>
              <a:t>10/28/2013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BD74C72-D8AE-8544-98D9-3E0752FF10F0}" type="slidenum">
              <a:rPr lang="en-US" smtClean="0"/>
              <a:t>‹#›</a:t>
            </a:fld>
            <a:endParaRPr lang="en-US"/>
          </a:p>
        </p:txBody>
      </p:sp>
    </p:spTree>
    <p:extLst>
      <p:ext uri="{BB962C8B-B14F-4D97-AF65-F5344CB8AC3E}">
        <p14:creationId xmlns:p14="http://schemas.microsoft.com/office/powerpoint/2010/main" val="370960867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4.jpg"/></Relationships>
</file>

<file path=ppt/slides/_rels/slide4.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8.pn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9.pn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5400" b="1" dirty="0"/>
              <a:t>Temporal modes in children's development</a:t>
            </a:r>
            <a:endParaRPr lang="en-US" sz="5400" dirty="0"/>
          </a:p>
        </p:txBody>
      </p:sp>
      <p:sp>
        <p:nvSpPr>
          <p:cNvPr id="3" name="Content Placeholder 2"/>
          <p:cNvSpPr>
            <a:spLocks noGrp="1"/>
          </p:cNvSpPr>
          <p:nvPr>
            <p:ph sz="half" idx="1"/>
          </p:nvPr>
        </p:nvSpPr>
        <p:spPr>
          <a:xfrm>
            <a:off x="636662" y="1863775"/>
            <a:ext cx="7853331" cy="4262388"/>
          </a:xfrm>
        </p:spPr>
        <p:txBody>
          <a:bodyPr/>
          <a:lstStyle/>
          <a:p>
            <a:pPr marL="0" indent="0">
              <a:buNone/>
            </a:pPr>
            <a:endParaRPr lang="en-US" i="1" dirty="0" smtClean="0"/>
          </a:p>
          <a:p>
            <a:pPr marL="0" indent="0">
              <a:buNone/>
            </a:pPr>
            <a:r>
              <a:rPr lang="en-US" i="1" dirty="0" smtClean="0"/>
              <a:t>Child </a:t>
            </a:r>
            <a:r>
              <a:rPr lang="en-US" i="1" dirty="0"/>
              <a:t>in Time: animating ideas of development and transition</a:t>
            </a:r>
            <a:r>
              <a:rPr lang="en-US" dirty="0"/>
              <a:t/>
            </a:r>
            <a:br>
              <a:rPr lang="en-US" dirty="0"/>
            </a:br>
            <a:r>
              <a:rPr lang="en-US" dirty="0"/>
              <a:t>Sept 12th 2013 </a:t>
            </a:r>
            <a:endParaRPr lang="en-US" dirty="0" smtClean="0"/>
          </a:p>
          <a:p>
            <a:pPr marL="0" indent="0">
              <a:buNone/>
            </a:pPr>
            <a:r>
              <a:rPr lang="en-US" dirty="0" smtClean="0"/>
              <a:t>University </a:t>
            </a:r>
            <a:r>
              <a:rPr lang="en-US" dirty="0"/>
              <a:t>of </a:t>
            </a:r>
            <a:r>
              <a:rPr lang="en-US" dirty="0" smtClean="0"/>
              <a:t>Sussex</a:t>
            </a:r>
            <a:r>
              <a:rPr lang="en-US" dirty="0"/>
              <a:t/>
            </a:r>
            <a:br>
              <a:rPr lang="en-US" dirty="0"/>
            </a:br>
            <a:endParaRPr lang="en-US" dirty="0" smtClean="0"/>
          </a:p>
          <a:p>
            <a:pPr marL="0" indent="0">
              <a:buNone/>
            </a:pPr>
            <a:r>
              <a:rPr lang="en-US" b="1" dirty="0" smtClean="0"/>
              <a:t>Harriet </a:t>
            </a:r>
            <a:r>
              <a:rPr lang="en-US" b="1" dirty="0"/>
              <a:t>Bjerrum </a:t>
            </a:r>
            <a:r>
              <a:rPr lang="en-US" b="1" dirty="0" smtClean="0"/>
              <a:t>Nielsen</a:t>
            </a:r>
          </a:p>
          <a:p>
            <a:pPr marL="0" indent="0">
              <a:buNone/>
            </a:pPr>
            <a:r>
              <a:rPr lang="en-US" b="1" dirty="0" smtClean="0"/>
              <a:t>University </a:t>
            </a:r>
            <a:r>
              <a:rPr lang="en-US" b="1" dirty="0"/>
              <a:t>of Oslo</a:t>
            </a:r>
            <a:endParaRPr lang="en-US" dirty="0"/>
          </a:p>
          <a:p>
            <a:endParaRPr lang="en-US" dirty="0"/>
          </a:p>
        </p:txBody>
      </p:sp>
      <p:pic>
        <p:nvPicPr>
          <p:cNvPr id="5" name="Content Placeholder 4" descr="baby_time.jpg"/>
          <p:cNvPicPr>
            <a:picLocks noGrp="1" noChangeAspect="1"/>
          </p:cNvPicPr>
          <p:nvPr>
            <p:ph sz="half" idx="2"/>
          </p:nvPr>
        </p:nvPicPr>
        <p:blipFill>
          <a:blip r:embed="rId2">
            <a:extLst>
              <a:ext uri="{28A0092B-C50C-407E-A947-70E740481C1C}">
                <a14:useLocalDpi xmlns:a14="http://schemas.microsoft.com/office/drawing/2010/main" val="0"/>
              </a:ext>
            </a:extLst>
          </a:blip>
          <a:srcRect t="-19701" b="-19701"/>
          <a:stretch>
            <a:fillRect/>
          </a:stretch>
        </p:blipFill>
        <p:spPr>
          <a:xfrm>
            <a:off x="4638435" y="2705923"/>
            <a:ext cx="4205897" cy="3710159"/>
          </a:xfrm>
          <a:prstGeom prst="ellipse">
            <a:avLst/>
          </a:prstGeom>
          <a:ln>
            <a:noFill/>
          </a:ln>
          <a:effectLst>
            <a:softEdge rad="112500"/>
          </a:effectLst>
        </p:spPr>
      </p:pic>
    </p:spTree>
    <p:extLst>
      <p:ext uri="{BB962C8B-B14F-4D97-AF65-F5344CB8AC3E}">
        <p14:creationId xmlns:p14="http://schemas.microsoft.com/office/powerpoint/2010/main" val="52539815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Life stages.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17500"/>
            <a:ext cx="9144000" cy="6207342"/>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19027651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The_Persistence_of_Memory.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416300"/>
            <a:ext cx="9144000" cy="673"/>
          </a:xfrm>
          <a:prstGeom prst="rect">
            <a:avLst/>
          </a:prstGeom>
        </p:spPr>
      </p:pic>
      <p:pic>
        <p:nvPicPr>
          <p:cNvPr id="7" name="Picture 6" descr="S Dali.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89196" y="458291"/>
            <a:ext cx="8026164" cy="5892315"/>
          </a:xfrm>
          <a:prstGeom prst="rect">
            <a:avLst/>
          </a:prstGeom>
        </p:spPr>
      </p:pic>
    </p:spTree>
    <p:extLst>
      <p:ext uri="{BB962C8B-B14F-4D97-AF65-F5344CB8AC3E}">
        <p14:creationId xmlns:p14="http://schemas.microsoft.com/office/powerpoint/2010/main" val="272831716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hildren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2600" y="762000"/>
            <a:ext cx="8162925" cy="5334000"/>
          </a:xfrm>
          <a:prstGeom prst="rect">
            <a:avLst/>
          </a:prstGeom>
        </p:spPr>
      </p:pic>
    </p:spTree>
    <p:extLst>
      <p:ext uri="{BB962C8B-B14F-4D97-AF65-F5344CB8AC3E}">
        <p14:creationId xmlns:p14="http://schemas.microsoft.com/office/powerpoint/2010/main" val="336889683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rrow-of-time.jpg"/>
          <p:cNvPicPr>
            <a:picLocks noChangeAspect="1"/>
          </p:cNvPicPr>
          <p:nvPr/>
        </p:nvPicPr>
        <p:blipFill rotWithShape="1">
          <a:blip r:embed="rId2">
            <a:extLst>
              <a:ext uri="{28A0092B-C50C-407E-A947-70E740481C1C}">
                <a14:useLocalDpi xmlns:a14="http://schemas.microsoft.com/office/drawing/2010/main" val="0"/>
              </a:ext>
            </a:extLst>
          </a:blip>
          <a:srcRect/>
          <a:stretch/>
        </p:blipFill>
        <p:spPr>
          <a:xfrm>
            <a:off x="471357" y="1309403"/>
            <a:ext cx="8117815" cy="4059151"/>
          </a:xfrm>
          <a:prstGeom prst="rect">
            <a:avLst/>
          </a:prstGeom>
        </p:spPr>
      </p:pic>
    </p:spTree>
    <p:extLst>
      <p:ext uri="{BB962C8B-B14F-4D97-AF65-F5344CB8AC3E}">
        <p14:creationId xmlns:p14="http://schemas.microsoft.com/office/powerpoint/2010/main" val="359241675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Henri Bergson</a:t>
            </a:r>
            <a:endParaRPr lang="en-US" dirty="0"/>
          </a:p>
        </p:txBody>
      </p:sp>
      <p:sp>
        <p:nvSpPr>
          <p:cNvPr id="3" name="Content Placeholder 2"/>
          <p:cNvSpPr>
            <a:spLocks noGrp="1"/>
          </p:cNvSpPr>
          <p:nvPr>
            <p:ph idx="1"/>
          </p:nvPr>
        </p:nvSpPr>
        <p:spPr/>
        <p:txBody>
          <a:bodyPr>
            <a:normAutofit fontScale="92500" lnSpcReduction="20000"/>
          </a:bodyPr>
          <a:lstStyle/>
          <a:p>
            <a:r>
              <a:rPr lang="en-US" sz="3500" i="1" dirty="0"/>
              <a:t>" (...) we may speak of the body as an ever advancing boundary between the future and the past, as a pointed end, which our past is continually </a:t>
            </a:r>
            <a:r>
              <a:rPr lang="en-US" sz="3500" i="1" dirty="0" smtClean="0"/>
              <a:t>driving </a:t>
            </a:r>
            <a:r>
              <a:rPr lang="en-US" sz="3500" i="1" dirty="0"/>
              <a:t>forward  into our future. Whereas my body, taken at a single moment, is but a conductor interposed between objects which influence it and those on which it acts, it is, on the other hand, when replaced in the flux of time, always situated at the very point where my past expires in a deed."</a:t>
            </a:r>
            <a:r>
              <a:rPr lang="en-US" sz="3500" dirty="0"/>
              <a:t> </a:t>
            </a:r>
            <a:endParaRPr lang="en-US" sz="3500" dirty="0" smtClean="0"/>
          </a:p>
          <a:p>
            <a:r>
              <a:rPr lang="en-US" sz="3500" dirty="0" smtClean="0"/>
              <a:t>(</a:t>
            </a:r>
            <a:r>
              <a:rPr lang="en-US" sz="3500" i="1" dirty="0"/>
              <a:t>Matter and Memory, </a:t>
            </a:r>
            <a:r>
              <a:rPr lang="en-US" sz="3500" dirty="0"/>
              <a:t>1908, p.88). </a:t>
            </a:r>
          </a:p>
          <a:p>
            <a:endParaRPr lang="en-US" dirty="0"/>
          </a:p>
        </p:txBody>
      </p:sp>
    </p:spTree>
    <p:extLst>
      <p:ext uri="{BB962C8B-B14F-4D97-AF65-F5344CB8AC3E}">
        <p14:creationId xmlns:p14="http://schemas.microsoft.com/office/powerpoint/2010/main" val="255960267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DNA_Double_Helix.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50900" y="609600"/>
            <a:ext cx="7442200" cy="5626100"/>
          </a:xfrm>
          <a:prstGeom prst="rect">
            <a:avLst/>
          </a:prstGeom>
        </p:spPr>
      </p:pic>
    </p:spTree>
    <p:extLst>
      <p:ext uri="{BB962C8B-B14F-4D97-AF65-F5344CB8AC3E}">
        <p14:creationId xmlns:p14="http://schemas.microsoft.com/office/powerpoint/2010/main" val="83039379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31964954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fontScale="90000"/>
          </a:bodyPr>
          <a:lstStyle/>
          <a:p>
            <a:r>
              <a:rPr lang="en-US" dirty="0"/>
              <a:t>1</a:t>
            </a:r>
            <a:r>
              <a:rPr lang="en-US" baseline="30000" dirty="0"/>
              <a:t>st</a:t>
            </a:r>
            <a:r>
              <a:rPr lang="en-US" dirty="0"/>
              <a:t> grade (7 </a:t>
            </a:r>
            <a:r>
              <a:rPr lang="en-US" dirty="0" err="1"/>
              <a:t>yrs</a:t>
            </a:r>
            <a:r>
              <a:rPr lang="en-US" dirty="0"/>
              <a:t>): Toy animals at work </a:t>
            </a:r>
            <a:br>
              <a:rPr lang="en-US" dirty="0"/>
            </a:br>
            <a:endParaRPr lang="en-US" dirty="0"/>
          </a:p>
        </p:txBody>
      </p:sp>
      <p:sp>
        <p:nvSpPr>
          <p:cNvPr id="3" name="Content Placeholder 2"/>
          <p:cNvSpPr>
            <a:spLocks noGrp="1"/>
          </p:cNvSpPr>
          <p:nvPr>
            <p:ph sz="half" idx="1"/>
          </p:nvPr>
        </p:nvSpPr>
        <p:spPr>
          <a:xfrm>
            <a:off x="457200" y="1600200"/>
            <a:ext cx="6574590" cy="4525963"/>
          </a:xfrm>
        </p:spPr>
        <p:txBody>
          <a:bodyPr>
            <a:normAutofit lnSpcReduction="10000"/>
          </a:bodyPr>
          <a:lstStyle/>
          <a:p>
            <a:pPr marL="0" indent="0">
              <a:buNone/>
            </a:pPr>
            <a:r>
              <a:rPr lang="en-US" i="1"/>
              <a:t>Astrid approaches Marte again: "What was its name again?" [the teddy at Marte's desk]. Astrid leaves her seat and approaches Marte (...) Kaja has been carrying around a toy giraffe all day, holding on to one of its legs. Sometimes she smilingly "threatens" some of the other children with it  (...) Emilie’s toy animal tells her that it wants to stay in the classroom during recess, and is allowed to stay on her desk while Emilie goes out</a:t>
            </a:r>
            <a:r>
              <a:rPr lang="en-US"/>
              <a:t>.</a:t>
            </a:r>
            <a:endParaRPr lang="nb-NO"/>
          </a:p>
          <a:p>
            <a:pPr marL="0" indent="0">
              <a:buNone/>
            </a:pPr>
            <a:endParaRPr lang="en-US" dirty="0"/>
          </a:p>
        </p:txBody>
      </p:sp>
      <p:pic>
        <p:nvPicPr>
          <p:cNvPr id="8" name="Picture 7" descr="teddy.jpg"/>
          <p:cNvPicPr>
            <a:picLocks noChangeAspect="1"/>
          </p:cNvPicPr>
          <p:nvPr/>
        </p:nvPicPr>
        <p:blipFill>
          <a:blip r:embed="rId2">
            <a:extLst>
              <a:ext uri="{BEBA8EAE-BF5A-486C-A8C5-ECC9F3942E4B}">
                <a14:imgProps xmlns:a14="http://schemas.microsoft.com/office/drawing/2010/main">
                  <a14:imgLayer r:embed="rId3">
                    <a14:imgEffect>
                      <a14:backgroundRemoval t="5500" b="94500" l="10000" r="90000"/>
                    </a14:imgEffect>
                  </a14:imgLayer>
                </a14:imgProps>
              </a:ext>
              <a:ext uri="{28A0092B-C50C-407E-A947-70E740481C1C}">
                <a14:useLocalDpi xmlns:a14="http://schemas.microsoft.com/office/drawing/2010/main" val="0"/>
              </a:ext>
            </a:extLst>
          </a:blip>
          <a:stretch>
            <a:fillRect/>
          </a:stretch>
        </p:blipFill>
        <p:spPr>
          <a:xfrm>
            <a:off x="6724315" y="4060823"/>
            <a:ext cx="2727158" cy="2944479"/>
          </a:xfrm>
          <a:prstGeom prst="rect">
            <a:avLst/>
          </a:prstGeom>
        </p:spPr>
      </p:pic>
      <p:sp>
        <p:nvSpPr>
          <p:cNvPr id="9" name="Content Placeholder 8"/>
          <p:cNvSpPr>
            <a:spLocks noGrp="1"/>
          </p:cNvSpPr>
          <p:nvPr>
            <p:ph sz="half" idx="2"/>
          </p:nvPr>
        </p:nvSpPr>
        <p:spPr>
          <a:xfrm>
            <a:off x="6874042" y="4060823"/>
            <a:ext cx="2269958" cy="2797177"/>
          </a:xfrm>
        </p:spPr>
        <p:txBody>
          <a:bodyPr>
            <a:normAutofit lnSpcReduction="10000"/>
          </a:bodyPr>
          <a:lstStyle/>
          <a:p>
            <a:endParaRPr lang="en-US" dirty="0"/>
          </a:p>
        </p:txBody>
      </p:sp>
    </p:spTree>
    <p:extLst>
      <p:ext uri="{BB962C8B-B14F-4D97-AF65-F5344CB8AC3E}">
        <p14:creationId xmlns:p14="http://schemas.microsoft.com/office/powerpoint/2010/main" val="417644100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a:t>2</a:t>
            </a:r>
            <a:r>
              <a:rPr lang="en-US" baseline="30000"/>
              <a:t>nd</a:t>
            </a:r>
            <a:r>
              <a:rPr lang="en-US"/>
              <a:t> grade (8 yrs): Jokes as a united front</a:t>
            </a:r>
            <a:r>
              <a:rPr lang="nb-NO">
                <a:effectLst/>
              </a:rPr>
              <a:t> </a:t>
            </a:r>
            <a:endParaRPr lang="en-US"/>
          </a:p>
        </p:txBody>
      </p:sp>
      <p:sp>
        <p:nvSpPr>
          <p:cNvPr id="3" name="Content Placeholder 2"/>
          <p:cNvSpPr>
            <a:spLocks noGrp="1"/>
          </p:cNvSpPr>
          <p:nvPr>
            <p:ph sz="half" idx="1"/>
          </p:nvPr>
        </p:nvSpPr>
        <p:spPr>
          <a:xfrm>
            <a:off x="457200" y="1600200"/>
            <a:ext cx="8229600" cy="4706254"/>
          </a:xfrm>
        </p:spPr>
        <p:txBody>
          <a:bodyPr rIns="91440">
            <a:normAutofit fontScale="25000" lnSpcReduction="20000"/>
          </a:bodyPr>
          <a:lstStyle/>
          <a:p>
            <a:pPr marL="0" indent="0">
              <a:lnSpc>
                <a:spcPct val="120000"/>
              </a:lnSpc>
              <a:buNone/>
            </a:pPr>
            <a:r>
              <a:rPr lang="en-US" sz="9600" i="1"/>
              <a:t>In front of the class, the boys are rehearsing the jokes they are supposed to perform at the show tonight for the parents. Jakob tells his joke so fast that nobody understands it. Halvor’s joke about a green ghost who gets scared by a Norwegian wearing pink underpants receives much laughter among the children. When it is Lars' turn, the boys first discuss among themselves what joke to make, and ends up with a joke about someone who farts. The teacher, Kari, reminds </a:t>
            </a:r>
          </a:p>
          <a:p>
            <a:pPr marL="0" indent="0">
              <a:lnSpc>
                <a:spcPct val="120000"/>
              </a:lnSpc>
              <a:spcBef>
                <a:spcPts val="0"/>
              </a:spcBef>
              <a:buNone/>
            </a:pPr>
            <a:r>
              <a:rPr lang="en-US" sz="9600" i="1"/>
              <a:t>them that they had agreed that there would </a:t>
            </a:r>
          </a:p>
          <a:p>
            <a:pPr marL="0" indent="0">
              <a:lnSpc>
                <a:spcPct val="120000"/>
              </a:lnSpc>
              <a:spcBef>
                <a:spcPts val="0"/>
              </a:spcBef>
              <a:buNone/>
            </a:pPr>
            <a:r>
              <a:rPr lang="en-US" sz="9600" i="1"/>
              <a:t>be no jokes about peeing and pooing. </a:t>
            </a:r>
          </a:p>
          <a:p>
            <a:pPr marL="0" indent="0">
              <a:lnSpc>
                <a:spcPct val="120000"/>
              </a:lnSpc>
              <a:spcBef>
                <a:spcPts val="0"/>
              </a:spcBef>
              <a:buNone/>
            </a:pPr>
            <a:r>
              <a:rPr lang="en-US" sz="9600" i="1"/>
              <a:t>"But fart is ok!” a girl, Tuva, says persuasively. </a:t>
            </a:r>
          </a:p>
          <a:p>
            <a:pPr marL="0" indent="0">
              <a:lnSpc>
                <a:spcPct val="120000"/>
              </a:lnSpc>
              <a:buNone/>
            </a:pPr>
            <a:r>
              <a:rPr lang="en-US" sz="9600" i="1"/>
              <a:t>"It is </a:t>
            </a:r>
            <a:r>
              <a:rPr lang="en-US" sz="9600" i="1" u="sng"/>
              <a:t>so</a:t>
            </a:r>
            <a:r>
              <a:rPr lang="en-US" sz="9600" i="1"/>
              <a:t> popular, Kari!" Nora chimes in. </a:t>
            </a:r>
          </a:p>
          <a:p>
            <a:pPr marL="0" indent="0">
              <a:lnSpc>
                <a:spcPct val="120000"/>
              </a:lnSpc>
              <a:buNone/>
            </a:pPr>
            <a:r>
              <a:rPr lang="en-US" sz="9600" i="1"/>
              <a:t>Kari accepts the fart joke</a:t>
            </a:r>
            <a:r>
              <a:rPr lang="en-US" sz="4000" i="1"/>
              <a:t>.  </a:t>
            </a:r>
            <a:endParaRPr lang="nb-NO" sz="4000"/>
          </a:p>
          <a:p>
            <a:pPr marL="0" indent="0">
              <a:lnSpc>
                <a:spcPct val="90000"/>
              </a:lnSpc>
              <a:buNone/>
            </a:pPr>
            <a:endParaRPr lang="en-US" dirty="0"/>
          </a:p>
        </p:txBody>
      </p:sp>
      <p:pic>
        <p:nvPicPr>
          <p:cNvPr id="5" name="Content Placeholder 4" descr="laughingdog.jpg"/>
          <p:cNvPicPr>
            <a:picLocks noGrp="1" noChangeAspect="1"/>
          </p:cNvPicPr>
          <p:nvPr>
            <p:ph sz="half" idx="2"/>
          </p:nvPr>
        </p:nvPicPr>
        <p:blipFill>
          <a:blip r:embed="rId2">
            <a:extLst>
              <a:ext uri="{BEBA8EAE-BF5A-486C-A8C5-ECC9F3942E4B}">
                <a14:imgProps xmlns:a14="http://schemas.microsoft.com/office/drawing/2010/main">
                  <a14:imgLayer r:embed="rId3">
                    <a14:imgEffect>
                      <a14:backgroundRemoval t="0" b="97417" l="0" r="98667">
                        <a14:foregroundMark x1="87667" y1="39114" x2="93667" y2="39114"/>
                      </a14:backgroundRemoval>
                    </a14:imgEffect>
                  </a14:imgLayer>
                </a14:imgProps>
              </a:ext>
              <a:ext uri="{28A0092B-C50C-407E-A947-70E740481C1C}">
                <a14:useLocalDpi xmlns:a14="http://schemas.microsoft.com/office/drawing/2010/main" val="0"/>
              </a:ext>
            </a:extLst>
          </a:blip>
          <a:srcRect t="-12030" b="-12030"/>
          <a:stretch>
            <a:fillRect/>
          </a:stretch>
        </p:blipFill>
        <p:spPr>
          <a:xfrm>
            <a:off x="5940842" y="3766653"/>
            <a:ext cx="3203157" cy="3420827"/>
          </a:xfrm>
        </p:spPr>
      </p:pic>
    </p:spTree>
    <p:extLst>
      <p:ext uri="{BB962C8B-B14F-4D97-AF65-F5344CB8AC3E}">
        <p14:creationId xmlns:p14="http://schemas.microsoft.com/office/powerpoint/2010/main" val="346775353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normAutofit fontScale="90000"/>
          </a:bodyPr>
          <a:lstStyle/>
          <a:p>
            <a:r>
              <a:rPr lang="en-US"/>
              <a:t>4</a:t>
            </a:r>
            <a:r>
              <a:rPr lang="en-US" baseline="30000"/>
              <a:t>th</a:t>
            </a:r>
            <a:r>
              <a:rPr lang="en-US"/>
              <a:t> grade (10 yrs): Abstract thinking and obstinacy </a:t>
            </a:r>
          </a:p>
        </p:txBody>
      </p:sp>
      <p:pic>
        <p:nvPicPr>
          <p:cNvPr id="5" name="Content Placeholder 4" descr="Murderer.jpg"/>
          <p:cNvPicPr>
            <a:picLocks noGrp="1" noChangeAspect="1"/>
          </p:cNvPicPr>
          <p:nvPr>
            <p:ph sz="half" idx="1"/>
          </p:nvPr>
        </p:nvPicPr>
        <p:blipFill>
          <a:blip r:embed="rId2">
            <a:duotone>
              <a:prstClr val="black"/>
              <a:schemeClr val="accent6">
                <a:tint val="45000"/>
                <a:satMod val="400000"/>
              </a:schemeClr>
            </a:duotone>
            <a:extLst>
              <a:ext uri="{28A0092B-C50C-407E-A947-70E740481C1C}">
                <a14:useLocalDpi xmlns:a14="http://schemas.microsoft.com/office/drawing/2010/main" val="0"/>
              </a:ext>
            </a:extLst>
          </a:blip>
          <a:srcRect t="-24712" b="-24712"/>
          <a:stretch>
            <a:fillRect/>
          </a:stretch>
        </p:blipFill>
        <p:spPr>
          <a:xfrm>
            <a:off x="5496263" y="3376231"/>
            <a:ext cx="3428784" cy="3903572"/>
          </a:xfrm>
        </p:spPr>
      </p:pic>
      <p:sp>
        <p:nvSpPr>
          <p:cNvPr id="7" name="Content Placeholder 6"/>
          <p:cNvSpPr>
            <a:spLocks noGrp="1"/>
          </p:cNvSpPr>
          <p:nvPr>
            <p:ph sz="half" idx="2"/>
          </p:nvPr>
        </p:nvSpPr>
        <p:spPr>
          <a:xfrm>
            <a:off x="457199" y="1514495"/>
            <a:ext cx="7969755" cy="2714919"/>
          </a:xfrm>
        </p:spPr>
        <p:txBody>
          <a:bodyPr>
            <a:noAutofit/>
          </a:bodyPr>
          <a:lstStyle/>
          <a:p>
            <a:pPr marL="0" indent="0">
              <a:buNone/>
            </a:pPr>
            <a:r>
              <a:rPr lang="en-US" sz="2000" i="1"/>
              <a:t>A group of children talk about the ghost stories they are supposed to hand in tomorrow. Emily thinks it would be fun if the story started somewhat slowly and then ended up like: "bang, crash, dong!" Astrid also has an idea: "Couldn't we do like: Mrs M.Urder?" Emily and the other children laugh out loud. But then it should be Mrs M.Urdered, one says, because it isn't "she was murder", but "she was murder</a:t>
            </a:r>
            <a:r>
              <a:rPr lang="en-US" sz="2000" i="1" u="sng"/>
              <a:t>ed</a:t>
            </a:r>
            <a:r>
              <a:rPr lang="en-US" sz="2000" i="1"/>
              <a:t>". So Mrs M.Urdered must be right. Astrid says that there is also a murderer [morder], so he can be Mr Murderer. Mr Murderer and Mrs Murdered, or, no, she corrects herself: </a:t>
            </a:r>
            <a:endParaRPr lang="en-US" sz="2000" dirty="0"/>
          </a:p>
        </p:txBody>
      </p:sp>
      <p:sp>
        <p:nvSpPr>
          <p:cNvPr id="4" name="TextBox 3"/>
          <p:cNvSpPr txBox="1"/>
          <p:nvPr/>
        </p:nvSpPr>
        <p:spPr>
          <a:xfrm>
            <a:off x="457200" y="3994539"/>
            <a:ext cx="5134992" cy="2246769"/>
          </a:xfrm>
          <a:prstGeom prst="rect">
            <a:avLst/>
          </a:prstGeom>
          <a:noFill/>
        </p:spPr>
        <p:txBody>
          <a:bodyPr wrap="square" rtlCol="0">
            <a:spAutoFit/>
          </a:bodyPr>
          <a:lstStyle/>
          <a:p>
            <a:r>
              <a:rPr lang="en-US" sz="2000" i="1"/>
              <a:t>Mrs M.Urdered and Mr M.Urderer. It is also fun that it sounds a bit like another word, which means something quite different [untranslatable from the Norwegian]. The children discuss that it may be a little strange to have a name that indicates that you will be murdered later in your life?</a:t>
            </a:r>
            <a:endParaRPr lang="nb-NO" sz="2000"/>
          </a:p>
        </p:txBody>
      </p:sp>
    </p:spTree>
    <p:extLst>
      <p:ext uri="{BB962C8B-B14F-4D97-AF65-F5344CB8AC3E}">
        <p14:creationId xmlns:p14="http://schemas.microsoft.com/office/powerpoint/2010/main" val="177082846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a:t>9</a:t>
            </a:r>
            <a:r>
              <a:rPr lang="en-US" baseline="30000"/>
              <a:t>th</a:t>
            </a:r>
            <a:r>
              <a:rPr lang="en-US"/>
              <a:t> grade (15 yrs): Abstractions and emotions</a:t>
            </a:r>
            <a:r>
              <a:rPr lang="nb-NO">
                <a:effectLst/>
              </a:rPr>
              <a:t> </a:t>
            </a:r>
            <a:endParaRPr lang="en-US"/>
          </a:p>
        </p:txBody>
      </p:sp>
      <p:sp>
        <p:nvSpPr>
          <p:cNvPr id="3" name="Content Placeholder 2"/>
          <p:cNvSpPr>
            <a:spLocks noGrp="1"/>
          </p:cNvSpPr>
          <p:nvPr>
            <p:ph sz="half" idx="1"/>
          </p:nvPr>
        </p:nvSpPr>
        <p:spPr>
          <a:xfrm>
            <a:off x="289902" y="1600201"/>
            <a:ext cx="7979214" cy="3309401"/>
          </a:xfrm>
        </p:spPr>
        <p:txBody>
          <a:bodyPr>
            <a:normAutofit fontScale="92500" lnSpcReduction="20000"/>
          </a:bodyPr>
          <a:lstStyle/>
          <a:p>
            <a:r>
              <a:rPr lang="en-US" i="1"/>
              <a:t>Norwegian lesson – work with poems. Nora becomes indignant when the teacher claims that </a:t>
            </a:r>
            <a:r>
              <a:rPr lang="en-US"/>
              <a:t>April/will</a:t>
            </a:r>
            <a:r>
              <a:rPr lang="en-US" i="1"/>
              <a:t> rhyme. She has a long and principled argument against it: how can one know that it was supposed to be a rhyme inside the head of the author, when it actually does not rhyme?! The four boys and Tuva join the discussion and continue the argument with the teacher. When the teacher finally stops the discussion, Nora brings up a new aspect: ‘Will we get a bad mark because we did not understand this?!’ She continues</a:t>
            </a:r>
            <a:endParaRPr lang="en-US" dirty="0"/>
          </a:p>
        </p:txBody>
      </p:sp>
      <p:pic>
        <p:nvPicPr>
          <p:cNvPr id="5" name="Content Placeholder 4" descr="argument.jpg"/>
          <p:cNvPicPr>
            <a:picLocks noGrp="1" noChangeAspect="1"/>
          </p:cNvPicPr>
          <p:nvPr>
            <p:ph sz="half" idx="2"/>
          </p:nvPr>
        </p:nvPicPr>
        <p:blipFill>
          <a:blip r:embed="rId2">
            <a:extLst>
              <a:ext uri="{28A0092B-C50C-407E-A947-70E740481C1C}">
                <a14:useLocalDpi xmlns:a14="http://schemas.microsoft.com/office/drawing/2010/main" val="0"/>
              </a:ext>
            </a:extLst>
          </a:blip>
          <a:srcRect t="-20375" b="-20375"/>
          <a:stretch>
            <a:fillRect/>
          </a:stretch>
        </p:blipFill>
        <p:spPr>
          <a:xfrm>
            <a:off x="0" y="4574497"/>
            <a:ext cx="2437853" cy="2570163"/>
          </a:xfrm>
        </p:spPr>
      </p:pic>
      <p:sp>
        <p:nvSpPr>
          <p:cNvPr id="4" name="TextBox 3"/>
          <p:cNvSpPr txBox="1"/>
          <p:nvPr/>
        </p:nvSpPr>
        <p:spPr>
          <a:xfrm>
            <a:off x="2722884" y="4812746"/>
            <a:ext cx="5811693" cy="1286506"/>
          </a:xfrm>
          <a:prstGeom prst="rect">
            <a:avLst/>
          </a:prstGeom>
          <a:noFill/>
        </p:spPr>
        <p:txBody>
          <a:bodyPr wrap="square" rtlCol="0">
            <a:spAutoFit/>
          </a:bodyPr>
          <a:lstStyle/>
          <a:p>
            <a:pPr>
              <a:lnSpc>
                <a:spcPct val="80000"/>
              </a:lnSpc>
            </a:pPr>
            <a:r>
              <a:rPr lang="en-US" sz="2400" i="1"/>
              <a:t>to argue and concludes by stating a general law: ‘Only words with identical endings in written and spoken language can be called rhymes!’ </a:t>
            </a:r>
            <a:endParaRPr lang="nb-NO" sz="2400"/>
          </a:p>
        </p:txBody>
      </p:sp>
    </p:spTree>
    <p:extLst>
      <p:ext uri="{BB962C8B-B14F-4D97-AF65-F5344CB8AC3E}">
        <p14:creationId xmlns:p14="http://schemas.microsoft.com/office/powerpoint/2010/main" val="160675244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49276464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freud_dream_fs.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8829" y="510812"/>
            <a:ext cx="7758336" cy="5881244"/>
          </a:xfrm>
          <a:prstGeom prst="rect">
            <a:avLst/>
          </a:prstGeom>
        </p:spPr>
      </p:pic>
    </p:spTree>
    <p:extLst>
      <p:ext uri="{BB962C8B-B14F-4D97-AF65-F5344CB8AC3E}">
        <p14:creationId xmlns:p14="http://schemas.microsoft.com/office/powerpoint/2010/main" val="104593313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Resignification</a:t>
            </a:r>
            <a:endParaRPr lang="en-US" dirty="0"/>
          </a:p>
        </p:txBody>
      </p:sp>
      <p:sp>
        <p:nvSpPr>
          <p:cNvPr id="3" name="Content Placeholder 2"/>
          <p:cNvSpPr>
            <a:spLocks noGrp="1"/>
          </p:cNvSpPr>
          <p:nvPr>
            <p:ph idx="1"/>
          </p:nvPr>
        </p:nvSpPr>
        <p:spPr>
          <a:xfrm>
            <a:off x="457200" y="1270128"/>
            <a:ext cx="8229600" cy="5186992"/>
          </a:xfrm>
        </p:spPr>
        <p:txBody>
          <a:bodyPr>
            <a:normAutofit fontScale="55000" lnSpcReduction="20000"/>
          </a:bodyPr>
          <a:lstStyle/>
          <a:p>
            <a:pPr marL="0" indent="0">
              <a:buNone/>
            </a:pPr>
            <a:r>
              <a:rPr lang="en-US" i="1" dirty="0"/>
              <a:t> </a:t>
            </a:r>
            <a:r>
              <a:rPr lang="en-US" sz="4400" i="1"/>
              <a:t>It is not, therefore, a question of a linear, cumulative effect that resulted in a symptom, but a reorganisation of already existing memory traces related to new stages of maturation (...). This notion rules out linear determinism and emphasises the relevance of the present when reinterpreting the past (...) In Freud's formulation, phantasies constantly reshape memories retrospectively (...) The concept of </a:t>
            </a:r>
            <a:r>
              <a:rPr lang="en-US" sz="4400"/>
              <a:t>aprés coup</a:t>
            </a:r>
            <a:r>
              <a:rPr lang="en-US" sz="4400" i="1"/>
              <a:t> is related to a theory of the mind that includes several temporalities (32)". (</a:t>
            </a:r>
            <a:r>
              <a:rPr lang="en-US" sz="4400"/>
              <a:t>Perelberg</a:t>
            </a:r>
            <a:r>
              <a:rPr lang="en-US" sz="4400" i="1"/>
              <a:t> </a:t>
            </a:r>
            <a:r>
              <a:rPr lang="en-US" sz="4400"/>
              <a:t>2008, 28-32)</a:t>
            </a:r>
            <a:endParaRPr lang="nb-NO" sz="4400" i="1"/>
          </a:p>
          <a:p>
            <a:endParaRPr lang="en-US" sz="4400" i="1" dirty="0" smtClean="0"/>
          </a:p>
          <a:p>
            <a:pPr marL="0" indent="0">
              <a:buNone/>
            </a:pPr>
            <a:r>
              <a:rPr lang="en-US" sz="4400" i="1" dirty="0" smtClean="0"/>
              <a:t>"</a:t>
            </a:r>
            <a:r>
              <a:rPr lang="en-US" sz="4400" i="1" dirty="0"/>
              <a:t>Thus gradually is formed an experience of an entirely  different order, which accumulates with the body (...) it no longer represents our past to us, it acts it; and if it still deserves the name of memory, it is not because it conserves bygone images, but because it prolongs their </a:t>
            </a:r>
            <a:r>
              <a:rPr lang="en-US" sz="4400" i="1" dirty="0" err="1"/>
              <a:t>usefull</a:t>
            </a:r>
            <a:r>
              <a:rPr lang="en-US" sz="4400" i="1" dirty="0"/>
              <a:t> effects into the present moment"</a:t>
            </a:r>
            <a:r>
              <a:rPr lang="en-US" sz="4400" dirty="0"/>
              <a:t> (Bergson1908, 92-93). </a:t>
            </a:r>
          </a:p>
          <a:p>
            <a:endParaRPr lang="en-US" sz="3800" dirty="0"/>
          </a:p>
        </p:txBody>
      </p:sp>
    </p:spTree>
    <p:extLst>
      <p:ext uri="{BB962C8B-B14F-4D97-AF65-F5344CB8AC3E}">
        <p14:creationId xmlns:p14="http://schemas.microsoft.com/office/powerpoint/2010/main" val="178567236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78979197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a:t>Astrid: </a:t>
            </a:r>
            <a:r>
              <a:rPr lang="en-GB"/>
              <a:t>1</a:t>
            </a:r>
            <a:r>
              <a:rPr lang="en-GB" baseline="30000"/>
              <a:t>st</a:t>
            </a:r>
            <a:r>
              <a:rPr lang="en-GB"/>
              <a:t> grade, 4</a:t>
            </a:r>
            <a:r>
              <a:rPr lang="en-GB" baseline="30000"/>
              <a:t>th</a:t>
            </a:r>
            <a:r>
              <a:rPr lang="en-GB"/>
              <a:t> day of school, 7 yrs</a:t>
            </a:r>
            <a:r>
              <a:rPr lang="nb-NO">
                <a:effectLst/>
              </a:rPr>
              <a:t> </a:t>
            </a:r>
            <a:endParaRPr lang="en-US"/>
          </a:p>
        </p:txBody>
      </p:sp>
      <p:sp>
        <p:nvSpPr>
          <p:cNvPr id="3" name="Content Placeholder 2"/>
          <p:cNvSpPr>
            <a:spLocks noGrp="1"/>
          </p:cNvSpPr>
          <p:nvPr>
            <p:ph idx="1"/>
          </p:nvPr>
        </p:nvSpPr>
        <p:spPr/>
        <p:txBody>
          <a:bodyPr/>
          <a:lstStyle/>
          <a:p>
            <a:pPr marL="0" indent="0">
              <a:buNone/>
            </a:pPr>
            <a:r>
              <a:rPr lang="en-GB" i="1"/>
              <a:t>Astrid complains loudly about all her pens being dry. 'Mine too', Kristin says, and the two girls continue discussing the pen situation. The teacher reminds the class of "the zipper". Astrid turns to Nina (who hasn't uttered a word during the entire lesson) and says: 'Remember the zipper!' </a:t>
            </a:r>
            <a:endParaRPr lang="nb-NO"/>
          </a:p>
          <a:p>
            <a:endParaRPr lang="en-US"/>
          </a:p>
        </p:txBody>
      </p:sp>
    </p:spTree>
    <p:extLst>
      <p:ext uri="{BB962C8B-B14F-4D97-AF65-F5344CB8AC3E}">
        <p14:creationId xmlns:p14="http://schemas.microsoft.com/office/powerpoint/2010/main" val="165632894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Astrid: 3</a:t>
            </a:r>
            <a:r>
              <a:rPr lang="en-US" baseline="30000"/>
              <a:t>rd</a:t>
            </a:r>
            <a:r>
              <a:rPr lang="en-US"/>
              <a:t> grade, 9 yrs</a:t>
            </a:r>
            <a:r>
              <a:rPr lang="nb-NO">
                <a:effectLst/>
              </a:rPr>
              <a:t> </a:t>
            </a:r>
            <a:endParaRPr lang="en-US"/>
          </a:p>
        </p:txBody>
      </p:sp>
      <p:sp>
        <p:nvSpPr>
          <p:cNvPr id="3" name="Content Placeholder 2"/>
          <p:cNvSpPr>
            <a:spLocks noGrp="1"/>
          </p:cNvSpPr>
          <p:nvPr>
            <p:ph idx="1"/>
          </p:nvPr>
        </p:nvSpPr>
        <p:spPr/>
        <p:txBody>
          <a:bodyPr>
            <a:normAutofit fontScale="85000" lnSpcReduction="20000"/>
          </a:bodyPr>
          <a:lstStyle/>
          <a:p>
            <a:pPr marL="0" indent="0">
              <a:buNone/>
            </a:pPr>
            <a:r>
              <a:rPr lang="en-US" i="1"/>
              <a:t>Ola is back in school today. Astrid says to him: ‘It was peaceful in the class while you were gone, you know that?’ ‘Yeah I guess it was’, Ola says friendly. Astrid: ‘Do you know that you are noisy?’ Ola: ‘You are too!’ Astrid grabs his arm and threatens – half in jest – to beat him up during the break. Ola and another boy laugh. Astrid grabs hold of Ola’s sweater anew and Ola protests: the sweater may be damaged. Astrid: ‘I don’t give a shit about that!’ The teacher comes by and reminds Astrid to take off her shoes (a rule in this classroom in winter). Astrid gets up, mumbling: ‘Teachers see everything!’ While she passes Harald, she says: ‘Harald! Take off your shoes’.</a:t>
            </a:r>
            <a:endParaRPr lang="nb-NO"/>
          </a:p>
          <a:p>
            <a:pPr marL="0" indent="0">
              <a:buNone/>
            </a:pPr>
            <a:endParaRPr lang="en-US"/>
          </a:p>
        </p:txBody>
      </p:sp>
    </p:spTree>
    <p:extLst>
      <p:ext uri="{BB962C8B-B14F-4D97-AF65-F5344CB8AC3E}">
        <p14:creationId xmlns:p14="http://schemas.microsoft.com/office/powerpoint/2010/main" val="148797904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Astrid: 6</a:t>
            </a:r>
            <a:r>
              <a:rPr lang="en-US" baseline="30000"/>
              <a:t>th</a:t>
            </a:r>
            <a:r>
              <a:rPr lang="en-US"/>
              <a:t> grade, 12 yrs</a:t>
            </a:r>
            <a:r>
              <a:rPr lang="nb-NO">
                <a:effectLst/>
              </a:rPr>
              <a:t> </a:t>
            </a:r>
            <a:endParaRPr lang="en-US"/>
          </a:p>
        </p:txBody>
      </p:sp>
      <p:sp>
        <p:nvSpPr>
          <p:cNvPr id="3" name="Content Placeholder 2"/>
          <p:cNvSpPr>
            <a:spLocks noGrp="1"/>
          </p:cNvSpPr>
          <p:nvPr>
            <p:ph idx="1"/>
          </p:nvPr>
        </p:nvSpPr>
        <p:spPr/>
        <p:txBody>
          <a:bodyPr>
            <a:normAutofit fontScale="85000" lnSpcReduction="20000"/>
          </a:bodyPr>
          <a:lstStyle/>
          <a:p>
            <a:pPr marL="0" indent="0">
              <a:buNone/>
            </a:pPr>
            <a:r>
              <a:rPr lang="nb-NO" i="1"/>
              <a:t>Astrid sits on the floor, and two girls are comforting her. She tells me that Ola and Alek have teased her for looking like a boy, that she talks like a boy and behaves like a boy. For some time they have given her the nickname ‘man’ and she can’t take it anymore. It is not because she wants to be a boy that she wears big, loose sweatshirts – it is because she likes it! I suddenly realise from the black stripes on her cheeks that she is wearing mascara. I also notice the feminine t-shirt she wears under her rough sweatshirt (…) After the lesson the teacher asks her why she had cried. Astrid tells her, and she smiles a little when the teacher says: ‘You don’t look a bit like a boy, you look like Astrid!’</a:t>
            </a:r>
          </a:p>
          <a:p>
            <a:pPr marL="0" indent="0">
              <a:buNone/>
            </a:pPr>
            <a:endParaRPr lang="en-US"/>
          </a:p>
        </p:txBody>
      </p:sp>
    </p:spTree>
    <p:extLst>
      <p:ext uri="{BB962C8B-B14F-4D97-AF65-F5344CB8AC3E}">
        <p14:creationId xmlns:p14="http://schemas.microsoft.com/office/powerpoint/2010/main" val="374026768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t>Astrid: 8</a:t>
            </a:r>
            <a:r>
              <a:rPr lang="en-US" baseline="30000"/>
              <a:t>th</a:t>
            </a:r>
            <a:r>
              <a:rPr lang="en-US"/>
              <a:t> grade, 14 yrs</a:t>
            </a:r>
            <a:r>
              <a:rPr lang="nb-NO">
                <a:effectLst/>
              </a:rPr>
              <a:t> </a:t>
            </a:r>
            <a:endParaRPr lang="en-US"/>
          </a:p>
        </p:txBody>
      </p:sp>
      <p:sp>
        <p:nvSpPr>
          <p:cNvPr id="4" name="Content Placeholder 3"/>
          <p:cNvSpPr>
            <a:spLocks noGrp="1"/>
          </p:cNvSpPr>
          <p:nvPr>
            <p:ph idx="1"/>
          </p:nvPr>
        </p:nvSpPr>
        <p:spPr>
          <a:xfrm>
            <a:off x="457200" y="1600200"/>
            <a:ext cx="8229600" cy="4695492"/>
          </a:xfrm>
        </p:spPr>
        <p:txBody>
          <a:bodyPr>
            <a:normAutofit fontScale="77500" lnSpcReduction="20000"/>
          </a:bodyPr>
          <a:lstStyle/>
          <a:p>
            <a:pPr marL="0" indent="0">
              <a:buNone/>
            </a:pPr>
            <a:r>
              <a:rPr lang="en-US" i="1"/>
              <a:t>Outside the classroom, I see Astrid holding Håkon in an iron grip. He takes revenge and she screams and laughs. She sends him a big, beaming smile (I have never seen that before!). Håkon continues to attack her while she descends the stairs to the canteen. She smiles and hits back, but in a somewhat lazy and flirtatious way.  In the canteen she continues the lazy play-fighting with more boys, all the time with a big smile. She sits down, rocks gently to the music, meets the eyes of Thomas, nudging him gently. He seems very attracted to her, and looks at her non-stop. She has developed into a master of the flirt, using her eyes, her smile, her comments, being both active and seductive. Mastering both the boys’ culture and the code of sexuality certainly gives her quite some power. ‘Did you say anything about me’, she says in a husky voice – ‘did you say some shit about me?’</a:t>
            </a:r>
            <a:endParaRPr lang="nb-NO"/>
          </a:p>
          <a:p>
            <a:pPr marL="0" indent="0">
              <a:buNone/>
            </a:pPr>
            <a:endParaRPr lang="en-US"/>
          </a:p>
        </p:txBody>
      </p:sp>
    </p:spTree>
    <p:extLst>
      <p:ext uri="{BB962C8B-B14F-4D97-AF65-F5344CB8AC3E}">
        <p14:creationId xmlns:p14="http://schemas.microsoft.com/office/powerpoint/2010/main" val="326525529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a:t>Interview with Astrid: 8</a:t>
            </a:r>
            <a:r>
              <a:rPr lang="en-US" baseline="30000"/>
              <a:t>th</a:t>
            </a:r>
            <a:r>
              <a:rPr lang="en-US"/>
              <a:t> grade, </a:t>
            </a:r>
            <a:br>
              <a:rPr lang="en-US"/>
            </a:br>
            <a:r>
              <a:rPr lang="en-US"/>
              <a:t>14-15 yrs</a:t>
            </a:r>
            <a:r>
              <a:rPr lang="nb-NO">
                <a:effectLst/>
              </a:rPr>
              <a:t> </a:t>
            </a:r>
            <a:endParaRPr lang="en-US"/>
          </a:p>
        </p:txBody>
      </p:sp>
      <p:sp>
        <p:nvSpPr>
          <p:cNvPr id="3" name="Content Placeholder 2"/>
          <p:cNvSpPr>
            <a:spLocks noGrp="1"/>
          </p:cNvSpPr>
          <p:nvPr>
            <p:ph idx="1"/>
          </p:nvPr>
        </p:nvSpPr>
        <p:spPr/>
        <p:txBody>
          <a:bodyPr/>
          <a:lstStyle/>
          <a:p>
            <a:pPr marL="0" indent="0">
              <a:buNone/>
            </a:pPr>
            <a:r>
              <a:rPr lang="en-US" i="1"/>
              <a:t>(…) I know I have also talked a lot of bullshit, but you just get it back twice as hard. So then it becomes a bit hopeless. I don’t always feel that I can be me, and say exactly what I want, because I’m afraid that they will throw in a cheeky comment, but…(…) Most of the boys in our class have not yet really understood what discrimination of women is all about. They don’t care.</a:t>
            </a:r>
            <a:endParaRPr lang="nb-NO"/>
          </a:p>
          <a:p>
            <a:pPr marL="0" indent="0">
              <a:buNone/>
            </a:pPr>
            <a:endParaRPr lang="en-US"/>
          </a:p>
        </p:txBody>
      </p:sp>
    </p:spTree>
    <p:extLst>
      <p:ext uri="{BB962C8B-B14F-4D97-AF65-F5344CB8AC3E}">
        <p14:creationId xmlns:p14="http://schemas.microsoft.com/office/powerpoint/2010/main" val="127111433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274638"/>
            <a:ext cx="8229600" cy="284979"/>
          </a:xfrm>
        </p:spPr>
        <p:txBody>
          <a:bodyPr>
            <a:normAutofit fontScale="90000"/>
          </a:bodyPr>
          <a:lstStyle/>
          <a:p>
            <a:endParaRPr lang="en-US"/>
          </a:p>
        </p:txBody>
      </p:sp>
      <p:sp>
        <p:nvSpPr>
          <p:cNvPr id="3" name="Content Placeholder 2"/>
          <p:cNvSpPr>
            <a:spLocks noGrp="1"/>
          </p:cNvSpPr>
          <p:nvPr>
            <p:ph idx="1"/>
          </p:nvPr>
        </p:nvSpPr>
        <p:spPr/>
        <p:txBody>
          <a:bodyPr>
            <a:normAutofit/>
          </a:bodyPr>
          <a:lstStyle/>
          <a:p>
            <a:pPr marL="0" indent="0">
              <a:buNone/>
            </a:pPr>
            <a:endParaRPr lang="en-US" sz="4000" dirty="0"/>
          </a:p>
        </p:txBody>
      </p:sp>
      <p:pic>
        <p:nvPicPr>
          <p:cNvPr id="5" name="Picture 4" descr="baby_time.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7201" y="699520"/>
            <a:ext cx="7948230" cy="5596171"/>
          </a:xfrm>
          <a:prstGeom prst="rect">
            <a:avLst/>
          </a:prstGeom>
        </p:spPr>
      </p:pic>
      <p:sp>
        <p:nvSpPr>
          <p:cNvPr id="6" name="TextBox 5"/>
          <p:cNvSpPr txBox="1"/>
          <p:nvPr/>
        </p:nvSpPr>
        <p:spPr>
          <a:xfrm>
            <a:off x="3340779" y="5177151"/>
            <a:ext cx="4859314" cy="523220"/>
          </a:xfrm>
          <a:prstGeom prst="rect">
            <a:avLst/>
          </a:prstGeom>
          <a:noFill/>
        </p:spPr>
        <p:txBody>
          <a:bodyPr wrap="square" rtlCol="0">
            <a:spAutoFit/>
          </a:bodyPr>
          <a:lstStyle/>
          <a:p>
            <a:r>
              <a:rPr lang="en-US" sz="28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What times are in this child?</a:t>
            </a:r>
            <a:endParaRPr lang="en-US" sz="2800"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Tree>
    <p:extLst>
      <p:ext uri="{BB962C8B-B14F-4D97-AF65-F5344CB8AC3E}">
        <p14:creationId xmlns:p14="http://schemas.microsoft.com/office/powerpoint/2010/main" val="3528315864"/>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0</TotalTime>
  <Words>1554</Words>
  <Application>Microsoft Office PowerPoint</Application>
  <PresentationFormat>On-screen Show (4:3)</PresentationFormat>
  <Paragraphs>40</Paragraphs>
  <Slides>22</Slides>
  <Notes>1</Notes>
  <HiddenSlides>0</HiddenSlides>
  <MMClips>0</MMClips>
  <ScaleCrop>false</ScaleCrop>
  <HeadingPairs>
    <vt:vector size="4" baseType="variant">
      <vt:variant>
        <vt:lpstr>Theme</vt:lpstr>
      </vt:variant>
      <vt:variant>
        <vt:i4>1</vt:i4>
      </vt:variant>
      <vt:variant>
        <vt:lpstr>Slide Titles</vt:lpstr>
      </vt:variant>
      <vt:variant>
        <vt:i4>22</vt:i4>
      </vt:variant>
    </vt:vector>
  </HeadingPairs>
  <TitlesOfParts>
    <vt:vector size="23" baseType="lpstr">
      <vt:lpstr>Office Theme</vt:lpstr>
      <vt:lpstr>Temporal modes in children's development</vt:lpstr>
      <vt:lpstr>PowerPoint Presentation</vt:lpstr>
      <vt:lpstr>PowerPoint Presentation</vt:lpstr>
      <vt:lpstr>PowerPoint Presentation</vt:lpstr>
      <vt:lpstr>PowerPoint Presentation</vt:lpstr>
      <vt:lpstr>Henri Bergson</vt:lpstr>
      <vt:lpstr>PowerPoint Presentation</vt:lpstr>
      <vt:lpstr>PowerPoint Presentation</vt:lpstr>
      <vt:lpstr>1st grade (7 yrs): Toy animals at work  </vt:lpstr>
      <vt:lpstr>2nd grade (8 yrs): Jokes as a united front </vt:lpstr>
      <vt:lpstr>4th grade (10 yrs): Abstract thinking and obstinacy </vt:lpstr>
      <vt:lpstr>9th grade (15 yrs): Abstractions and emotions </vt:lpstr>
      <vt:lpstr>PowerPoint Presentation</vt:lpstr>
      <vt:lpstr>PowerPoint Presentation</vt:lpstr>
      <vt:lpstr>Resignification</vt:lpstr>
      <vt:lpstr>PowerPoint Presentation</vt:lpstr>
      <vt:lpstr>Astrid: 1st grade, 4th day of school, 7 yrs </vt:lpstr>
      <vt:lpstr>Astrid: 3rd grade, 9 yrs </vt:lpstr>
      <vt:lpstr>Astrid: 6th grade, 12 yrs </vt:lpstr>
      <vt:lpstr>Astrid: 8th grade, 14 yrs </vt:lpstr>
      <vt:lpstr>Interview with Astrid: 8th grade,  14-15 yrs </vt:lpstr>
      <vt:lpstr>PowerPoint Presentation</vt:lpstr>
    </vt:vector>
  </TitlesOfParts>
  <Company>Universitetet i Oslo</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Temporal modes in children's development or What times are in this child?</dc:title>
  <dc:creator>Harriet Bjerrum Nielsen</dc:creator>
  <cp:lastModifiedBy>Heather Stanley</cp:lastModifiedBy>
  <cp:revision>40</cp:revision>
  <dcterms:created xsi:type="dcterms:W3CDTF">2013-09-04T19:14:20Z</dcterms:created>
  <dcterms:modified xsi:type="dcterms:W3CDTF">2013-10-28T09:01:03Z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AdHocReviewCycleID">
    <vt:i4>-86116421</vt:i4>
  </property>
  <property fmtid="{D5CDD505-2E9C-101B-9397-08002B2CF9AE}" pid="3" name="_NewReviewCycle">
    <vt:lpwstr/>
  </property>
  <property fmtid="{D5CDD505-2E9C-101B-9397-08002B2CF9AE}" pid="4" name="_EmailSubject">
    <vt:lpwstr>NFQLR website</vt:lpwstr>
  </property>
  <property fmtid="{D5CDD505-2E9C-101B-9397-08002B2CF9AE}" pid="5" name="_AuthorEmail">
    <vt:lpwstr>E.Mcgeeney@sussex.ac.uk</vt:lpwstr>
  </property>
  <property fmtid="{D5CDD505-2E9C-101B-9397-08002B2CF9AE}" pid="6" name="_AuthorEmailDisplayName">
    <vt:lpwstr>Ester McGeeney</vt:lpwstr>
  </property>
</Properties>
</file>