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3" r:id="rId5"/>
    <p:sldId id="262" r:id="rId6"/>
  </p:sldIdLst>
  <p:sldSz cx="9144000" cy="6858000" type="screen4x3"/>
  <p:notesSz cx="6794500" cy="9906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9838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32DF6-6646-4253-B81A-7B0D9B279E39}" type="datetimeFigureOut">
              <a:rPr lang="en-GB" smtClean="0"/>
              <a:pPr/>
              <a:t>04/03/2014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94845-94F9-42E0-906B-ADC5CA68A5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98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4845-94F9-42E0-906B-ADC5CA68A5B4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136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Universities</a:t>
            </a:r>
            <a:r>
              <a:rPr lang="fr-FR" dirty="0" smtClean="0"/>
              <a:t>:</a:t>
            </a:r>
          </a:p>
          <a:p>
            <a:pPr algn="just"/>
            <a:r>
              <a:rPr lang="en-GB" sz="1200" dirty="0" smtClean="0"/>
              <a:t>Social Work is not recognized as a scientific discipline</a:t>
            </a:r>
          </a:p>
          <a:p>
            <a:pPr algn="just"/>
            <a:r>
              <a:rPr lang="en-GB" sz="1200" dirty="0" smtClean="0"/>
              <a:t>Researchers are based in Sociology, Psychology, Education, Health …</a:t>
            </a:r>
          </a:p>
          <a:p>
            <a:pPr algn="just"/>
            <a:r>
              <a:rPr lang="en-GB" sz="1200" dirty="0" smtClean="0"/>
              <a:t>More and more BA and MA on topics relevant to Social Work </a:t>
            </a:r>
          </a:p>
          <a:p>
            <a:pPr algn="just"/>
            <a:endParaRPr lang="fr-FR" sz="1200" dirty="0" smtClean="0"/>
          </a:p>
          <a:p>
            <a:pPr algn="just"/>
            <a:r>
              <a:rPr lang="fr-FR" sz="1200" dirty="0" err="1" smtClean="0"/>
              <a:t>schools</a:t>
            </a:r>
            <a:endParaRPr lang="fr-FR" sz="1200" dirty="0" smtClean="0"/>
          </a:p>
          <a:p>
            <a:r>
              <a:rPr lang="fr-FR" dirty="0" err="1" smtClean="0"/>
              <a:t>private</a:t>
            </a:r>
            <a:r>
              <a:rPr lang="fr-FR" dirty="0" smtClean="0"/>
              <a:t> non-for-profit </a:t>
            </a:r>
            <a:r>
              <a:rPr lang="fr-FR" dirty="0" err="1" smtClean="0"/>
              <a:t>sector</a:t>
            </a:r>
            <a:endParaRPr lang="fr-FR" dirty="0" smtClean="0"/>
          </a:p>
          <a:p>
            <a:r>
              <a:rPr lang="fr-FR" dirty="0" err="1" smtClean="0"/>
              <a:t>Traditionally</a:t>
            </a:r>
            <a:r>
              <a:rPr lang="fr-FR" dirty="0" smtClean="0"/>
              <a:t>: Training of social </a:t>
            </a:r>
            <a:r>
              <a:rPr lang="fr-FR" dirty="0" err="1" smtClean="0"/>
              <a:t>workers</a:t>
            </a:r>
            <a:endParaRPr lang="fr-FR" dirty="0" smtClean="0"/>
          </a:p>
          <a:p>
            <a:r>
              <a:rPr lang="fr-FR" dirty="0" err="1" smtClean="0"/>
              <a:t>Recently</a:t>
            </a:r>
            <a:r>
              <a:rPr lang="fr-FR" dirty="0" smtClean="0"/>
              <a:t>: more and more </a:t>
            </a:r>
            <a:r>
              <a:rPr lang="fr-FR" dirty="0" err="1" smtClean="0"/>
              <a:t>teachers</a:t>
            </a:r>
            <a:r>
              <a:rPr lang="fr-FR" dirty="0" smtClean="0"/>
              <a:t> have </a:t>
            </a:r>
            <a:r>
              <a:rPr lang="fr-FR" dirty="0" err="1" smtClean="0"/>
              <a:t>PhDs</a:t>
            </a:r>
            <a:endParaRPr lang="fr-FR" dirty="0" smtClean="0"/>
          </a:p>
          <a:p>
            <a:r>
              <a:rPr lang="fr-FR" dirty="0" err="1" smtClean="0"/>
              <a:t>Schools</a:t>
            </a:r>
            <a:r>
              <a:rPr lang="fr-FR" dirty="0" smtClean="0"/>
              <a:t> are setting up </a:t>
            </a:r>
            <a:r>
              <a:rPr lang="fr-FR" dirty="0" err="1" smtClean="0"/>
              <a:t>research</a:t>
            </a:r>
            <a:r>
              <a:rPr lang="fr-FR" dirty="0" smtClean="0"/>
              <a:t> centres in Social </a:t>
            </a:r>
            <a:r>
              <a:rPr lang="fr-FR" dirty="0" err="1" smtClean="0"/>
              <a:t>Work</a:t>
            </a:r>
            <a:endParaRPr lang="fr-FR" dirty="0" smtClean="0"/>
          </a:p>
          <a:p>
            <a:pPr algn="just"/>
            <a:endParaRPr lang="en-GB" sz="1200" dirty="0" smtClean="0"/>
          </a:p>
          <a:p>
            <a:endParaRPr lang="en-GB" dirty="0" smtClean="0"/>
          </a:p>
          <a:p>
            <a:r>
              <a:rPr lang="fr-FR" dirty="0" err="1" smtClean="0"/>
              <a:t>observatories</a:t>
            </a:r>
            <a:endParaRPr lang="en-GB" dirty="0" smtClean="0"/>
          </a:p>
          <a:p>
            <a:r>
              <a:rPr lang="en-GB" dirty="0" smtClean="0"/>
              <a:t>public centres instituted by governments </a:t>
            </a:r>
          </a:p>
          <a:p>
            <a:r>
              <a:rPr lang="en-GB" dirty="0" smtClean="0"/>
              <a:t>representatives of ministries, public institutions, non-profit organisations, researchers</a:t>
            </a:r>
          </a:p>
          <a:p>
            <a:r>
              <a:rPr lang="en-GB" dirty="0" smtClean="0"/>
              <a:t>investigate target populations and social problems (poverty, children at risk, homeless people, justice, health concerns…)</a:t>
            </a:r>
          </a:p>
          <a:p>
            <a:r>
              <a:rPr lang="en-GB" dirty="0" smtClean="0"/>
              <a:t>carry out or commission research on specific topics relevant to policy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4845-94F9-42E0-906B-ADC5CA68A5B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709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dirty="0" smtClean="0"/>
              <a:t>advanced and life-long training (masters, week-courses, conferences) </a:t>
            </a:r>
          </a:p>
          <a:p>
            <a:pPr lvl="1"/>
            <a:r>
              <a:rPr lang="fr-FR" dirty="0" smtClean="0"/>
              <a:t>Initial</a:t>
            </a:r>
            <a:r>
              <a:rPr lang="fr-FR" baseline="0" dirty="0" smtClean="0"/>
              <a:t> training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competence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oriented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rather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knowledge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based</a:t>
            </a:r>
            <a:endParaRPr lang="en-GB" dirty="0" smtClean="0"/>
          </a:p>
          <a:p>
            <a:pPr lvl="1"/>
            <a:r>
              <a:rPr lang="en-GB" dirty="0" smtClean="0"/>
              <a:t>practitioners and stakeholders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Observatories gather results of research in their field </a:t>
            </a:r>
          </a:p>
          <a:p>
            <a:pPr lvl="1"/>
            <a:r>
              <a:rPr lang="en-GB" dirty="0" smtClean="0"/>
              <a:t>deliver recommendations to governments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4845-94F9-42E0-906B-ADC5CA68A5B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490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dirty="0" smtClean="0"/>
              <a:t>Weapons: </a:t>
            </a:r>
          </a:p>
          <a:p>
            <a:pPr lvl="1"/>
            <a:r>
              <a:rPr lang="en-GB" dirty="0" smtClean="0"/>
              <a:t>- Need for students (schools have students)</a:t>
            </a:r>
          </a:p>
          <a:p>
            <a:pPr lvl="1"/>
            <a:r>
              <a:rPr lang="en-GB" dirty="0" smtClean="0"/>
              <a:t>- Need for scientific legitimacy (universities have legitimacy)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4845-94F9-42E0-906B-ADC5CA68A5B4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78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fr-FR" dirty="0" err="1" smtClean="0"/>
              <a:t>Researchers</a:t>
            </a:r>
            <a:r>
              <a:rPr lang="fr-FR" dirty="0" smtClean="0"/>
              <a:t>: </a:t>
            </a:r>
            <a:endParaRPr lang="en-GB" dirty="0" smtClean="0"/>
          </a:p>
          <a:p>
            <a:pPr lvl="1"/>
            <a:r>
              <a:rPr lang="en-GB" dirty="0" smtClean="0"/>
              <a:t>are often critical about policy and practice</a:t>
            </a:r>
          </a:p>
          <a:p>
            <a:pPr lvl="1"/>
            <a:r>
              <a:rPr lang="en-GB" dirty="0" smtClean="0"/>
              <a:t>recently get organized </a:t>
            </a:r>
          </a:p>
          <a:p>
            <a:endParaRPr lang="fr-FR" dirty="0" smtClean="0"/>
          </a:p>
          <a:p>
            <a:r>
              <a:rPr lang="fr-FR" dirty="0" err="1" smtClean="0"/>
              <a:t>Practitioners</a:t>
            </a:r>
            <a:r>
              <a:rPr lang="fr-FR" dirty="0" smtClean="0"/>
              <a:t>:</a:t>
            </a:r>
          </a:p>
          <a:p>
            <a:pPr lvl="1"/>
            <a:r>
              <a:rPr lang="en-GB" dirty="0" smtClean="0"/>
              <a:t>look at laws and official guidelines</a:t>
            </a:r>
          </a:p>
          <a:p>
            <a:pPr lvl="1"/>
            <a:r>
              <a:rPr lang="en-GB" dirty="0" smtClean="0"/>
              <a:t>are overwhelmed with the managerial issues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4845-94F9-42E0-906B-ADC5CA68A5B4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42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16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289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1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942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76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82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45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14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86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09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39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B9A0F-294B-4137-B31E-3869D7A34B31}" type="datetimeFigureOut">
              <a:rPr lang="fr-FR" smtClean="0"/>
              <a:pPr/>
              <a:t>04/03/2014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1AD53-8F8A-444D-B54A-3FD574A8E84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25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946647"/>
          </a:xfrm>
          <a:ln w="3810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French research on Social Work: war and weapons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4581128"/>
            <a:ext cx="8784976" cy="187220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Hélène Join-Lambert</a:t>
            </a:r>
          </a:p>
          <a:p>
            <a:endParaRPr lang="en-GB" dirty="0" smtClean="0"/>
          </a:p>
          <a:p>
            <a:r>
              <a:rPr lang="en-GB" dirty="0" smtClean="0"/>
              <a:t>Marie Curie Research Fellow - CIRCY</a:t>
            </a:r>
          </a:p>
          <a:p>
            <a:r>
              <a:rPr lang="en-GB" dirty="0" err="1" smtClean="0"/>
              <a:t>Université</a:t>
            </a:r>
            <a:r>
              <a:rPr lang="en-GB" dirty="0" smtClean="0"/>
              <a:t> Paris </a:t>
            </a:r>
            <a:r>
              <a:rPr lang="en-GB" dirty="0" err="1" smtClean="0"/>
              <a:t>Ouest</a:t>
            </a:r>
            <a:r>
              <a:rPr lang="en-GB" dirty="0" smtClean="0"/>
              <a:t> Nanterre La </a:t>
            </a:r>
            <a:r>
              <a:rPr lang="en-GB" dirty="0" err="1" smtClean="0"/>
              <a:t>Défense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553" y="332656"/>
            <a:ext cx="147543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10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err="1" smtClean="0">
                <a:solidFill>
                  <a:srgbClr val="C00000"/>
                </a:solidFill>
              </a:rPr>
              <a:t>Who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 err="1" smtClean="0">
                <a:solidFill>
                  <a:srgbClr val="C00000"/>
                </a:solidFill>
              </a:rPr>
              <a:t>does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 err="1" smtClean="0">
                <a:solidFill>
                  <a:srgbClr val="C00000"/>
                </a:solidFill>
              </a:rPr>
              <a:t>research</a:t>
            </a:r>
            <a:r>
              <a:rPr lang="fr-FR" dirty="0" smtClean="0">
                <a:solidFill>
                  <a:srgbClr val="C00000"/>
                </a:solidFill>
              </a:rPr>
              <a:t> on Social </a:t>
            </a:r>
            <a:r>
              <a:rPr lang="fr-FR" dirty="0" err="1" smtClean="0">
                <a:solidFill>
                  <a:srgbClr val="C00000"/>
                </a:solidFill>
              </a:rPr>
              <a:t>Work</a:t>
            </a:r>
            <a:r>
              <a:rPr lang="fr-FR" dirty="0" smtClean="0">
                <a:solidFill>
                  <a:srgbClr val="C00000"/>
                </a:solidFill>
              </a:rPr>
              <a:t>?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9632" y="1916833"/>
            <a:ext cx="6120680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algn="just"/>
            <a:r>
              <a:rPr lang="fr-FR" sz="3600" dirty="0" err="1" smtClean="0"/>
              <a:t>Academics</a:t>
            </a:r>
            <a:r>
              <a:rPr lang="fr-FR" sz="3600" dirty="0" smtClean="0"/>
              <a:t> in </a:t>
            </a:r>
            <a:r>
              <a:rPr lang="fr-FR" sz="3600" dirty="0" err="1" smtClean="0"/>
              <a:t>Universities</a:t>
            </a:r>
            <a:endParaRPr lang="fr-FR" sz="3600" dirty="0" smtClean="0"/>
          </a:p>
          <a:p>
            <a:pPr algn="just"/>
            <a:r>
              <a:rPr lang="fr-FR" sz="3600" dirty="0" err="1"/>
              <a:t>Schools</a:t>
            </a:r>
            <a:r>
              <a:rPr lang="fr-FR" sz="3600" dirty="0"/>
              <a:t> for Social </a:t>
            </a:r>
            <a:r>
              <a:rPr lang="fr-FR" sz="3600" dirty="0" err="1" smtClean="0"/>
              <a:t>Work</a:t>
            </a:r>
            <a:endParaRPr lang="fr-FR" sz="3600" dirty="0" smtClean="0"/>
          </a:p>
          <a:p>
            <a:pPr algn="just"/>
            <a:r>
              <a:rPr lang="en-GB" sz="3600" dirty="0"/>
              <a:t>National observatories</a:t>
            </a:r>
            <a:endParaRPr lang="fr-FR" sz="3600" dirty="0" smtClean="0"/>
          </a:p>
          <a:p>
            <a:pPr algn="just"/>
            <a:endParaRPr lang="fr-FR" sz="3600" dirty="0"/>
          </a:p>
          <a:p>
            <a:pPr marL="457200" lvl="1" indent="0">
              <a:buNone/>
            </a:pPr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871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How </a:t>
            </a:r>
            <a:r>
              <a:rPr lang="fr-FR" dirty="0" err="1" smtClean="0">
                <a:solidFill>
                  <a:srgbClr val="C00000"/>
                </a:solidFill>
              </a:rPr>
              <a:t>does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 err="1" smtClean="0">
                <a:solidFill>
                  <a:srgbClr val="C00000"/>
                </a:solidFill>
              </a:rPr>
              <a:t>research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 err="1" smtClean="0">
                <a:solidFill>
                  <a:srgbClr val="C00000"/>
                </a:solidFill>
              </a:rPr>
              <a:t>feed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 err="1" smtClean="0">
                <a:solidFill>
                  <a:srgbClr val="C00000"/>
                </a:solidFill>
              </a:rPr>
              <a:t>into</a:t>
            </a:r>
            <a:r>
              <a:rPr lang="fr-FR" dirty="0" smtClean="0">
                <a:solidFill>
                  <a:srgbClr val="C00000"/>
                </a:solidFill>
              </a:rPr>
              <a:t> practice? 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55776" y="2492896"/>
            <a:ext cx="3970784" cy="2188840"/>
          </a:xfrm>
        </p:spPr>
        <p:txBody>
          <a:bodyPr>
            <a:normAutofit/>
          </a:bodyPr>
          <a:lstStyle/>
          <a:p>
            <a:r>
              <a:rPr lang="en-GB" dirty="0"/>
              <a:t>Through </a:t>
            </a:r>
            <a:r>
              <a:rPr lang="en-GB" dirty="0" smtClean="0"/>
              <a:t>training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Through </a:t>
            </a:r>
            <a:r>
              <a:rPr lang="en-GB" dirty="0" smtClean="0"/>
              <a:t>policy</a:t>
            </a:r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23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The </a:t>
            </a:r>
            <a:r>
              <a:rPr lang="fr-FR" dirty="0" err="1" smtClean="0">
                <a:solidFill>
                  <a:srgbClr val="C00000"/>
                </a:solidFill>
              </a:rPr>
              <a:t>war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2692896"/>
          </a:xfrm>
        </p:spPr>
        <p:txBody>
          <a:bodyPr/>
          <a:lstStyle/>
          <a:p>
            <a:r>
              <a:rPr lang="en-GB" dirty="0"/>
              <a:t>Competition between universities and schools </a:t>
            </a:r>
          </a:p>
          <a:p>
            <a:r>
              <a:rPr lang="en-GB" dirty="0" smtClean="0"/>
              <a:t>Many </a:t>
            </a:r>
            <a:r>
              <a:rPr lang="en-GB" dirty="0"/>
              <a:t>examples of local cooperation </a:t>
            </a:r>
          </a:p>
          <a:p>
            <a:r>
              <a:rPr lang="en-GB" dirty="0" smtClean="0"/>
              <a:t>On-going </a:t>
            </a:r>
            <a:r>
              <a:rPr lang="en-GB" dirty="0"/>
              <a:t>negotiations </a:t>
            </a:r>
            <a:r>
              <a:rPr lang="en-GB" dirty="0" smtClean="0"/>
              <a:t>national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04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As a result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636912"/>
            <a:ext cx="8229600" cy="3052936"/>
          </a:xfrm>
        </p:spPr>
        <p:txBody>
          <a:bodyPr/>
          <a:lstStyle/>
          <a:p>
            <a:r>
              <a:rPr lang="en-GB" dirty="0" smtClean="0"/>
              <a:t>Researchers on Social Work </a:t>
            </a:r>
          </a:p>
          <a:p>
            <a:pPr lvl="1"/>
            <a:r>
              <a:rPr lang="en-GB" dirty="0" smtClean="0"/>
              <a:t>seek legitimacy in other scientific areas</a:t>
            </a:r>
          </a:p>
          <a:p>
            <a:pPr marL="457200" lvl="1" indent="0">
              <a:buNone/>
            </a:pPr>
            <a:endParaRPr lang="en-GB" dirty="0" smtClean="0"/>
          </a:p>
          <a:p>
            <a:r>
              <a:rPr lang="en-GB" dirty="0" smtClean="0"/>
              <a:t>Practitioners in Social Work </a:t>
            </a:r>
          </a:p>
          <a:p>
            <a:pPr lvl="1"/>
            <a:r>
              <a:rPr lang="en-GB" dirty="0" smtClean="0"/>
              <a:t>are not familiar with the research perspective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54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On-screen Show (4:3)</PresentationFormat>
  <Paragraphs>70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Thème Office</vt:lpstr>
      <vt:lpstr>French research on Social Work: war and weapons</vt:lpstr>
      <vt:lpstr>Who does research on Social Work?</vt:lpstr>
      <vt:lpstr>How does research feed into practice? </vt:lpstr>
      <vt:lpstr>The war </vt:lpstr>
      <vt:lpstr>As a result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research on Social work: war and weapons</dc:title>
  <dc:creator>HM</dc:creator>
  <cp:lastModifiedBy>Heather Stanley</cp:lastModifiedBy>
  <cp:revision>20</cp:revision>
  <cp:lastPrinted>2014-02-28T11:11:22Z</cp:lastPrinted>
  <dcterms:created xsi:type="dcterms:W3CDTF">2014-03-04T12:19:03Z</dcterms:created>
  <dcterms:modified xsi:type="dcterms:W3CDTF">2014-03-04T16:41:36Z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-789257462</vt:i4>
  </property>
  <property fmtid="{D5CDD505-2E9C-101B-9397-08002B2CF9AE}" pid="3" name="_NewReviewCycle">
    <vt:lpwstr/>
  </property>
  <property fmtid="{D5CDD505-2E9C-101B-9397-08002B2CF9AE}" pid="4" name="_EmailSubject">
    <vt:lpwstr>Tomorrow</vt:lpwstr>
  </property>
  <property fmtid="{D5CDD505-2E9C-101B-9397-08002B2CF9AE}" pid="5" name="_AuthorEmail">
    <vt:lpwstr>H.Join-Lambert@sussex.ac.uk</vt:lpwstr>
  </property>
  <property fmtid="{D5CDD505-2E9C-101B-9397-08002B2CF9AE}" pid="6" name="_AuthorEmailDisplayName">
    <vt:lpwstr>Helene Join-Lambert</vt:lpwstr>
  </property>
</Properties>
</file>