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08" r:id="rId3"/>
    <p:sldMasterId id="2147483720" r:id="rId4"/>
    <p:sldMasterId id="2147483732" r:id="rId5"/>
    <p:sldMasterId id="2147483756" r:id="rId6"/>
    <p:sldMasterId id="2147483768" r:id="rId7"/>
    <p:sldMasterId id="2147483792" r:id="rId8"/>
    <p:sldMasterId id="2147483804" r:id="rId9"/>
    <p:sldMasterId id="2147483816" r:id="rId10"/>
    <p:sldMasterId id="2147483828" r:id="rId11"/>
  </p:sldMasterIdLst>
  <p:notesMasterIdLst>
    <p:notesMasterId r:id="rId46"/>
  </p:notesMasterIdLst>
  <p:handoutMasterIdLst>
    <p:handoutMasterId r:id="rId47"/>
  </p:handoutMasterIdLst>
  <p:sldIdLst>
    <p:sldId id="256" r:id="rId12"/>
    <p:sldId id="338" r:id="rId13"/>
    <p:sldId id="322" r:id="rId14"/>
    <p:sldId id="343" r:id="rId15"/>
    <p:sldId id="394" r:id="rId16"/>
    <p:sldId id="344" r:id="rId17"/>
    <p:sldId id="345" r:id="rId18"/>
    <p:sldId id="388" r:id="rId19"/>
    <p:sldId id="389" r:id="rId20"/>
    <p:sldId id="354" r:id="rId21"/>
    <p:sldId id="355" r:id="rId22"/>
    <p:sldId id="391" r:id="rId23"/>
    <p:sldId id="392" r:id="rId24"/>
    <p:sldId id="395" r:id="rId25"/>
    <p:sldId id="356" r:id="rId26"/>
    <p:sldId id="362" r:id="rId27"/>
    <p:sldId id="333" r:id="rId28"/>
    <p:sldId id="396" r:id="rId29"/>
    <p:sldId id="382" r:id="rId30"/>
    <p:sldId id="366" r:id="rId31"/>
    <p:sldId id="383" r:id="rId32"/>
    <p:sldId id="384" r:id="rId33"/>
    <p:sldId id="385" r:id="rId34"/>
    <p:sldId id="397" r:id="rId35"/>
    <p:sldId id="398" r:id="rId36"/>
    <p:sldId id="367" r:id="rId37"/>
    <p:sldId id="375" r:id="rId38"/>
    <p:sldId id="377" r:id="rId39"/>
    <p:sldId id="379" r:id="rId40"/>
    <p:sldId id="336" r:id="rId41"/>
    <p:sldId id="351" r:id="rId42"/>
    <p:sldId id="386" r:id="rId43"/>
    <p:sldId id="387" r:id="rId44"/>
    <p:sldId id="335" r:id="rId45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968F"/>
    <a:srgbClr val="05B3AB"/>
    <a:srgbClr val="05BBB2"/>
    <a:srgbClr val="CF0601"/>
    <a:srgbClr val="B30501"/>
    <a:srgbClr val="FF5050"/>
    <a:srgbClr val="F62300"/>
    <a:srgbClr val="E22000"/>
    <a:srgbClr val="B81A00"/>
    <a:srgbClr val="0098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04" autoAdjust="0"/>
    <p:restoredTop sz="96433" autoAdjust="0"/>
  </p:normalViewPr>
  <p:slideViewPr>
    <p:cSldViewPr>
      <p:cViewPr varScale="1">
        <p:scale>
          <a:sx n="116" d="100"/>
          <a:sy n="116" d="100"/>
        </p:scale>
        <p:origin x="170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10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-3936" y="-84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slide" Target="slides/slide3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9991469816272993E-2"/>
          <c:y val="5.9335875984252003E-2"/>
          <c:w val="0.88125853018372702"/>
          <c:h val="0.719861466535433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Comparison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Intrinsic</c:v>
                </c:pt>
                <c:pt idx="1">
                  <c:v>Extrinsic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3.58</c:v>
                </c:pt>
                <c:pt idx="1">
                  <c:v>2.02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Interventions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Intrinsic</c:v>
                </c:pt>
                <c:pt idx="1">
                  <c:v>Extrinsic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3.33</c:v>
                </c:pt>
                <c:pt idx="1">
                  <c:v>2.6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4026760"/>
        <c:axId val="324027152"/>
      </c:barChart>
      <c:catAx>
        <c:axId val="324026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027152"/>
        <c:crosses val="autoZero"/>
        <c:auto val="1"/>
        <c:lblAlgn val="ctr"/>
        <c:lblOffset val="100"/>
        <c:noMultiLvlLbl val="0"/>
      </c:catAx>
      <c:valAx>
        <c:axId val="324027152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026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Self-worth</c:v>
                </c:pt>
                <c:pt idx="1">
                  <c:v>Education/Work value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3.25</c:v>
                </c:pt>
                <c:pt idx="1">
                  <c:v>3.5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0088912"/>
        <c:axId val="340089304"/>
      </c:barChart>
      <c:catAx>
        <c:axId val="340088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089304"/>
        <c:crosses val="autoZero"/>
        <c:auto val="1"/>
        <c:lblAlgn val="ctr"/>
        <c:lblOffset val="100"/>
        <c:noMultiLvlLbl val="0"/>
      </c:catAx>
      <c:valAx>
        <c:axId val="340089304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088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Self-worth</c:v>
                </c:pt>
                <c:pt idx="1">
                  <c:v>Education/Work value</c:v>
                </c:pt>
                <c:pt idx="2">
                  <c:v>Intrinsic value</c:v>
                </c:pt>
                <c:pt idx="3">
                  <c:v>Extrinsic value</c:v>
                </c:pt>
                <c:pt idx="4">
                  <c:v>Self-efficacy</c:v>
                </c:pt>
                <c:pt idx="5">
                  <c:v>Social inclusion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3.25</c:v>
                </c:pt>
                <c:pt idx="1">
                  <c:v>3.5</c:v>
                </c:pt>
                <c:pt idx="2">
                  <c:v>2.5</c:v>
                </c:pt>
                <c:pt idx="3">
                  <c:v>3.5</c:v>
                </c:pt>
                <c:pt idx="4">
                  <c:v>2.2000000000000002</c:v>
                </c:pt>
                <c:pt idx="5">
                  <c:v>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0596712"/>
        <c:axId val="340598672"/>
      </c:barChart>
      <c:catAx>
        <c:axId val="340596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598672"/>
        <c:crosses val="autoZero"/>
        <c:auto val="1"/>
        <c:lblAlgn val="ctr"/>
        <c:lblOffset val="100"/>
        <c:noMultiLvlLbl val="0"/>
      </c:catAx>
      <c:valAx>
        <c:axId val="340598672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596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C75F99-0412-9245-A851-5C6394FF01D6}" type="doc">
      <dgm:prSet loTypeId="urn:microsoft.com/office/officeart/2005/8/layout/cycle2" loCatId="cycle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35F4EF3-86E8-A44D-BA13-50E1E767DAA7}">
      <dgm:prSet phldrT="[Text]" custT="1"/>
      <dgm:spPr>
        <a:solidFill>
          <a:srgbClr val="FFFF0A">
            <a:alpha val="57000"/>
          </a:srgbClr>
        </a:solidFill>
      </dgm:spPr>
      <dgm:t>
        <a:bodyPr/>
        <a:lstStyle/>
        <a:p>
          <a:r>
            <a:rPr lang="en-US" sz="2400" dirty="0" smtClean="0">
              <a:solidFill>
                <a:srgbClr val="000000"/>
              </a:solidFill>
              <a:latin typeface="Calibri Light" panose="020F0302020204030204" pitchFamily="34" charset="0"/>
            </a:rPr>
            <a:t>Self-</a:t>
          </a:r>
          <a:r>
            <a:rPr lang="en-US" sz="2400" dirty="0" err="1" smtClean="0">
              <a:solidFill>
                <a:srgbClr val="000000"/>
              </a:solidFill>
              <a:latin typeface="Calibri Light" panose="020F0302020204030204" pitchFamily="34" charset="0"/>
            </a:rPr>
            <a:t>construals</a:t>
          </a:r>
          <a:endParaRPr lang="en-US" sz="2400" dirty="0" smtClean="0">
            <a:solidFill>
              <a:srgbClr val="000000"/>
            </a:solidFill>
            <a:latin typeface="Calibri Light" panose="020F0302020204030204" pitchFamily="34" charset="0"/>
          </a:endParaRPr>
        </a:p>
      </dgm:t>
    </dgm:pt>
    <dgm:pt modelId="{228E1294-5284-8E4D-A7B5-A7664FF2C1A9}" type="parTrans" cxnId="{F07D094C-7DF5-C04D-B721-0BA4FDDAA8B7}">
      <dgm:prSet/>
      <dgm:spPr/>
      <dgm:t>
        <a:bodyPr/>
        <a:lstStyle/>
        <a:p>
          <a:endParaRPr lang="en-US"/>
        </a:p>
      </dgm:t>
    </dgm:pt>
    <dgm:pt modelId="{520EE069-4C1B-E841-A67E-86ABFDCC0203}" type="sibTrans" cxnId="{F07D094C-7DF5-C04D-B721-0BA4FDDAA8B7}">
      <dgm:prSet/>
      <dgm:spPr>
        <a:solidFill>
          <a:schemeClr val="bg1">
            <a:lumMod val="50000"/>
          </a:schemeClr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endParaRPr lang="en-US"/>
        </a:p>
      </dgm:t>
    </dgm:pt>
    <dgm:pt modelId="{DF9DF1BF-C155-E940-BAC4-EF53BB74A8F2}">
      <dgm:prSet phldrT="[Text]" custT="1"/>
      <dgm:spPr>
        <a:solidFill>
          <a:srgbClr val="008040">
            <a:alpha val="66000"/>
          </a:srgbClr>
        </a:solidFill>
      </dgm:spPr>
      <dgm:t>
        <a:bodyPr/>
        <a:lstStyle/>
        <a:p>
          <a:pPr>
            <a:spcAft>
              <a:spcPts val="0"/>
            </a:spcAft>
          </a:pPr>
          <a:endParaRPr lang="en-US" sz="1800" dirty="0" smtClean="0">
            <a:solidFill>
              <a:srgbClr val="000000"/>
            </a:solidFill>
          </a:endParaRPr>
        </a:p>
        <a:p>
          <a:pPr>
            <a:spcAft>
              <a:spcPts val="0"/>
            </a:spcAft>
          </a:pPr>
          <a:r>
            <a:rPr lang="en-US" sz="2400" dirty="0" err="1" smtClean="0">
              <a:solidFill>
                <a:srgbClr val="000000"/>
              </a:solidFill>
              <a:latin typeface="Calibri Light" panose="020F0302020204030204" pitchFamily="34" charset="0"/>
            </a:rPr>
            <a:t>Behaviours</a:t>
          </a:r>
          <a:r>
            <a:rPr lang="en-US" sz="2400" dirty="0" smtClean="0">
              <a:solidFill>
                <a:srgbClr val="000000"/>
              </a:solidFill>
              <a:latin typeface="Calibri Light" panose="020F0302020204030204" pitchFamily="34" charset="0"/>
            </a:rPr>
            <a:t> </a:t>
          </a:r>
        </a:p>
        <a:p>
          <a:pPr>
            <a:spcAft>
              <a:spcPct val="35000"/>
            </a:spcAft>
          </a:pPr>
          <a:r>
            <a:rPr lang="en-US" sz="2400" dirty="0" smtClean="0">
              <a:solidFill>
                <a:srgbClr val="000000"/>
              </a:solidFill>
              <a:latin typeface="Calibri Light" panose="020F0302020204030204" pitchFamily="34" charset="0"/>
            </a:rPr>
            <a:t>and emotions</a:t>
          </a:r>
        </a:p>
        <a:p>
          <a:pPr>
            <a:spcAft>
              <a:spcPct val="35000"/>
            </a:spcAft>
          </a:pPr>
          <a:endParaRPr lang="en-US" sz="1200" dirty="0" smtClean="0">
            <a:solidFill>
              <a:srgbClr val="000000"/>
            </a:solidFill>
          </a:endParaRPr>
        </a:p>
      </dgm:t>
    </dgm:pt>
    <dgm:pt modelId="{108C2835-7549-2B4A-A82B-22CC8F17F470}" type="parTrans" cxnId="{DD7BB821-4FB7-2D47-99FA-207A30BFA182}">
      <dgm:prSet/>
      <dgm:spPr/>
      <dgm:t>
        <a:bodyPr/>
        <a:lstStyle/>
        <a:p>
          <a:endParaRPr lang="en-US"/>
        </a:p>
      </dgm:t>
    </dgm:pt>
    <dgm:pt modelId="{1CE4522D-B95D-CF4B-8996-59FFF535869C}" type="sibTrans" cxnId="{DD7BB821-4FB7-2D47-99FA-207A30BFA182}">
      <dgm:prSet/>
      <dgm:spPr>
        <a:solidFill>
          <a:schemeClr val="bg1">
            <a:lumMod val="50000"/>
          </a:schemeClr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endParaRPr lang="en-US"/>
        </a:p>
      </dgm:t>
    </dgm:pt>
    <dgm:pt modelId="{46C93202-4826-4E4D-97BC-36A9F186DD15}">
      <dgm:prSet phldrT="[Text]" custT="1"/>
      <dgm:spPr>
        <a:solidFill>
          <a:schemeClr val="tx2">
            <a:lumMod val="60000"/>
            <a:lumOff val="40000"/>
            <a:alpha val="82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en-US" sz="2400" dirty="0" smtClean="0">
              <a:solidFill>
                <a:srgbClr val="000000"/>
              </a:solidFill>
              <a:latin typeface="Calibri Light" panose="020F0302020204030204" pitchFamily="34" charset="0"/>
            </a:rPr>
            <a:t>Motivation </a:t>
          </a:r>
        </a:p>
        <a:p>
          <a:pPr>
            <a:spcAft>
              <a:spcPct val="35000"/>
            </a:spcAft>
          </a:pPr>
          <a:r>
            <a:rPr lang="en-US" sz="2400" dirty="0" smtClean="0">
              <a:solidFill>
                <a:srgbClr val="000000"/>
              </a:solidFill>
              <a:latin typeface="Calibri Light" panose="020F0302020204030204" pitchFamily="34" charset="0"/>
            </a:rPr>
            <a:t>and aspirations</a:t>
          </a:r>
        </a:p>
      </dgm:t>
    </dgm:pt>
    <dgm:pt modelId="{C96733A0-6540-3246-A5EF-CF3E45B595AC}" type="parTrans" cxnId="{92AF2524-6FFA-4448-91C9-9BD884EDF89D}">
      <dgm:prSet/>
      <dgm:spPr/>
      <dgm:t>
        <a:bodyPr/>
        <a:lstStyle/>
        <a:p>
          <a:endParaRPr lang="en-US"/>
        </a:p>
      </dgm:t>
    </dgm:pt>
    <dgm:pt modelId="{7CB992D9-B35E-3145-8013-F86ECFB13259}" type="sibTrans" cxnId="{92AF2524-6FFA-4448-91C9-9BD884EDF89D}">
      <dgm:prSet/>
      <dgm:spPr>
        <a:solidFill>
          <a:schemeClr val="bg1">
            <a:lumMod val="50000"/>
          </a:schemeClr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endParaRPr lang="en-US"/>
        </a:p>
      </dgm:t>
    </dgm:pt>
    <dgm:pt modelId="{66723E33-C684-FA42-B870-52B7751103AA}">
      <dgm:prSet phldrT="[Text]" custT="1"/>
      <dgm:spPr>
        <a:solidFill>
          <a:srgbClr val="FC7B28">
            <a:alpha val="66000"/>
          </a:srgbClr>
        </a:solidFill>
      </dgm:spPr>
      <dgm:t>
        <a:bodyPr/>
        <a:lstStyle/>
        <a:p>
          <a:endParaRPr lang="en-US" sz="1800" dirty="0" smtClean="0">
            <a:solidFill>
              <a:srgbClr val="000000"/>
            </a:solidFill>
          </a:endParaRPr>
        </a:p>
        <a:p>
          <a:r>
            <a:rPr lang="en-US" sz="2400" dirty="0" smtClean="0">
              <a:solidFill>
                <a:srgbClr val="000000"/>
              </a:solidFill>
              <a:latin typeface="Calibri Light" panose="020F0302020204030204" pitchFamily="34" charset="0"/>
            </a:rPr>
            <a:t>Need </a:t>
          </a:r>
          <a:r>
            <a:rPr lang="en-US" sz="2400" dirty="0" err="1" smtClean="0">
              <a:solidFill>
                <a:srgbClr val="000000"/>
              </a:solidFill>
              <a:latin typeface="Calibri Light" panose="020F0302020204030204" pitchFamily="34" charset="0"/>
            </a:rPr>
            <a:t>fulfilment</a:t>
          </a:r>
          <a:endParaRPr lang="en-US" sz="2400" dirty="0" smtClean="0">
            <a:solidFill>
              <a:srgbClr val="000000"/>
            </a:solidFill>
            <a:latin typeface="Calibri Light" panose="020F0302020204030204" pitchFamily="34" charset="0"/>
          </a:endParaRPr>
        </a:p>
        <a:p>
          <a:endParaRPr lang="en-US" sz="1300" dirty="0">
            <a:solidFill>
              <a:srgbClr val="000000"/>
            </a:solidFill>
          </a:endParaRPr>
        </a:p>
      </dgm:t>
    </dgm:pt>
    <dgm:pt modelId="{728FDC49-5C9E-634F-834F-67FF5470A6E0}" type="parTrans" cxnId="{69468AA9-F406-ED40-97CD-BA3813107EDD}">
      <dgm:prSet/>
      <dgm:spPr/>
      <dgm:t>
        <a:bodyPr/>
        <a:lstStyle/>
        <a:p>
          <a:endParaRPr lang="en-US"/>
        </a:p>
      </dgm:t>
    </dgm:pt>
    <dgm:pt modelId="{AAC897D5-58E8-6245-BEB8-9A68EF68F502}" type="sibTrans" cxnId="{69468AA9-F406-ED40-97CD-BA3813107EDD}">
      <dgm:prSet/>
      <dgm:spPr>
        <a:solidFill>
          <a:schemeClr val="bg1">
            <a:lumMod val="50000"/>
          </a:schemeClr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endParaRPr lang="en-US"/>
        </a:p>
      </dgm:t>
    </dgm:pt>
    <dgm:pt modelId="{2FB63B26-CE56-F246-A020-E7E35F5C8DEC}">
      <dgm:prSet phldrT="[Text]" custT="1"/>
      <dgm:spPr>
        <a:solidFill>
          <a:srgbClr val="FF0000">
            <a:alpha val="53000"/>
          </a:srgbClr>
        </a:solidFill>
      </dgm:spPr>
      <dgm:t>
        <a:bodyPr/>
        <a:lstStyle/>
        <a:p>
          <a:r>
            <a:rPr lang="en-US" sz="2200" dirty="0" smtClean="0">
              <a:solidFill>
                <a:srgbClr val="000000"/>
              </a:solidFill>
              <a:latin typeface="Calibri Light" panose="020F0302020204030204" pitchFamily="34" charset="0"/>
            </a:rPr>
            <a:t>Social environment</a:t>
          </a:r>
        </a:p>
      </dgm:t>
    </dgm:pt>
    <dgm:pt modelId="{D9920D0C-F444-8140-B15E-05EC548681A6}" type="parTrans" cxnId="{7E2AA240-81F9-A749-8598-1BD9052F24EE}">
      <dgm:prSet/>
      <dgm:spPr/>
      <dgm:t>
        <a:bodyPr/>
        <a:lstStyle/>
        <a:p>
          <a:endParaRPr lang="en-US"/>
        </a:p>
      </dgm:t>
    </dgm:pt>
    <dgm:pt modelId="{DFE8E46B-26E5-E842-A09E-0CCEE16EF4A2}" type="sibTrans" cxnId="{7E2AA240-81F9-A749-8598-1BD9052F24EE}">
      <dgm:prSet/>
      <dgm:spPr>
        <a:solidFill>
          <a:schemeClr val="bg1">
            <a:lumMod val="50000"/>
          </a:schemeClr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endParaRPr lang="en-US"/>
        </a:p>
      </dgm:t>
    </dgm:pt>
    <dgm:pt modelId="{23B57E3E-1274-1349-9B2F-393D60853BC6}" type="pres">
      <dgm:prSet presAssocID="{DBC75F99-0412-9245-A851-5C6394FF01D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87D10E5-0AD0-2543-A759-056524AD50EA}" type="pres">
      <dgm:prSet presAssocID="{935F4EF3-86E8-A44D-BA13-50E1E767DAA7}" presName="node" presStyleLbl="node1" presStyleIdx="0" presStyleCnt="5" custScaleX="133209" custScaleY="132656" custRadScaleRad="100560" custRadScaleInc="926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6D1E84-4004-1A45-B59C-E7821C89D4E1}" type="pres">
      <dgm:prSet presAssocID="{520EE069-4C1B-E841-A67E-86ABFDCC0203}" presName="sibTrans" presStyleLbl="sibTrans2D1" presStyleIdx="0" presStyleCnt="5" custScaleX="524776" custScaleY="90909" custLinFactX="122974" custLinFactY="-34631" custLinFactNeighborX="200000" custLinFactNeighborY="-100000"/>
      <dgm:spPr>
        <a:prstGeom prst="leftRightArrow">
          <a:avLst/>
        </a:prstGeom>
      </dgm:spPr>
      <dgm:t>
        <a:bodyPr/>
        <a:lstStyle/>
        <a:p>
          <a:endParaRPr lang="en-US"/>
        </a:p>
      </dgm:t>
    </dgm:pt>
    <dgm:pt modelId="{5C6661F6-3FFF-5341-B15C-BD55F3B6FFDF}" type="pres">
      <dgm:prSet presAssocID="{520EE069-4C1B-E841-A67E-86ABFDCC0203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98DB61D7-4DFF-3642-A091-BB7A2C399DF3}" type="pres">
      <dgm:prSet presAssocID="{DF9DF1BF-C155-E940-BAC4-EF53BB74A8F2}" presName="node" presStyleLbl="node1" presStyleIdx="1" presStyleCnt="5" custScaleX="133209" custScaleY="132656" custRadScaleRad="153517" custRadScaleInc="372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A5E0BF-BFED-3743-BF13-994CEC9994F9}" type="pres">
      <dgm:prSet presAssocID="{1CE4522D-B95D-CF4B-8996-59FFF535869C}" presName="sibTrans" presStyleLbl="sibTrans2D1" presStyleIdx="1" presStyleCnt="5" custScaleX="464299" custScaleY="90909" custLinFactX="100000" custLinFactY="23831" custLinFactNeighborX="175575" custLinFactNeighborY="100000"/>
      <dgm:spPr>
        <a:prstGeom prst="leftRightArrow">
          <a:avLst/>
        </a:prstGeom>
      </dgm:spPr>
      <dgm:t>
        <a:bodyPr/>
        <a:lstStyle/>
        <a:p>
          <a:endParaRPr lang="en-US"/>
        </a:p>
      </dgm:t>
    </dgm:pt>
    <dgm:pt modelId="{AFE98860-4AAF-ED47-8897-EC3D96BFD225}" type="pres">
      <dgm:prSet presAssocID="{1CE4522D-B95D-CF4B-8996-59FFF535869C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BD3A6A7A-29F8-1542-A34F-E1ED62BF6301}" type="pres">
      <dgm:prSet presAssocID="{46C93202-4826-4E4D-97BC-36A9F186DD15}" presName="node" presStyleLbl="node1" presStyleIdx="2" presStyleCnt="5" custScaleX="133209" custScaleY="132656" custRadScaleRad="85482" custRadScaleInc="-192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F26DA8-990E-4849-B32D-79D545B14E3E}" type="pres">
      <dgm:prSet presAssocID="{7CB992D9-B35E-3145-8013-F86ECFB13259}" presName="sibTrans" presStyleLbl="sibTrans2D1" presStyleIdx="2" presStyleCnt="5" custScaleX="491045" custScaleY="90909" custLinFactX="-122013" custLinFactY="34488" custLinFactNeighborX="-200000" custLinFactNeighborY="100000" custRadScaleRad="200022" custRadScaleInc="-2147483648"/>
      <dgm:spPr>
        <a:prstGeom prst="leftRightArrow">
          <a:avLst/>
        </a:prstGeom>
      </dgm:spPr>
      <dgm:t>
        <a:bodyPr/>
        <a:lstStyle/>
        <a:p>
          <a:endParaRPr lang="en-US"/>
        </a:p>
      </dgm:t>
    </dgm:pt>
    <dgm:pt modelId="{9FA1BEE7-69A5-C747-B126-C754E8B7DDB7}" type="pres">
      <dgm:prSet presAssocID="{7CB992D9-B35E-3145-8013-F86ECFB13259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9A1A1938-DF8C-284E-BE0C-927106639434}" type="pres">
      <dgm:prSet presAssocID="{66723E33-C684-FA42-B870-52B7751103AA}" presName="node" presStyleLbl="node1" presStyleIdx="3" presStyleCnt="5" custScaleX="133209" custScaleY="132656" custRadScaleRad="37966" custRadScaleInc="2026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3848D5-6C84-6948-B7E3-83965C570928}" type="pres">
      <dgm:prSet presAssocID="{AAC897D5-58E8-6245-BEB8-9A68EF68F502}" presName="sibTrans" presStyleLbl="sibTrans2D1" presStyleIdx="3" presStyleCnt="5" custFlipHor="1" custScaleX="526157" custScaleY="90909"/>
      <dgm:spPr/>
      <dgm:t>
        <a:bodyPr/>
        <a:lstStyle/>
        <a:p>
          <a:endParaRPr lang="en-US"/>
        </a:p>
      </dgm:t>
    </dgm:pt>
    <dgm:pt modelId="{29E2CF78-BA2B-0B42-9339-0DD4A0FB8EF3}" type="pres">
      <dgm:prSet presAssocID="{AAC897D5-58E8-6245-BEB8-9A68EF68F502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624450ED-46FA-094C-940F-713357CD0308}" type="pres">
      <dgm:prSet presAssocID="{2FB63B26-CE56-F246-A020-E7E35F5C8DEC}" presName="node" presStyleLbl="node1" presStyleIdx="4" presStyleCnt="5" custScaleX="133209" custScaleY="132656" custRadScaleRad="153517" custRadScaleInc="-372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0FDF33-4322-1E49-B354-C3359BE0C979}" type="pres">
      <dgm:prSet presAssocID="{DFE8E46B-26E5-E842-A09E-0CCEE16EF4A2}" presName="sibTrans" presStyleLbl="sibTrans2D1" presStyleIdx="4" presStyleCnt="5" custAng="14271103" custFlipHor="1" custScaleX="73716" custScaleY="90909" custLinFactY="-55764" custLinFactNeighborX="50383" custLinFactNeighborY="-100000" custRadScaleRad="200019" custRadScaleInc="-2147483648"/>
      <dgm:spPr>
        <a:prstGeom prst="leftRightArrow">
          <a:avLst/>
        </a:prstGeom>
      </dgm:spPr>
      <dgm:t>
        <a:bodyPr/>
        <a:lstStyle/>
        <a:p>
          <a:endParaRPr lang="en-US"/>
        </a:p>
      </dgm:t>
    </dgm:pt>
    <dgm:pt modelId="{CAC216CE-A01E-F142-98D7-B15B9B4C3A6C}" type="pres">
      <dgm:prSet presAssocID="{DFE8E46B-26E5-E842-A09E-0CCEE16EF4A2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E791A55E-98BC-448F-9424-0D11B9DB94FB}" type="presOf" srcId="{DF9DF1BF-C155-E940-BAC4-EF53BB74A8F2}" destId="{98DB61D7-4DFF-3642-A091-BB7A2C399DF3}" srcOrd="0" destOrd="0" presId="urn:microsoft.com/office/officeart/2005/8/layout/cycle2"/>
    <dgm:cxn modelId="{3D438086-8977-43FB-AE72-375631121E80}" type="presOf" srcId="{46C93202-4826-4E4D-97BC-36A9F186DD15}" destId="{BD3A6A7A-29F8-1542-A34F-E1ED62BF6301}" srcOrd="0" destOrd="0" presId="urn:microsoft.com/office/officeart/2005/8/layout/cycle2"/>
    <dgm:cxn modelId="{B4B131C0-AD27-409A-A4EE-13FCF557A260}" type="presOf" srcId="{520EE069-4C1B-E841-A67E-86ABFDCC0203}" destId="{326D1E84-4004-1A45-B59C-E7821C89D4E1}" srcOrd="0" destOrd="0" presId="urn:microsoft.com/office/officeart/2005/8/layout/cycle2"/>
    <dgm:cxn modelId="{B5CBB66B-A053-4E12-B6AB-79C929845ACA}" type="presOf" srcId="{AAC897D5-58E8-6245-BEB8-9A68EF68F502}" destId="{8B3848D5-6C84-6948-B7E3-83965C570928}" srcOrd="0" destOrd="0" presId="urn:microsoft.com/office/officeart/2005/8/layout/cycle2"/>
    <dgm:cxn modelId="{92AF2524-6FFA-4448-91C9-9BD884EDF89D}" srcId="{DBC75F99-0412-9245-A851-5C6394FF01D6}" destId="{46C93202-4826-4E4D-97BC-36A9F186DD15}" srcOrd="2" destOrd="0" parTransId="{C96733A0-6540-3246-A5EF-CF3E45B595AC}" sibTransId="{7CB992D9-B35E-3145-8013-F86ECFB13259}"/>
    <dgm:cxn modelId="{F49C8B45-FE2E-4698-8CB2-E045932F0221}" type="presOf" srcId="{DBC75F99-0412-9245-A851-5C6394FF01D6}" destId="{23B57E3E-1274-1349-9B2F-393D60853BC6}" srcOrd="0" destOrd="0" presId="urn:microsoft.com/office/officeart/2005/8/layout/cycle2"/>
    <dgm:cxn modelId="{715F2C42-58D1-442B-9CBE-454C54C0CEF4}" type="presOf" srcId="{DFE8E46B-26E5-E842-A09E-0CCEE16EF4A2}" destId="{CAC216CE-A01E-F142-98D7-B15B9B4C3A6C}" srcOrd="1" destOrd="0" presId="urn:microsoft.com/office/officeart/2005/8/layout/cycle2"/>
    <dgm:cxn modelId="{F07D094C-7DF5-C04D-B721-0BA4FDDAA8B7}" srcId="{DBC75F99-0412-9245-A851-5C6394FF01D6}" destId="{935F4EF3-86E8-A44D-BA13-50E1E767DAA7}" srcOrd="0" destOrd="0" parTransId="{228E1294-5284-8E4D-A7B5-A7664FF2C1A9}" sibTransId="{520EE069-4C1B-E841-A67E-86ABFDCC0203}"/>
    <dgm:cxn modelId="{45E03D0A-F02C-466B-B576-1498EEC23A0F}" type="presOf" srcId="{2FB63B26-CE56-F246-A020-E7E35F5C8DEC}" destId="{624450ED-46FA-094C-940F-713357CD0308}" srcOrd="0" destOrd="0" presId="urn:microsoft.com/office/officeart/2005/8/layout/cycle2"/>
    <dgm:cxn modelId="{7E2AA240-81F9-A749-8598-1BD9052F24EE}" srcId="{DBC75F99-0412-9245-A851-5C6394FF01D6}" destId="{2FB63B26-CE56-F246-A020-E7E35F5C8DEC}" srcOrd="4" destOrd="0" parTransId="{D9920D0C-F444-8140-B15E-05EC548681A6}" sibTransId="{DFE8E46B-26E5-E842-A09E-0CCEE16EF4A2}"/>
    <dgm:cxn modelId="{4FB8DC62-1DD3-4BD2-A334-8D4B00F1CFD6}" type="presOf" srcId="{935F4EF3-86E8-A44D-BA13-50E1E767DAA7}" destId="{E87D10E5-0AD0-2543-A759-056524AD50EA}" srcOrd="0" destOrd="0" presId="urn:microsoft.com/office/officeart/2005/8/layout/cycle2"/>
    <dgm:cxn modelId="{B57356C0-F52B-4E75-84AA-87B078EDA6C1}" type="presOf" srcId="{7CB992D9-B35E-3145-8013-F86ECFB13259}" destId="{25F26DA8-990E-4849-B32D-79D545B14E3E}" srcOrd="0" destOrd="0" presId="urn:microsoft.com/office/officeart/2005/8/layout/cycle2"/>
    <dgm:cxn modelId="{69468AA9-F406-ED40-97CD-BA3813107EDD}" srcId="{DBC75F99-0412-9245-A851-5C6394FF01D6}" destId="{66723E33-C684-FA42-B870-52B7751103AA}" srcOrd="3" destOrd="0" parTransId="{728FDC49-5C9E-634F-834F-67FF5470A6E0}" sibTransId="{AAC897D5-58E8-6245-BEB8-9A68EF68F502}"/>
    <dgm:cxn modelId="{3388AC3B-102A-41E6-B049-A92A57FC891F}" type="presOf" srcId="{520EE069-4C1B-E841-A67E-86ABFDCC0203}" destId="{5C6661F6-3FFF-5341-B15C-BD55F3B6FFDF}" srcOrd="1" destOrd="0" presId="urn:microsoft.com/office/officeart/2005/8/layout/cycle2"/>
    <dgm:cxn modelId="{DD7BB821-4FB7-2D47-99FA-207A30BFA182}" srcId="{DBC75F99-0412-9245-A851-5C6394FF01D6}" destId="{DF9DF1BF-C155-E940-BAC4-EF53BB74A8F2}" srcOrd="1" destOrd="0" parTransId="{108C2835-7549-2B4A-A82B-22CC8F17F470}" sibTransId="{1CE4522D-B95D-CF4B-8996-59FFF535869C}"/>
    <dgm:cxn modelId="{9ED70E1A-A1FB-4C39-8D4B-BBC3F19ABD89}" type="presOf" srcId="{7CB992D9-B35E-3145-8013-F86ECFB13259}" destId="{9FA1BEE7-69A5-C747-B126-C754E8B7DDB7}" srcOrd="1" destOrd="0" presId="urn:microsoft.com/office/officeart/2005/8/layout/cycle2"/>
    <dgm:cxn modelId="{76D06AB7-9B55-41A3-8971-366038A8F9F5}" type="presOf" srcId="{1CE4522D-B95D-CF4B-8996-59FFF535869C}" destId="{DBA5E0BF-BFED-3743-BF13-994CEC9994F9}" srcOrd="0" destOrd="0" presId="urn:microsoft.com/office/officeart/2005/8/layout/cycle2"/>
    <dgm:cxn modelId="{207D3B80-E7E4-4268-8263-3D313CB48F85}" type="presOf" srcId="{DFE8E46B-26E5-E842-A09E-0CCEE16EF4A2}" destId="{190FDF33-4322-1E49-B354-C3359BE0C979}" srcOrd="0" destOrd="0" presId="urn:microsoft.com/office/officeart/2005/8/layout/cycle2"/>
    <dgm:cxn modelId="{79111728-8DBB-4E0C-AC39-FC318B4850A7}" type="presOf" srcId="{1CE4522D-B95D-CF4B-8996-59FFF535869C}" destId="{AFE98860-4AAF-ED47-8897-EC3D96BFD225}" srcOrd="1" destOrd="0" presId="urn:microsoft.com/office/officeart/2005/8/layout/cycle2"/>
    <dgm:cxn modelId="{11287F62-97DE-4FA5-B57A-93189A150B96}" type="presOf" srcId="{66723E33-C684-FA42-B870-52B7751103AA}" destId="{9A1A1938-DF8C-284E-BE0C-927106639434}" srcOrd="0" destOrd="0" presId="urn:microsoft.com/office/officeart/2005/8/layout/cycle2"/>
    <dgm:cxn modelId="{C8921DAA-2C82-469D-9FFD-A613120C874A}" type="presOf" srcId="{AAC897D5-58E8-6245-BEB8-9A68EF68F502}" destId="{29E2CF78-BA2B-0B42-9339-0DD4A0FB8EF3}" srcOrd="1" destOrd="0" presId="urn:microsoft.com/office/officeart/2005/8/layout/cycle2"/>
    <dgm:cxn modelId="{5F3CBCD9-573B-4BEC-B1DB-3EA77E910B48}" type="presParOf" srcId="{23B57E3E-1274-1349-9B2F-393D60853BC6}" destId="{E87D10E5-0AD0-2543-A759-056524AD50EA}" srcOrd="0" destOrd="0" presId="urn:microsoft.com/office/officeart/2005/8/layout/cycle2"/>
    <dgm:cxn modelId="{E4F613F0-64DA-4160-ABE4-4F7381E9BF0E}" type="presParOf" srcId="{23B57E3E-1274-1349-9B2F-393D60853BC6}" destId="{326D1E84-4004-1A45-B59C-E7821C89D4E1}" srcOrd="1" destOrd="0" presId="urn:microsoft.com/office/officeart/2005/8/layout/cycle2"/>
    <dgm:cxn modelId="{88A176E0-24CE-44CB-9846-D3B0D93D39F0}" type="presParOf" srcId="{326D1E84-4004-1A45-B59C-E7821C89D4E1}" destId="{5C6661F6-3FFF-5341-B15C-BD55F3B6FFDF}" srcOrd="0" destOrd="0" presId="urn:microsoft.com/office/officeart/2005/8/layout/cycle2"/>
    <dgm:cxn modelId="{EF3963B5-C076-48D8-8E4A-1936BA94F129}" type="presParOf" srcId="{23B57E3E-1274-1349-9B2F-393D60853BC6}" destId="{98DB61D7-4DFF-3642-A091-BB7A2C399DF3}" srcOrd="2" destOrd="0" presId="urn:microsoft.com/office/officeart/2005/8/layout/cycle2"/>
    <dgm:cxn modelId="{1A5BBF2F-B20F-45C9-AC5B-22ED1A06F32B}" type="presParOf" srcId="{23B57E3E-1274-1349-9B2F-393D60853BC6}" destId="{DBA5E0BF-BFED-3743-BF13-994CEC9994F9}" srcOrd="3" destOrd="0" presId="urn:microsoft.com/office/officeart/2005/8/layout/cycle2"/>
    <dgm:cxn modelId="{2ED7B157-9DF5-42B8-8A7A-E0CBB70B64D7}" type="presParOf" srcId="{DBA5E0BF-BFED-3743-BF13-994CEC9994F9}" destId="{AFE98860-4AAF-ED47-8897-EC3D96BFD225}" srcOrd="0" destOrd="0" presId="urn:microsoft.com/office/officeart/2005/8/layout/cycle2"/>
    <dgm:cxn modelId="{F8A511B0-B7DB-42CF-8BDF-5A20D7534FE1}" type="presParOf" srcId="{23B57E3E-1274-1349-9B2F-393D60853BC6}" destId="{BD3A6A7A-29F8-1542-A34F-E1ED62BF6301}" srcOrd="4" destOrd="0" presId="urn:microsoft.com/office/officeart/2005/8/layout/cycle2"/>
    <dgm:cxn modelId="{F8D9637C-B293-4677-B3A3-5584D9D9A1CC}" type="presParOf" srcId="{23B57E3E-1274-1349-9B2F-393D60853BC6}" destId="{25F26DA8-990E-4849-B32D-79D545B14E3E}" srcOrd="5" destOrd="0" presId="urn:microsoft.com/office/officeart/2005/8/layout/cycle2"/>
    <dgm:cxn modelId="{DB3B22F2-2100-44D1-A664-524C95B976EB}" type="presParOf" srcId="{25F26DA8-990E-4849-B32D-79D545B14E3E}" destId="{9FA1BEE7-69A5-C747-B126-C754E8B7DDB7}" srcOrd="0" destOrd="0" presId="urn:microsoft.com/office/officeart/2005/8/layout/cycle2"/>
    <dgm:cxn modelId="{2526C37D-F906-4CDE-8F78-471AC1CD4E21}" type="presParOf" srcId="{23B57E3E-1274-1349-9B2F-393D60853BC6}" destId="{9A1A1938-DF8C-284E-BE0C-927106639434}" srcOrd="6" destOrd="0" presId="urn:microsoft.com/office/officeart/2005/8/layout/cycle2"/>
    <dgm:cxn modelId="{E6D0EAD0-3087-49C1-A05C-1189E1797467}" type="presParOf" srcId="{23B57E3E-1274-1349-9B2F-393D60853BC6}" destId="{8B3848D5-6C84-6948-B7E3-83965C570928}" srcOrd="7" destOrd="0" presId="urn:microsoft.com/office/officeart/2005/8/layout/cycle2"/>
    <dgm:cxn modelId="{7EADA6C9-4D57-4A0D-9CE6-ACBE840476FB}" type="presParOf" srcId="{8B3848D5-6C84-6948-B7E3-83965C570928}" destId="{29E2CF78-BA2B-0B42-9339-0DD4A0FB8EF3}" srcOrd="0" destOrd="0" presId="urn:microsoft.com/office/officeart/2005/8/layout/cycle2"/>
    <dgm:cxn modelId="{DA31BAA3-4860-411F-A0AE-5A2ABFA60A69}" type="presParOf" srcId="{23B57E3E-1274-1349-9B2F-393D60853BC6}" destId="{624450ED-46FA-094C-940F-713357CD0308}" srcOrd="8" destOrd="0" presId="urn:microsoft.com/office/officeart/2005/8/layout/cycle2"/>
    <dgm:cxn modelId="{7E9FBE9A-EE19-4559-AE0F-74A094D7EB65}" type="presParOf" srcId="{23B57E3E-1274-1349-9B2F-393D60853BC6}" destId="{190FDF33-4322-1E49-B354-C3359BE0C979}" srcOrd="9" destOrd="0" presId="urn:microsoft.com/office/officeart/2005/8/layout/cycle2"/>
    <dgm:cxn modelId="{D1D1DFCA-C31D-46C9-BF26-0FCE9EDDF33D}" type="presParOf" srcId="{190FDF33-4322-1E49-B354-C3359BE0C979}" destId="{CAC216CE-A01E-F142-98D7-B15B9B4C3A6C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FF494-1187-47AD-AC1D-696E72463C39}" type="datetimeFigureOut">
              <a:rPr lang="en-GB" smtClean="0"/>
              <a:t>06/10/2015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9555C5-2AFD-4983-BD93-98B02498D12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1200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390B-4A7F-4919-909E-D61A343093D9}" type="datetimeFigureOut">
              <a:rPr lang="en-GB" smtClean="0"/>
              <a:t>06/10/2015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E726AD-6E68-4B04-B241-463C2AB66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726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726AD-6E68-4B04-B241-463C2AB66E9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6138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100" baseline="0" dirty="0" smtClean="0">
              <a:latin typeface="Calibri Light" panose="020F03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726AD-6E68-4B04-B241-463C2AB66E99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867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indent="0">
              <a:spcBef>
                <a:spcPts val="580"/>
              </a:spcBef>
              <a:buNone/>
            </a:pPr>
            <a:r>
              <a:rPr lang="en-GB" sz="1200" dirty="0" smtClean="0"/>
              <a:t>The model draws on core psychological</a:t>
            </a:r>
            <a:r>
              <a:rPr lang="en-GB" sz="1200" baseline="0" dirty="0" smtClean="0"/>
              <a:t> theory on the development of motivation to create an integrated model of the development of engagement </a:t>
            </a:r>
            <a:r>
              <a:rPr lang="en-GB" sz="1200" dirty="0" smtClean="0"/>
              <a:t>emphasising</a:t>
            </a:r>
          </a:p>
          <a:p>
            <a:pPr marL="514350" lvl="1" indent="-514350">
              <a:spcBef>
                <a:spcPts val="580"/>
              </a:spcBef>
              <a:buAutoNum type="arabicPeriod"/>
            </a:pPr>
            <a:endParaRPr lang="en-GB" sz="1200" dirty="0" smtClean="0"/>
          </a:p>
          <a:p>
            <a:pPr marL="514350" lvl="1" indent="-514350">
              <a:spcBef>
                <a:spcPts val="580"/>
              </a:spcBef>
              <a:buAutoNum type="arabicPeriod"/>
            </a:pPr>
            <a:r>
              <a:rPr lang="en-GB" sz="1200" dirty="0" smtClean="0"/>
              <a:t>Importance of social environments </a:t>
            </a:r>
          </a:p>
          <a:p>
            <a:pPr marL="914400" lvl="2" indent="-514350">
              <a:spcBef>
                <a:spcPts val="580"/>
              </a:spcBef>
            </a:pPr>
            <a:r>
              <a:rPr lang="en-GB" sz="1200" dirty="0" smtClean="0"/>
              <a:t>Self-determination theory – support for basic psychological needs – well-being (Ryan &amp; </a:t>
            </a:r>
            <a:r>
              <a:rPr lang="en-GB" sz="1200" dirty="0" err="1" smtClean="0"/>
              <a:t>Deci</a:t>
            </a:r>
            <a:r>
              <a:rPr lang="en-GB" sz="1200" dirty="0" smtClean="0"/>
              <a:t>, 2000)</a:t>
            </a:r>
          </a:p>
          <a:p>
            <a:pPr marL="514350" lvl="1" indent="-514350">
              <a:spcBef>
                <a:spcPts val="580"/>
              </a:spcBef>
              <a:buFont typeface="Arial" pitchFamily="34" charset="0"/>
              <a:buAutoNum type="arabicPeriod"/>
            </a:pPr>
            <a:r>
              <a:rPr lang="en-GB" sz="1200" dirty="0" smtClean="0"/>
              <a:t>Role of self-</a:t>
            </a:r>
            <a:r>
              <a:rPr lang="en-GB" sz="1200" dirty="0" err="1" smtClean="0"/>
              <a:t>construals</a:t>
            </a:r>
            <a:r>
              <a:rPr lang="en-GB" sz="1200" dirty="0" smtClean="0"/>
              <a:t> </a:t>
            </a:r>
          </a:p>
          <a:p>
            <a:pPr marL="914400" lvl="2" indent="-514350">
              <a:spcBef>
                <a:spcPts val="580"/>
              </a:spcBef>
            </a:pPr>
            <a:r>
              <a:rPr lang="en-GB" sz="1200" dirty="0" smtClean="0"/>
              <a:t>Self-worth (Covington, 1984, 1992), possible future selves </a:t>
            </a:r>
            <a:r>
              <a:rPr lang="en-GB" sz="1200" dirty="0" smtClean="0">
                <a:cs typeface="Arial" pitchFamily="34" charset="0"/>
              </a:rPr>
              <a:t>(Markus &amp; </a:t>
            </a:r>
            <a:r>
              <a:rPr lang="en-GB" sz="1200" dirty="0" err="1" smtClean="0">
                <a:cs typeface="Arial" pitchFamily="34" charset="0"/>
              </a:rPr>
              <a:t>Nurius</a:t>
            </a:r>
            <a:r>
              <a:rPr lang="en-GB" sz="1200" dirty="0" smtClean="0">
                <a:cs typeface="Arial" pitchFamily="34" charset="0"/>
              </a:rPr>
              <a:t>, 1986)</a:t>
            </a:r>
            <a:r>
              <a:rPr lang="en-GB" sz="1200" dirty="0" smtClean="0"/>
              <a:t>, discrepancies between ‘actual’ and ‘ideal’ selves </a:t>
            </a:r>
            <a:r>
              <a:rPr lang="en-GB" sz="1200" dirty="0" smtClean="0">
                <a:cs typeface="Arial" pitchFamily="34" charset="0"/>
              </a:rPr>
              <a:t>(Higgins, 1987)</a:t>
            </a:r>
            <a:endParaRPr lang="en-GB" sz="1200" dirty="0" smtClean="0"/>
          </a:p>
          <a:p>
            <a:pPr marL="457200" lvl="1" indent="-457200">
              <a:spcBef>
                <a:spcPts val="580"/>
              </a:spcBef>
              <a:buFont typeface="+mj-lt"/>
              <a:buAutoNum type="arabicPeriod" startAt="3"/>
            </a:pPr>
            <a:r>
              <a:rPr lang="en-GB" sz="1200" dirty="0" smtClean="0"/>
              <a:t>Motivational orientations which engender engagement </a:t>
            </a:r>
          </a:p>
          <a:p>
            <a:pPr marL="857250" lvl="2" indent="-457200">
              <a:spcBef>
                <a:spcPts val="580"/>
              </a:spcBef>
            </a:pPr>
            <a:r>
              <a:rPr lang="en-GB" sz="1200" dirty="0" smtClean="0"/>
              <a:t>Intrinsic motivation (Ryan &amp; </a:t>
            </a:r>
            <a:r>
              <a:rPr lang="en-GB" sz="1200" dirty="0" err="1" smtClean="0"/>
              <a:t>Deci</a:t>
            </a:r>
            <a:r>
              <a:rPr lang="en-GB" sz="1200" dirty="0" smtClean="0"/>
              <a:t>, 2000), an orientation to task mastery (</a:t>
            </a:r>
            <a:r>
              <a:rPr lang="en-GB" sz="1200" dirty="0" err="1" smtClean="0"/>
              <a:t>Dweck</a:t>
            </a:r>
            <a:r>
              <a:rPr lang="en-GB" sz="1200" dirty="0" smtClean="0"/>
              <a:t> &amp; Leggett, 1988), attributions of control not helplessness (Weiner, 1985, 1986)</a:t>
            </a:r>
          </a:p>
          <a:p>
            <a:pPr marL="514350" lvl="1" indent="-514350">
              <a:spcBef>
                <a:spcPts val="580"/>
              </a:spcBef>
              <a:buAutoNum type="arabicPeriod"/>
            </a:pPr>
            <a:endParaRPr lang="en-GB" sz="200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726AD-6E68-4B04-B241-463C2AB66E99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1649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620395-61E5-4221-B222-AC7B0556418A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524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726AD-6E68-4B04-B241-463C2AB66E9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038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r>
              <a:rPr lang="en-GB" sz="1400" dirty="0" smtClean="0"/>
              <a:t>Only one time point – not tracking change at this point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620395-61E5-4221-B222-AC7B0556418A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7357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0" dirty="0" smtClean="0"/>
              <a:t>Participants completed a series of questionnaires</a:t>
            </a:r>
            <a:r>
              <a:rPr lang="en-GB" sz="1400" b="0" baseline="0" dirty="0" smtClean="0"/>
              <a:t> with </a:t>
            </a:r>
            <a:r>
              <a:rPr lang="en-GB" sz="1400" b="0" dirty="0" smtClean="0"/>
              <a:t>measures tapping</a:t>
            </a:r>
            <a:r>
              <a:rPr lang="en-GB" sz="1400" b="0" baseline="0" dirty="0" smtClean="0"/>
              <a:t> into key constructs in our model</a:t>
            </a:r>
            <a:endParaRPr lang="en-GB" sz="1400" b="0" dirty="0" smtClean="0"/>
          </a:p>
          <a:p>
            <a:endParaRPr lang="en-GB" sz="1400" dirty="0" smtClean="0"/>
          </a:p>
          <a:p>
            <a:pPr lvl="1"/>
            <a:endParaRPr lang="en-GB" sz="1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620395-61E5-4221-B222-AC7B0556418A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7733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726AD-6E68-4B04-B241-463C2AB66E9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4527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726AD-6E68-4B04-B241-463C2AB66E9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24138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726AD-6E68-4B04-B241-463C2AB66E99}" type="slidenum">
              <a:rPr lang="en-GB" smtClean="0">
                <a:solidFill>
                  <a:prstClr val="black"/>
                </a:solidFill>
              </a:rPr>
              <a:pPr/>
              <a:t>10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0729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726AD-6E68-4B04-B241-463C2AB66E9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38027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726AD-6E68-4B04-B241-463C2AB66E9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5293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726AD-6E68-4B04-B241-463C2AB66E9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2730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726AD-6E68-4B04-B241-463C2AB66E9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0248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endParaRPr lang="en-GB" sz="1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620395-61E5-4221-B222-AC7B0556418A}" type="slidenum">
              <a:rPr lang="en-GB" smtClean="0">
                <a:solidFill>
                  <a:prstClr val="black"/>
                </a:solidFill>
              </a:rPr>
              <a:pPr/>
              <a:t>15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6243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fontAlgn="base">
              <a:spcBef>
                <a:spcPct val="0"/>
              </a:spcBef>
              <a:spcAft>
                <a:spcPts val="1000"/>
              </a:spcAft>
            </a:pPr>
            <a:endParaRPr lang="en-GB" altLang="zh-CN" b="1" dirty="0" smtClean="0">
              <a:solidFill>
                <a:prstClr val="black"/>
              </a:solidFill>
              <a:latin typeface="Calibri Light" panose="020F0302020204030204" pitchFamily="34" charset="0"/>
              <a:cs typeface="Arial" pitchFamily="34" charset="0"/>
            </a:endParaRPr>
          </a:p>
          <a:p>
            <a:pPr algn="l" fontAlgn="base">
              <a:spcBef>
                <a:spcPct val="0"/>
              </a:spcBef>
              <a:spcAft>
                <a:spcPts val="1000"/>
              </a:spcAft>
            </a:pPr>
            <a:endParaRPr lang="en-GB" altLang="zh-CN" b="1" dirty="0" smtClean="0">
              <a:solidFill>
                <a:prstClr val="black"/>
              </a:solidFill>
              <a:latin typeface="Calibri Light" panose="020F0302020204030204" pitchFamily="34" charset="0"/>
              <a:cs typeface="Arial" pitchFamily="34" charset="0"/>
            </a:endParaRPr>
          </a:p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726AD-6E68-4B04-B241-463C2AB66E9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7397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altLang="zh-CN" b="1" dirty="0" smtClean="0">
              <a:solidFill>
                <a:prstClr val="black"/>
              </a:solidFill>
              <a:latin typeface="Calibri Light" panose="020F0302020204030204" pitchFamily="34" charset="0"/>
              <a:cs typeface="Arial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726AD-6E68-4B04-B241-463C2AB66E99}" type="slidenum">
              <a:rPr lang="en-GB" smtClean="0">
                <a:solidFill>
                  <a:prstClr val="black"/>
                </a:solidFill>
              </a:rPr>
              <a:pPr/>
              <a:t>17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1198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altLang="zh-CN" b="1" dirty="0" smtClean="0">
              <a:solidFill>
                <a:prstClr val="black"/>
              </a:solidFill>
              <a:latin typeface="Calibri Light" panose="020F0302020204030204" pitchFamily="34" charset="0"/>
              <a:cs typeface="Arial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altLang="zh-CN" b="1" dirty="0" smtClean="0">
              <a:solidFill>
                <a:prstClr val="black"/>
              </a:solidFill>
              <a:latin typeface="Calibri Light" panose="020F0302020204030204" pitchFamily="34" charset="0"/>
              <a:cs typeface="Arial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726AD-6E68-4B04-B241-463C2AB66E99}" type="slidenum">
              <a:rPr lang="en-GB" smtClean="0">
                <a:solidFill>
                  <a:prstClr val="black"/>
                </a:solidFill>
              </a:rPr>
              <a:pPr/>
              <a:t>18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6006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altLang="zh-CN" b="1" dirty="0" smtClean="0">
              <a:solidFill>
                <a:prstClr val="black"/>
              </a:solidFill>
              <a:latin typeface="Calibri Light" panose="020F0302020204030204" pitchFamily="34" charset="0"/>
              <a:cs typeface="Arial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726AD-6E68-4B04-B241-463C2AB66E99}" type="slidenum">
              <a:rPr lang="en-GB" smtClean="0">
                <a:solidFill>
                  <a:prstClr val="black"/>
                </a:solidFill>
              </a:rPr>
              <a:pPr/>
              <a:t>19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3959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726AD-6E68-4B04-B241-463C2AB66E99}" type="slidenum">
              <a:rPr lang="en-GB" smtClean="0">
                <a:solidFill>
                  <a:prstClr val="black"/>
                </a:solidFill>
              </a:rPr>
              <a:pPr/>
              <a:t>20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1853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726AD-6E68-4B04-B241-463C2AB66E99}" type="slidenum">
              <a:rPr lang="en-GB" smtClean="0">
                <a:solidFill>
                  <a:prstClr val="black"/>
                </a:solidFill>
              </a:rPr>
              <a:pPr/>
              <a:t>21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5772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726AD-6E68-4B04-B241-463C2AB66E99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4757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726AD-6E68-4B04-B241-463C2AB66E99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5789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726AD-6E68-4B04-B241-463C2AB66E99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78013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726AD-6E68-4B04-B241-463C2AB66E99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1293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726AD-6E68-4B04-B241-463C2AB66E99}" type="slidenum">
              <a:rPr lang="en-GB" smtClean="0">
                <a:solidFill>
                  <a:prstClr val="black"/>
                </a:solidFill>
              </a:rPr>
              <a:pPr/>
              <a:t>26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0870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726AD-6E68-4B04-B241-463C2AB66E99}" type="slidenum">
              <a:rPr lang="en-GB" smtClean="0">
                <a:solidFill>
                  <a:prstClr val="black"/>
                </a:solidFill>
              </a:rPr>
              <a:pPr/>
              <a:t>27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6907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726AD-6E68-4B04-B241-463C2AB66E99}" type="slidenum">
              <a:rPr lang="en-GB" smtClean="0">
                <a:solidFill>
                  <a:prstClr val="black"/>
                </a:solidFill>
              </a:rPr>
              <a:pPr/>
              <a:t>28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9524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726AD-6E68-4B04-B241-463C2AB66E99}" type="slidenum">
              <a:rPr lang="en-GB" smtClean="0">
                <a:solidFill>
                  <a:prstClr val="black"/>
                </a:solidFill>
              </a:rPr>
              <a:pPr/>
              <a:t>29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5290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726AD-6E68-4B04-B241-463C2AB66E99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8321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buFont typeface="Arial"/>
              <a:buChar char="•"/>
            </a:pPr>
            <a:endParaRPr lang="en-GB" dirty="0" smtClean="0"/>
          </a:p>
          <a:p>
            <a:pPr lvl="1"/>
            <a:endParaRPr lang="en-GB" dirty="0" smtClean="0"/>
          </a:p>
          <a:p>
            <a:endParaRPr lang="en-GB" dirty="0" smtClean="0"/>
          </a:p>
          <a:p>
            <a:pPr marL="628650" lvl="1" indent="-171450">
              <a:buFont typeface="Arial"/>
              <a:buChar char="•"/>
            </a:pPr>
            <a:endParaRPr lang="en-US" dirty="0" smtClean="0"/>
          </a:p>
          <a:p>
            <a:pPr marL="628650" lvl="1" indent="-171450">
              <a:buFont typeface="Arial"/>
              <a:buChar char="•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726AD-6E68-4B04-B241-463C2AB66E99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82105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buFont typeface="Arial"/>
              <a:buChar char="•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726AD-6E68-4B04-B241-463C2AB66E99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821052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 typeface="Arial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726AD-6E68-4B04-B241-463C2AB66E99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58167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726AD-6E68-4B04-B241-463C2AB66E99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3190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410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334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803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2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65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123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212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810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236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730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1696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8468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9291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7188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4190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4830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6283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1782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8644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4935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7155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3502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87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240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82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6779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1584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7965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2705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9648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7637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8964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2546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3DFC0-18DA-744F-864A-B2882EAC04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496D-DEF8-5B49-8CA1-6471EF9C07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1208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3DFC0-18DA-744F-864A-B2882EAC04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496D-DEF8-5B49-8CA1-6471EF9C07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5248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3DFC0-18DA-744F-864A-B2882EAC04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496D-DEF8-5B49-8CA1-6471EF9C07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01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3DFC0-18DA-744F-864A-B2882EAC04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496D-DEF8-5B49-8CA1-6471EF9C07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4103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3DFC0-18DA-744F-864A-B2882EAC04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496D-DEF8-5B49-8CA1-6471EF9C07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8823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3DFC0-18DA-744F-864A-B2882EAC04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496D-DEF8-5B49-8CA1-6471EF9C07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87959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3DFC0-18DA-744F-864A-B2882EAC04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496D-DEF8-5B49-8CA1-6471EF9C07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97775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3DFC0-18DA-744F-864A-B2882EAC04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496D-DEF8-5B49-8CA1-6471EF9C07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7575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3DFC0-18DA-744F-864A-B2882EAC04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496D-DEF8-5B49-8CA1-6471EF9C07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629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3DFC0-18DA-744F-864A-B2882EAC04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496D-DEF8-5B49-8CA1-6471EF9C07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1231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3DFC0-18DA-744F-864A-B2882EAC04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496D-DEF8-5B49-8CA1-6471EF9C07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1022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1399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85924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0193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7743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95739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94106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83630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57002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4172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04356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75242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75703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95082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79836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56050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77385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94409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07505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65125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0117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21985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08985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20960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80276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6543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10640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91365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66467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26394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62004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43110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1797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58898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26508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73390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11933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12892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56124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1998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11916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60869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94406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56257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63179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09447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9511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83464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58088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26536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34838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40921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71711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22307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54607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61138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12664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59279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12993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37055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07760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3880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05146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75471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14529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93721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54830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22672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30583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42543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3176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70618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31723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69339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87600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38345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95120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500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239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123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397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153DFC0-18DA-744F-864A-B2882EAC04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10/6/2015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ED37496D-DEF8-5B49-8CA1-6471EF9C07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297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012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950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771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976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368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430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501BC-D844-4DA1-ABCB-6847A6FA9D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06/10/2015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65C91-D412-4307-9A63-2248C06805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265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5661248"/>
            <a:ext cx="9144000" cy="1196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467544" y="4050312"/>
            <a:ext cx="6768752" cy="1179337"/>
          </a:xfrm>
          <a:prstGeom prst="rect">
            <a:avLst/>
          </a:prstGeom>
          <a:ln w="19050">
            <a:solidFill>
              <a:srgbClr val="FFFF00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400" dirty="0" smtClean="0">
                <a:solidFill>
                  <a:schemeClr val="tx1"/>
                </a:solidFill>
                <a:latin typeface="+mj-lt"/>
              </a:rPr>
              <a:t>Robin Banerjee &amp; Fidelma Hanrahan</a:t>
            </a:r>
          </a:p>
          <a:p>
            <a:pPr algn="l"/>
            <a:r>
              <a:rPr lang="en-GB" sz="2400" dirty="0" smtClean="0">
                <a:solidFill>
                  <a:schemeClr val="tx1"/>
                </a:solidFill>
                <a:latin typeface="+mj-lt"/>
              </a:rPr>
              <a:t>CRESS lab, University of Sussex</a:t>
            </a:r>
          </a:p>
          <a:p>
            <a:pPr algn="l"/>
            <a:r>
              <a:rPr lang="en-GB" sz="1600" dirty="0">
                <a:solidFill>
                  <a:schemeClr val="tx1"/>
                </a:solidFill>
                <a:latin typeface="+mj-lt"/>
              </a:rPr>
              <a:t>F.Hanrahan@sussex.ac.uk</a:t>
            </a:r>
          </a:p>
          <a:p>
            <a:endParaRPr lang="en-GB" sz="2400" dirty="0">
              <a:solidFill>
                <a:schemeClr val="tx1"/>
              </a:solidFill>
            </a:endParaRPr>
          </a:p>
        </p:txBody>
      </p:sp>
      <p:pic>
        <p:nvPicPr>
          <p:cNvPr id="1028" name="Picture 4" descr="\\smbhome.uscs.susx.ac.uk\fh66\Desktop\BtO Focus Groups\Beating the Odds Pilot Focus group\logos\BHCC_logo_blk_we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733256"/>
            <a:ext cx="1584176" cy="105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467544" y="2893555"/>
            <a:ext cx="7772400" cy="895934"/>
          </a:xfrm>
          <a:ln w="19050">
            <a:solidFill>
              <a:srgbClr val="FFC000"/>
            </a:solidFill>
          </a:ln>
        </p:spPr>
        <p:txBody>
          <a:bodyPr>
            <a:noAutofit/>
          </a:bodyPr>
          <a:lstStyle/>
          <a:p>
            <a:pPr algn="l"/>
            <a:r>
              <a:rPr lang="en-GB" sz="2800" dirty="0" smtClean="0"/>
              <a:t>CIRCY seminar 21</a:t>
            </a:r>
            <a:r>
              <a:rPr lang="en-GB" sz="2800" baseline="30000" dirty="0" smtClean="0"/>
              <a:t>st</a:t>
            </a:r>
            <a:r>
              <a:rPr lang="en-GB" sz="2800" dirty="0" smtClean="0"/>
              <a:t> September 2015</a:t>
            </a:r>
            <a:endParaRPr lang="en-GB" sz="28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67544" y="260648"/>
            <a:ext cx="8208912" cy="2372084"/>
          </a:xfrm>
          <a:prstGeom prst="rect">
            <a:avLst/>
          </a:prstGeom>
          <a:ln w="19050">
            <a:solidFill>
              <a:srgbClr val="FF5050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dirty="0"/>
              <a:t>Creative arts and family coaching interventions with at-risk youths: </a:t>
            </a:r>
            <a:r>
              <a:rPr lang="en-GB" sz="3200" dirty="0" smtClean="0"/>
              <a:t>How </a:t>
            </a:r>
            <a:r>
              <a:rPr lang="en-GB" sz="3200" dirty="0"/>
              <a:t>and why might they impact the socio-emotional and motivational development of marginalised youths?</a:t>
            </a:r>
            <a:endParaRPr lang="en-US" sz="2000" dirty="0"/>
          </a:p>
        </p:txBody>
      </p:sp>
      <p:pic>
        <p:nvPicPr>
          <p:cNvPr id="16" name="Picture 1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275" y="5986606"/>
            <a:ext cx="1949450" cy="718820"/>
          </a:xfrm>
          <a:prstGeom prst="rect">
            <a:avLst/>
          </a:prstGeom>
        </p:spPr>
      </p:pic>
      <p:pic>
        <p:nvPicPr>
          <p:cNvPr id="17" name="Picture 5" descr="\\smbhome.uscs.susx.ac.uk\fh66\Desktop\BtO Focus Groups\Beating the Odds Pilot Focus group\logos\550px-University_of_Sussex_Logo.sv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001581"/>
            <a:ext cx="1728192" cy="70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783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19050">
            <a:solidFill>
              <a:srgbClr val="00B050"/>
            </a:solidFill>
          </a:ln>
        </p:spPr>
        <p:txBody>
          <a:bodyPr>
            <a:normAutofit fontScale="90000"/>
          </a:bodyPr>
          <a:lstStyle/>
          <a:p>
            <a:pPr algn="l"/>
            <a:r>
              <a:rPr lang="en-GB" sz="3600" dirty="0" smtClean="0">
                <a:latin typeface="Calibri Light"/>
                <a:cs typeface="Calibri Light"/>
              </a:rPr>
              <a:t>Background: </a:t>
            </a:r>
            <a:br>
              <a:rPr lang="en-GB" sz="3600" dirty="0" smtClean="0">
                <a:latin typeface="Calibri Light"/>
                <a:cs typeface="Calibri Light"/>
              </a:rPr>
            </a:br>
            <a:r>
              <a:rPr lang="en-GB" sz="3600" dirty="0" smtClean="0">
                <a:latin typeface="Calibri Light" panose="020F0302020204030204" pitchFamily="34" charset="0"/>
              </a:rPr>
              <a:t>Youth marginalisation and interventions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896544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Behavioural</a:t>
            </a:r>
            <a:r>
              <a:rPr lang="en-US" sz="2400" dirty="0" smtClean="0"/>
              <a:t> profile associated with disadvantaged backgrounds</a:t>
            </a:r>
            <a:r>
              <a:rPr lang="en-US" sz="2400" baseline="30000" dirty="0" smtClean="0"/>
              <a:t>1</a:t>
            </a:r>
            <a:endParaRPr lang="en-US" sz="2400" dirty="0" smtClean="0"/>
          </a:p>
          <a:p>
            <a:r>
              <a:rPr lang="en-US" sz="2400" dirty="0" smtClean="0"/>
              <a:t>Future trajectories associated with poor outcomes</a:t>
            </a:r>
            <a:r>
              <a:rPr lang="en-US" sz="2400" baseline="30000" dirty="0" smtClean="0"/>
              <a:t>2</a:t>
            </a:r>
          </a:p>
          <a:p>
            <a:r>
              <a:rPr lang="en-US" sz="2400" dirty="0" smtClean="0"/>
              <a:t>Interventions to support and re-engage </a:t>
            </a:r>
            <a:r>
              <a:rPr lang="en-US" sz="2400" dirty="0" err="1" smtClean="0"/>
              <a:t>marginalised</a:t>
            </a:r>
            <a:r>
              <a:rPr lang="en-US" sz="2400" dirty="0" smtClean="0"/>
              <a:t> youth include </a:t>
            </a:r>
          </a:p>
          <a:p>
            <a:pPr lvl="1"/>
            <a:r>
              <a:rPr lang="en-US" sz="2000" dirty="0"/>
              <a:t>t</a:t>
            </a:r>
            <a:r>
              <a:rPr lang="en-US" sz="2000" dirty="0" smtClean="0"/>
              <a:t>hose </a:t>
            </a:r>
            <a:r>
              <a:rPr lang="en-US" sz="2000" dirty="0" err="1" smtClean="0"/>
              <a:t>utilising</a:t>
            </a:r>
            <a:r>
              <a:rPr lang="en-US" sz="2000" dirty="0" smtClean="0"/>
              <a:t> the creative arts</a:t>
            </a:r>
            <a:r>
              <a:rPr lang="en-US" sz="2000" baseline="30000" dirty="0" smtClean="0"/>
              <a:t>3</a:t>
            </a:r>
            <a:endParaRPr lang="en-US" sz="2000" dirty="0" smtClean="0"/>
          </a:p>
          <a:p>
            <a:pPr lvl="1"/>
            <a:r>
              <a:rPr lang="en-US" sz="2000" dirty="0"/>
              <a:t>t</a:t>
            </a:r>
            <a:r>
              <a:rPr lang="en-US" sz="2000" dirty="0" smtClean="0"/>
              <a:t>argeted family support</a:t>
            </a:r>
            <a:r>
              <a:rPr lang="en-US" sz="2000" baseline="30000" dirty="0" smtClean="0"/>
              <a:t>4</a:t>
            </a:r>
            <a:endParaRPr lang="en-US" sz="2000" dirty="0" smtClean="0"/>
          </a:p>
          <a:p>
            <a:pPr lvl="1"/>
            <a:endParaRPr lang="en-GB" sz="1200" b="1" dirty="0"/>
          </a:p>
          <a:p>
            <a:endParaRPr lang="en-GB" sz="2200" dirty="0">
              <a:solidFill>
                <a:schemeClr val="bg1"/>
              </a:solidFill>
            </a:endParaRPr>
          </a:p>
          <a:p>
            <a:endParaRPr lang="en-GB" sz="2800" dirty="0" smtClean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-180528" y="5877272"/>
            <a:ext cx="8928992" cy="864096"/>
          </a:xfrm>
        </p:spPr>
        <p:txBody>
          <a:bodyPr anchor="ctr"/>
          <a:lstStyle/>
          <a:p>
            <a:pPr lvl="1" defTabSz="2083435">
              <a:defRPr/>
            </a:pP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1. </a:t>
            </a: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Daniels 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et al., 2003;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Jimerson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Egeland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Sroufe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, &amp; Carlson, 2000; Steer, </a:t>
            </a: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2000 </a:t>
            </a:r>
            <a:endParaRPr lang="en-GB" sz="12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</a:endParaRPr>
          </a:p>
          <a:p>
            <a:pPr lvl="1" defTabSz="2083435">
              <a:defRPr/>
            </a:pP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2. </a:t>
            </a: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Coles 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et al., 2002; DFE, 2012; Henry, Knight, &amp; Thornberry, 2012; SEU, </a:t>
            </a: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1999</a:t>
            </a:r>
          </a:p>
          <a:p>
            <a:pPr lvl="1" defTabSz="2083435">
              <a:defRPr/>
            </a:pP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Arial" pitchFamily="34" charset="0"/>
              </a:rPr>
              <a:t>3.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Arial" pitchFamily="34" charset="0"/>
              </a:rPr>
              <a:t>Daykin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Arial" pitchFamily="34" charset="0"/>
              </a:rPr>
              <a:t>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Arial" pitchFamily="34" charset="0"/>
              </a:rPr>
              <a:t>Orme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Arial" pitchFamily="34" charset="0"/>
              </a:rPr>
              <a:t>, Evans, &amp; Salmon, </a:t>
            </a: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Arial" pitchFamily="34" charset="0"/>
              </a:rPr>
              <a:t>2008; Harkins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Arial" pitchFamily="34" charset="0"/>
              </a:rPr>
              <a:t>, Pritchard,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Arial" pitchFamily="34" charset="0"/>
              </a:rPr>
              <a:t>Haskayne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Arial" pitchFamily="34" charset="0"/>
              </a:rPr>
              <a:t>, Watson, &amp; Beech, 2011; Hughes &amp; Wilson, </a:t>
            </a: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Arial" pitchFamily="34" charset="0"/>
              </a:rPr>
              <a:t>2004; </a:t>
            </a:r>
            <a:r>
              <a:rPr lang="en-GB" sz="1200" dirty="0">
                <a:solidFill>
                  <a:prstClr val="black">
                    <a:tint val="75000"/>
                  </a:prstClr>
                </a:solidFill>
              </a:rPr>
              <a:t>Kinder &amp; </a:t>
            </a:r>
            <a:r>
              <a:rPr lang="en-GB" sz="1200" dirty="0" err="1">
                <a:solidFill>
                  <a:prstClr val="black">
                    <a:tint val="75000"/>
                  </a:prstClr>
                </a:solidFill>
              </a:rPr>
              <a:t>Wilkin</a:t>
            </a:r>
            <a:r>
              <a:rPr lang="en-GB" sz="1200" dirty="0">
                <a:solidFill>
                  <a:prstClr val="black">
                    <a:tint val="75000"/>
                  </a:prstClr>
                </a:solidFill>
              </a:rPr>
              <a:t>, 1998; </a:t>
            </a:r>
            <a:r>
              <a:rPr lang="en-GB" sz="1200" dirty="0" err="1">
                <a:solidFill>
                  <a:prstClr val="black">
                    <a:tint val="75000"/>
                  </a:prstClr>
                </a:solidFill>
              </a:rPr>
              <a:t>Wilkin</a:t>
            </a:r>
            <a:r>
              <a:rPr lang="en-GB" sz="1200" dirty="0">
                <a:solidFill>
                  <a:prstClr val="black">
                    <a:tint val="75000"/>
                  </a:prstClr>
                </a:solidFill>
              </a:rPr>
              <a:t>, Gulliver, &amp; Kinder, </a:t>
            </a:r>
            <a:r>
              <a:rPr lang="en-GB" sz="1200" dirty="0" smtClean="0">
                <a:solidFill>
                  <a:prstClr val="black">
                    <a:tint val="75000"/>
                  </a:prstClr>
                </a:solidFill>
              </a:rPr>
              <a:t>2005</a:t>
            </a:r>
          </a:p>
          <a:p>
            <a:pPr lvl="1" defTabSz="2083435">
              <a:defRPr/>
            </a:pPr>
            <a:r>
              <a:rPr lang="en-GB" sz="1200" dirty="0" smtClean="0">
                <a:solidFill>
                  <a:prstClr val="black">
                    <a:tint val="75000"/>
                  </a:prstClr>
                </a:solidFill>
                <a:latin typeface="Calibri Light" panose="020F0302020204030204" pitchFamily="34" charset="0"/>
                <a:cs typeface="Arial" pitchFamily="34" charset="0"/>
              </a:rPr>
              <a:t>4. Boddy, Statham, Warwick, </a:t>
            </a:r>
            <a:r>
              <a:rPr lang="en-GB" sz="1200" dirty="0" err="1" smtClean="0">
                <a:solidFill>
                  <a:prstClr val="black">
                    <a:tint val="75000"/>
                  </a:prstClr>
                </a:solidFill>
                <a:latin typeface="Calibri Light" panose="020F0302020204030204" pitchFamily="34" charset="0"/>
                <a:cs typeface="Arial" pitchFamily="34" charset="0"/>
              </a:rPr>
              <a:t>Hollingworth</a:t>
            </a:r>
            <a:r>
              <a:rPr lang="en-GB" sz="1200" dirty="0" smtClean="0">
                <a:solidFill>
                  <a:prstClr val="black">
                    <a:tint val="75000"/>
                  </a:prstClr>
                </a:solidFill>
                <a:latin typeface="Calibri Light" panose="020F0302020204030204" pitchFamily="34" charset="0"/>
                <a:cs typeface="Arial" pitchFamily="34" charset="0"/>
              </a:rPr>
              <a:t>, &amp; Spencer, 2012; </a:t>
            </a:r>
            <a:r>
              <a:rPr lang="en-GB" sz="1200" dirty="0" err="1" smtClean="0">
                <a:solidFill>
                  <a:prstClr val="black">
                    <a:tint val="75000"/>
                  </a:prstClr>
                </a:solidFill>
                <a:latin typeface="Calibri Light" panose="020F0302020204030204" pitchFamily="34" charset="0"/>
                <a:cs typeface="Arial" pitchFamily="34" charset="0"/>
              </a:rPr>
              <a:t>Gray</a:t>
            </a:r>
            <a:r>
              <a:rPr lang="en-GB" sz="1200" dirty="0" smtClean="0">
                <a:solidFill>
                  <a:prstClr val="black">
                    <a:tint val="75000"/>
                  </a:prstClr>
                </a:solidFill>
                <a:latin typeface="Calibri Light" panose="020F0302020204030204" pitchFamily="34" charset="0"/>
                <a:cs typeface="Arial" pitchFamily="34" charset="0"/>
              </a:rPr>
              <a:t>, 2003; White, Warrener, Reeves, &amp; La Valle, 2008 </a:t>
            </a:r>
            <a:endParaRPr lang="en-GB" sz="12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65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urved Left Arrow 20"/>
          <p:cNvSpPr/>
          <p:nvPr/>
        </p:nvSpPr>
        <p:spPr>
          <a:xfrm rot="5400000">
            <a:off x="3779912" y="2132856"/>
            <a:ext cx="1656184" cy="7560840"/>
          </a:xfrm>
          <a:prstGeom prst="curvedLeftArrow">
            <a:avLst/>
          </a:prstGeom>
          <a:solidFill>
            <a:srgbClr val="7F7F7F"/>
          </a:solidFill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24757739"/>
              </p:ext>
            </p:extLst>
          </p:nvPr>
        </p:nvGraphicFramePr>
        <p:xfrm>
          <a:off x="0" y="1124744"/>
          <a:ext cx="9144000" cy="5733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9" name="Left-Right Arrow 18"/>
          <p:cNvSpPr/>
          <p:nvPr/>
        </p:nvSpPr>
        <p:spPr>
          <a:xfrm rot="5400000">
            <a:off x="5337796" y="3690740"/>
            <a:ext cx="1080120" cy="556640"/>
          </a:xfrm>
          <a:prstGeom prst="leftRightArrow">
            <a:avLst/>
          </a:prstGeom>
          <a:solidFill>
            <a:srgbClr val="7F7F7F"/>
          </a:solidFill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5076056" y="3717032"/>
            <a:ext cx="1530238" cy="589358"/>
          </a:xfrm>
          <a:prstGeom prst="rightArrow">
            <a:avLst/>
          </a:prstGeom>
          <a:solidFill>
            <a:srgbClr val="7F7F7F"/>
          </a:solidFill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976766"/>
          </a:xfrm>
          <a:ln w="19050">
            <a:noFill/>
          </a:ln>
        </p:spPr>
        <p:txBody>
          <a:bodyPr>
            <a:noAutofit/>
          </a:bodyPr>
          <a:lstStyle/>
          <a:p>
            <a:pPr algn="l"/>
            <a:r>
              <a:rPr lang="en-GB" sz="2800" dirty="0">
                <a:latin typeface="Calibri Light" panose="020F0302020204030204" pitchFamily="34" charset="0"/>
              </a:rPr>
              <a:t>Theoretical model of the development of disaffection/engagement </a:t>
            </a:r>
            <a:r>
              <a:rPr lang="en-GB" sz="2400" dirty="0">
                <a:latin typeface="Calibri Light" panose="020F0302020204030204" pitchFamily="34" charset="0"/>
              </a:rPr>
              <a:t>(Hanrahan &amp; Banerjee, 2014)</a:t>
            </a:r>
          </a:p>
        </p:txBody>
      </p:sp>
    </p:spTree>
    <p:extLst>
      <p:ext uri="{BB962C8B-B14F-4D97-AF65-F5344CB8AC3E}">
        <p14:creationId xmlns:p14="http://schemas.microsoft.com/office/powerpoint/2010/main" val="372444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196752"/>
            <a:ext cx="7776864" cy="5544616"/>
          </a:xfrm>
        </p:spPr>
        <p:txBody>
          <a:bodyPr>
            <a:normAutofit fontScale="25000" lnSpcReduction="20000"/>
          </a:bodyPr>
          <a:lstStyle/>
          <a:p>
            <a:r>
              <a:rPr lang="en-GB" sz="11200" dirty="0">
                <a:latin typeface="Calibri Light" panose="020F0302020204030204" pitchFamily="34" charset="0"/>
              </a:rPr>
              <a:t>To explore and understand the lived experiences of vulnerable young people </a:t>
            </a:r>
            <a:r>
              <a:rPr lang="en-GB" sz="11200" dirty="0" smtClean="0">
                <a:latin typeface="Calibri Light" panose="020F0302020204030204" pitchFamily="34" charset="0"/>
              </a:rPr>
              <a:t>in Brighton &amp; Hove involved </a:t>
            </a:r>
            <a:r>
              <a:rPr lang="en-GB" sz="11200" dirty="0">
                <a:latin typeface="Calibri Light" panose="020F0302020204030204" pitchFamily="34" charset="0"/>
              </a:rPr>
              <a:t>in </a:t>
            </a:r>
            <a:endParaRPr lang="en-GB" sz="11200" dirty="0" smtClean="0">
              <a:latin typeface="Calibri Light" panose="020F0302020204030204" pitchFamily="34" charset="0"/>
            </a:endParaRPr>
          </a:p>
          <a:p>
            <a:pPr lvl="1"/>
            <a:r>
              <a:rPr lang="en-GB" sz="9600" dirty="0" smtClean="0">
                <a:latin typeface="Calibri Light" panose="020F0302020204030204" pitchFamily="34" charset="0"/>
              </a:rPr>
              <a:t>creative </a:t>
            </a:r>
            <a:r>
              <a:rPr lang="en-GB" sz="9600" dirty="0">
                <a:latin typeface="Calibri Light" panose="020F0302020204030204" pitchFamily="34" charset="0"/>
              </a:rPr>
              <a:t>arts </a:t>
            </a:r>
            <a:r>
              <a:rPr lang="en-GB" sz="9600" dirty="0" smtClean="0">
                <a:latin typeface="Calibri Light" panose="020F0302020204030204" pitchFamily="34" charset="0"/>
              </a:rPr>
              <a:t>projects</a:t>
            </a:r>
            <a:endParaRPr lang="en-GB" sz="9600" dirty="0">
              <a:latin typeface="Calibri Light" panose="020F0302020204030204" pitchFamily="34" charset="0"/>
            </a:endParaRPr>
          </a:p>
          <a:p>
            <a:pPr lvl="1"/>
            <a:r>
              <a:rPr lang="en-GB" sz="9600" dirty="0" smtClean="0">
                <a:latin typeface="Calibri Light" panose="020F0302020204030204" pitchFamily="34" charset="0"/>
              </a:rPr>
              <a:t>family coach interventions </a:t>
            </a:r>
          </a:p>
          <a:p>
            <a:r>
              <a:rPr lang="en-GB" sz="11200" dirty="0" smtClean="0">
                <a:latin typeface="Calibri Light" panose="020F0302020204030204" pitchFamily="34" charset="0"/>
              </a:rPr>
              <a:t>To </a:t>
            </a:r>
            <a:r>
              <a:rPr lang="en-GB" sz="11200" dirty="0">
                <a:latin typeface="Calibri Light" panose="020F0302020204030204" pitchFamily="34" charset="0"/>
              </a:rPr>
              <a:t>gain insight into </a:t>
            </a:r>
            <a:r>
              <a:rPr lang="en-GB" sz="11200" dirty="0" smtClean="0">
                <a:latin typeface="Calibri Light" panose="020F0302020204030204" pitchFamily="34" charset="0"/>
              </a:rPr>
              <a:t>the commonalities and differences in how these interventions support young people</a:t>
            </a:r>
          </a:p>
          <a:p>
            <a:r>
              <a:rPr lang="en-GB" sz="11200" dirty="0" smtClean="0">
                <a:latin typeface="Calibri Light" panose="020F0302020204030204" pitchFamily="34" charset="0"/>
              </a:rPr>
              <a:t>To create a quantitative assessment protocol that could be used across interventions with young people to track psychological change</a:t>
            </a:r>
          </a:p>
          <a:p>
            <a:r>
              <a:rPr lang="en-GB" sz="11200" dirty="0" smtClean="0">
                <a:latin typeface="Calibri Light" panose="020F0302020204030204" pitchFamily="34" charset="0"/>
              </a:rPr>
              <a:t>To use a mixed-methods approach to achieve these aims</a:t>
            </a:r>
          </a:p>
          <a:p>
            <a:pPr lvl="1"/>
            <a:r>
              <a:rPr lang="en-GB" sz="9600" dirty="0" smtClean="0">
                <a:latin typeface="Calibri Light" panose="020F0302020204030204" pitchFamily="34" charset="0"/>
              </a:rPr>
              <a:t>quantitative survey methods</a:t>
            </a:r>
          </a:p>
          <a:p>
            <a:pPr lvl="1"/>
            <a:r>
              <a:rPr lang="en-GB" sz="9600" dirty="0">
                <a:latin typeface="Calibri Light" panose="020F0302020204030204" pitchFamily="34" charset="0"/>
              </a:rPr>
              <a:t>s</a:t>
            </a:r>
            <a:r>
              <a:rPr lang="en-GB" sz="9600" dirty="0" smtClean="0">
                <a:latin typeface="Calibri Light" panose="020F0302020204030204" pitchFamily="34" charset="0"/>
              </a:rPr>
              <a:t>emi-structured interviews</a:t>
            </a:r>
            <a:r>
              <a:rPr lang="en-GB" sz="9600" dirty="0" smtClean="0"/>
              <a:t/>
            </a:r>
            <a:br>
              <a:rPr lang="en-GB" sz="9600" dirty="0" smtClean="0"/>
            </a:br>
            <a:endParaRPr lang="en-GB" sz="9600" dirty="0" smtClean="0"/>
          </a:p>
          <a:p>
            <a:pPr lvl="1"/>
            <a:endParaRPr lang="en-GB" dirty="0" smtClean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51520" y="276096"/>
            <a:ext cx="7772400" cy="836712"/>
          </a:xfrm>
          <a:ln w="19050"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normAutofit/>
          </a:bodyPr>
          <a:lstStyle/>
          <a:p>
            <a:pPr algn="l"/>
            <a:r>
              <a:rPr lang="en-GB" sz="3200" dirty="0">
                <a:latin typeface="Calibri Light" panose="020F0302020204030204" pitchFamily="34" charset="0"/>
              </a:rPr>
              <a:t>C</a:t>
            </a:r>
            <a:r>
              <a:rPr lang="en-GB" sz="3200" dirty="0" smtClean="0">
                <a:latin typeface="Calibri Light" panose="020F0302020204030204" pitchFamily="34" charset="0"/>
              </a:rPr>
              <a:t>ross-sectional pilot work – study aims</a:t>
            </a:r>
            <a:endParaRPr lang="en-GB" sz="3600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577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96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276872"/>
            <a:ext cx="8229600" cy="1143000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Study 1: Assessment Protocol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556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6024" y="2043956"/>
            <a:ext cx="7988424" cy="3329260"/>
          </a:xfrm>
        </p:spPr>
        <p:txBody>
          <a:bodyPr>
            <a:noAutofit/>
          </a:bodyPr>
          <a:lstStyle/>
          <a:p>
            <a:r>
              <a:rPr lang="en-GB" sz="2400" dirty="0" smtClean="0">
                <a:latin typeface="Calibri Light" panose="020F0302020204030204" pitchFamily="34" charset="0"/>
              </a:rPr>
              <a:t>Participants </a:t>
            </a:r>
          </a:p>
          <a:p>
            <a:pPr lvl="1"/>
            <a:r>
              <a:rPr lang="en-GB" sz="2400" dirty="0" smtClean="0">
                <a:latin typeface="Calibri Light" panose="020F0302020204030204" pitchFamily="34" charset="0"/>
              </a:rPr>
              <a:t>144 young people in total </a:t>
            </a:r>
          </a:p>
          <a:p>
            <a:pPr lvl="2"/>
            <a:r>
              <a:rPr lang="en-GB" sz="2000" dirty="0" smtClean="0">
                <a:latin typeface="Calibri Light" panose="020F0302020204030204" pitchFamily="34" charset="0"/>
              </a:rPr>
              <a:t>41 young people from Brighton &amp; Hove’s Stronger Families, Stronger </a:t>
            </a:r>
            <a:r>
              <a:rPr lang="en-GB" sz="2000" dirty="0" err="1" smtClean="0">
                <a:latin typeface="Calibri Light" panose="020F0302020204030204" pitchFamily="34" charset="0"/>
              </a:rPr>
              <a:t>Communitities</a:t>
            </a:r>
            <a:r>
              <a:rPr lang="en-GB" sz="2000" dirty="0" smtClean="0">
                <a:latin typeface="Calibri Light" panose="020F0302020204030204" pitchFamily="34" charset="0"/>
              </a:rPr>
              <a:t> (SFSC) programme, and 4 from one Brighton creative arts project (20 male, 24 female, 1 unknown; </a:t>
            </a:r>
            <a:r>
              <a:rPr lang="en-GB" sz="2000" i="1" dirty="0" smtClean="0">
                <a:latin typeface="Calibri Light" panose="020F0302020204030204" pitchFamily="34" charset="0"/>
              </a:rPr>
              <a:t>M</a:t>
            </a:r>
            <a:r>
              <a:rPr lang="en-GB" sz="2000" dirty="0" smtClean="0">
                <a:latin typeface="Calibri Light" panose="020F0302020204030204" pitchFamily="34" charset="0"/>
              </a:rPr>
              <a:t> </a:t>
            </a:r>
            <a:r>
              <a:rPr lang="en-GB" sz="2000" dirty="0">
                <a:latin typeface="Calibri Light" panose="020F0302020204030204" pitchFamily="34" charset="0"/>
              </a:rPr>
              <a:t>= </a:t>
            </a:r>
            <a:r>
              <a:rPr lang="en-GB" sz="2000" dirty="0" smtClean="0">
                <a:latin typeface="Calibri Light" panose="020F0302020204030204" pitchFamily="34" charset="0"/>
              </a:rPr>
              <a:t>14.5 </a:t>
            </a:r>
            <a:r>
              <a:rPr lang="en-GB" sz="2000" dirty="0">
                <a:latin typeface="Calibri Light" panose="020F0302020204030204" pitchFamily="34" charset="0"/>
              </a:rPr>
              <a:t>years of </a:t>
            </a:r>
            <a:r>
              <a:rPr lang="en-GB" sz="2000" dirty="0" smtClean="0">
                <a:latin typeface="Calibri Light" panose="020F0302020204030204" pitchFamily="34" charset="0"/>
              </a:rPr>
              <a:t>age, age range = 12 – 18 years)</a:t>
            </a:r>
          </a:p>
          <a:p>
            <a:pPr lvl="2"/>
            <a:r>
              <a:rPr lang="en-GB" sz="2000" dirty="0" smtClean="0">
                <a:latin typeface="Calibri Light" panose="020F0302020204030204" pitchFamily="34" charset="0"/>
              </a:rPr>
              <a:t>99 comparison young people from a school and a college in East Sussex (25 male, 72 female, 2 unknown; </a:t>
            </a:r>
            <a:r>
              <a:rPr lang="en-GB" sz="2000" i="1" dirty="0" smtClean="0">
                <a:latin typeface="Calibri Light" panose="020F0302020204030204" pitchFamily="34" charset="0"/>
              </a:rPr>
              <a:t>M age</a:t>
            </a:r>
            <a:r>
              <a:rPr lang="en-GB" sz="2000" dirty="0" smtClean="0">
                <a:latin typeface="Calibri Light" panose="020F0302020204030204" pitchFamily="34" charset="0"/>
              </a:rPr>
              <a:t> </a:t>
            </a:r>
            <a:r>
              <a:rPr lang="en-GB" sz="2000" dirty="0">
                <a:latin typeface="Calibri Light" panose="020F0302020204030204" pitchFamily="34" charset="0"/>
              </a:rPr>
              <a:t>= 15.5 </a:t>
            </a:r>
            <a:r>
              <a:rPr lang="en-GB" sz="2000" dirty="0" smtClean="0">
                <a:latin typeface="Calibri Light" panose="020F0302020204030204" pitchFamily="34" charset="0"/>
              </a:rPr>
              <a:t>years, range </a:t>
            </a:r>
            <a:r>
              <a:rPr lang="en-GB" sz="2000" dirty="0">
                <a:latin typeface="Calibri Light" panose="020F0302020204030204" pitchFamily="34" charset="0"/>
              </a:rPr>
              <a:t>= 13 – 20 years)</a:t>
            </a:r>
          </a:p>
          <a:p>
            <a:pPr lvl="2"/>
            <a:endParaRPr lang="en-GB" sz="2000" dirty="0" smtClean="0">
              <a:latin typeface="Calibri Light" panose="020F0302020204030204" pitchFamily="34" charset="0"/>
            </a:endParaRPr>
          </a:p>
          <a:p>
            <a:pPr lvl="2"/>
            <a:endParaRPr lang="en-GB" sz="2000" dirty="0" smtClean="0">
              <a:latin typeface="Calibri Light" panose="020F03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6096"/>
            <a:ext cx="7772400" cy="836712"/>
          </a:xfrm>
          <a:ln w="19050"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algn="l"/>
            <a:r>
              <a:rPr lang="en-GB" sz="3200" dirty="0" smtClean="0">
                <a:latin typeface="Calibri Light" panose="020F0302020204030204" pitchFamily="34" charset="0"/>
              </a:rPr>
              <a:t>Method – Assessment Protocol</a:t>
            </a:r>
            <a:endParaRPr lang="en-GB" sz="3600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44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365" y="154956"/>
            <a:ext cx="7772400" cy="706090"/>
          </a:xfrm>
          <a:ln w="19050">
            <a:solidFill>
              <a:srgbClr val="92D050"/>
            </a:solidFill>
          </a:ln>
        </p:spPr>
        <p:txBody>
          <a:bodyPr>
            <a:normAutofit/>
          </a:bodyPr>
          <a:lstStyle/>
          <a:p>
            <a:pPr algn="l"/>
            <a:r>
              <a:rPr lang="en-GB" sz="3600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Measures</a:t>
            </a:r>
            <a:endParaRPr lang="en-GB" sz="3600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17539" y="2276872"/>
            <a:ext cx="1421358" cy="892552"/>
          </a:xfrm>
          <a:prstGeom prst="rect">
            <a:avLst/>
          </a:prstGeom>
          <a:solidFill>
            <a:srgbClr val="F2B71F"/>
          </a:solidFill>
          <a:ln w="38100" cmpd="sng"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prstClr val="white"/>
                </a:solidFill>
              </a:rPr>
              <a:t>Global Self-Worth Scale</a:t>
            </a:r>
          </a:p>
          <a:p>
            <a:r>
              <a:rPr lang="en-GB" sz="1400" dirty="0" smtClean="0">
                <a:solidFill>
                  <a:srgbClr val="FFFFFF"/>
                </a:solidFill>
              </a:rPr>
              <a:t>(Harter 1988)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23728" y="5877272"/>
            <a:ext cx="2959742" cy="800219"/>
          </a:xfrm>
          <a:prstGeom prst="rect">
            <a:avLst/>
          </a:prstGeom>
          <a:solidFill>
            <a:srgbClr val="04968F"/>
          </a:solidFill>
          <a:ln w="3810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Affect (I-PANAS-SF) (adapted)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(</a:t>
            </a:r>
            <a:r>
              <a:rPr lang="en-GB" sz="1400" dirty="0" err="1" smtClean="0">
                <a:solidFill>
                  <a:schemeClr val="bg1"/>
                </a:solidFill>
              </a:rPr>
              <a:t>Ebesutani</a:t>
            </a:r>
            <a:r>
              <a:rPr lang="en-GB" sz="1400" dirty="0" smtClean="0">
                <a:solidFill>
                  <a:schemeClr val="bg1"/>
                </a:solidFill>
              </a:rPr>
              <a:t> </a:t>
            </a:r>
            <a:r>
              <a:rPr lang="en-GB" sz="1400" dirty="0">
                <a:solidFill>
                  <a:schemeClr val="bg1"/>
                </a:solidFill>
              </a:rPr>
              <a:t>et al</a:t>
            </a:r>
            <a:r>
              <a:rPr lang="en-GB" sz="1400" dirty="0" smtClean="0">
                <a:solidFill>
                  <a:schemeClr val="bg1"/>
                </a:solidFill>
              </a:rPr>
              <a:t>., 2012; </a:t>
            </a:r>
            <a:r>
              <a:rPr lang="en-GB" sz="1400" dirty="0">
                <a:solidFill>
                  <a:schemeClr val="bg1"/>
                </a:solidFill>
              </a:rPr>
              <a:t>Watson, Clark, </a:t>
            </a:r>
            <a:r>
              <a:rPr lang="en-GB" sz="1400" dirty="0" smtClean="0">
                <a:solidFill>
                  <a:schemeClr val="bg1"/>
                </a:solidFill>
              </a:rPr>
              <a:t>&amp; </a:t>
            </a:r>
            <a:r>
              <a:rPr lang="en-GB" sz="1400" dirty="0" err="1" smtClean="0">
                <a:solidFill>
                  <a:schemeClr val="bg1"/>
                </a:solidFill>
              </a:rPr>
              <a:t>Tellegen</a:t>
            </a:r>
            <a:r>
              <a:rPr lang="en-GB" sz="1400" dirty="0" smtClean="0">
                <a:solidFill>
                  <a:schemeClr val="bg1"/>
                </a:solidFill>
              </a:rPr>
              <a:t>, 1988</a:t>
            </a:r>
            <a:r>
              <a:rPr lang="en-GB" sz="1400" dirty="0">
                <a:solidFill>
                  <a:schemeClr val="bg1"/>
                </a:solidFill>
              </a:rPr>
              <a:t>)</a:t>
            </a:r>
            <a:endParaRPr lang="en-GB" sz="1400" dirty="0" smtClean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21964" y="980728"/>
            <a:ext cx="1608166" cy="1138773"/>
          </a:xfrm>
          <a:prstGeom prst="rect">
            <a:avLst/>
          </a:prstGeom>
          <a:solidFill>
            <a:srgbClr val="FF5050"/>
          </a:solidFill>
          <a:ln w="38100" cmpd="sng">
            <a:noFill/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Social Inclusion Scale </a:t>
            </a:r>
            <a:r>
              <a:rPr lang="en-GB" b="1" dirty="0" smtClean="0">
                <a:solidFill>
                  <a:schemeClr val="bg1"/>
                </a:solidFill>
              </a:rPr>
              <a:t>(</a:t>
            </a:r>
            <a:r>
              <a:rPr lang="en-GB" b="1" dirty="0">
                <a:solidFill>
                  <a:schemeClr val="bg1"/>
                </a:solidFill>
              </a:rPr>
              <a:t>a</a:t>
            </a:r>
            <a:r>
              <a:rPr lang="en-GB" b="1" dirty="0" smtClean="0">
                <a:solidFill>
                  <a:schemeClr val="bg1"/>
                </a:solidFill>
              </a:rPr>
              <a:t>dapted)</a:t>
            </a:r>
            <a:endParaRPr lang="en-GB" dirty="0">
              <a:solidFill>
                <a:schemeClr val="bg1"/>
              </a:solidFill>
            </a:endParaRPr>
          </a:p>
          <a:p>
            <a:r>
              <a:rPr lang="en-GB" sz="1400" dirty="0">
                <a:solidFill>
                  <a:schemeClr val="bg1"/>
                </a:solidFill>
              </a:rPr>
              <a:t>Secker et al. (2009)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16314" y="3284984"/>
            <a:ext cx="2536850" cy="861774"/>
          </a:xfrm>
          <a:prstGeom prst="rect">
            <a:avLst/>
          </a:prstGeom>
          <a:solidFill>
            <a:srgbClr val="3366FF"/>
          </a:solidFill>
          <a:ln w="38100" cmpd="sng"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The General Self-Efficacy Scale </a:t>
            </a:r>
            <a:r>
              <a:rPr lang="en-GB" b="1" dirty="0" smtClean="0">
                <a:solidFill>
                  <a:schemeClr val="bg1"/>
                </a:solidFill>
              </a:rPr>
              <a:t>(adapted) </a:t>
            </a:r>
          </a:p>
          <a:p>
            <a:r>
              <a:rPr lang="en-GB" sz="1400" b="1" dirty="0">
                <a:solidFill>
                  <a:schemeClr val="bg1"/>
                </a:solidFill>
              </a:rPr>
              <a:t>(</a:t>
            </a:r>
            <a:r>
              <a:rPr lang="en-GB" sz="1400" dirty="0" err="1" smtClean="0">
                <a:solidFill>
                  <a:schemeClr val="bg1"/>
                </a:solidFill>
              </a:rPr>
              <a:t>Schwarzer</a:t>
            </a:r>
            <a:r>
              <a:rPr lang="en-GB" sz="1400" dirty="0">
                <a:solidFill>
                  <a:schemeClr val="bg1"/>
                </a:solidFill>
              </a:rPr>
              <a:t>, </a:t>
            </a:r>
            <a:r>
              <a:rPr lang="en-GB" sz="1400" dirty="0" smtClean="0">
                <a:solidFill>
                  <a:schemeClr val="bg1"/>
                </a:solidFill>
              </a:rPr>
              <a:t>&amp; Jerusalem, 1995</a:t>
            </a:r>
            <a:r>
              <a:rPr lang="en-GB" sz="14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05324" y="4221088"/>
            <a:ext cx="1730925" cy="800219"/>
          </a:xfrm>
          <a:prstGeom prst="rect">
            <a:avLst/>
          </a:prstGeom>
          <a:solidFill>
            <a:srgbClr val="3366FF"/>
          </a:solidFill>
          <a:ln w="38100" cmpd="sng"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prstClr val="white"/>
                </a:solidFill>
              </a:rPr>
              <a:t>Aspiration Index</a:t>
            </a:r>
          </a:p>
          <a:p>
            <a:r>
              <a:rPr lang="en-GB" sz="1400" dirty="0" smtClean="0">
                <a:solidFill>
                  <a:srgbClr val="FFFFFF"/>
                </a:solidFill>
              </a:rPr>
              <a:t>(</a:t>
            </a:r>
            <a:r>
              <a:rPr lang="en-GB" sz="1400" dirty="0" err="1" smtClean="0">
                <a:solidFill>
                  <a:srgbClr val="FFFFFF"/>
                </a:solidFill>
              </a:rPr>
              <a:t>Grouzet</a:t>
            </a:r>
            <a:r>
              <a:rPr lang="en-GB" sz="1400" dirty="0">
                <a:solidFill>
                  <a:srgbClr val="FFFFFF"/>
                </a:solidFill>
              </a:rPr>
              <a:t>, </a:t>
            </a:r>
            <a:r>
              <a:rPr lang="en-GB" sz="1400" dirty="0" err="1">
                <a:solidFill>
                  <a:srgbClr val="FFFFFF"/>
                </a:solidFill>
              </a:rPr>
              <a:t>Kasser</a:t>
            </a:r>
            <a:r>
              <a:rPr lang="en-GB" sz="1400" dirty="0">
                <a:solidFill>
                  <a:srgbClr val="FFFFFF"/>
                </a:solidFill>
              </a:rPr>
              <a:t>, et al., </a:t>
            </a:r>
            <a:r>
              <a:rPr lang="en-GB" sz="1400" dirty="0" smtClean="0">
                <a:solidFill>
                  <a:srgbClr val="FFFFFF"/>
                </a:solidFill>
              </a:rPr>
              <a:t>2005)</a:t>
            </a:r>
            <a:endParaRPr lang="en-GB" sz="1400" dirty="0">
              <a:solidFill>
                <a:srgbClr val="FFFFFF"/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-30610" y="893260"/>
            <a:ext cx="1650282" cy="1447010"/>
            <a:chOff x="1985797" y="2852919"/>
            <a:chExt cx="2016224" cy="1877085"/>
          </a:xfrm>
        </p:grpSpPr>
        <p:sp>
          <p:nvSpPr>
            <p:cNvPr id="23" name="Oval 22"/>
            <p:cNvSpPr/>
            <p:nvPr/>
          </p:nvSpPr>
          <p:spPr>
            <a:xfrm>
              <a:off x="2080822" y="2852919"/>
              <a:ext cx="1855638" cy="1877085"/>
            </a:xfrm>
            <a:prstGeom prst="ellipse">
              <a:avLst/>
            </a:prstGeom>
            <a:solidFill>
              <a:srgbClr val="FF5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TextBox 24"/>
            <p:cNvSpPr txBox="1"/>
            <p:nvPr/>
          </p:nvSpPr>
          <p:spPr>
            <a:xfrm>
              <a:off x="1985797" y="3290834"/>
              <a:ext cx="2016224" cy="1277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 smtClean="0">
                  <a:solidFill>
                    <a:prstClr val="white"/>
                  </a:solidFill>
                </a:rPr>
                <a:t>Social Environment</a:t>
              </a:r>
            </a:p>
            <a:p>
              <a:endParaRPr lang="en-GB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4416" y="2362782"/>
            <a:ext cx="1524136" cy="1426258"/>
            <a:chOff x="3779912" y="1939186"/>
            <a:chExt cx="1862106" cy="1850166"/>
          </a:xfrm>
        </p:grpSpPr>
        <p:sp>
          <p:nvSpPr>
            <p:cNvPr id="14" name="Oval 13"/>
            <p:cNvSpPr/>
            <p:nvPr/>
          </p:nvSpPr>
          <p:spPr>
            <a:xfrm>
              <a:off x="3779912" y="1939186"/>
              <a:ext cx="1862106" cy="1850166"/>
            </a:xfrm>
            <a:prstGeom prst="ellipse">
              <a:avLst/>
            </a:prstGeom>
            <a:solidFill>
              <a:srgbClr val="F2B71F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TextBox 25"/>
            <p:cNvSpPr txBox="1"/>
            <p:nvPr/>
          </p:nvSpPr>
          <p:spPr>
            <a:xfrm>
              <a:off x="3810865" y="2492896"/>
              <a:ext cx="18002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600" dirty="0" smtClean="0">
                  <a:solidFill>
                    <a:prstClr val="white"/>
                  </a:solidFill>
                </a:rPr>
                <a:t>Self</a:t>
              </a:r>
            </a:p>
            <a:p>
              <a:endParaRPr lang="en-GB" dirty="0">
                <a:solidFill>
                  <a:prstClr val="black"/>
                </a:solidFill>
              </a:endParaRPr>
            </a:p>
          </p:txBody>
        </p:sp>
      </p:grpSp>
      <p:cxnSp>
        <p:nvCxnSpPr>
          <p:cNvPr id="29" name="Straight Arrow Connector 28"/>
          <p:cNvCxnSpPr>
            <a:stCxn id="14" idx="6"/>
            <a:endCxn id="4" idx="1"/>
          </p:cNvCxnSpPr>
          <p:nvPr/>
        </p:nvCxnSpPr>
        <p:spPr>
          <a:xfrm flipV="1">
            <a:off x="1588552" y="2723148"/>
            <a:ext cx="528987" cy="352763"/>
          </a:xfrm>
          <a:prstGeom prst="straightConnector1">
            <a:avLst/>
          </a:prstGeom>
          <a:ln w="19050">
            <a:solidFill>
              <a:srgbClr val="F2DF0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endCxn id="5" idx="1"/>
          </p:cNvCxnSpPr>
          <p:nvPr/>
        </p:nvCxnSpPr>
        <p:spPr>
          <a:xfrm>
            <a:off x="899592" y="5445224"/>
            <a:ext cx="1224136" cy="832158"/>
          </a:xfrm>
          <a:prstGeom prst="straightConnector1">
            <a:avLst/>
          </a:prstGeom>
          <a:ln w="19050">
            <a:solidFill>
              <a:srgbClr val="70AD47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endCxn id="11" idx="1"/>
          </p:cNvCxnSpPr>
          <p:nvPr/>
        </p:nvCxnSpPr>
        <p:spPr>
          <a:xfrm>
            <a:off x="1190255" y="4277020"/>
            <a:ext cx="915069" cy="344178"/>
          </a:xfrm>
          <a:prstGeom prst="straightConnector1">
            <a:avLst/>
          </a:prstGeom>
          <a:ln w="19050">
            <a:solidFill>
              <a:srgbClr val="3366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20" idx="7"/>
            <a:endCxn id="10" idx="1"/>
          </p:cNvCxnSpPr>
          <p:nvPr/>
        </p:nvCxnSpPr>
        <p:spPr>
          <a:xfrm flipV="1">
            <a:off x="1414796" y="3715871"/>
            <a:ext cx="701518" cy="364684"/>
          </a:xfrm>
          <a:prstGeom prst="straightConnector1">
            <a:avLst/>
          </a:prstGeom>
          <a:ln w="19050">
            <a:solidFill>
              <a:srgbClr val="3366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endCxn id="6" idx="1"/>
          </p:cNvCxnSpPr>
          <p:nvPr/>
        </p:nvCxnSpPr>
        <p:spPr>
          <a:xfrm>
            <a:off x="1615429" y="1535709"/>
            <a:ext cx="506535" cy="14406"/>
          </a:xfrm>
          <a:prstGeom prst="straightConnector1">
            <a:avLst/>
          </a:prstGeom>
          <a:ln w="19050">
            <a:solidFill>
              <a:srgbClr val="FF5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64415" y="3868623"/>
            <a:ext cx="1582070" cy="1504593"/>
            <a:chOff x="3777448" y="4114643"/>
            <a:chExt cx="1932887" cy="1951782"/>
          </a:xfrm>
        </p:grpSpPr>
        <p:sp>
          <p:nvSpPr>
            <p:cNvPr id="20" name="Oval 19"/>
            <p:cNvSpPr/>
            <p:nvPr/>
          </p:nvSpPr>
          <p:spPr>
            <a:xfrm>
              <a:off x="3777448" y="4114643"/>
              <a:ext cx="1932887" cy="1877280"/>
            </a:xfrm>
            <a:prstGeom prst="ellipse">
              <a:avLst/>
            </a:prstGeom>
            <a:solidFill>
              <a:srgbClr val="3366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6622584"/>
                <a:satOff val="26541"/>
                <a:lumOff val="575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TextBox 36"/>
            <p:cNvSpPr txBox="1"/>
            <p:nvPr/>
          </p:nvSpPr>
          <p:spPr>
            <a:xfrm>
              <a:off x="3913826" y="4389563"/>
              <a:ext cx="1728192" cy="1676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 smtClean="0">
                  <a:solidFill>
                    <a:prstClr val="white"/>
                  </a:solidFill>
                </a:rPr>
                <a:t>Motivation and cognitions</a:t>
              </a:r>
            </a:p>
            <a:p>
              <a:endParaRPr lang="en-GB" dirty="0">
                <a:solidFill>
                  <a:prstClr val="black"/>
                </a:solidFill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2116314" y="5085184"/>
            <a:ext cx="1730925" cy="646331"/>
          </a:xfrm>
          <a:prstGeom prst="rect">
            <a:avLst/>
          </a:prstGeom>
          <a:solidFill>
            <a:srgbClr val="3366FF"/>
          </a:solidFill>
          <a:ln w="38100" cmpd="sng"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prstClr val="white"/>
                </a:solidFill>
              </a:rPr>
              <a:t>Education and work values</a:t>
            </a:r>
            <a:endParaRPr lang="en-GB" sz="1400" dirty="0">
              <a:solidFill>
                <a:srgbClr val="FFFFFF"/>
              </a:solidFill>
            </a:endParaRPr>
          </a:p>
        </p:txBody>
      </p:sp>
      <p:cxnSp>
        <p:nvCxnSpPr>
          <p:cNvPr id="39" name="Straight Arrow Connector 38"/>
          <p:cNvCxnSpPr>
            <a:endCxn id="38" idx="1"/>
          </p:cNvCxnSpPr>
          <p:nvPr/>
        </p:nvCxnSpPr>
        <p:spPr>
          <a:xfrm>
            <a:off x="1686346" y="4971305"/>
            <a:ext cx="429968" cy="437045"/>
          </a:xfrm>
          <a:prstGeom prst="straightConnector1">
            <a:avLst/>
          </a:prstGeom>
          <a:ln w="19050">
            <a:solidFill>
              <a:srgbClr val="3366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5220072" y="5877272"/>
            <a:ext cx="3632791" cy="830997"/>
          </a:xfrm>
          <a:prstGeom prst="rect">
            <a:avLst/>
          </a:prstGeom>
          <a:noFill/>
          <a:ln>
            <a:solidFill>
              <a:srgbClr val="70AD47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/>
              <a:t>Thinking about yourself and how you normally feel, to what extent do you generally </a:t>
            </a:r>
            <a:r>
              <a:rPr lang="en-GB" sz="1600" dirty="0" smtClean="0"/>
              <a:t>feel… e.g. determined, bored</a:t>
            </a:r>
            <a:endParaRPr lang="en-GB" sz="1600" dirty="0"/>
          </a:p>
        </p:txBody>
      </p:sp>
      <p:sp>
        <p:nvSpPr>
          <p:cNvPr id="69" name="TextBox 68"/>
          <p:cNvSpPr txBox="1"/>
          <p:nvPr/>
        </p:nvSpPr>
        <p:spPr>
          <a:xfrm>
            <a:off x="3716299" y="2276872"/>
            <a:ext cx="4070408" cy="58477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GB" sz="1600" dirty="0"/>
              <a:t>H</a:t>
            </a:r>
            <a:r>
              <a:rPr lang="en-GB" sz="1600" dirty="0" smtClean="0"/>
              <a:t>ow </a:t>
            </a:r>
            <a:r>
              <a:rPr lang="en-GB" sz="1600" dirty="0"/>
              <a:t>true each statement is for </a:t>
            </a:r>
            <a:r>
              <a:rPr lang="en-GB" sz="1600" dirty="0" smtClean="0"/>
              <a:t>you… </a:t>
            </a:r>
            <a:r>
              <a:rPr lang="en-US" sz="1600" dirty="0" smtClean="0"/>
              <a:t>e.g. I </a:t>
            </a:r>
            <a:r>
              <a:rPr lang="en-US" sz="1600" dirty="0"/>
              <a:t>like the kind of person I am.</a:t>
            </a:r>
            <a:endParaRPr lang="en-GB" sz="1600" dirty="0"/>
          </a:p>
        </p:txBody>
      </p:sp>
      <p:sp>
        <p:nvSpPr>
          <p:cNvPr id="71" name="TextBox 70"/>
          <p:cNvSpPr txBox="1"/>
          <p:nvPr/>
        </p:nvSpPr>
        <p:spPr>
          <a:xfrm>
            <a:off x="3923928" y="4221088"/>
            <a:ext cx="4886234" cy="830997"/>
          </a:xfrm>
          <a:prstGeom prst="rect">
            <a:avLst/>
          </a:prstGeom>
          <a:noFill/>
          <a:ln>
            <a:solidFill>
              <a:srgbClr val="0080FF"/>
            </a:solidFill>
          </a:ln>
        </p:spPr>
        <p:txBody>
          <a:bodyPr wrap="square" rtlCol="0">
            <a:spAutoFit/>
          </a:bodyPr>
          <a:lstStyle/>
          <a:p>
            <a:pPr lvl="0" hangingPunct="0"/>
            <a:r>
              <a:rPr lang="en-US" sz="1600" dirty="0" smtClean="0"/>
              <a:t>How important is each statement. In the future… e.g. I </a:t>
            </a:r>
            <a:r>
              <a:rPr lang="en-US" sz="1600" dirty="0"/>
              <a:t>will have people who care about me and are </a:t>
            </a:r>
            <a:r>
              <a:rPr lang="en-US" sz="1600" dirty="0" smtClean="0"/>
              <a:t>supportive; I will have lots of money.</a:t>
            </a:r>
            <a:endParaRPr lang="en-GB" sz="1600" dirty="0"/>
          </a:p>
        </p:txBody>
      </p:sp>
      <p:sp>
        <p:nvSpPr>
          <p:cNvPr id="72" name="TextBox 71"/>
          <p:cNvSpPr txBox="1"/>
          <p:nvPr/>
        </p:nvSpPr>
        <p:spPr>
          <a:xfrm>
            <a:off x="4772176" y="3348281"/>
            <a:ext cx="4070408" cy="584775"/>
          </a:xfrm>
          <a:prstGeom prst="rect">
            <a:avLst/>
          </a:prstGeom>
          <a:noFill/>
          <a:ln>
            <a:solidFill>
              <a:srgbClr val="0080FF"/>
            </a:solidFill>
          </a:ln>
        </p:spPr>
        <p:txBody>
          <a:bodyPr wrap="square" rtlCol="0">
            <a:spAutoFit/>
          </a:bodyPr>
          <a:lstStyle/>
          <a:p>
            <a:pPr lvl="0" hangingPunct="0"/>
            <a:r>
              <a:rPr lang="en-US" sz="1600" dirty="0" smtClean="0"/>
              <a:t>How true is each statement: e.g. </a:t>
            </a:r>
            <a:r>
              <a:rPr lang="en-US" sz="1600" dirty="0"/>
              <a:t>I can solve most problems if I put in the necessary effort.</a:t>
            </a:r>
            <a:endParaRPr lang="en-GB" sz="1600" dirty="0"/>
          </a:p>
        </p:txBody>
      </p:sp>
      <p:sp>
        <p:nvSpPr>
          <p:cNvPr id="73" name="TextBox 72"/>
          <p:cNvSpPr txBox="1"/>
          <p:nvPr/>
        </p:nvSpPr>
        <p:spPr>
          <a:xfrm>
            <a:off x="3923928" y="5157192"/>
            <a:ext cx="4886234" cy="584775"/>
          </a:xfrm>
          <a:prstGeom prst="rect">
            <a:avLst/>
          </a:prstGeom>
          <a:noFill/>
          <a:ln>
            <a:solidFill>
              <a:srgbClr val="0080FF"/>
            </a:solidFill>
          </a:ln>
        </p:spPr>
        <p:txBody>
          <a:bodyPr wrap="square" rtlCol="0">
            <a:spAutoFit/>
          </a:bodyPr>
          <a:lstStyle/>
          <a:p>
            <a:pPr lvl="0" hangingPunct="0"/>
            <a:r>
              <a:rPr lang="en-US" sz="1600" dirty="0"/>
              <a:t>How important and how likely is each statement. In the future… </a:t>
            </a:r>
            <a:r>
              <a:rPr lang="en-US" sz="1600" dirty="0" smtClean="0"/>
              <a:t>e.g. </a:t>
            </a:r>
            <a:r>
              <a:rPr lang="en-US" sz="1600" dirty="0"/>
              <a:t>I will have </a:t>
            </a:r>
            <a:r>
              <a:rPr lang="en-US" sz="1600" dirty="0" smtClean="0"/>
              <a:t>a job that I like.</a:t>
            </a:r>
            <a:endParaRPr lang="en-GB" sz="1600" dirty="0"/>
          </a:p>
        </p:txBody>
      </p:sp>
      <p:sp>
        <p:nvSpPr>
          <p:cNvPr id="74" name="TextBox 73"/>
          <p:cNvSpPr txBox="1"/>
          <p:nvPr/>
        </p:nvSpPr>
        <p:spPr>
          <a:xfrm>
            <a:off x="3866480" y="985305"/>
            <a:ext cx="5026000" cy="10772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GB" sz="1600" dirty="0"/>
              <a:t>H</a:t>
            </a:r>
            <a:r>
              <a:rPr lang="en-GB" sz="1600" dirty="0" smtClean="0"/>
              <a:t>ow </a:t>
            </a:r>
            <a:r>
              <a:rPr lang="en-GB" sz="1600" dirty="0"/>
              <a:t>often in the last month </a:t>
            </a:r>
            <a:r>
              <a:rPr lang="en-GB" sz="1600" dirty="0" smtClean="0"/>
              <a:t>have you </a:t>
            </a:r>
            <a:r>
              <a:rPr lang="en-GB" sz="1600" dirty="0"/>
              <a:t>felt that </a:t>
            </a:r>
            <a:r>
              <a:rPr lang="en-GB" sz="1600" dirty="0" smtClean="0"/>
              <a:t>each statement </a:t>
            </a:r>
            <a:r>
              <a:rPr lang="en-GB" sz="1600" dirty="0"/>
              <a:t>is true for </a:t>
            </a:r>
            <a:r>
              <a:rPr lang="en-GB" sz="1600" dirty="0" smtClean="0"/>
              <a:t>you… </a:t>
            </a:r>
            <a:r>
              <a:rPr lang="en-GB" sz="1600" dirty="0"/>
              <a:t>e</a:t>
            </a:r>
            <a:r>
              <a:rPr lang="en-GB" sz="1600" dirty="0" smtClean="0"/>
              <a:t>.g. </a:t>
            </a:r>
            <a:r>
              <a:rPr lang="en-US" sz="1600" dirty="0"/>
              <a:t>I have felt that the adults I work with (e.g. social worker, teachers) try to understand my point of </a:t>
            </a:r>
            <a:r>
              <a:rPr lang="en-US" sz="1600" dirty="0" smtClean="0"/>
              <a:t>view; I have felt supported by my family.</a:t>
            </a:r>
            <a:endParaRPr lang="en-GB" sz="1600" dirty="0"/>
          </a:p>
        </p:txBody>
      </p:sp>
      <p:grpSp>
        <p:nvGrpSpPr>
          <p:cNvPr id="30" name="Group 29"/>
          <p:cNvGrpSpPr/>
          <p:nvPr/>
        </p:nvGrpSpPr>
        <p:grpSpPr>
          <a:xfrm>
            <a:off x="109610" y="5308782"/>
            <a:ext cx="1582070" cy="1504592"/>
            <a:chOff x="3777448" y="4114643"/>
            <a:chExt cx="1932887" cy="1951781"/>
          </a:xfrm>
          <a:solidFill>
            <a:srgbClr val="04968F"/>
          </a:solidFill>
        </p:grpSpPr>
        <p:sp>
          <p:nvSpPr>
            <p:cNvPr id="33" name="Oval 32"/>
            <p:cNvSpPr/>
            <p:nvPr/>
          </p:nvSpPr>
          <p:spPr>
            <a:xfrm>
              <a:off x="3777448" y="4114643"/>
              <a:ext cx="1932887" cy="1877280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6622584"/>
                <a:satOff val="26541"/>
                <a:lumOff val="575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TextBox 33"/>
            <p:cNvSpPr txBox="1"/>
            <p:nvPr/>
          </p:nvSpPr>
          <p:spPr>
            <a:xfrm>
              <a:off x="3913827" y="4389563"/>
              <a:ext cx="1728192" cy="1676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 smtClean="0">
                  <a:solidFill>
                    <a:prstClr val="white"/>
                  </a:solidFill>
                </a:rPr>
                <a:t>Behaviours and emotions</a:t>
              </a:r>
            </a:p>
            <a:p>
              <a:endParaRPr lang="en-GB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627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79512" y="1340768"/>
            <a:ext cx="2232248" cy="100811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prstClr val="black"/>
                </a:solidFill>
              </a:rPr>
              <a:t>Positive Affect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79512" y="3858487"/>
            <a:ext cx="2232248" cy="100811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prstClr val="black"/>
                </a:solidFill>
              </a:rPr>
              <a:t>Negative Affect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4428710" y="1342855"/>
            <a:ext cx="2232248" cy="100811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prstClr val="black"/>
                </a:solidFill>
              </a:rPr>
              <a:t>Self-worth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37535" y="3858487"/>
            <a:ext cx="2232248" cy="100811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prstClr val="black"/>
                </a:solidFill>
              </a:rPr>
              <a:t>Self-efficacy</a:t>
            </a:r>
            <a:endParaRPr lang="en-GB" dirty="0">
              <a:solidFill>
                <a:prstClr val="black"/>
              </a:solidFill>
            </a:endParaRPr>
          </a:p>
        </p:txBody>
      </p:sp>
      <p:cxnSp>
        <p:nvCxnSpPr>
          <p:cNvPr id="9" name="Straight Connector 8"/>
          <p:cNvCxnSpPr>
            <a:stCxn id="4" idx="6"/>
            <a:endCxn id="6" idx="2"/>
          </p:cNvCxnSpPr>
          <p:nvPr/>
        </p:nvCxnSpPr>
        <p:spPr>
          <a:xfrm>
            <a:off x="2411760" y="1844824"/>
            <a:ext cx="2016950" cy="20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4" idx="6"/>
            <a:endCxn id="7" idx="2"/>
          </p:cNvCxnSpPr>
          <p:nvPr/>
        </p:nvCxnSpPr>
        <p:spPr>
          <a:xfrm>
            <a:off x="2411760" y="1844824"/>
            <a:ext cx="2025775" cy="25177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5" idx="6"/>
            <a:endCxn id="6" idx="2"/>
          </p:cNvCxnSpPr>
          <p:nvPr/>
        </p:nvCxnSpPr>
        <p:spPr>
          <a:xfrm flipV="1">
            <a:off x="2411760" y="1846911"/>
            <a:ext cx="2016950" cy="25156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5" idx="6"/>
            <a:endCxn id="7" idx="2"/>
          </p:cNvCxnSpPr>
          <p:nvPr/>
        </p:nvCxnSpPr>
        <p:spPr>
          <a:xfrm>
            <a:off x="2411760" y="4362543"/>
            <a:ext cx="20257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890590" y="2487777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</a:rPr>
              <a:t>-.68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39114" y="1417646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</a:rPr>
              <a:t>.61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372199" y="2322347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</a:rPr>
              <a:t>.5</a:t>
            </a:r>
            <a:r>
              <a:rPr lang="en-GB" dirty="0">
                <a:solidFill>
                  <a:prstClr val="black"/>
                </a:solidFill>
              </a:rPr>
              <a:t>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42053" y="4389148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</a:rPr>
              <a:t>-.45</a:t>
            </a:r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05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79512" y="1340768"/>
            <a:ext cx="2232248" cy="100811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prstClr val="black"/>
                </a:solidFill>
              </a:rPr>
              <a:t>Self-worth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79512" y="3817795"/>
            <a:ext cx="2232248" cy="100811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prstClr val="black"/>
                </a:solidFill>
              </a:rPr>
              <a:t>Self-efficacy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4437535" y="202168"/>
            <a:ext cx="2232248" cy="100811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prstClr val="black"/>
                </a:solidFill>
              </a:rPr>
              <a:t>Education + Work values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77096" y="2030327"/>
            <a:ext cx="2232248" cy="100811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prstClr val="black"/>
                </a:solidFill>
              </a:rPr>
              <a:t>Intrinsic values</a:t>
            </a:r>
            <a:endParaRPr lang="en-GB" dirty="0">
              <a:solidFill>
                <a:prstClr val="black"/>
              </a:solidFill>
            </a:endParaRPr>
          </a:p>
        </p:txBody>
      </p:sp>
      <p:cxnSp>
        <p:nvCxnSpPr>
          <p:cNvPr id="9" name="Straight Connector 8"/>
          <p:cNvCxnSpPr>
            <a:stCxn id="4" idx="6"/>
            <a:endCxn id="6" idx="2"/>
          </p:cNvCxnSpPr>
          <p:nvPr/>
        </p:nvCxnSpPr>
        <p:spPr>
          <a:xfrm flipV="1">
            <a:off x="2411760" y="706224"/>
            <a:ext cx="2025775" cy="113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5" idx="6"/>
            <a:endCxn id="6" idx="2"/>
          </p:cNvCxnSpPr>
          <p:nvPr/>
        </p:nvCxnSpPr>
        <p:spPr>
          <a:xfrm flipV="1">
            <a:off x="2411760" y="706224"/>
            <a:ext cx="2025775" cy="3615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5" idx="6"/>
            <a:endCxn id="7" idx="2"/>
          </p:cNvCxnSpPr>
          <p:nvPr/>
        </p:nvCxnSpPr>
        <p:spPr>
          <a:xfrm flipV="1">
            <a:off x="2411760" y="2534383"/>
            <a:ext cx="2065336" cy="17874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912969" y="1018952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</a:rPr>
              <a:t>.31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967725" y="2256966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</a:rPr>
              <a:t>.25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455461" y="3448463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</a:rPr>
              <a:t>.24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4499163" y="4554287"/>
            <a:ext cx="2232248" cy="100811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prstClr val="black"/>
                </a:solidFill>
              </a:rPr>
              <a:t>Extrinsic values</a:t>
            </a:r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0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51520" y="188640"/>
            <a:ext cx="6413648" cy="6413726"/>
            <a:chOff x="251520" y="188640"/>
            <a:chExt cx="6413648" cy="6413726"/>
          </a:xfrm>
        </p:grpSpPr>
        <p:sp>
          <p:nvSpPr>
            <p:cNvPr id="5" name="Oval 4"/>
            <p:cNvSpPr/>
            <p:nvPr/>
          </p:nvSpPr>
          <p:spPr>
            <a:xfrm>
              <a:off x="251520" y="2369383"/>
              <a:ext cx="2232248" cy="1008112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prstClr val="black"/>
                  </a:solidFill>
                </a:rPr>
                <a:t>Social inclusion</a:t>
              </a:r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4427984" y="1287891"/>
              <a:ext cx="2232248" cy="1008112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prstClr val="black"/>
                  </a:solidFill>
                </a:rPr>
                <a:t>Self-worth</a:t>
              </a:r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4432920" y="4533531"/>
              <a:ext cx="2232248" cy="1008112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prstClr val="black"/>
                  </a:solidFill>
                </a:rPr>
                <a:t>Intrinsic values</a:t>
              </a:r>
              <a:endParaRPr lang="en-GB" dirty="0">
                <a:solidFill>
                  <a:prstClr val="black"/>
                </a:solidFill>
              </a:endParaRPr>
            </a:p>
          </p:txBody>
        </p:sp>
        <p:cxnSp>
          <p:nvCxnSpPr>
            <p:cNvPr id="13" name="Straight Connector 12"/>
            <p:cNvCxnSpPr>
              <a:stCxn id="5" idx="6"/>
              <a:endCxn id="6" idx="2"/>
            </p:cNvCxnSpPr>
            <p:nvPr/>
          </p:nvCxnSpPr>
          <p:spPr>
            <a:xfrm flipV="1">
              <a:off x="2483768" y="1791947"/>
              <a:ext cx="1944216" cy="10814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5" idx="6"/>
              <a:endCxn id="7" idx="2"/>
            </p:cNvCxnSpPr>
            <p:nvPr/>
          </p:nvCxnSpPr>
          <p:spPr>
            <a:xfrm>
              <a:off x="2483768" y="2873439"/>
              <a:ext cx="1949152" cy="21641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3073654" y="1287891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prstClr val="black"/>
                  </a:solidFill>
                </a:rPr>
                <a:t>.54</a:t>
              </a:r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4427984" y="5594254"/>
              <a:ext cx="2232248" cy="1008112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prstClr val="black"/>
                  </a:solidFill>
                </a:rPr>
                <a:t>Extrinsic values</a:t>
              </a:r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4427984" y="188640"/>
              <a:ext cx="2232248" cy="1008112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prstClr val="black"/>
                  </a:solidFill>
                </a:rPr>
                <a:t>Positive affect</a:t>
              </a:r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4427984" y="3472808"/>
              <a:ext cx="2232248" cy="1008112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prstClr val="black"/>
                  </a:solidFill>
                </a:rPr>
                <a:t>Education + Work values</a:t>
              </a:r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4427984" y="2369383"/>
              <a:ext cx="2232248" cy="1008112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prstClr val="black"/>
                  </a:solidFill>
                </a:rPr>
                <a:t>Self-efficacy</a:t>
              </a:r>
              <a:endParaRPr lang="en-GB" dirty="0">
                <a:solidFill>
                  <a:prstClr val="black"/>
                </a:solidFill>
              </a:endParaRPr>
            </a:p>
          </p:txBody>
        </p:sp>
        <p:cxnSp>
          <p:nvCxnSpPr>
            <p:cNvPr id="23" name="Straight Connector 22"/>
            <p:cNvCxnSpPr>
              <a:stCxn id="5" idx="6"/>
              <a:endCxn id="17" idx="2"/>
            </p:cNvCxnSpPr>
            <p:nvPr/>
          </p:nvCxnSpPr>
          <p:spPr>
            <a:xfrm flipV="1">
              <a:off x="2483768" y="692696"/>
              <a:ext cx="1944216" cy="21807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5" idx="6"/>
              <a:endCxn id="21" idx="2"/>
            </p:cNvCxnSpPr>
            <p:nvPr/>
          </p:nvCxnSpPr>
          <p:spPr>
            <a:xfrm>
              <a:off x="2483768" y="2873439"/>
              <a:ext cx="194421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5" idx="6"/>
              <a:endCxn id="18" idx="2"/>
            </p:cNvCxnSpPr>
            <p:nvPr/>
          </p:nvCxnSpPr>
          <p:spPr>
            <a:xfrm>
              <a:off x="2483768" y="2873439"/>
              <a:ext cx="1944216" cy="11034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3512613" y="1791947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prstClr val="black"/>
                  </a:solidFill>
                </a:rPr>
                <a:t>.68</a:t>
              </a:r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715834" y="2512120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prstClr val="black"/>
                  </a:solidFill>
                </a:rPr>
                <a:t>.52</a:t>
              </a:r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04553" y="3234758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prstClr val="black"/>
                  </a:solidFill>
                </a:rPr>
                <a:t>.42</a:t>
              </a:r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828063" y="4108146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prstClr val="black"/>
                  </a:solidFill>
                </a:rPr>
                <a:t>.29</a:t>
              </a:r>
              <a:endParaRPr lang="en-GB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734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200" dirty="0" smtClean="0">
                <a:latin typeface="Calibri Light" panose="020F0302020204030204" pitchFamily="34" charset="0"/>
              </a:rPr>
              <a:t>Group differences in values</a:t>
            </a:r>
            <a:endParaRPr lang="en-GB" sz="3200" dirty="0">
              <a:latin typeface="Calibri Light" panose="020F03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>
                <a:latin typeface="Calibri Light" panose="020F0302020204030204" pitchFamily="34" charset="0"/>
              </a:rPr>
              <a:t>after controlling for age and gender</a:t>
            </a:r>
          </a:p>
          <a:p>
            <a:endParaRPr lang="en-GB" dirty="0"/>
          </a:p>
        </p:txBody>
      </p:sp>
      <p:grpSp>
        <p:nvGrpSpPr>
          <p:cNvPr id="29" name="Group 28"/>
          <p:cNvGrpSpPr/>
          <p:nvPr/>
        </p:nvGrpSpPr>
        <p:grpSpPr>
          <a:xfrm>
            <a:off x="457200" y="2310521"/>
            <a:ext cx="6970440" cy="4533233"/>
            <a:chOff x="457200" y="1951655"/>
            <a:chExt cx="6970440" cy="4533233"/>
          </a:xfrm>
        </p:grpSpPr>
        <p:graphicFrame>
          <p:nvGraphicFramePr>
            <p:cNvPr id="6" name="Chart 5"/>
            <p:cNvGraphicFramePr/>
            <p:nvPr>
              <p:extLst>
                <p:ext uri="{D42A27DB-BD31-4B8C-83A1-F6EECF244321}">
                  <p14:modId xmlns:p14="http://schemas.microsoft.com/office/powerpoint/2010/main" val="1054218495"/>
                </p:ext>
              </p:extLst>
            </p:nvPr>
          </p:nvGraphicFramePr>
          <p:xfrm>
            <a:off x="1331640" y="2420888"/>
            <a:ext cx="6096000" cy="4064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7" name="TextBox 6"/>
            <p:cNvSpPr txBox="1"/>
            <p:nvPr/>
          </p:nvSpPr>
          <p:spPr>
            <a:xfrm>
              <a:off x="457200" y="3284984"/>
              <a:ext cx="461665" cy="120032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en-GB" dirty="0" smtClean="0">
                  <a:solidFill>
                    <a:prstClr val="black"/>
                  </a:solidFill>
                </a:rPr>
                <a:t>Mean score</a:t>
              </a:r>
              <a:endParaRPr lang="en-GB" dirty="0">
                <a:solidFill>
                  <a:prstClr val="black"/>
                </a:solidFill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2843808" y="1951655"/>
              <a:ext cx="792088" cy="901281"/>
              <a:chOff x="2843808" y="1951655"/>
              <a:chExt cx="792088" cy="901281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2843808" y="2492896"/>
                <a:ext cx="792088" cy="360040"/>
                <a:chOff x="2843808" y="2348880"/>
                <a:chExt cx="792088" cy="360040"/>
              </a:xfrm>
            </p:grpSpPr>
            <p:cxnSp>
              <p:nvCxnSpPr>
                <p:cNvPr id="11" name="Straight Connector 10"/>
                <p:cNvCxnSpPr/>
                <p:nvPr/>
              </p:nvCxnSpPr>
              <p:spPr>
                <a:xfrm flipV="1">
                  <a:off x="2843808" y="2348880"/>
                  <a:ext cx="0" cy="36004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>
                  <a:off x="2843808" y="2348880"/>
                  <a:ext cx="792088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>
                  <a:off x="3635896" y="2348880"/>
                  <a:ext cx="0" cy="36004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" name="TextBox 20"/>
              <p:cNvSpPr txBox="1"/>
              <p:nvPr/>
            </p:nvSpPr>
            <p:spPr>
              <a:xfrm>
                <a:off x="3010148" y="1951655"/>
                <a:ext cx="48173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 smtClean="0">
                    <a:solidFill>
                      <a:srgbClr val="0080FF"/>
                    </a:solidFill>
                  </a:rPr>
                  <a:t>*</a:t>
                </a:r>
                <a:endParaRPr lang="en-GB" sz="4800" dirty="0">
                  <a:solidFill>
                    <a:srgbClr val="0080FF"/>
                  </a:solidFill>
                </a:endParaRP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5446426" y="2672916"/>
              <a:ext cx="792088" cy="901281"/>
              <a:chOff x="2843808" y="1951655"/>
              <a:chExt cx="792088" cy="901281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2843808" y="2492896"/>
                <a:ext cx="792088" cy="360040"/>
                <a:chOff x="2843808" y="2348880"/>
                <a:chExt cx="792088" cy="360040"/>
              </a:xfrm>
            </p:grpSpPr>
            <p:cxnSp>
              <p:nvCxnSpPr>
                <p:cNvPr id="26" name="Straight Connector 25"/>
                <p:cNvCxnSpPr/>
                <p:nvPr/>
              </p:nvCxnSpPr>
              <p:spPr>
                <a:xfrm flipV="1">
                  <a:off x="2843808" y="2348880"/>
                  <a:ext cx="0" cy="36004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2843808" y="2348880"/>
                  <a:ext cx="792088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3635896" y="2348880"/>
                  <a:ext cx="0" cy="36004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5" name="TextBox 24"/>
              <p:cNvSpPr txBox="1"/>
              <p:nvPr/>
            </p:nvSpPr>
            <p:spPr>
              <a:xfrm>
                <a:off x="3010148" y="1951655"/>
                <a:ext cx="48173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 smtClean="0">
                    <a:solidFill>
                      <a:srgbClr val="0080FF"/>
                    </a:solidFill>
                  </a:rPr>
                  <a:t>*</a:t>
                </a:r>
                <a:endParaRPr lang="en-GB" sz="4800" dirty="0">
                  <a:solidFill>
                    <a:srgbClr val="0080FF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039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Summer 2014 start, girl aged 17, intensive SFSC support</a:t>
            </a:r>
            <a:endParaRPr lang="en-GB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3068960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</a:rPr>
              <a:t>Mean score</a:t>
            </a:r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17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Summer 2014 start, girl aged 17, intensive SFSC support</a:t>
            </a:r>
            <a:endParaRPr lang="en-GB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021" y="2204864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</a:rPr>
              <a:t>Mean score</a:t>
            </a:r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70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2768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Study 2: Interviews with young people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2354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96752"/>
            <a:ext cx="8280920" cy="5472608"/>
          </a:xfrm>
        </p:spPr>
        <p:txBody>
          <a:bodyPr>
            <a:noAutofit/>
          </a:bodyPr>
          <a:lstStyle/>
          <a:p>
            <a:r>
              <a:rPr lang="en-GB" sz="2800" dirty="0" smtClean="0">
                <a:latin typeface="Calibri Light" panose="020F0302020204030204" pitchFamily="34" charset="0"/>
              </a:rPr>
              <a:t>Participants: Interviews </a:t>
            </a:r>
            <a:r>
              <a:rPr lang="en-GB" sz="2800" dirty="0">
                <a:latin typeface="Calibri Light" panose="020F0302020204030204" pitchFamily="34" charset="0"/>
              </a:rPr>
              <a:t>at one time point with </a:t>
            </a:r>
            <a:r>
              <a:rPr lang="en-GB" sz="2800" dirty="0" smtClean="0">
                <a:latin typeface="Calibri Light" panose="020F0302020204030204" pitchFamily="34" charset="0"/>
              </a:rPr>
              <a:t>17 </a:t>
            </a:r>
            <a:r>
              <a:rPr lang="en-GB" sz="2800" dirty="0">
                <a:latin typeface="Calibri Light" panose="020F0302020204030204" pitchFamily="34" charset="0"/>
              </a:rPr>
              <a:t>young </a:t>
            </a:r>
            <a:r>
              <a:rPr lang="en-GB" sz="2800" dirty="0" smtClean="0">
                <a:latin typeface="Calibri Light" panose="020F0302020204030204" pitchFamily="34" charset="0"/>
              </a:rPr>
              <a:t>people </a:t>
            </a:r>
          </a:p>
          <a:p>
            <a:pPr marL="715963" lvl="1" indent="-228600"/>
            <a:r>
              <a:rPr lang="en-GB" sz="2400" dirty="0" smtClean="0">
                <a:latin typeface="Calibri Light" panose="020F0302020204030204" pitchFamily="34" charset="0"/>
              </a:rPr>
              <a:t>7 young people in creative arts projects (5 female, 2 male; M age = 17.14, age range = 14 – 21)</a:t>
            </a:r>
          </a:p>
          <a:p>
            <a:pPr marL="981075" lvl="2"/>
            <a:r>
              <a:rPr lang="en-GB" sz="2000" dirty="0" smtClean="0">
                <a:latin typeface="Calibri Light" panose="020F0302020204030204" pitchFamily="34" charset="0"/>
              </a:rPr>
              <a:t>All </a:t>
            </a:r>
            <a:r>
              <a:rPr lang="en-GB" sz="2000" dirty="0">
                <a:latin typeface="Calibri Light" panose="020F0302020204030204" pitchFamily="34" charset="0"/>
              </a:rPr>
              <a:t>had been involved with creative arts groups for at least 6 </a:t>
            </a:r>
            <a:r>
              <a:rPr lang="en-GB" sz="2000" dirty="0" smtClean="0">
                <a:latin typeface="Calibri Light" panose="020F0302020204030204" pitchFamily="34" charset="0"/>
              </a:rPr>
              <a:t>months.</a:t>
            </a:r>
          </a:p>
          <a:p>
            <a:pPr marL="981075" lvl="2"/>
            <a:r>
              <a:rPr lang="en-GB" sz="2000" dirty="0" smtClean="0">
                <a:latin typeface="Calibri Light" panose="020F0302020204030204" pitchFamily="34" charset="0"/>
              </a:rPr>
              <a:t>Voluntary participation</a:t>
            </a:r>
          </a:p>
          <a:p>
            <a:pPr marL="981075" lvl="2"/>
            <a:r>
              <a:rPr lang="en-GB" sz="2000" dirty="0">
                <a:latin typeface="Calibri Light" panose="020F0302020204030204" pitchFamily="34" charset="0"/>
              </a:rPr>
              <a:t>experiences of homelessness, drug and alcohol misuse, poverty</a:t>
            </a:r>
            <a:r>
              <a:rPr lang="en-GB" sz="2000" dirty="0" smtClean="0">
                <a:latin typeface="Calibri Light" panose="020F0302020204030204" pitchFamily="34" charset="0"/>
              </a:rPr>
              <a:t>, chaotic family experiences </a:t>
            </a:r>
            <a:r>
              <a:rPr lang="en-GB" sz="2000" dirty="0">
                <a:latin typeface="Calibri Light" panose="020F0302020204030204" pitchFamily="34" charset="0"/>
              </a:rPr>
              <a:t>violence, </a:t>
            </a:r>
            <a:r>
              <a:rPr lang="en-GB" sz="2000" dirty="0" smtClean="0">
                <a:latin typeface="Calibri Light" panose="020F0302020204030204" pitchFamily="34" charset="0"/>
              </a:rPr>
              <a:t>involvement in crime, mental </a:t>
            </a:r>
            <a:r>
              <a:rPr lang="en-GB" sz="2000" dirty="0">
                <a:latin typeface="Calibri Light" panose="020F0302020204030204" pitchFamily="34" charset="0"/>
              </a:rPr>
              <a:t>health difficulties, </a:t>
            </a:r>
            <a:r>
              <a:rPr lang="en-GB" sz="2000" dirty="0" smtClean="0">
                <a:latin typeface="Calibri Light" panose="020F0302020204030204" pitchFamily="34" charset="0"/>
              </a:rPr>
              <a:t>school and social </a:t>
            </a:r>
            <a:r>
              <a:rPr lang="en-GB" sz="2000" dirty="0">
                <a:latin typeface="Calibri Light" panose="020F0302020204030204" pitchFamily="34" charset="0"/>
              </a:rPr>
              <a:t>exclusion, and bullying at </a:t>
            </a:r>
            <a:r>
              <a:rPr lang="en-GB" sz="2000" dirty="0" smtClean="0">
                <a:latin typeface="Calibri Light" panose="020F0302020204030204" pitchFamily="34" charset="0"/>
              </a:rPr>
              <a:t>school</a:t>
            </a:r>
            <a:endParaRPr lang="en-GB" sz="2000" dirty="0">
              <a:latin typeface="Calibri Light" panose="020F0302020204030204" pitchFamily="34" charset="0"/>
            </a:endParaRPr>
          </a:p>
          <a:p>
            <a:pPr marL="715963" lvl="1" indent="-228600"/>
            <a:r>
              <a:rPr lang="en-GB" sz="2400" dirty="0" smtClean="0">
                <a:latin typeface="Calibri Light" panose="020F0302020204030204" pitchFamily="34" charset="0"/>
              </a:rPr>
              <a:t>10 parent-child dyads involved in family coaching intervention (4 </a:t>
            </a:r>
            <a:r>
              <a:rPr lang="en-GB" sz="2400" dirty="0">
                <a:latin typeface="Calibri Light" panose="020F0302020204030204" pitchFamily="34" charset="0"/>
              </a:rPr>
              <a:t>female, </a:t>
            </a:r>
            <a:r>
              <a:rPr lang="en-GB" sz="2400" dirty="0" smtClean="0">
                <a:latin typeface="Calibri Light" panose="020F0302020204030204" pitchFamily="34" charset="0"/>
              </a:rPr>
              <a:t>6 </a:t>
            </a:r>
            <a:r>
              <a:rPr lang="en-GB" sz="2400" dirty="0">
                <a:latin typeface="Calibri Light" panose="020F0302020204030204" pitchFamily="34" charset="0"/>
              </a:rPr>
              <a:t>male; M age = </a:t>
            </a:r>
            <a:r>
              <a:rPr lang="en-GB" sz="2400" dirty="0" smtClean="0">
                <a:latin typeface="Calibri Light" panose="020F0302020204030204" pitchFamily="34" charset="0"/>
              </a:rPr>
              <a:t>14.7, </a:t>
            </a:r>
            <a:r>
              <a:rPr lang="en-GB" sz="2400" dirty="0">
                <a:latin typeface="Calibri Light" panose="020F0302020204030204" pitchFamily="34" charset="0"/>
              </a:rPr>
              <a:t>age range = </a:t>
            </a:r>
            <a:r>
              <a:rPr lang="en-GB" sz="2400" dirty="0" smtClean="0">
                <a:latin typeface="Calibri Light" panose="020F0302020204030204" pitchFamily="34" charset="0"/>
              </a:rPr>
              <a:t>13 </a:t>
            </a:r>
            <a:r>
              <a:rPr lang="en-GB" sz="2400" dirty="0">
                <a:latin typeface="Calibri Light" panose="020F0302020204030204" pitchFamily="34" charset="0"/>
              </a:rPr>
              <a:t>– </a:t>
            </a:r>
            <a:r>
              <a:rPr lang="en-GB" sz="2400" dirty="0" smtClean="0">
                <a:latin typeface="Calibri Light" panose="020F0302020204030204" pitchFamily="34" charset="0"/>
              </a:rPr>
              <a:t>19)</a:t>
            </a:r>
          </a:p>
          <a:p>
            <a:pPr marL="981075" lvl="2"/>
            <a:r>
              <a:rPr lang="en-GB" sz="2000" dirty="0">
                <a:latin typeface="Calibri Light" panose="020F0302020204030204" pitchFamily="34" charset="0"/>
              </a:rPr>
              <a:t>e</a:t>
            </a:r>
            <a:r>
              <a:rPr lang="en-GB" sz="2000" dirty="0" smtClean="0">
                <a:latin typeface="Calibri Light" panose="020F0302020204030204" pitchFamily="34" charset="0"/>
              </a:rPr>
              <a:t>xperiences of bullying, school exclusion or poor school attendance, mental health difficulties, chaotic family experiences, involvement in crime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6096"/>
            <a:ext cx="7772400" cy="836712"/>
          </a:xfrm>
          <a:ln w="19050"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algn="l"/>
            <a:r>
              <a:rPr lang="en-GB" sz="3200" dirty="0" smtClean="0">
                <a:latin typeface="Calibri Light" panose="020F0302020204030204" pitchFamily="34" charset="0"/>
              </a:rPr>
              <a:t>Method – Semi-structured interviews</a:t>
            </a:r>
            <a:endParaRPr lang="en-GB" sz="3600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388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200" dirty="0" smtClean="0"/>
              <a:t>Changes</a:t>
            </a:r>
            <a:endParaRPr lang="en-GB" sz="4000" dirty="0"/>
          </a:p>
        </p:txBody>
      </p:sp>
      <p:grpSp>
        <p:nvGrpSpPr>
          <p:cNvPr id="4" name="Group 3"/>
          <p:cNvGrpSpPr/>
          <p:nvPr/>
        </p:nvGrpSpPr>
        <p:grpSpPr>
          <a:xfrm>
            <a:off x="3619480" y="2621679"/>
            <a:ext cx="2160240" cy="2088232"/>
            <a:chOff x="7093005" y="2446437"/>
            <a:chExt cx="2160240" cy="2088232"/>
          </a:xfrm>
          <a:solidFill>
            <a:srgbClr val="CC0000">
              <a:alpha val="61176"/>
            </a:srgbClr>
          </a:solidFill>
        </p:grpSpPr>
        <p:sp>
          <p:nvSpPr>
            <p:cNvPr id="5" name="Oval 4"/>
            <p:cNvSpPr/>
            <p:nvPr/>
          </p:nvSpPr>
          <p:spPr>
            <a:xfrm>
              <a:off x="7093005" y="2446437"/>
              <a:ext cx="2160240" cy="2088232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TextBox 5"/>
            <p:cNvSpPr txBox="1"/>
            <p:nvPr/>
          </p:nvSpPr>
          <p:spPr>
            <a:xfrm>
              <a:off x="7093005" y="3015283"/>
              <a:ext cx="216024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 smtClean="0">
                  <a:solidFill>
                    <a:prstClr val="white"/>
                  </a:solidFill>
                  <a:latin typeface="Calibri Light" panose="020F0302020204030204" pitchFamily="34" charset="0"/>
                </a:rPr>
                <a:t>Changes experienced</a:t>
              </a:r>
            </a:p>
            <a:p>
              <a:endParaRPr lang="en-GB" dirty="0">
                <a:solidFill>
                  <a:prstClr val="black"/>
                </a:solidFill>
                <a:latin typeface="Calibri Light" panose="020F0302020204030204" pitchFamily="34" charset="0"/>
              </a:endParaRPr>
            </a:p>
          </p:txBody>
        </p:sp>
      </p:grpSp>
      <p:sp>
        <p:nvSpPr>
          <p:cNvPr id="10" name="Text Box 27"/>
          <p:cNvSpPr txBox="1">
            <a:spLocks noChangeArrowheads="1"/>
          </p:cNvSpPr>
          <p:nvPr/>
        </p:nvSpPr>
        <p:spPr bwMode="auto">
          <a:xfrm>
            <a:off x="3728399" y="5870788"/>
            <a:ext cx="1942401" cy="4320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en-GB" altLang="zh-CN" b="1" dirty="0" smtClean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Family dynamics</a:t>
            </a:r>
            <a:endParaRPr lang="en-GB" altLang="zh-CN" b="1" dirty="0">
              <a:solidFill>
                <a:prstClr val="black"/>
              </a:solidFill>
              <a:latin typeface="Calibri Light" panose="020F0302020204030204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AutoShape 4"/>
          <p:cNvCxnSpPr>
            <a:cxnSpLocks noChangeShapeType="1"/>
            <a:stCxn id="5" idx="0"/>
            <a:endCxn id="23" idx="2"/>
          </p:cNvCxnSpPr>
          <p:nvPr/>
        </p:nvCxnSpPr>
        <p:spPr bwMode="auto">
          <a:xfrm flipV="1">
            <a:off x="4699600" y="1427508"/>
            <a:ext cx="0" cy="1194171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4" name="AutoShape 4"/>
          <p:cNvCxnSpPr>
            <a:cxnSpLocks noChangeShapeType="1"/>
            <a:endCxn id="18" idx="3"/>
          </p:cNvCxnSpPr>
          <p:nvPr/>
        </p:nvCxnSpPr>
        <p:spPr bwMode="auto">
          <a:xfrm flipH="1" flipV="1">
            <a:off x="2941797" y="3266434"/>
            <a:ext cx="677683" cy="220986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20" name="AutoShape 4"/>
          <p:cNvCxnSpPr>
            <a:cxnSpLocks noChangeShapeType="1"/>
            <a:stCxn id="5" idx="4"/>
            <a:endCxn id="10" idx="0"/>
          </p:cNvCxnSpPr>
          <p:nvPr/>
        </p:nvCxnSpPr>
        <p:spPr bwMode="auto">
          <a:xfrm>
            <a:off x="4699600" y="4709911"/>
            <a:ext cx="0" cy="116087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18" name="Text Box 27"/>
          <p:cNvSpPr txBox="1">
            <a:spLocks noChangeArrowheads="1"/>
          </p:cNvSpPr>
          <p:nvPr/>
        </p:nvSpPr>
        <p:spPr bwMode="auto">
          <a:xfrm>
            <a:off x="683568" y="2682311"/>
            <a:ext cx="2258229" cy="1168245"/>
          </a:xfrm>
          <a:prstGeom prst="rect">
            <a:avLst/>
          </a:prstGeom>
          <a:solidFill>
            <a:srgbClr val="FFFFFF"/>
          </a:solidFill>
          <a:ln w="381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 algn="ctr"/>
            <a:r>
              <a:rPr lang="en-GB" b="1" dirty="0" smtClean="0">
                <a:latin typeface="Calibri Light" panose="020F0302020204030204" pitchFamily="34" charset="0"/>
              </a:rPr>
              <a:t>Positive changes in behaviour, outcomes, coping skills, trajectories</a:t>
            </a:r>
            <a:endParaRPr lang="en-GB" b="1" dirty="0">
              <a:latin typeface="Calibri Light" panose="020F030202020403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 dirty="0" smtClean="0">
              <a:solidFill>
                <a:prstClr val="black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  <p:sp>
        <p:nvSpPr>
          <p:cNvPr id="19" name="Text Box 27"/>
          <p:cNvSpPr txBox="1">
            <a:spLocks noChangeArrowheads="1"/>
          </p:cNvSpPr>
          <p:nvPr/>
        </p:nvSpPr>
        <p:spPr bwMode="auto">
          <a:xfrm>
            <a:off x="6012160" y="4727295"/>
            <a:ext cx="1942401" cy="357889"/>
          </a:xfrm>
          <a:prstGeom prst="rect">
            <a:avLst/>
          </a:prstGeom>
          <a:solidFill>
            <a:srgbClr val="FFFFFF"/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en-GB" altLang="zh-CN" b="1" dirty="0" smtClean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Self changes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prstClr val="black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  <p:sp>
        <p:nvSpPr>
          <p:cNvPr id="22" name="Text Box 27"/>
          <p:cNvSpPr txBox="1">
            <a:spLocks noChangeArrowheads="1"/>
          </p:cNvSpPr>
          <p:nvPr/>
        </p:nvSpPr>
        <p:spPr bwMode="auto">
          <a:xfrm>
            <a:off x="6239977" y="2054688"/>
            <a:ext cx="2203279" cy="1255246"/>
          </a:xfrm>
          <a:prstGeom prst="rect">
            <a:avLst/>
          </a:prstGeom>
          <a:solidFill>
            <a:srgbClr val="FFFFFF"/>
          </a:solidFill>
          <a:ln w="381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en-GB" altLang="zh-CN" b="1" dirty="0" smtClean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Aspirations, opportunities, belief in positive possible future selves</a:t>
            </a:r>
            <a:endParaRPr lang="en-GB" altLang="zh-CN" b="1" dirty="0">
              <a:solidFill>
                <a:prstClr val="black"/>
              </a:solidFill>
              <a:latin typeface="Calibri Light" panose="020F0302020204030204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prstClr val="black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  <p:sp>
        <p:nvSpPr>
          <p:cNvPr id="23" name="Text Box 27"/>
          <p:cNvSpPr txBox="1">
            <a:spLocks noChangeArrowheads="1"/>
          </p:cNvSpPr>
          <p:nvPr/>
        </p:nvSpPr>
        <p:spPr bwMode="auto">
          <a:xfrm>
            <a:off x="3728399" y="779436"/>
            <a:ext cx="1942401" cy="6480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en-GB" altLang="zh-CN" b="1" dirty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New </a:t>
            </a:r>
            <a:r>
              <a:rPr lang="en-GB" altLang="zh-CN" b="1" dirty="0" smtClean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ways of relating to others</a:t>
            </a:r>
            <a:endParaRPr lang="en-GB" altLang="zh-CN" b="1" dirty="0">
              <a:solidFill>
                <a:prstClr val="black"/>
              </a:solidFill>
              <a:latin typeface="Calibri Light" panose="020F0302020204030204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prstClr val="black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  <p:cxnSp>
        <p:nvCxnSpPr>
          <p:cNvPr id="25" name="AutoShape 4"/>
          <p:cNvCxnSpPr>
            <a:cxnSpLocks noChangeShapeType="1"/>
            <a:stCxn id="5" idx="5"/>
            <a:endCxn id="19" idx="0"/>
          </p:cNvCxnSpPr>
          <p:nvPr/>
        </p:nvCxnSpPr>
        <p:spPr bwMode="auto">
          <a:xfrm>
            <a:off x="5463360" y="4404097"/>
            <a:ext cx="1520001" cy="32319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28" name="AutoShape 4"/>
          <p:cNvCxnSpPr>
            <a:cxnSpLocks noChangeShapeType="1"/>
            <a:stCxn id="5" idx="7"/>
            <a:endCxn id="22" idx="1"/>
          </p:cNvCxnSpPr>
          <p:nvPr/>
        </p:nvCxnSpPr>
        <p:spPr bwMode="auto">
          <a:xfrm flipV="1">
            <a:off x="5463360" y="2682311"/>
            <a:ext cx="776617" cy="24518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391703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211960" y="188640"/>
            <a:ext cx="4611484" cy="2736304"/>
          </a:xfrm>
          <a:prstGeom prst="wedgeRoundRectCallout">
            <a:avLst>
              <a:gd name="adj1" fmla="val -13414"/>
              <a:gd name="adj2" fmla="val 69887"/>
              <a:gd name="adj3" fmla="val 16667"/>
            </a:avLst>
          </a:prstGeom>
          <a:solidFill>
            <a:schemeClr val="accent2"/>
          </a:solidFill>
          <a:ln w="38100" cmpd="sng">
            <a:noFill/>
          </a:ln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prstClr val="white"/>
                </a:solidFill>
                <a:latin typeface="Calibri Light" panose="020F0302020204030204" pitchFamily="34" charset="0"/>
              </a:rPr>
              <a:t>Kerri: I weren’t going to school, like drinking and stuff. Like, I got arrested […] like drugs and stuff. […] </a:t>
            </a:r>
            <a:r>
              <a:rPr lang="en-GB" sz="2400" dirty="0">
                <a:solidFill>
                  <a:prstClr val="white"/>
                </a:solidFill>
                <a:latin typeface="Calibri Light" panose="020F0302020204030204" pitchFamily="34" charset="0"/>
              </a:rPr>
              <a:t>I don’t think I would have changed if it weren’t for her </a:t>
            </a:r>
            <a:r>
              <a:rPr lang="en-GB" dirty="0">
                <a:solidFill>
                  <a:prstClr val="white"/>
                </a:solidFill>
                <a:latin typeface="Calibri Light" panose="020F0302020204030204" pitchFamily="34" charset="0"/>
              </a:rPr>
              <a:t>[family coach].</a:t>
            </a:r>
            <a:r>
              <a:rPr lang="en-GB" sz="2400" dirty="0">
                <a:solidFill>
                  <a:prstClr val="white"/>
                </a:solidFill>
                <a:latin typeface="Calibri Light" panose="020F0302020204030204" pitchFamily="34" charset="0"/>
              </a:rPr>
              <a:t> </a:t>
            </a:r>
            <a:r>
              <a:rPr lang="en-GB" dirty="0">
                <a:solidFill>
                  <a:prstClr val="white"/>
                </a:solidFill>
                <a:latin typeface="Calibri Light" panose="020F0302020204030204" pitchFamily="34" charset="0"/>
              </a:rPr>
              <a:t>[…] So she’s really helped, and </a:t>
            </a:r>
            <a:r>
              <a:rPr lang="en-GB" sz="2400" dirty="0">
                <a:solidFill>
                  <a:prstClr val="white"/>
                </a:solidFill>
                <a:latin typeface="Calibri Light" panose="020F0302020204030204" pitchFamily="34" charset="0"/>
              </a:rPr>
              <a:t>I’m a completely different person now. </a:t>
            </a:r>
            <a:endParaRPr lang="en-GB" dirty="0">
              <a:solidFill>
                <a:prstClr val="white"/>
              </a:solidFill>
              <a:latin typeface="Calibri Light" panose="020F03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3528" y="188640"/>
            <a:ext cx="3528392" cy="2758202"/>
          </a:xfrm>
          <a:prstGeom prst="wedgeRoundRectCallout">
            <a:avLst>
              <a:gd name="adj1" fmla="val 7536"/>
              <a:gd name="adj2" fmla="val 64868"/>
              <a:gd name="adj3" fmla="val 16667"/>
            </a:avLst>
          </a:prstGeom>
          <a:solidFill>
            <a:srgbClr val="FF5050"/>
          </a:solidFill>
          <a:ln w="38100" cmpd="sng">
            <a:noFill/>
          </a:ln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Calibri Light" panose="020F0302020204030204" pitchFamily="34" charset="0"/>
              </a:rPr>
              <a:t>Danielle: [Prior to involvement in creative arts project] </a:t>
            </a:r>
            <a:r>
              <a:rPr lang="en-GB" sz="2400" dirty="0">
                <a:solidFill>
                  <a:schemeClr val="bg1"/>
                </a:solidFill>
                <a:latin typeface="Calibri Light" panose="020F0302020204030204" pitchFamily="34" charset="0"/>
              </a:rPr>
              <a:t>I used to drink to like, forget things, forget my problems</a:t>
            </a:r>
            <a:r>
              <a:rPr lang="en-GB" dirty="0">
                <a:solidFill>
                  <a:schemeClr val="bg1"/>
                </a:solidFill>
                <a:latin typeface="Calibri Light" panose="020F0302020204030204" pitchFamily="34" charset="0"/>
              </a:rPr>
              <a:t>.</a:t>
            </a:r>
          </a:p>
          <a:p>
            <a:r>
              <a:rPr lang="en-GB" dirty="0" err="1">
                <a:solidFill>
                  <a:schemeClr val="bg1"/>
                </a:solidFill>
                <a:latin typeface="Calibri Light" panose="020F0302020204030204" pitchFamily="34" charset="0"/>
              </a:rPr>
              <a:t>Int</a:t>
            </a:r>
            <a:r>
              <a:rPr lang="en-GB" dirty="0">
                <a:solidFill>
                  <a:schemeClr val="bg1"/>
                </a:solidFill>
                <a:latin typeface="Calibri Light" panose="020F0302020204030204" pitchFamily="34" charset="0"/>
              </a:rPr>
              <a:t>: How do you cope now? </a:t>
            </a:r>
          </a:p>
          <a:p>
            <a:r>
              <a:rPr lang="en-GB" dirty="0">
                <a:solidFill>
                  <a:schemeClr val="bg1"/>
                </a:solidFill>
                <a:latin typeface="Calibri Light" panose="020F0302020204030204" pitchFamily="34" charset="0"/>
              </a:rPr>
              <a:t>Danielle: </a:t>
            </a:r>
            <a:r>
              <a:rPr lang="en-GB" sz="2400" dirty="0">
                <a:solidFill>
                  <a:schemeClr val="bg1"/>
                </a:solidFill>
                <a:latin typeface="Calibri Light" panose="020F0302020204030204" pitchFamily="34" charset="0"/>
              </a:rPr>
              <a:t>People help</a:t>
            </a:r>
            <a:r>
              <a:rPr lang="en-GB" dirty="0">
                <a:solidFill>
                  <a:schemeClr val="bg1"/>
                </a:solidFill>
                <a:latin typeface="Calibri Light" panose="020F0302020204030204" pitchFamily="34" charset="0"/>
              </a:rPr>
              <a:t>.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4211960" y="3429000"/>
            <a:ext cx="2160240" cy="2088232"/>
            <a:chOff x="7093005" y="2446437"/>
            <a:chExt cx="2160240" cy="2088232"/>
          </a:xfrm>
          <a:solidFill>
            <a:srgbClr val="CC0000">
              <a:alpha val="61176"/>
            </a:srgbClr>
          </a:solidFill>
        </p:grpSpPr>
        <p:sp>
          <p:nvSpPr>
            <p:cNvPr id="16" name="Oval 15"/>
            <p:cNvSpPr/>
            <p:nvPr/>
          </p:nvSpPr>
          <p:spPr>
            <a:xfrm>
              <a:off x="7093005" y="2446437"/>
              <a:ext cx="2160240" cy="2088232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TextBox 16"/>
            <p:cNvSpPr txBox="1"/>
            <p:nvPr/>
          </p:nvSpPr>
          <p:spPr>
            <a:xfrm>
              <a:off x="7093005" y="3015283"/>
              <a:ext cx="216024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 smtClean="0">
                  <a:solidFill>
                    <a:prstClr val="white"/>
                  </a:solidFill>
                  <a:latin typeface="Calibri Light" panose="020F0302020204030204" pitchFamily="34" charset="0"/>
                </a:rPr>
                <a:t>Changes experienced</a:t>
              </a:r>
            </a:p>
            <a:p>
              <a:endParaRPr lang="en-GB" dirty="0">
                <a:solidFill>
                  <a:prstClr val="black"/>
                </a:solidFill>
                <a:latin typeface="Calibri Light" panose="020F0302020204030204" pitchFamily="34" charset="0"/>
              </a:endParaRPr>
            </a:p>
          </p:txBody>
        </p:sp>
      </p:grpSp>
      <p:cxnSp>
        <p:nvCxnSpPr>
          <p:cNvPr id="18" name="AutoShape 4"/>
          <p:cNvCxnSpPr>
            <a:cxnSpLocks noChangeShapeType="1"/>
            <a:stCxn id="16" idx="3"/>
            <a:endCxn id="19" idx="3"/>
          </p:cNvCxnSpPr>
          <p:nvPr/>
        </p:nvCxnSpPr>
        <p:spPr bwMode="auto">
          <a:xfrm flipH="1">
            <a:off x="3763496" y="5211418"/>
            <a:ext cx="764824" cy="30537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19" name="Text Box 27"/>
          <p:cNvSpPr txBox="1">
            <a:spLocks noChangeArrowheads="1"/>
          </p:cNvSpPr>
          <p:nvPr/>
        </p:nvSpPr>
        <p:spPr bwMode="auto">
          <a:xfrm>
            <a:off x="1505267" y="4940284"/>
            <a:ext cx="2258229" cy="1153012"/>
          </a:xfrm>
          <a:prstGeom prst="rect">
            <a:avLst/>
          </a:prstGeom>
          <a:solidFill>
            <a:srgbClr val="FFFFFF"/>
          </a:solidFill>
          <a:ln w="381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 algn="ctr"/>
            <a:r>
              <a:rPr lang="en-GB" b="1" dirty="0">
                <a:latin typeface="Calibri Light" panose="020F0302020204030204" pitchFamily="34" charset="0"/>
              </a:rPr>
              <a:t>Positive changes in behaviour, outcomes, coping skills, trajectories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 dirty="0" smtClean="0">
              <a:solidFill>
                <a:prstClr val="black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0744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23528" y="3573016"/>
            <a:ext cx="4323452" cy="2962513"/>
          </a:xfrm>
          <a:prstGeom prst="wedgeRoundRectCallout">
            <a:avLst>
              <a:gd name="adj1" fmla="val 43545"/>
              <a:gd name="adj2" fmla="val -68502"/>
              <a:gd name="adj3" fmla="val 16667"/>
            </a:avLst>
          </a:prstGeom>
          <a:solidFill>
            <a:srgbClr val="FF5050"/>
          </a:solidFill>
          <a:ln w="38100" cmpd="sng"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Sarah: [Prior to involvement in creative arts project] I </a:t>
            </a:r>
            <a:r>
              <a:rPr lang="en-GB" dirty="0">
                <a:solidFill>
                  <a:schemeClr val="bg1"/>
                </a:solidFill>
                <a:latin typeface="Calibri Light" panose="020F0302020204030204" pitchFamily="34" charset="0"/>
              </a:rPr>
              <a:t>used to see </a:t>
            </a:r>
            <a:r>
              <a:rPr lang="en-GB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it [the future] </a:t>
            </a:r>
            <a:r>
              <a:rPr lang="en-GB" dirty="0">
                <a:solidFill>
                  <a:schemeClr val="bg1"/>
                </a:solidFill>
                <a:latin typeface="Calibri Light" panose="020F0302020204030204" pitchFamily="34" charset="0"/>
              </a:rPr>
              <a:t>as like… mother of </a:t>
            </a:r>
            <a:r>
              <a:rPr lang="en-GB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like two </a:t>
            </a:r>
            <a:r>
              <a:rPr lang="en-GB" dirty="0">
                <a:solidFill>
                  <a:schemeClr val="bg1"/>
                </a:solidFill>
                <a:latin typeface="Calibri Light" panose="020F0302020204030204" pitchFamily="34" charset="0"/>
              </a:rPr>
              <a:t>kids at the age of however old, </a:t>
            </a:r>
            <a:r>
              <a:rPr lang="en-GB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with […] a </a:t>
            </a:r>
            <a:r>
              <a:rPr lang="en-GB" dirty="0">
                <a:solidFill>
                  <a:schemeClr val="bg1"/>
                </a:solidFill>
                <a:latin typeface="Calibri Light" panose="020F0302020204030204" pitchFamily="34" charset="0"/>
              </a:rPr>
              <a:t>boyfriend’s in prison all the time </a:t>
            </a:r>
            <a:r>
              <a:rPr lang="en-GB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[…] </a:t>
            </a:r>
            <a:r>
              <a:rPr lang="en-GB" sz="2400" dirty="0">
                <a:solidFill>
                  <a:schemeClr val="bg1"/>
                </a:solidFill>
                <a:latin typeface="Calibri Light" panose="020F0302020204030204" pitchFamily="34" charset="0"/>
              </a:rPr>
              <a:t>I used to think I was </a:t>
            </a:r>
            <a:r>
              <a:rPr lang="en-GB" sz="2400" dirty="0" err="1">
                <a:solidFill>
                  <a:schemeClr val="bg1"/>
                </a:solidFill>
                <a:latin typeface="Calibri Light" panose="020F0302020204030204" pitchFamily="34" charset="0"/>
              </a:rPr>
              <a:t>gonna</a:t>
            </a:r>
            <a:r>
              <a:rPr lang="en-GB" sz="2400" dirty="0">
                <a:solidFill>
                  <a:schemeClr val="bg1"/>
                </a:solidFill>
                <a:latin typeface="Calibri Light" panose="020F0302020204030204" pitchFamily="34" charset="0"/>
              </a:rPr>
              <a:t> die young </a:t>
            </a:r>
            <a:r>
              <a:rPr lang="en-GB" dirty="0">
                <a:solidFill>
                  <a:schemeClr val="bg1"/>
                </a:solidFill>
                <a:latin typeface="Calibri Light" panose="020F0302020204030204" pitchFamily="34" charset="0"/>
              </a:rPr>
              <a:t>as </a:t>
            </a:r>
            <a:r>
              <a:rPr lang="en-GB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well. […] But </a:t>
            </a:r>
            <a:r>
              <a:rPr lang="en-GB" sz="2400" dirty="0">
                <a:solidFill>
                  <a:schemeClr val="bg1"/>
                </a:solidFill>
                <a:latin typeface="Calibri Light" panose="020F0302020204030204" pitchFamily="34" charset="0"/>
              </a:rPr>
              <a:t>now I think I’m going to die of old </a:t>
            </a:r>
            <a:r>
              <a:rPr lang="en-GB" sz="24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age </a:t>
            </a:r>
            <a:r>
              <a:rPr lang="en-GB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[…]. </a:t>
            </a:r>
            <a:endParaRPr lang="en-GB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88024" y="3717032"/>
            <a:ext cx="4034212" cy="2758202"/>
          </a:xfrm>
          <a:prstGeom prst="wedgeRoundRectCallout">
            <a:avLst>
              <a:gd name="adj1" fmla="val 11458"/>
              <a:gd name="adj2" fmla="val -67383"/>
              <a:gd name="adj3" fmla="val 16667"/>
            </a:avLst>
          </a:prstGeom>
          <a:solidFill>
            <a:srgbClr val="B81A00">
              <a:alpha val="78824"/>
            </a:srgbClr>
          </a:solidFill>
          <a:ln w="38100" cmpd="sng"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prstClr val="white"/>
                </a:solidFill>
                <a:latin typeface="Calibri Light" panose="020F0302020204030204" pitchFamily="34" charset="0"/>
              </a:rPr>
              <a:t>Harry: Before </a:t>
            </a:r>
            <a:r>
              <a:rPr lang="en-GB" dirty="0">
                <a:solidFill>
                  <a:prstClr val="white"/>
                </a:solidFill>
                <a:latin typeface="Calibri Light" panose="020F0302020204030204" pitchFamily="34" charset="0"/>
              </a:rPr>
              <a:t>[Family Coach involvement] </a:t>
            </a:r>
            <a:r>
              <a:rPr lang="en-GB" dirty="0" smtClean="0">
                <a:solidFill>
                  <a:prstClr val="white"/>
                </a:solidFill>
                <a:latin typeface="Calibri Light" panose="020F0302020204030204" pitchFamily="34" charset="0"/>
              </a:rPr>
              <a:t>I </a:t>
            </a:r>
            <a:r>
              <a:rPr lang="en-GB" dirty="0">
                <a:solidFill>
                  <a:prstClr val="white"/>
                </a:solidFill>
                <a:latin typeface="Calibri Light" panose="020F0302020204030204" pitchFamily="34" charset="0"/>
              </a:rPr>
              <a:t>thought I was just like a boy who had all this anger, and </a:t>
            </a:r>
            <a:r>
              <a:rPr lang="en-GB" sz="2400" dirty="0">
                <a:solidFill>
                  <a:prstClr val="white"/>
                </a:solidFill>
                <a:latin typeface="Calibri Light" panose="020F0302020204030204" pitchFamily="34" charset="0"/>
              </a:rPr>
              <a:t>now I think I’m a boy who’s </a:t>
            </a:r>
            <a:r>
              <a:rPr lang="en-GB" sz="2400" dirty="0" err="1">
                <a:solidFill>
                  <a:prstClr val="white"/>
                </a:solidFill>
                <a:latin typeface="Calibri Light" panose="020F0302020204030204" pitchFamily="34" charset="0"/>
              </a:rPr>
              <a:t>gonna</a:t>
            </a:r>
            <a:r>
              <a:rPr lang="en-GB" sz="2400" dirty="0">
                <a:solidFill>
                  <a:prstClr val="white"/>
                </a:solidFill>
                <a:latin typeface="Calibri Light" panose="020F0302020204030204" pitchFamily="34" charset="0"/>
              </a:rPr>
              <a:t> get a good job, who’s </a:t>
            </a:r>
            <a:r>
              <a:rPr lang="en-GB" sz="2400" dirty="0" err="1">
                <a:solidFill>
                  <a:prstClr val="white"/>
                </a:solidFill>
                <a:latin typeface="Calibri Light" panose="020F0302020204030204" pitchFamily="34" charset="0"/>
              </a:rPr>
              <a:t>gonna</a:t>
            </a:r>
            <a:r>
              <a:rPr lang="en-GB" sz="2400" dirty="0">
                <a:solidFill>
                  <a:prstClr val="white"/>
                </a:solidFill>
                <a:latin typeface="Calibri Light" panose="020F0302020204030204" pitchFamily="34" charset="0"/>
              </a:rPr>
              <a:t> get good grades, who’s </a:t>
            </a:r>
            <a:r>
              <a:rPr lang="en-GB" sz="2400" dirty="0" err="1">
                <a:solidFill>
                  <a:prstClr val="white"/>
                </a:solidFill>
                <a:latin typeface="Calibri Light" panose="020F0302020204030204" pitchFamily="34" charset="0"/>
              </a:rPr>
              <a:t>gonna</a:t>
            </a:r>
            <a:r>
              <a:rPr lang="en-GB" sz="2400" dirty="0">
                <a:solidFill>
                  <a:prstClr val="white"/>
                </a:solidFill>
                <a:latin typeface="Calibri Light" panose="020F0302020204030204" pitchFamily="34" charset="0"/>
              </a:rPr>
              <a:t> have a good life</a:t>
            </a:r>
            <a:r>
              <a:rPr lang="en-GB" sz="2400" dirty="0" smtClean="0">
                <a:solidFill>
                  <a:prstClr val="white"/>
                </a:solidFill>
                <a:latin typeface="Calibri Light" panose="020F0302020204030204" pitchFamily="34" charset="0"/>
              </a:rPr>
              <a:t>. </a:t>
            </a:r>
            <a:endParaRPr lang="en-GB" b="1" dirty="0">
              <a:solidFill>
                <a:prstClr val="white"/>
              </a:solidFill>
              <a:latin typeface="Calibri Light" panose="020F030202020403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699792" y="836712"/>
            <a:ext cx="2160240" cy="2088232"/>
            <a:chOff x="7093005" y="2446437"/>
            <a:chExt cx="2160240" cy="2088232"/>
          </a:xfrm>
          <a:solidFill>
            <a:srgbClr val="CC0000">
              <a:alpha val="61176"/>
            </a:srgbClr>
          </a:solidFill>
        </p:grpSpPr>
        <p:sp>
          <p:nvSpPr>
            <p:cNvPr id="7" name="Oval 6"/>
            <p:cNvSpPr/>
            <p:nvPr/>
          </p:nvSpPr>
          <p:spPr>
            <a:xfrm>
              <a:off x="7093005" y="2446437"/>
              <a:ext cx="2160240" cy="2088232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TextBox 11"/>
            <p:cNvSpPr txBox="1"/>
            <p:nvPr/>
          </p:nvSpPr>
          <p:spPr>
            <a:xfrm>
              <a:off x="7093005" y="3015283"/>
              <a:ext cx="216024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 smtClean="0">
                  <a:solidFill>
                    <a:prstClr val="white"/>
                  </a:solidFill>
                  <a:latin typeface="Calibri Light" panose="020F0302020204030204" pitchFamily="34" charset="0"/>
                </a:rPr>
                <a:t>Changes experienced</a:t>
              </a:r>
            </a:p>
            <a:p>
              <a:endParaRPr lang="en-GB" dirty="0">
                <a:solidFill>
                  <a:prstClr val="black"/>
                </a:solidFill>
                <a:latin typeface="Calibri Light" panose="020F0302020204030204" pitchFamily="34" charset="0"/>
              </a:endParaRPr>
            </a:p>
          </p:txBody>
        </p:sp>
      </p:grpSp>
      <p:sp>
        <p:nvSpPr>
          <p:cNvPr id="13" name="Text Box 27"/>
          <p:cNvSpPr txBox="1">
            <a:spLocks noChangeArrowheads="1"/>
          </p:cNvSpPr>
          <p:nvPr/>
        </p:nvSpPr>
        <p:spPr bwMode="auto">
          <a:xfrm>
            <a:off x="5320289" y="269721"/>
            <a:ext cx="2203279" cy="1255246"/>
          </a:xfrm>
          <a:prstGeom prst="rect">
            <a:avLst/>
          </a:prstGeom>
          <a:solidFill>
            <a:srgbClr val="FFFFFF"/>
          </a:solidFill>
          <a:ln w="381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en-GB" altLang="zh-CN" b="1" dirty="0" smtClean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Aspirations, opportunities, belief in positive possible future selves</a:t>
            </a:r>
            <a:endParaRPr lang="en-GB" altLang="zh-CN" b="1" dirty="0">
              <a:solidFill>
                <a:prstClr val="black"/>
              </a:solidFill>
              <a:latin typeface="Calibri Light" panose="020F0302020204030204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prstClr val="black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  <p:cxnSp>
        <p:nvCxnSpPr>
          <p:cNvPr id="14" name="AutoShape 4"/>
          <p:cNvCxnSpPr>
            <a:cxnSpLocks noChangeShapeType="1"/>
            <a:stCxn id="7" idx="7"/>
            <a:endCxn id="13" idx="1"/>
          </p:cNvCxnSpPr>
          <p:nvPr/>
        </p:nvCxnSpPr>
        <p:spPr bwMode="auto">
          <a:xfrm flipV="1">
            <a:off x="4543672" y="897344"/>
            <a:ext cx="776617" cy="24518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25445387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79512" y="10732"/>
            <a:ext cx="3600400" cy="5224939"/>
          </a:xfrm>
          <a:prstGeom prst="wedgeRoundRectCallout">
            <a:avLst>
              <a:gd name="adj1" fmla="val 19941"/>
              <a:gd name="adj2" fmla="val 62048"/>
              <a:gd name="adj3" fmla="val 16667"/>
            </a:avLst>
          </a:prstGeom>
          <a:solidFill>
            <a:srgbClr val="FF5050"/>
          </a:solidFill>
          <a:ln w="38100" cmpd="sng">
            <a:noFill/>
          </a:ln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Marie: </a:t>
            </a:r>
            <a:r>
              <a:rPr lang="en-GB" sz="2800" dirty="0">
                <a:solidFill>
                  <a:schemeClr val="bg1"/>
                </a:solidFill>
                <a:latin typeface="Calibri Light" panose="020F0302020204030204" pitchFamily="34" charset="0"/>
              </a:rPr>
              <a:t>I’ve got more confidence 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[since involvement in creative arts project]. […] [I am] a lot more sure, a lot more confident, a lot more like… </a:t>
            </a:r>
            <a:r>
              <a:rPr lang="en-GB" sz="2800" dirty="0">
                <a:solidFill>
                  <a:schemeClr val="bg1"/>
                </a:solidFill>
                <a:latin typeface="Calibri Light" panose="020F0302020204030204" pitchFamily="34" charset="0"/>
              </a:rPr>
              <a:t>I feel a lot more better about myself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, through the group. </a:t>
            </a:r>
            <a:r>
              <a:rPr lang="en-GB" sz="2800" dirty="0">
                <a:solidFill>
                  <a:schemeClr val="bg1"/>
                </a:solidFill>
                <a:latin typeface="Calibri Light" panose="020F0302020204030204" pitchFamily="34" charset="0"/>
              </a:rPr>
              <a:t>I used to hate myself all the time, and now I love myself all the time.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67944" y="2276872"/>
            <a:ext cx="4901480" cy="4460796"/>
          </a:xfrm>
          <a:prstGeom prst="wedgeRoundRectCallout">
            <a:avLst>
              <a:gd name="adj1" fmla="val 11458"/>
              <a:gd name="adj2" fmla="val -67383"/>
              <a:gd name="adj3" fmla="val 16667"/>
            </a:avLst>
          </a:prstGeom>
          <a:solidFill>
            <a:srgbClr val="B81A00">
              <a:alpha val="78824"/>
            </a:srgbClr>
          </a:solidFill>
          <a:ln w="38100" cmpd="sng">
            <a:noFill/>
          </a:ln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Kerri: Before [family coach involvement] […] if someone was like, “Oh yeah, do this”, I would be too afraid to say no […]. </a:t>
            </a:r>
            <a:r>
              <a:rPr lang="en-GB" sz="2800" dirty="0">
                <a:solidFill>
                  <a:schemeClr val="bg1"/>
                </a:solidFill>
                <a:latin typeface="Calibri Light" panose="020F0302020204030204" pitchFamily="34" charset="0"/>
              </a:rPr>
              <a:t>Now, if I don’t want to do it, I say no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, whereas before, I would just do it, yeah, </a:t>
            </a:r>
            <a:r>
              <a:rPr lang="en-GB" sz="2000" dirty="0" err="1">
                <a:solidFill>
                  <a:schemeClr val="bg1"/>
                </a:solidFill>
                <a:latin typeface="Calibri Light" panose="020F0302020204030204" pitchFamily="34" charset="0"/>
              </a:rPr>
              <a:t>cos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 everyone else wants me to, but </a:t>
            </a:r>
            <a:r>
              <a:rPr lang="en-GB" sz="2800" dirty="0">
                <a:solidFill>
                  <a:schemeClr val="bg1"/>
                </a:solidFill>
                <a:latin typeface="Calibri Light" panose="020F0302020204030204" pitchFamily="34" charset="0"/>
              </a:rPr>
              <a:t>now I just put my foot down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. […]</a:t>
            </a:r>
            <a:r>
              <a:rPr lang="en-GB" sz="2000" b="1" dirty="0">
                <a:solidFill>
                  <a:schemeClr val="bg1"/>
                </a:solidFill>
                <a:latin typeface="Calibri Light" panose="020F0302020204030204" pitchFamily="34" charset="0"/>
              </a:rPr>
              <a:t> </a:t>
            </a:r>
            <a:r>
              <a:rPr lang="en-GB" sz="2800" dirty="0">
                <a:solidFill>
                  <a:schemeClr val="bg1"/>
                </a:solidFill>
                <a:latin typeface="Calibri Light" panose="020F0302020204030204" pitchFamily="34" charset="0"/>
              </a:rPr>
              <a:t>She [family coach] just gave me the confidence to say like if I want to do something or not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.  </a:t>
            </a:r>
            <a:endParaRPr lang="en-GB" sz="2000" dirty="0"/>
          </a:p>
        </p:txBody>
      </p:sp>
      <p:grpSp>
        <p:nvGrpSpPr>
          <p:cNvPr id="2" name="Group 1"/>
          <p:cNvGrpSpPr/>
          <p:nvPr/>
        </p:nvGrpSpPr>
        <p:grpSpPr>
          <a:xfrm>
            <a:off x="4067944" y="116632"/>
            <a:ext cx="4606697" cy="2088232"/>
            <a:chOff x="6983760" y="188640"/>
            <a:chExt cx="4606697" cy="2088232"/>
          </a:xfrm>
        </p:grpSpPr>
        <p:grpSp>
          <p:nvGrpSpPr>
            <p:cNvPr id="5" name="Group 4"/>
            <p:cNvGrpSpPr/>
            <p:nvPr/>
          </p:nvGrpSpPr>
          <p:grpSpPr>
            <a:xfrm>
              <a:off x="6983760" y="188640"/>
              <a:ext cx="2160240" cy="2088232"/>
              <a:chOff x="7093005" y="2446437"/>
              <a:chExt cx="2160240" cy="2088232"/>
            </a:xfrm>
            <a:solidFill>
              <a:srgbClr val="CC0000">
                <a:alpha val="61176"/>
              </a:srgbClr>
            </a:solidFill>
          </p:grpSpPr>
          <p:sp>
            <p:nvSpPr>
              <p:cNvPr id="6" name="Oval 5"/>
              <p:cNvSpPr/>
              <p:nvPr/>
            </p:nvSpPr>
            <p:spPr>
              <a:xfrm>
                <a:off x="7093005" y="2446437"/>
                <a:ext cx="2160240" cy="2088232"/>
              </a:xfrm>
              <a:prstGeom prst="ellipse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" name="TextBox 6"/>
              <p:cNvSpPr txBox="1"/>
              <p:nvPr/>
            </p:nvSpPr>
            <p:spPr>
              <a:xfrm>
                <a:off x="7093005" y="3015283"/>
                <a:ext cx="2160240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>
                    <a:solidFill>
                      <a:prstClr val="white"/>
                    </a:solidFill>
                    <a:latin typeface="Calibri Light" panose="020F0302020204030204" pitchFamily="34" charset="0"/>
                  </a:rPr>
                  <a:t>Changes experienced</a:t>
                </a:r>
              </a:p>
              <a:p>
                <a:endParaRPr lang="en-GB" dirty="0">
                  <a:solidFill>
                    <a:prstClr val="black"/>
                  </a:solidFill>
                  <a:latin typeface="Calibri Light" panose="020F0302020204030204" pitchFamily="34" charset="0"/>
                </a:endParaRPr>
              </a:p>
            </p:txBody>
          </p:sp>
        </p:grpSp>
        <p:sp>
          <p:nvSpPr>
            <p:cNvPr id="8" name="Text Box 27"/>
            <p:cNvSpPr txBox="1">
              <a:spLocks noChangeArrowheads="1"/>
            </p:cNvSpPr>
            <p:nvPr/>
          </p:nvSpPr>
          <p:spPr bwMode="auto">
            <a:xfrm>
              <a:off x="9648056" y="874867"/>
              <a:ext cx="1942401" cy="357889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GB" altLang="zh-CN" b="1" dirty="0" smtClean="0">
                  <a:solidFill>
                    <a:prstClr val="black"/>
                  </a:solidFill>
                  <a:latin typeface="Calibri Light" panose="020F0302020204030204" pitchFamily="34" charset="0"/>
                  <a:cs typeface="Arial" pitchFamily="34" charset="0"/>
                </a:rPr>
                <a:t>Self changes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 smtClean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endParaRPr>
            </a:p>
          </p:txBody>
        </p:sp>
        <p:cxnSp>
          <p:nvCxnSpPr>
            <p:cNvPr id="9" name="AutoShape 4"/>
            <p:cNvCxnSpPr>
              <a:cxnSpLocks noChangeShapeType="1"/>
              <a:endCxn id="8" idx="1"/>
            </p:cNvCxnSpPr>
            <p:nvPr/>
          </p:nvCxnSpPr>
          <p:spPr bwMode="auto">
            <a:xfrm flipV="1">
              <a:off x="9144000" y="1053812"/>
              <a:ext cx="504056" cy="17894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5733575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27"/>
          <p:cNvSpPr txBox="1">
            <a:spLocks noChangeArrowheads="1"/>
          </p:cNvSpPr>
          <p:nvPr/>
        </p:nvSpPr>
        <p:spPr bwMode="auto">
          <a:xfrm>
            <a:off x="790073" y="936937"/>
            <a:ext cx="2485783" cy="7638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C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en-GB" altLang="zh-CN" b="1" dirty="0" smtClean="0">
                <a:solidFill>
                  <a:prstClr val="black"/>
                </a:solidFill>
                <a:cs typeface="Arial" pitchFamily="34" charset="0"/>
              </a:rPr>
              <a:t>Family dynamics </a:t>
            </a:r>
          </a:p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en-GB" altLang="zh-CN" dirty="0" smtClean="0">
                <a:solidFill>
                  <a:prstClr val="black"/>
                </a:solidFill>
                <a:cs typeface="Arial" pitchFamily="34" charset="0"/>
              </a:rPr>
              <a:t>(Family coaching only)</a:t>
            </a:r>
            <a:endParaRPr lang="en-GB" altLang="zh-CN" dirty="0">
              <a:solidFill>
                <a:prstClr val="black"/>
              </a:solidFill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4284" y="3861048"/>
            <a:ext cx="5040560" cy="1736646"/>
          </a:xfrm>
          <a:prstGeom prst="wedgeRoundRectCallout">
            <a:avLst>
              <a:gd name="adj1" fmla="val 19154"/>
              <a:gd name="adj2" fmla="val -104081"/>
              <a:gd name="adj3" fmla="val 16667"/>
            </a:avLst>
          </a:prstGeom>
          <a:solidFill>
            <a:srgbClr val="B81A00">
              <a:alpha val="78824"/>
            </a:srgbClr>
          </a:solidFill>
          <a:ln w="38100" cmpd="sng">
            <a:noFill/>
          </a:ln>
        </p:spPr>
        <p:txBody>
          <a:bodyPr wrap="square" rtlCol="0">
            <a:spAutoFit/>
          </a:bodyPr>
          <a:lstStyle/>
          <a:p>
            <a:r>
              <a:rPr lang="en-GB" sz="2000" dirty="0" err="1">
                <a:solidFill>
                  <a:prstClr val="white"/>
                </a:solidFill>
                <a:latin typeface="Calibri Light" panose="020F0302020204030204" pitchFamily="34" charset="0"/>
              </a:rPr>
              <a:t>Int</a:t>
            </a:r>
            <a:r>
              <a:rPr lang="en-GB" sz="2000" dirty="0">
                <a:solidFill>
                  <a:prstClr val="white"/>
                </a:solidFill>
                <a:latin typeface="Calibri Light" panose="020F0302020204030204" pitchFamily="34" charset="0"/>
              </a:rPr>
              <a:t>: Has anything changed for the rest of your family do you think?</a:t>
            </a:r>
          </a:p>
          <a:p>
            <a:r>
              <a:rPr lang="en-GB" sz="2000" dirty="0">
                <a:solidFill>
                  <a:prstClr val="white"/>
                </a:solidFill>
                <a:latin typeface="Calibri Light" panose="020F0302020204030204" pitchFamily="34" charset="0"/>
              </a:rPr>
              <a:t>John: </a:t>
            </a:r>
            <a:r>
              <a:rPr lang="en-GB" sz="2800" dirty="0">
                <a:solidFill>
                  <a:prstClr val="white"/>
                </a:solidFill>
                <a:latin typeface="Calibri Light" panose="020F0302020204030204" pitchFamily="34" charset="0"/>
              </a:rPr>
              <a:t>Less shouting so they’re a bit more happy</a:t>
            </a:r>
            <a:r>
              <a:rPr lang="en-GB" sz="2000" dirty="0">
                <a:solidFill>
                  <a:prstClr val="white"/>
                </a:solidFill>
                <a:latin typeface="Calibri Light" panose="020F0302020204030204" pitchFamily="34" charset="0"/>
              </a:rPr>
              <a:t>. </a:t>
            </a:r>
            <a:endParaRPr lang="en-GB" sz="2000" dirty="0">
              <a:solidFill>
                <a:prstClr val="black"/>
              </a:solidFill>
              <a:latin typeface="Calibri Light" panose="020F030202020403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148064" y="656693"/>
            <a:ext cx="2160240" cy="2088232"/>
            <a:chOff x="7093005" y="2446437"/>
            <a:chExt cx="2160240" cy="2088232"/>
          </a:xfrm>
          <a:solidFill>
            <a:srgbClr val="CC0000">
              <a:alpha val="61176"/>
            </a:srgbClr>
          </a:solidFill>
        </p:grpSpPr>
        <p:sp>
          <p:nvSpPr>
            <p:cNvPr id="6" name="Oval 5"/>
            <p:cNvSpPr/>
            <p:nvPr/>
          </p:nvSpPr>
          <p:spPr>
            <a:xfrm>
              <a:off x="7093005" y="2446437"/>
              <a:ext cx="2160240" cy="2088232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TextBox 6"/>
            <p:cNvSpPr txBox="1"/>
            <p:nvPr/>
          </p:nvSpPr>
          <p:spPr>
            <a:xfrm>
              <a:off x="7093005" y="3015283"/>
              <a:ext cx="216024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 smtClean="0">
                  <a:solidFill>
                    <a:prstClr val="white"/>
                  </a:solidFill>
                  <a:latin typeface="Calibri Light" panose="020F0302020204030204" pitchFamily="34" charset="0"/>
                </a:rPr>
                <a:t>Changes experienced</a:t>
              </a:r>
            </a:p>
            <a:p>
              <a:endParaRPr lang="en-GB" dirty="0">
                <a:solidFill>
                  <a:prstClr val="black"/>
                </a:solidFill>
                <a:latin typeface="Calibri Light" panose="020F0302020204030204" pitchFamily="34" charset="0"/>
              </a:endParaRPr>
            </a:p>
          </p:txBody>
        </p:sp>
      </p:grpSp>
      <p:cxnSp>
        <p:nvCxnSpPr>
          <p:cNvPr id="8" name="AutoShape 4"/>
          <p:cNvCxnSpPr>
            <a:cxnSpLocks noChangeShapeType="1"/>
            <a:endCxn id="11" idx="3"/>
          </p:cNvCxnSpPr>
          <p:nvPr/>
        </p:nvCxnSpPr>
        <p:spPr bwMode="auto">
          <a:xfrm flipH="1" flipV="1">
            <a:off x="3275856" y="1318873"/>
            <a:ext cx="1872208" cy="381936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23958511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83568" y="908720"/>
            <a:ext cx="4320480" cy="5252680"/>
          </a:xfrm>
          <a:prstGeom prst="wedgeRoundRectCallout">
            <a:avLst>
              <a:gd name="adj1" fmla="val 72232"/>
              <a:gd name="adj2" fmla="val 17745"/>
              <a:gd name="adj3" fmla="val 16667"/>
            </a:avLst>
          </a:prstGeom>
          <a:solidFill>
            <a:srgbClr val="FF5050"/>
          </a:solidFill>
          <a:ln w="38100" cmpd="sng">
            <a:noFill/>
          </a:ln>
        </p:spPr>
        <p:txBody>
          <a:bodyPr wrap="square" rtlCol="0">
            <a:spAutoFit/>
          </a:bodyPr>
          <a:lstStyle/>
          <a:p>
            <a:r>
              <a:rPr lang="en-GB" sz="2000" dirty="0" err="1">
                <a:solidFill>
                  <a:schemeClr val="bg1"/>
                </a:solidFill>
                <a:latin typeface="Calibri Light" panose="020F0302020204030204" pitchFamily="34" charset="0"/>
              </a:rPr>
              <a:t>Int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: Is there anything else that you think you’ve learnt from being </a:t>
            </a:r>
            <a:r>
              <a:rPr lang="en-GB" sz="2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involved […]?</a:t>
            </a:r>
            <a:endParaRPr lang="en-GB" sz="2000" dirty="0">
              <a:solidFill>
                <a:schemeClr val="bg1"/>
              </a:solidFill>
              <a:latin typeface="Calibri Light" panose="020F0302020204030204" pitchFamily="34" charset="0"/>
            </a:endParaRPr>
          </a:p>
          <a:p>
            <a:r>
              <a:rPr lang="en-GB" sz="2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Sarah: </a:t>
            </a:r>
            <a:r>
              <a:rPr lang="en-GB" sz="2000" dirty="0" err="1">
                <a:solidFill>
                  <a:schemeClr val="bg1"/>
                </a:solidFill>
                <a:latin typeface="Calibri Light" panose="020F0302020204030204" pitchFamily="34" charset="0"/>
              </a:rPr>
              <a:t>Em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… </a:t>
            </a:r>
            <a:r>
              <a:rPr lang="en-GB" sz="2800" dirty="0">
                <a:solidFill>
                  <a:schemeClr val="bg1"/>
                </a:solidFill>
                <a:latin typeface="Calibri Light" panose="020F0302020204030204" pitchFamily="34" charset="0"/>
              </a:rPr>
              <a:t>To be more polite to people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. </a:t>
            </a:r>
            <a:r>
              <a:rPr lang="en-GB" sz="2800" dirty="0">
                <a:solidFill>
                  <a:schemeClr val="bg1"/>
                </a:solidFill>
                <a:latin typeface="Calibri Light" panose="020F0302020204030204" pitchFamily="34" charset="0"/>
              </a:rPr>
              <a:t>Like with police and stuff like </a:t>
            </a:r>
            <a:r>
              <a:rPr lang="en-GB" sz="28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that. </a:t>
            </a:r>
            <a:r>
              <a:rPr lang="en-GB" sz="2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[…] 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Like, when I used to get in trouble, </a:t>
            </a:r>
            <a:r>
              <a:rPr lang="en-GB" sz="2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[…] </a:t>
            </a:r>
            <a:r>
              <a:rPr lang="en-GB" sz="28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I </a:t>
            </a:r>
            <a:r>
              <a:rPr lang="en-GB" sz="2800" dirty="0">
                <a:solidFill>
                  <a:schemeClr val="bg1"/>
                </a:solidFill>
                <a:latin typeface="Calibri Light" panose="020F0302020204030204" pitchFamily="34" charset="0"/>
              </a:rPr>
              <a:t>never used to see them as like a human being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. So I just used to see them as, like, police, and they’re out to get everyone and... But really they’re just doing their </a:t>
            </a:r>
            <a:r>
              <a:rPr lang="en-GB" sz="2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jobs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.</a:t>
            </a:r>
          </a:p>
        </p:txBody>
      </p:sp>
      <p:sp>
        <p:nvSpPr>
          <p:cNvPr id="8" name="Text Box 27"/>
          <p:cNvSpPr txBox="1">
            <a:spLocks noChangeArrowheads="1"/>
          </p:cNvSpPr>
          <p:nvPr/>
        </p:nvSpPr>
        <p:spPr bwMode="auto">
          <a:xfrm>
            <a:off x="6444208" y="620688"/>
            <a:ext cx="1944216" cy="14401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C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en-GB" altLang="zh-CN" b="1" dirty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New </a:t>
            </a:r>
            <a:r>
              <a:rPr lang="en-GB" altLang="zh-CN" b="1" dirty="0" smtClean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ways of relating to others</a:t>
            </a:r>
          </a:p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en-GB" altLang="zh-CN" dirty="0" smtClean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(Creative arts groups only)</a:t>
            </a:r>
            <a:endParaRPr lang="en-GB" altLang="zh-CN" dirty="0">
              <a:solidFill>
                <a:prstClr val="black"/>
              </a:solidFill>
              <a:latin typeface="Calibri Light" panose="020F0302020204030204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prstClr val="black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300192" y="3284984"/>
            <a:ext cx="2160240" cy="2088232"/>
            <a:chOff x="7093005" y="2446437"/>
            <a:chExt cx="2160240" cy="2088232"/>
          </a:xfrm>
          <a:solidFill>
            <a:srgbClr val="CC0000">
              <a:alpha val="61176"/>
            </a:srgbClr>
          </a:solidFill>
        </p:grpSpPr>
        <p:sp>
          <p:nvSpPr>
            <p:cNvPr id="5" name="Oval 4"/>
            <p:cNvSpPr/>
            <p:nvPr/>
          </p:nvSpPr>
          <p:spPr>
            <a:xfrm>
              <a:off x="7093005" y="2446437"/>
              <a:ext cx="2160240" cy="2088232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TextBox 5"/>
            <p:cNvSpPr txBox="1"/>
            <p:nvPr/>
          </p:nvSpPr>
          <p:spPr>
            <a:xfrm>
              <a:off x="7093005" y="3015283"/>
              <a:ext cx="216024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 smtClean="0">
                  <a:solidFill>
                    <a:prstClr val="white"/>
                  </a:solidFill>
                  <a:latin typeface="Calibri Light" panose="020F0302020204030204" pitchFamily="34" charset="0"/>
                </a:rPr>
                <a:t>Changes experienced</a:t>
              </a:r>
            </a:p>
            <a:p>
              <a:endParaRPr lang="en-GB" dirty="0">
                <a:solidFill>
                  <a:prstClr val="black"/>
                </a:solidFill>
                <a:latin typeface="Calibri Light" panose="020F0302020204030204" pitchFamily="34" charset="0"/>
              </a:endParaRPr>
            </a:p>
          </p:txBody>
        </p:sp>
      </p:grpSp>
      <p:cxnSp>
        <p:nvCxnSpPr>
          <p:cNvPr id="9" name="AutoShape 4"/>
          <p:cNvCxnSpPr>
            <a:cxnSpLocks noChangeShapeType="1"/>
            <a:stCxn id="5" idx="0"/>
            <a:endCxn id="8" idx="2"/>
          </p:cNvCxnSpPr>
          <p:nvPr/>
        </p:nvCxnSpPr>
        <p:spPr bwMode="auto">
          <a:xfrm flipV="1">
            <a:off x="7380312" y="2060848"/>
            <a:ext cx="36004" cy="1224136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40007510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200" dirty="0" smtClean="0"/>
              <a:t>Relationships with practitioners</a:t>
            </a:r>
            <a:endParaRPr lang="en-GB" sz="3200" dirty="0"/>
          </a:p>
        </p:txBody>
      </p:sp>
      <p:grpSp>
        <p:nvGrpSpPr>
          <p:cNvPr id="33" name="Group 32"/>
          <p:cNvGrpSpPr/>
          <p:nvPr/>
        </p:nvGrpSpPr>
        <p:grpSpPr>
          <a:xfrm>
            <a:off x="3059832" y="2708920"/>
            <a:ext cx="2160240" cy="2088232"/>
            <a:chOff x="30415" y="2764763"/>
            <a:chExt cx="2160240" cy="2088232"/>
          </a:xfrm>
        </p:grpSpPr>
        <p:sp>
          <p:nvSpPr>
            <p:cNvPr id="11" name="Oval 10"/>
            <p:cNvSpPr/>
            <p:nvPr/>
          </p:nvSpPr>
          <p:spPr>
            <a:xfrm>
              <a:off x="30415" y="2764763"/>
              <a:ext cx="2160240" cy="2088232"/>
            </a:xfrm>
            <a:prstGeom prst="ellipse">
              <a:avLst/>
            </a:prstGeom>
            <a:solidFill>
              <a:srgbClr val="649BDE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TextBox 11"/>
            <p:cNvSpPr txBox="1"/>
            <p:nvPr/>
          </p:nvSpPr>
          <p:spPr>
            <a:xfrm>
              <a:off x="30415" y="3175808"/>
              <a:ext cx="216024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 smtClean="0">
                  <a:solidFill>
                    <a:prstClr val="white"/>
                  </a:solidFill>
                  <a:latin typeface="Calibri Light" panose="020F0302020204030204" pitchFamily="34" charset="0"/>
                </a:rPr>
                <a:t>Distinctive professional relationship</a:t>
              </a:r>
            </a:p>
            <a:p>
              <a:endParaRPr lang="en-GB" dirty="0">
                <a:solidFill>
                  <a:prstClr val="black"/>
                </a:solidFill>
                <a:latin typeface="Calibri Light" panose="020F0302020204030204" pitchFamily="34" charset="0"/>
              </a:endParaRPr>
            </a:p>
          </p:txBody>
        </p:sp>
      </p:grpSp>
      <p:sp>
        <p:nvSpPr>
          <p:cNvPr id="21" name="Text Box 27"/>
          <p:cNvSpPr txBox="1">
            <a:spLocks noChangeArrowheads="1"/>
          </p:cNvSpPr>
          <p:nvPr/>
        </p:nvSpPr>
        <p:spPr bwMode="auto">
          <a:xfrm>
            <a:off x="5513185" y="2038222"/>
            <a:ext cx="1789500" cy="648072"/>
          </a:xfrm>
          <a:prstGeom prst="rect">
            <a:avLst/>
          </a:prstGeom>
          <a:solidFill>
            <a:srgbClr val="FFFFFF"/>
          </a:solidFill>
          <a:ln w="38100">
            <a:solidFill>
              <a:srgbClr val="3474DC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en-GB" altLang="zh-CN" b="1" dirty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Different kind of relationship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prstClr val="black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  <p:cxnSp>
        <p:nvCxnSpPr>
          <p:cNvPr id="25" name="AutoShape 4"/>
          <p:cNvCxnSpPr>
            <a:cxnSpLocks noChangeShapeType="1"/>
            <a:stCxn id="11" idx="7"/>
            <a:endCxn id="21" idx="1"/>
          </p:cNvCxnSpPr>
          <p:nvPr/>
        </p:nvCxnSpPr>
        <p:spPr bwMode="auto">
          <a:xfrm flipV="1">
            <a:off x="4903712" y="2362258"/>
            <a:ext cx="609473" cy="652476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35" name="Text Box 27"/>
          <p:cNvSpPr txBox="1">
            <a:spLocks noChangeArrowheads="1"/>
          </p:cNvSpPr>
          <p:nvPr/>
        </p:nvSpPr>
        <p:spPr bwMode="auto">
          <a:xfrm>
            <a:off x="5513185" y="4861220"/>
            <a:ext cx="1942401" cy="933424"/>
          </a:xfrm>
          <a:prstGeom prst="rect">
            <a:avLst/>
          </a:prstGeom>
          <a:solidFill>
            <a:srgbClr val="FFFFFF"/>
          </a:solidFill>
          <a:ln w="38100">
            <a:solidFill>
              <a:srgbClr val="3474DC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en-GB" altLang="zh-CN" b="1" dirty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Different communication style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6" name="AutoShape 4"/>
          <p:cNvCxnSpPr>
            <a:cxnSpLocks noChangeShapeType="1"/>
            <a:endCxn id="35" idx="0"/>
          </p:cNvCxnSpPr>
          <p:nvPr/>
        </p:nvCxnSpPr>
        <p:spPr bwMode="auto">
          <a:xfrm>
            <a:off x="5009129" y="4247812"/>
            <a:ext cx="1475257" cy="61340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42" name="Text Box 27"/>
          <p:cNvSpPr txBox="1">
            <a:spLocks noChangeArrowheads="1"/>
          </p:cNvSpPr>
          <p:nvPr/>
        </p:nvSpPr>
        <p:spPr bwMode="auto">
          <a:xfrm>
            <a:off x="539552" y="2372982"/>
            <a:ext cx="1942401" cy="933424"/>
          </a:xfrm>
          <a:prstGeom prst="rect">
            <a:avLst/>
          </a:prstGeom>
          <a:solidFill>
            <a:srgbClr val="FFFFFF"/>
          </a:solidFill>
          <a:ln w="38100">
            <a:solidFill>
              <a:srgbClr val="3474DC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en-GB" altLang="zh-CN" b="1" dirty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Different </a:t>
            </a:r>
            <a:r>
              <a:rPr lang="en-GB" altLang="zh-CN" b="1" dirty="0" smtClean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types of support (practical and emotional)</a:t>
            </a:r>
            <a:endParaRPr lang="en-GB" altLang="zh-CN" b="1" dirty="0">
              <a:solidFill>
                <a:prstClr val="black"/>
              </a:solidFill>
              <a:latin typeface="Calibri Light" panose="020F0302020204030204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prstClr val="black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  <p:cxnSp>
        <p:nvCxnSpPr>
          <p:cNvPr id="45" name="AutoShape 4"/>
          <p:cNvCxnSpPr>
            <a:cxnSpLocks noChangeShapeType="1"/>
            <a:stCxn id="11" idx="1"/>
            <a:endCxn id="42" idx="3"/>
          </p:cNvCxnSpPr>
          <p:nvPr/>
        </p:nvCxnSpPr>
        <p:spPr bwMode="auto">
          <a:xfrm flipH="1" flipV="1">
            <a:off x="2481953" y="2839694"/>
            <a:ext cx="894239" cy="17504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194458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411760" y="3964632"/>
            <a:ext cx="2160240" cy="2088232"/>
            <a:chOff x="30415" y="2764763"/>
            <a:chExt cx="2160240" cy="2088232"/>
          </a:xfrm>
        </p:grpSpPr>
        <p:sp>
          <p:nvSpPr>
            <p:cNvPr id="11" name="Oval 10"/>
            <p:cNvSpPr/>
            <p:nvPr/>
          </p:nvSpPr>
          <p:spPr>
            <a:xfrm>
              <a:off x="30415" y="2764763"/>
              <a:ext cx="2160240" cy="2088232"/>
            </a:xfrm>
            <a:prstGeom prst="ellipse">
              <a:avLst/>
            </a:prstGeom>
            <a:solidFill>
              <a:srgbClr val="649BDE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TextBox 11"/>
            <p:cNvSpPr txBox="1"/>
            <p:nvPr/>
          </p:nvSpPr>
          <p:spPr>
            <a:xfrm>
              <a:off x="30415" y="3175808"/>
              <a:ext cx="216024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 smtClean="0">
                  <a:solidFill>
                    <a:prstClr val="white"/>
                  </a:solidFill>
                  <a:latin typeface="Calibri Light" panose="020F0302020204030204" pitchFamily="34" charset="0"/>
                </a:rPr>
                <a:t>Distinctive professional relationship</a:t>
              </a:r>
            </a:p>
            <a:p>
              <a:endParaRPr lang="en-GB" dirty="0">
                <a:solidFill>
                  <a:prstClr val="black"/>
                </a:solidFill>
                <a:latin typeface="Calibri Light" panose="020F0302020204030204" pitchFamily="34" charset="0"/>
              </a:endParaRPr>
            </a:p>
          </p:txBody>
        </p:sp>
      </p:grpSp>
      <p:sp>
        <p:nvSpPr>
          <p:cNvPr id="13" name="Text Box 27"/>
          <p:cNvSpPr txBox="1">
            <a:spLocks noChangeArrowheads="1"/>
          </p:cNvSpPr>
          <p:nvPr/>
        </p:nvSpPr>
        <p:spPr bwMode="auto">
          <a:xfrm>
            <a:off x="395536" y="4684712"/>
            <a:ext cx="1789500" cy="648072"/>
          </a:xfrm>
          <a:prstGeom prst="rect">
            <a:avLst/>
          </a:prstGeom>
          <a:solidFill>
            <a:srgbClr val="FFFFFF"/>
          </a:solidFill>
          <a:ln w="38100">
            <a:solidFill>
              <a:srgbClr val="3474DC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en-GB" altLang="zh-CN" b="1" dirty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Different kind of relationship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prstClr val="black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  <p:cxnSp>
        <p:nvCxnSpPr>
          <p:cNvPr id="14" name="AutoShape 4"/>
          <p:cNvCxnSpPr>
            <a:cxnSpLocks noChangeShapeType="1"/>
            <a:stCxn id="12" idx="1"/>
            <a:endCxn id="13" idx="3"/>
          </p:cNvCxnSpPr>
          <p:nvPr/>
        </p:nvCxnSpPr>
        <p:spPr bwMode="auto">
          <a:xfrm flipH="1" flipV="1">
            <a:off x="2185036" y="5008748"/>
            <a:ext cx="226724" cy="105593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15" name="TextBox 14"/>
          <p:cNvSpPr txBox="1"/>
          <p:nvPr/>
        </p:nvSpPr>
        <p:spPr>
          <a:xfrm>
            <a:off x="5269758" y="3965376"/>
            <a:ext cx="3312368" cy="2553890"/>
          </a:xfrm>
          <a:prstGeom prst="wedgeRoundRectCallout">
            <a:avLst>
              <a:gd name="adj1" fmla="val -41767"/>
              <a:gd name="adj2" fmla="val -69349"/>
              <a:gd name="adj3" fmla="val 16667"/>
            </a:avLst>
          </a:prstGeom>
          <a:solidFill>
            <a:schemeClr val="accent5"/>
          </a:solidFill>
          <a:ln w="38100" cmpd="sng">
            <a:noFill/>
          </a:ln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prstClr val="white"/>
                </a:solidFill>
                <a:latin typeface="Calibri Light" panose="020F0302020204030204" pitchFamily="34" charset="0"/>
              </a:rPr>
              <a:t>Kerri: [Family coach] spoke to me a lot, and </a:t>
            </a:r>
            <a:r>
              <a:rPr lang="en-GB" sz="2800" dirty="0">
                <a:solidFill>
                  <a:prstClr val="white"/>
                </a:solidFill>
                <a:latin typeface="Calibri Light" panose="020F0302020204030204" pitchFamily="34" charset="0"/>
              </a:rPr>
              <a:t>I could tell her</a:t>
            </a:r>
            <a:r>
              <a:rPr lang="en-GB" sz="2000" dirty="0">
                <a:solidFill>
                  <a:prstClr val="white"/>
                </a:solidFill>
                <a:latin typeface="Calibri Light" panose="020F0302020204030204" pitchFamily="34" charset="0"/>
              </a:rPr>
              <a:t> and </a:t>
            </a:r>
            <a:r>
              <a:rPr lang="en-GB" sz="2800" dirty="0">
                <a:solidFill>
                  <a:prstClr val="white"/>
                </a:solidFill>
                <a:latin typeface="Calibri Light" panose="020F0302020204030204" pitchFamily="34" charset="0"/>
              </a:rPr>
              <a:t>she didn’t judge</a:t>
            </a:r>
            <a:r>
              <a:rPr lang="en-GB" sz="2000" dirty="0">
                <a:solidFill>
                  <a:prstClr val="white"/>
                </a:solidFill>
                <a:latin typeface="Calibri Light" panose="020F0302020204030204" pitchFamily="34" charset="0"/>
              </a:rPr>
              <a:t>, even though I was really bad, she didn’t judge</a:t>
            </a:r>
          </a:p>
        </p:txBody>
      </p:sp>
      <p:sp>
        <p:nvSpPr>
          <p:cNvPr id="17" name="Rounded Rectangular Callout 16"/>
          <p:cNvSpPr/>
          <p:nvPr/>
        </p:nvSpPr>
        <p:spPr>
          <a:xfrm>
            <a:off x="251520" y="404664"/>
            <a:ext cx="5472608" cy="2376264"/>
          </a:xfrm>
          <a:prstGeom prst="wedgeRoundRectCallout">
            <a:avLst>
              <a:gd name="adj1" fmla="val 35019"/>
              <a:gd name="adj2" fmla="val 65910"/>
              <a:gd name="adj3" fmla="val 16667"/>
            </a:avLst>
          </a:prstGeom>
          <a:solidFill>
            <a:srgbClr val="0080FF">
              <a:alpha val="83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Kate: You’ve actually got </a:t>
            </a:r>
            <a:r>
              <a:rPr lang="en-GB" sz="2800" dirty="0">
                <a:solidFill>
                  <a:schemeClr val="bg1"/>
                </a:solidFill>
                <a:latin typeface="Calibri Light" panose="020F0302020204030204" pitchFamily="34" charset="0"/>
              </a:rPr>
              <a:t>people who believe in you 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[at creative arts project], […] they want you to come on and do better things. […] Instead of making you feel like you can’t do it, </a:t>
            </a:r>
            <a:r>
              <a:rPr lang="en-GB" sz="2800" dirty="0">
                <a:solidFill>
                  <a:schemeClr val="bg1"/>
                </a:solidFill>
                <a:latin typeface="Calibri Light" panose="020F0302020204030204" pitchFamily="34" charset="0"/>
              </a:rPr>
              <a:t>they’re like, ‘Oh, that’ll be great!’, ‘You can!’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, and stuff like that. </a:t>
            </a:r>
          </a:p>
        </p:txBody>
      </p:sp>
    </p:spTree>
    <p:extLst>
      <p:ext uri="{BB962C8B-B14F-4D97-AF65-F5344CB8AC3E}">
        <p14:creationId xmlns:p14="http://schemas.microsoft.com/office/powerpoint/2010/main" val="309439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79512" y="3111516"/>
            <a:ext cx="5192672" cy="3098721"/>
          </a:xfrm>
          <a:prstGeom prst="wedgeRoundRectCallout">
            <a:avLst>
              <a:gd name="adj1" fmla="val 35366"/>
              <a:gd name="adj2" fmla="val 56433"/>
              <a:gd name="adj3" fmla="val 16667"/>
            </a:avLst>
          </a:prstGeom>
          <a:solidFill>
            <a:schemeClr val="accent5"/>
          </a:solidFill>
          <a:ln w="38100" cmpd="sng">
            <a:noFill/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prstClr val="white"/>
                </a:solidFill>
                <a:latin typeface="Calibri Light" panose="020F0302020204030204" pitchFamily="34" charset="0"/>
              </a:rPr>
              <a:t>Charlie: He [family coach] </a:t>
            </a:r>
            <a:r>
              <a:rPr lang="en-GB" sz="2000" dirty="0">
                <a:solidFill>
                  <a:prstClr val="white"/>
                </a:solidFill>
                <a:latin typeface="Calibri Light" panose="020F0302020204030204" pitchFamily="34" charset="0"/>
              </a:rPr>
              <a:t>wouldn’t say, ‘That </a:t>
            </a:r>
            <a:r>
              <a:rPr lang="en-GB" sz="2000" i="1" dirty="0">
                <a:solidFill>
                  <a:prstClr val="white"/>
                </a:solidFill>
                <a:latin typeface="Calibri Light" panose="020F0302020204030204" pitchFamily="34" charset="0"/>
              </a:rPr>
              <a:t>is</a:t>
            </a:r>
            <a:r>
              <a:rPr lang="en-GB" sz="2000" dirty="0">
                <a:solidFill>
                  <a:prstClr val="white"/>
                </a:solidFill>
                <a:latin typeface="Calibri Light" panose="020F0302020204030204" pitchFamily="34" charset="0"/>
              </a:rPr>
              <a:t> the best thing’, he’d be like, ‘I reckon’ or </a:t>
            </a:r>
            <a:r>
              <a:rPr lang="en-GB" sz="2000" dirty="0" smtClean="0">
                <a:solidFill>
                  <a:prstClr val="white"/>
                </a:solidFill>
                <a:latin typeface="Calibri Light" panose="020F0302020204030204" pitchFamily="34" charset="0"/>
              </a:rPr>
              <a:t>‘This </a:t>
            </a:r>
            <a:r>
              <a:rPr lang="en-GB" sz="2000" dirty="0">
                <a:solidFill>
                  <a:prstClr val="white"/>
                </a:solidFill>
                <a:latin typeface="Calibri Light" panose="020F0302020204030204" pitchFamily="34" charset="0"/>
              </a:rPr>
              <a:t>is a good </a:t>
            </a:r>
            <a:r>
              <a:rPr lang="en-GB" sz="2000" dirty="0" smtClean="0">
                <a:solidFill>
                  <a:prstClr val="white"/>
                </a:solidFill>
                <a:latin typeface="Calibri Light" panose="020F0302020204030204" pitchFamily="34" charset="0"/>
              </a:rPr>
              <a:t>thing’, but </a:t>
            </a:r>
            <a:r>
              <a:rPr lang="en-GB" sz="2000" dirty="0">
                <a:solidFill>
                  <a:prstClr val="white"/>
                </a:solidFill>
                <a:latin typeface="Calibri Light" panose="020F0302020204030204" pitchFamily="34" charset="0"/>
              </a:rPr>
              <a:t>[…] he wouldn’t say definitely that that’s what you have to </a:t>
            </a:r>
            <a:r>
              <a:rPr lang="en-GB" sz="2000" dirty="0" smtClean="0">
                <a:solidFill>
                  <a:prstClr val="white"/>
                </a:solidFill>
                <a:latin typeface="Calibri Light" panose="020F0302020204030204" pitchFamily="34" charset="0"/>
              </a:rPr>
              <a:t>do. […]</a:t>
            </a:r>
          </a:p>
          <a:p>
            <a:r>
              <a:rPr lang="en-GB" sz="2000" dirty="0" err="1" smtClean="0">
                <a:solidFill>
                  <a:prstClr val="white"/>
                </a:solidFill>
                <a:latin typeface="Calibri Light" panose="020F0302020204030204" pitchFamily="34" charset="0"/>
              </a:rPr>
              <a:t>Int</a:t>
            </a:r>
            <a:r>
              <a:rPr lang="en-GB" sz="2000" dirty="0">
                <a:solidFill>
                  <a:prstClr val="white"/>
                </a:solidFill>
                <a:latin typeface="Calibri Light" panose="020F0302020204030204" pitchFamily="34" charset="0"/>
              </a:rPr>
              <a:t>: And why is that a good thing? </a:t>
            </a:r>
            <a:endParaRPr lang="en-GB" sz="2000" dirty="0" smtClean="0">
              <a:solidFill>
                <a:prstClr val="white"/>
              </a:solidFill>
              <a:latin typeface="Calibri Light" panose="020F0302020204030204" pitchFamily="34" charset="0"/>
            </a:endParaRPr>
          </a:p>
          <a:p>
            <a:r>
              <a:rPr lang="en-GB" sz="2000" dirty="0">
                <a:solidFill>
                  <a:prstClr val="white"/>
                </a:solidFill>
                <a:latin typeface="Calibri Light" panose="020F0302020204030204" pitchFamily="34" charset="0"/>
              </a:rPr>
              <a:t>Charlie : Cause it shows that he’s not just always giving orders, </a:t>
            </a:r>
            <a:r>
              <a:rPr lang="en-GB" sz="2800" dirty="0">
                <a:solidFill>
                  <a:prstClr val="white"/>
                </a:solidFill>
                <a:latin typeface="Calibri Light" panose="020F0302020204030204" pitchFamily="34" charset="0"/>
              </a:rPr>
              <a:t>he’s letting us know, like, we have a choice</a:t>
            </a:r>
            <a:r>
              <a:rPr lang="en-GB" sz="2000" dirty="0">
                <a:solidFill>
                  <a:prstClr val="white"/>
                </a:solidFill>
                <a:latin typeface="Calibri Light" panose="020F0302020204030204" pitchFamily="34" charset="0"/>
              </a:rPr>
              <a:t>.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62463" y="396850"/>
            <a:ext cx="2160240" cy="2088232"/>
            <a:chOff x="30415" y="2764763"/>
            <a:chExt cx="2160240" cy="2088232"/>
          </a:xfrm>
        </p:grpSpPr>
        <p:sp>
          <p:nvSpPr>
            <p:cNvPr id="11" name="Oval 10"/>
            <p:cNvSpPr/>
            <p:nvPr/>
          </p:nvSpPr>
          <p:spPr>
            <a:xfrm>
              <a:off x="30415" y="2764763"/>
              <a:ext cx="2160240" cy="2088232"/>
            </a:xfrm>
            <a:prstGeom prst="ellipse">
              <a:avLst/>
            </a:prstGeom>
            <a:solidFill>
              <a:srgbClr val="649BDE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TextBox 11"/>
            <p:cNvSpPr txBox="1"/>
            <p:nvPr/>
          </p:nvSpPr>
          <p:spPr>
            <a:xfrm>
              <a:off x="30415" y="3175808"/>
              <a:ext cx="216024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 smtClean="0">
                  <a:solidFill>
                    <a:prstClr val="white"/>
                  </a:solidFill>
                  <a:latin typeface="Calibri Light" panose="020F0302020204030204" pitchFamily="34" charset="0"/>
                </a:rPr>
                <a:t>Distinctive professional relationship</a:t>
              </a:r>
            </a:p>
            <a:p>
              <a:endParaRPr lang="en-GB" dirty="0">
                <a:solidFill>
                  <a:prstClr val="black"/>
                </a:solidFill>
                <a:latin typeface="Calibri Light" panose="020F0302020204030204" pitchFamily="34" charset="0"/>
              </a:endParaRPr>
            </a:p>
          </p:txBody>
        </p:sp>
      </p:grpSp>
      <p:sp>
        <p:nvSpPr>
          <p:cNvPr id="13" name="Text Box 27"/>
          <p:cNvSpPr txBox="1">
            <a:spLocks noChangeArrowheads="1"/>
          </p:cNvSpPr>
          <p:nvPr/>
        </p:nvSpPr>
        <p:spPr bwMode="auto">
          <a:xfrm>
            <a:off x="3276869" y="980728"/>
            <a:ext cx="1942401" cy="933424"/>
          </a:xfrm>
          <a:prstGeom prst="rect">
            <a:avLst/>
          </a:prstGeom>
          <a:solidFill>
            <a:srgbClr val="FFFFFF"/>
          </a:solidFill>
          <a:ln w="38100">
            <a:solidFill>
              <a:srgbClr val="3474DC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en-GB" altLang="zh-CN" b="1" dirty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Different communication style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AutoShape 4"/>
          <p:cNvCxnSpPr>
            <a:cxnSpLocks noChangeShapeType="1"/>
            <a:stCxn id="12" idx="3"/>
            <a:endCxn id="13" idx="1"/>
          </p:cNvCxnSpPr>
          <p:nvPr/>
        </p:nvCxnSpPr>
        <p:spPr bwMode="auto">
          <a:xfrm flipV="1">
            <a:off x="2622703" y="1447440"/>
            <a:ext cx="654166" cy="99119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15" name="Rounded Rectangular Callout 14"/>
          <p:cNvSpPr/>
          <p:nvPr/>
        </p:nvSpPr>
        <p:spPr>
          <a:xfrm>
            <a:off x="5580112" y="396850"/>
            <a:ext cx="3168352" cy="5984478"/>
          </a:xfrm>
          <a:prstGeom prst="wedgeRoundRectCallout">
            <a:avLst>
              <a:gd name="adj1" fmla="val -72989"/>
              <a:gd name="adj2" fmla="val -8867"/>
              <a:gd name="adj3" fmla="val 16667"/>
            </a:avLst>
          </a:prstGeom>
          <a:solidFill>
            <a:srgbClr val="0080FF">
              <a:alpha val="83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r>
              <a:rPr lang="en-GB" sz="2000" dirty="0" smtClean="0">
                <a:solidFill>
                  <a:schemeClr val="bg1"/>
                </a:solidFill>
              </a:rPr>
              <a:t>Sam: </a:t>
            </a:r>
            <a:r>
              <a:rPr lang="en-GB" sz="2000" dirty="0">
                <a:solidFill>
                  <a:schemeClr val="bg1"/>
                </a:solidFill>
              </a:rPr>
              <a:t>Like </a:t>
            </a:r>
            <a:r>
              <a:rPr lang="en-GB" sz="2800" dirty="0">
                <a:solidFill>
                  <a:schemeClr val="bg1"/>
                </a:solidFill>
              </a:rPr>
              <a:t>instead of just assuming that you’re always wrong</a:t>
            </a:r>
            <a:r>
              <a:rPr lang="en-GB" sz="2000" dirty="0">
                <a:solidFill>
                  <a:schemeClr val="bg1"/>
                </a:solidFill>
              </a:rPr>
              <a:t>, you know, </a:t>
            </a:r>
            <a:r>
              <a:rPr lang="en-GB" sz="2800" dirty="0">
                <a:solidFill>
                  <a:schemeClr val="bg1"/>
                </a:solidFill>
              </a:rPr>
              <a:t>they listen </a:t>
            </a:r>
            <a:r>
              <a:rPr lang="en-GB" sz="2000" dirty="0">
                <a:solidFill>
                  <a:schemeClr val="bg1"/>
                </a:solidFill>
              </a:rPr>
              <a:t>and they, you know, think of it and then </a:t>
            </a:r>
            <a:r>
              <a:rPr lang="en-GB" sz="2800" dirty="0">
                <a:solidFill>
                  <a:schemeClr val="bg1"/>
                </a:solidFill>
              </a:rPr>
              <a:t>they try the idea </a:t>
            </a:r>
            <a:r>
              <a:rPr lang="en-GB" sz="2000" dirty="0">
                <a:solidFill>
                  <a:schemeClr val="bg1"/>
                </a:solidFill>
              </a:rPr>
              <a:t>and if it works then fair enough, it don’t, you know, they don’t go “oh yeah, I told you”, they’ll just say “</a:t>
            </a:r>
            <a:r>
              <a:rPr lang="en-GB" sz="2800" dirty="0">
                <a:solidFill>
                  <a:schemeClr val="bg1"/>
                </a:solidFill>
              </a:rPr>
              <a:t>maybe </a:t>
            </a:r>
            <a:r>
              <a:rPr lang="en-GB" sz="2000" dirty="0">
                <a:solidFill>
                  <a:schemeClr val="bg1"/>
                </a:solidFill>
              </a:rPr>
              <a:t>instead of doing it that way </a:t>
            </a:r>
            <a:r>
              <a:rPr lang="en-GB" sz="2800" dirty="0">
                <a:solidFill>
                  <a:schemeClr val="bg1"/>
                </a:solidFill>
              </a:rPr>
              <a:t>we could</a:t>
            </a:r>
            <a:r>
              <a:rPr lang="en-GB" sz="2000" dirty="0">
                <a:solidFill>
                  <a:schemeClr val="bg1"/>
                </a:solidFill>
              </a:rPr>
              <a:t> do it this way”.</a:t>
            </a:r>
          </a:p>
          <a:p>
            <a:endParaRPr lang="en-GB" sz="2000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91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ular Callout 7"/>
          <p:cNvSpPr/>
          <p:nvPr/>
        </p:nvSpPr>
        <p:spPr>
          <a:xfrm>
            <a:off x="5940152" y="404664"/>
            <a:ext cx="2808312" cy="3960440"/>
          </a:xfrm>
          <a:prstGeom prst="wedgeRoundRectCallout">
            <a:avLst>
              <a:gd name="adj1" fmla="val 27648"/>
              <a:gd name="adj2" fmla="val 60493"/>
              <a:gd name="adj3" fmla="val 16667"/>
            </a:avLst>
          </a:prstGeom>
          <a:solidFill>
            <a:srgbClr val="0080FF">
              <a:alpha val="83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r>
              <a:rPr lang="en-GB" sz="2000" dirty="0" smtClean="0">
                <a:solidFill>
                  <a:schemeClr val="bg1"/>
                </a:solidFill>
              </a:rPr>
              <a:t>Kate: </a:t>
            </a:r>
            <a:r>
              <a:rPr lang="en-GB" sz="2000" dirty="0">
                <a:solidFill>
                  <a:schemeClr val="bg1"/>
                </a:solidFill>
              </a:rPr>
              <a:t>when there was family stuff going on like… I could come in and instead of like me feeling like shit all day, </a:t>
            </a:r>
            <a:r>
              <a:rPr lang="en-GB" sz="2800" dirty="0">
                <a:solidFill>
                  <a:schemeClr val="bg1"/>
                </a:solidFill>
              </a:rPr>
              <a:t>I could actually like talk to someone about it.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6690" y="3482574"/>
            <a:ext cx="5192672" cy="3030617"/>
          </a:xfrm>
          <a:prstGeom prst="wedgeRoundRectCallout">
            <a:avLst>
              <a:gd name="adj1" fmla="val 35366"/>
              <a:gd name="adj2" fmla="val 56433"/>
              <a:gd name="adj3" fmla="val 16667"/>
            </a:avLst>
          </a:prstGeom>
          <a:solidFill>
            <a:schemeClr val="accent5"/>
          </a:solidFill>
          <a:ln w="38100" cmpd="sng">
            <a:noFill/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bg1"/>
                </a:solidFill>
              </a:rPr>
              <a:t>Harry: Yeah</a:t>
            </a:r>
            <a:r>
              <a:rPr lang="en-GB" sz="2000" dirty="0">
                <a:solidFill>
                  <a:schemeClr val="bg1"/>
                </a:solidFill>
              </a:rPr>
              <a:t>, [Family Coach] is just </a:t>
            </a:r>
            <a:r>
              <a:rPr lang="en-GB" sz="2800" dirty="0">
                <a:solidFill>
                  <a:schemeClr val="bg1"/>
                </a:solidFill>
              </a:rPr>
              <a:t>always there</a:t>
            </a:r>
            <a:r>
              <a:rPr lang="en-GB" sz="2000" dirty="0">
                <a:solidFill>
                  <a:schemeClr val="bg1"/>
                </a:solidFill>
              </a:rPr>
              <a:t>, she’s like that, the fact that she’s like helping me with my anger and stuff like that, it’s nice to have someone there, like if I can’t talk to my mum or my sisters or anyone, I could go to her and talk to her and </a:t>
            </a:r>
            <a:r>
              <a:rPr lang="en-GB" sz="2800" dirty="0">
                <a:solidFill>
                  <a:schemeClr val="bg1"/>
                </a:solidFill>
              </a:rPr>
              <a:t>she’d like understand</a:t>
            </a:r>
            <a:r>
              <a:rPr lang="en-GB" sz="2000" dirty="0">
                <a:solidFill>
                  <a:schemeClr val="bg1"/>
                </a:solidFill>
              </a:rPr>
              <a:t>.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312302" y="714706"/>
            <a:ext cx="2160240" cy="2088232"/>
            <a:chOff x="30415" y="2764763"/>
            <a:chExt cx="2160240" cy="2088232"/>
          </a:xfrm>
        </p:grpSpPr>
        <p:sp>
          <p:nvSpPr>
            <p:cNvPr id="5" name="Oval 4"/>
            <p:cNvSpPr/>
            <p:nvPr/>
          </p:nvSpPr>
          <p:spPr>
            <a:xfrm>
              <a:off x="30415" y="2764763"/>
              <a:ext cx="2160240" cy="2088232"/>
            </a:xfrm>
            <a:prstGeom prst="ellipse">
              <a:avLst/>
            </a:prstGeom>
            <a:solidFill>
              <a:srgbClr val="649BDE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TextBox 5"/>
            <p:cNvSpPr txBox="1"/>
            <p:nvPr/>
          </p:nvSpPr>
          <p:spPr>
            <a:xfrm>
              <a:off x="30415" y="3175808"/>
              <a:ext cx="216024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 smtClean="0">
                  <a:solidFill>
                    <a:prstClr val="white"/>
                  </a:solidFill>
                  <a:latin typeface="Calibri Light" panose="020F0302020204030204" pitchFamily="34" charset="0"/>
                </a:rPr>
                <a:t>Distinctive professional relationship</a:t>
              </a:r>
            </a:p>
            <a:p>
              <a:endParaRPr lang="en-GB" dirty="0">
                <a:solidFill>
                  <a:prstClr val="black"/>
                </a:solidFill>
                <a:latin typeface="Calibri Light" panose="020F0302020204030204" pitchFamily="34" charset="0"/>
              </a:endParaRPr>
            </a:p>
          </p:txBody>
        </p:sp>
      </p:grpSp>
      <p:sp>
        <p:nvSpPr>
          <p:cNvPr id="7" name="Text Box 27"/>
          <p:cNvSpPr txBox="1">
            <a:spLocks noChangeArrowheads="1"/>
          </p:cNvSpPr>
          <p:nvPr/>
        </p:nvSpPr>
        <p:spPr bwMode="auto">
          <a:xfrm>
            <a:off x="792022" y="378768"/>
            <a:ext cx="1942401" cy="933424"/>
          </a:xfrm>
          <a:prstGeom prst="rect">
            <a:avLst/>
          </a:prstGeom>
          <a:solidFill>
            <a:srgbClr val="FFFFFF"/>
          </a:solidFill>
          <a:ln w="38100">
            <a:solidFill>
              <a:srgbClr val="3474DC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en-GB" altLang="zh-CN" b="1" dirty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Different </a:t>
            </a:r>
            <a:r>
              <a:rPr lang="en-GB" altLang="zh-CN" b="1" dirty="0" smtClean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types of support (practical and emotional)</a:t>
            </a:r>
            <a:endParaRPr lang="en-GB" altLang="zh-CN" b="1" dirty="0">
              <a:solidFill>
                <a:prstClr val="black"/>
              </a:solidFill>
              <a:latin typeface="Calibri Light" panose="020F0302020204030204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prstClr val="black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  <p:cxnSp>
        <p:nvCxnSpPr>
          <p:cNvPr id="10" name="AutoShape 4"/>
          <p:cNvCxnSpPr>
            <a:cxnSpLocks noChangeShapeType="1"/>
            <a:stCxn id="5" idx="1"/>
            <a:endCxn id="7" idx="3"/>
          </p:cNvCxnSpPr>
          <p:nvPr/>
        </p:nvCxnSpPr>
        <p:spPr bwMode="auto">
          <a:xfrm flipH="1" flipV="1">
            <a:off x="2734423" y="845480"/>
            <a:ext cx="894239" cy="17504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196507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3479156" y="2484065"/>
            <a:ext cx="2160240" cy="2092420"/>
            <a:chOff x="30415" y="2764763"/>
            <a:chExt cx="2160240" cy="2092420"/>
          </a:xfrm>
          <a:solidFill>
            <a:schemeClr val="tx1"/>
          </a:solidFill>
        </p:grpSpPr>
        <p:sp>
          <p:nvSpPr>
            <p:cNvPr id="11" name="Oval 10"/>
            <p:cNvSpPr/>
            <p:nvPr/>
          </p:nvSpPr>
          <p:spPr>
            <a:xfrm>
              <a:off x="30415" y="2764763"/>
              <a:ext cx="2160240" cy="2088232"/>
            </a:xfrm>
            <a:prstGeom prst="ellipse">
              <a:avLst/>
            </a:prstGeom>
            <a:solidFill>
              <a:srgbClr val="00CC99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TextBox 11"/>
            <p:cNvSpPr txBox="1"/>
            <p:nvPr/>
          </p:nvSpPr>
          <p:spPr>
            <a:xfrm>
              <a:off x="30415" y="3133634"/>
              <a:ext cx="2160240" cy="1723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 smtClean="0">
                  <a:solidFill>
                    <a:prstClr val="white"/>
                  </a:solidFill>
                  <a:latin typeface="Calibri Light" panose="020F0302020204030204" pitchFamily="34" charset="0"/>
                </a:rPr>
                <a:t>A unique space and process</a:t>
              </a:r>
            </a:p>
            <a:p>
              <a:pPr algn="ctr"/>
              <a:r>
                <a:rPr lang="en-GB" sz="2000" dirty="0" smtClean="0">
                  <a:solidFill>
                    <a:prstClr val="white"/>
                  </a:solidFill>
                  <a:latin typeface="Calibri Light" panose="020F0302020204030204" pitchFamily="34" charset="0"/>
                </a:rPr>
                <a:t>(creative arts groups only)</a:t>
              </a:r>
            </a:p>
            <a:p>
              <a:endParaRPr lang="en-GB" dirty="0">
                <a:solidFill>
                  <a:prstClr val="white"/>
                </a:solidFill>
              </a:endParaRPr>
            </a:p>
          </p:txBody>
        </p:sp>
      </p:grpSp>
      <p:sp>
        <p:nvSpPr>
          <p:cNvPr id="9" name="Text Box 27"/>
          <p:cNvSpPr txBox="1">
            <a:spLocks noChangeArrowheads="1"/>
          </p:cNvSpPr>
          <p:nvPr/>
        </p:nvSpPr>
        <p:spPr bwMode="auto">
          <a:xfrm>
            <a:off x="3713871" y="412693"/>
            <a:ext cx="2232248" cy="972108"/>
          </a:xfrm>
          <a:prstGeom prst="rect">
            <a:avLst/>
          </a:prstGeom>
          <a:solidFill>
            <a:srgbClr val="00CC99"/>
          </a:solidFill>
          <a:ln w="3810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en-GB" altLang="zh-CN" b="1" dirty="0" smtClean="0">
                <a:solidFill>
                  <a:prstClr val="white"/>
                </a:solidFill>
                <a:latin typeface="Calibri Light" panose="020F0302020204030204" pitchFamily="34" charset="0"/>
                <a:cs typeface="Arial" pitchFamily="34" charset="0"/>
              </a:rPr>
              <a:t>Being part of something positive and productive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prstClr val="white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  <p:cxnSp>
        <p:nvCxnSpPr>
          <p:cNvPr id="10" name="AutoShape 4"/>
          <p:cNvCxnSpPr>
            <a:cxnSpLocks noChangeShapeType="1"/>
            <a:stCxn id="11" idx="0"/>
            <a:endCxn id="9" idx="2"/>
          </p:cNvCxnSpPr>
          <p:nvPr/>
        </p:nvCxnSpPr>
        <p:spPr bwMode="auto">
          <a:xfrm flipV="1">
            <a:off x="4559276" y="1384801"/>
            <a:ext cx="270719" cy="1099264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grpSp>
        <p:nvGrpSpPr>
          <p:cNvPr id="16" name="Group 15"/>
          <p:cNvGrpSpPr/>
          <p:nvPr/>
        </p:nvGrpSpPr>
        <p:grpSpPr>
          <a:xfrm>
            <a:off x="5946119" y="3097367"/>
            <a:ext cx="2999087" cy="924686"/>
            <a:chOff x="2191696" y="3937735"/>
            <a:chExt cx="2999087" cy="924686"/>
          </a:xfrm>
          <a:solidFill>
            <a:srgbClr val="00CC99"/>
          </a:solidFill>
        </p:grpSpPr>
        <p:sp>
          <p:nvSpPr>
            <p:cNvPr id="19" name="Text Box 27"/>
            <p:cNvSpPr txBox="1">
              <a:spLocks noChangeArrowheads="1"/>
            </p:cNvSpPr>
            <p:nvPr/>
          </p:nvSpPr>
          <p:spPr bwMode="auto">
            <a:xfrm>
              <a:off x="2958535" y="3937735"/>
              <a:ext cx="2232248" cy="609753"/>
            </a:xfrm>
            <a:prstGeom prst="rect">
              <a:avLst/>
            </a:prstGeom>
            <a:grpFill/>
            <a:ln w="381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GB" altLang="zh-CN" b="1" dirty="0" smtClean="0">
                  <a:solidFill>
                    <a:prstClr val="white"/>
                  </a:solidFill>
                  <a:latin typeface="Calibri Light" panose="020F0302020204030204" pitchFamily="34" charset="0"/>
                  <a:cs typeface="Arial" pitchFamily="34" charset="0"/>
                </a:rPr>
                <a:t>An opportunity for self-expression</a:t>
              </a:r>
              <a:endParaRPr lang="en-GB" altLang="zh-CN" b="1" dirty="0">
                <a:solidFill>
                  <a:prstClr val="white"/>
                </a:solidFill>
                <a:latin typeface="Calibri Light" panose="020F0302020204030204" pitchFamily="34" charset="0"/>
                <a:cs typeface="Arial" pitchFamily="34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 smtClean="0">
                <a:solidFill>
                  <a:prstClr val="white"/>
                </a:solidFill>
                <a:latin typeface="Calibri Light" panose="020F0302020204030204" pitchFamily="34" charset="0"/>
                <a:cs typeface="Arial" pitchFamily="34" charset="0"/>
              </a:endParaRPr>
            </a:p>
          </p:txBody>
        </p:sp>
        <p:cxnSp>
          <p:nvCxnSpPr>
            <p:cNvPr id="20" name="AutoShape 4"/>
            <p:cNvCxnSpPr>
              <a:cxnSpLocks noChangeShapeType="1"/>
              <a:endCxn id="19" idx="1"/>
            </p:cNvCxnSpPr>
            <p:nvPr/>
          </p:nvCxnSpPr>
          <p:spPr bwMode="auto">
            <a:xfrm flipV="1">
              <a:off x="2191696" y="4242612"/>
              <a:ext cx="766839" cy="619809"/>
            </a:xfrm>
            <a:prstGeom prst="straightConnector1">
              <a:avLst/>
            </a:prstGeom>
            <a:grpFill/>
            <a:ln w="9525">
              <a:noFill/>
              <a:round/>
              <a:headEnd/>
              <a:tailEnd type="triangle" w="med" len="med"/>
            </a:ln>
          </p:spPr>
        </p:cxnSp>
      </p:grpSp>
      <p:sp>
        <p:nvSpPr>
          <p:cNvPr id="35" name="Text Box 27"/>
          <p:cNvSpPr txBox="1">
            <a:spLocks noChangeArrowheads="1"/>
          </p:cNvSpPr>
          <p:nvPr/>
        </p:nvSpPr>
        <p:spPr bwMode="auto">
          <a:xfrm>
            <a:off x="6699162" y="4948406"/>
            <a:ext cx="1942401" cy="1186792"/>
          </a:xfrm>
          <a:prstGeom prst="rect">
            <a:avLst/>
          </a:prstGeom>
          <a:solidFill>
            <a:srgbClr val="00CC99"/>
          </a:solidFill>
          <a:ln w="3810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en-GB" altLang="zh-CN" b="1" dirty="0" smtClean="0">
                <a:solidFill>
                  <a:prstClr val="white"/>
                </a:solidFill>
                <a:latin typeface="Calibri Light" panose="020F0302020204030204" pitchFamily="34" charset="0"/>
                <a:cs typeface="Arial" pitchFamily="34" charset="0"/>
              </a:rPr>
              <a:t>Working towards something and sense of achievement</a:t>
            </a:r>
            <a:endParaRPr lang="en-GB" altLang="zh-CN" b="1" dirty="0">
              <a:solidFill>
                <a:prstClr val="white"/>
              </a:solidFill>
              <a:latin typeface="Calibri Light" panose="020F0302020204030204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prstClr val="white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  <p:cxnSp>
        <p:nvCxnSpPr>
          <p:cNvPr id="36" name="AutoShape 4"/>
          <p:cNvCxnSpPr>
            <a:cxnSpLocks noChangeShapeType="1"/>
            <a:stCxn id="11" idx="5"/>
            <a:endCxn id="35" idx="1"/>
          </p:cNvCxnSpPr>
          <p:nvPr/>
        </p:nvCxnSpPr>
        <p:spPr bwMode="auto">
          <a:xfrm>
            <a:off x="5323036" y="4266483"/>
            <a:ext cx="1376126" cy="1275319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42" name="Text Box 27"/>
          <p:cNvSpPr txBox="1">
            <a:spLocks noChangeArrowheads="1"/>
          </p:cNvSpPr>
          <p:nvPr/>
        </p:nvSpPr>
        <p:spPr bwMode="auto">
          <a:xfrm>
            <a:off x="3858794" y="5749885"/>
            <a:ext cx="1942401" cy="648072"/>
          </a:xfrm>
          <a:prstGeom prst="rect">
            <a:avLst/>
          </a:prstGeom>
          <a:solidFill>
            <a:srgbClr val="00CC99"/>
          </a:solidFill>
          <a:ln w="3810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en-GB" altLang="zh-CN" b="1" dirty="0" smtClean="0">
                <a:solidFill>
                  <a:prstClr val="white"/>
                </a:solidFill>
                <a:latin typeface="Calibri Light" panose="020F0302020204030204" pitchFamily="34" charset="0"/>
                <a:cs typeface="Arial" pitchFamily="34" charset="0"/>
              </a:rPr>
              <a:t>New perspectives learnt and shared</a:t>
            </a:r>
            <a:endParaRPr lang="en-US" dirty="0" smtClean="0">
              <a:solidFill>
                <a:prstClr val="white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  <p:cxnSp>
        <p:nvCxnSpPr>
          <p:cNvPr id="45" name="AutoShape 4"/>
          <p:cNvCxnSpPr>
            <a:cxnSpLocks noChangeShapeType="1"/>
            <a:stCxn id="11" idx="4"/>
            <a:endCxn id="42" idx="0"/>
          </p:cNvCxnSpPr>
          <p:nvPr/>
        </p:nvCxnSpPr>
        <p:spPr bwMode="auto">
          <a:xfrm>
            <a:off x="4559276" y="4572297"/>
            <a:ext cx="270719" cy="11775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47" name="AutoShape 4"/>
          <p:cNvCxnSpPr>
            <a:cxnSpLocks noChangeShapeType="1"/>
          </p:cNvCxnSpPr>
          <p:nvPr/>
        </p:nvCxnSpPr>
        <p:spPr bwMode="auto">
          <a:xfrm>
            <a:off x="5733748" y="3604435"/>
            <a:ext cx="986929" cy="147894"/>
          </a:xfrm>
          <a:prstGeom prst="straightConnector1">
            <a:avLst/>
          </a:prstGeom>
          <a:solidFill>
            <a:srgbClr val="00CC99"/>
          </a:solidFill>
          <a:ln w="9525">
            <a:noFill/>
            <a:round/>
            <a:headEnd/>
            <a:tailEnd type="triangle" w="med" len="med"/>
          </a:ln>
        </p:spPr>
      </p:cxnSp>
      <p:sp>
        <p:nvSpPr>
          <p:cNvPr id="56" name="Text Box 27"/>
          <p:cNvSpPr txBox="1">
            <a:spLocks noChangeArrowheads="1"/>
          </p:cNvSpPr>
          <p:nvPr/>
        </p:nvSpPr>
        <p:spPr bwMode="auto">
          <a:xfrm>
            <a:off x="550523" y="2513751"/>
            <a:ext cx="1789500" cy="648072"/>
          </a:xfrm>
          <a:prstGeom prst="rect">
            <a:avLst/>
          </a:prstGeom>
          <a:solidFill>
            <a:srgbClr val="00CC99"/>
          </a:solidFill>
          <a:ln w="3810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en-GB" altLang="zh-CN" b="1" dirty="0" smtClean="0">
                <a:solidFill>
                  <a:prstClr val="white"/>
                </a:solidFill>
                <a:latin typeface="Calibri Light" panose="020F0302020204030204" pitchFamily="34" charset="0"/>
                <a:cs typeface="Arial" pitchFamily="34" charset="0"/>
              </a:rPr>
              <a:t>Positive friendships</a:t>
            </a:r>
            <a:endParaRPr lang="en-GB" altLang="zh-CN" b="1" dirty="0">
              <a:solidFill>
                <a:prstClr val="white"/>
              </a:solidFill>
              <a:latin typeface="Calibri Light" panose="020F0302020204030204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prstClr val="white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  <p:sp>
        <p:nvSpPr>
          <p:cNvPr id="58" name="Text Box 27"/>
          <p:cNvSpPr txBox="1">
            <a:spLocks noChangeArrowheads="1"/>
          </p:cNvSpPr>
          <p:nvPr/>
        </p:nvSpPr>
        <p:spPr bwMode="auto">
          <a:xfrm>
            <a:off x="394720" y="3922421"/>
            <a:ext cx="1789500" cy="441683"/>
          </a:xfrm>
          <a:prstGeom prst="rect">
            <a:avLst/>
          </a:prstGeom>
          <a:solidFill>
            <a:srgbClr val="00CC99"/>
          </a:solidFill>
          <a:ln w="3810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en-GB" altLang="zh-CN" b="1" dirty="0" smtClean="0">
                <a:solidFill>
                  <a:prstClr val="white"/>
                </a:solidFill>
                <a:latin typeface="Calibri Light" panose="020F0302020204030204" pitchFamily="34" charset="0"/>
                <a:cs typeface="Arial" pitchFamily="34" charset="0"/>
              </a:rPr>
              <a:t>Enjoyment</a:t>
            </a:r>
            <a:endParaRPr lang="en-GB" altLang="zh-CN" b="1" dirty="0">
              <a:solidFill>
                <a:prstClr val="white"/>
              </a:solidFill>
              <a:latin typeface="Calibri Light" panose="020F0302020204030204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prstClr val="white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  <p:sp>
        <p:nvSpPr>
          <p:cNvPr id="59" name="Text Box 27"/>
          <p:cNvSpPr txBox="1">
            <a:spLocks noChangeArrowheads="1"/>
          </p:cNvSpPr>
          <p:nvPr/>
        </p:nvSpPr>
        <p:spPr bwMode="auto">
          <a:xfrm>
            <a:off x="692270" y="1101493"/>
            <a:ext cx="1789500" cy="441683"/>
          </a:xfrm>
          <a:prstGeom prst="rect">
            <a:avLst/>
          </a:prstGeom>
          <a:solidFill>
            <a:srgbClr val="00CC99"/>
          </a:solidFill>
          <a:ln w="3810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en-GB" altLang="zh-CN" b="1" dirty="0" smtClean="0">
                <a:solidFill>
                  <a:prstClr val="white"/>
                </a:solidFill>
                <a:latin typeface="Calibri Light" panose="020F0302020204030204" pitchFamily="34" charset="0"/>
                <a:cs typeface="Arial" pitchFamily="34" charset="0"/>
              </a:rPr>
              <a:t>Belonging</a:t>
            </a:r>
            <a:endParaRPr lang="en-GB" altLang="zh-CN" b="1" dirty="0">
              <a:solidFill>
                <a:prstClr val="white"/>
              </a:solidFill>
              <a:latin typeface="Calibri Light" panose="020F0302020204030204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Text Box 27"/>
          <p:cNvSpPr txBox="1">
            <a:spLocks noChangeArrowheads="1"/>
          </p:cNvSpPr>
          <p:nvPr/>
        </p:nvSpPr>
        <p:spPr bwMode="auto">
          <a:xfrm>
            <a:off x="636510" y="5257992"/>
            <a:ext cx="2329712" cy="983785"/>
          </a:xfrm>
          <a:prstGeom prst="rect">
            <a:avLst/>
          </a:prstGeom>
          <a:solidFill>
            <a:srgbClr val="00CC99"/>
          </a:solidFill>
          <a:ln w="3810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en-GB" altLang="zh-CN" b="1" dirty="0" smtClean="0">
                <a:solidFill>
                  <a:prstClr val="white"/>
                </a:solidFill>
                <a:latin typeface="Calibri Light" panose="020F0302020204030204" pitchFamily="34" charset="0"/>
                <a:cs typeface="Arial" pitchFamily="34" charset="0"/>
              </a:rPr>
              <a:t>Experience of engagement and intrinsic motivation</a:t>
            </a:r>
            <a:endParaRPr lang="en-GB" altLang="zh-CN" b="1" dirty="0">
              <a:solidFill>
                <a:prstClr val="white"/>
              </a:solidFill>
              <a:latin typeface="Calibri Light" panose="020F0302020204030204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prstClr val="white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  <p:cxnSp>
        <p:nvCxnSpPr>
          <p:cNvPr id="26" name="AutoShape 4"/>
          <p:cNvCxnSpPr>
            <a:cxnSpLocks noChangeShapeType="1"/>
            <a:stCxn id="11" idx="3"/>
            <a:endCxn id="63" idx="3"/>
          </p:cNvCxnSpPr>
          <p:nvPr/>
        </p:nvCxnSpPr>
        <p:spPr bwMode="auto">
          <a:xfrm flipH="1">
            <a:off x="2966222" y="4266483"/>
            <a:ext cx="829294" cy="148340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28" name="AutoShape 4"/>
          <p:cNvCxnSpPr>
            <a:cxnSpLocks noChangeShapeType="1"/>
            <a:endCxn id="58" idx="3"/>
          </p:cNvCxnSpPr>
          <p:nvPr/>
        </p:nvCxnSpPr>
        <p:spPr bwMode="auto">
          <a:xfrm flipH="1">
            <a:off x="2184220" y="3904732"/>
            <a:ext cx="1317280" cy="238531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31" name="AutoShape 4"/>
          <p:cNvCxnSpPr>
            <a:cxnSpLocks noChangeShapeType="1"/>
            <a:stCxn id="11" idx="2"/>
            <a:endCxn id="56" idx="3"/>
          </p:cNvCxnSpPr>
          <p:nvPr/>
        </p:nvCxnSpPr>
        <p:spPr bwMode="auto">
          <a:xfrm flipH="1" flipV="1">
            <a:off x="2340023" y="2837787"/>
            <a:ext cx="1139133" cy="690394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49" name="AutoShape 4"/>
          <p:cNvCxnSpPr>
            <a:cxnSpLocks noChangeShapeType="1"/>
            <a:stCxn id="11" idx="1"/>
            <a:endCxn id="59" idx="3"/>
          </p:cNvCxnSpPr>
          <p:nvPr/>
        </p:nvCxnSpPr>
        <p:spPr bwMode="auto">
          <a:xfrm flipH="1" flipV="1">
            <a:off x="2481770" y="1322335"/>
            <a:ext cx="1313746" cy="1467544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60" name="AutoShape 4"/>
          <p:cNvCxnSpPr>
            <a:cxnSpLocks noChangeShapeType="1"/>
            <a:stCxn id="11" idx="7"/>
            <a:endCxn id="61" idx="1"/>
          </p:cNvCxnSpPr>
          <p:nvPr/>
        </p:nvCxnSpPr>
        <p:spPr bwMode="auto">
          <a:xfrm flipV="1">
            <a:off x="5323036" y="1732071"/>
            <a:ext cx="1611296" cy="105780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61" name="Text Box 27"/>
          <p:cNvSpPr txBox="1">
            <a:spLocks noChangeArrowheads="1"/>
          </p:cNvSpPr>
          <p:nvPr/>
        </p:nvSpPr>
        <p:spPr bwMode="auto">
          <a:xfrm>
            <a:off x="6934332" y="1408035"/>
            <a:ext cx="1789500" cy="648072"/>
          </a:xfrm>
          <a:prstGeom prst="rect">
            <a:avLst/>
          </a:prstGeom>
          <a:solidFill>
            <a:srgbClr val="00CC99"/>
          </a:solidFill>
          <a:ln w="3810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en-GB" altLang="zh-CN" b="1" dirty="0" smtClean="0">
                <a:solidFill>
                  <a:prstClr val="white"/>
                </a:solidFill>
                <a:latin typeface="Calibri Light" panose="020F0302020204030204" pitchFamily="34" charset="0"/>
                <a:cs typeface="Arial" pitchFamily="34" charset="0"/>
              </a:rPr>
              <a:t>Safe, stable, space</a:t>
            </a:r>
            <a:endParaRPr lang="en-GB" altLang="zh-CN" b="1" dirty="0">
              <a:solidFill>
                <a:prstClr val="white"/>
              </a:solidFill>
              <a:latin typeface="Calibri Light" panose="020F0302020204030204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prstClr val="white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  <p:cxnSp>
        <p:nvCxnSpPr>
          <p:cNvPr id="30" name="AutoShape 4"/>
          <p:cNvCxnSpPr>
            <a:cxnSpLocks noChangeShapeType="1"/>
            <a:stCxn id="11" idx="6"/>
            <a:endCxn id="19" idx="1"/>
          </p:cNvCxnSpPr>
          <p:nvPr/>
        </p:nvCxnSpPr>
        <p:spPr bwMode="auto">
          <a:xfrm flipV="1">
            <a:off x="5639396" y="3402244"/>
            <a:ext cx="1073562" cy="12593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303997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ular Callout 18"/>
          <p:cNvSpPr/>
          <p:nvPr/>
        </p:nvSpPr>
        <p:spPr>
          <a:xfrm>
            <a:off x="6516216" y="296652"/>
            <a:ext cx="2303859" cy="2448272"/>
          </a:xfrm>
          <a:prstGeom prst="wedgeRoundRectCallout">
            <a:avLst>
              <a:gd name="adj1" fmla="val 5945"/>
              <a:gd name="adj2" fmla="val 85085"/>
              <a:gd name="adj3" fmla="val 16667"/>
            </a:avLst>
          </a:prstGeom>
          <a:solidFill>
            <a:srgbClr val="05BBB2">
              <a:alpha val="87059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r>
              <a:rPr lang="en-GB" sz="2000" dirty="0" smtClean="0">
                <a:solidFill>
                  <a:prstClr val="white"/>
                </a:solidFill>
                <a:latin typeface="Calibri Light" panose="020F0302020204030204" pitchFamily="34" charset="0"/>
              </a:rPr>
              <a:t>Marie: </a:t>
            </a:r>
            <a:r>
              <a:rPr lang="en-GB" sz="2800" dirty="0" smtClean="0">
                <a:solidFill>
                  <a:prstClr val="white"/>
                </a:solidFill>
                <a:latin typeface="Calibri Light" panose="020F0302020204030204" pitchFamily="34" charset="0"/>
              </a:rPr>
              <a:t>They’re </a:t>
            </a:r>
            <a:r>
              <a:rPr lang="en-GB" sz="2800" dirty="0">
                <a:solidFill>
                  <a:prstClr val="white"/>
                </a:solidFill>
                <a:latin typeface="Calibri Light" panose="020F0302020204030204" pitchFamily="34" charset="0"/>
              </a:rPr>
              <a:t>my second family </a:t>
            </a:r>
            <a:r>
              <a:rPr lang="en-GB" sz="2800" dirty="0" smtClean="0">
                <a:solidFill>
                  <a:prstClr val="white"/>
                </a:solidFill>
                <a:latin typeface="Calibri Light" panose="020F0302020204030204" pitchFamily="34" charset="0"/>
              </a:rPr>
              <a:t>here </a:t>
            </a:r>
            <a:r>
              <a:rPr lang="en-GB" sz="2000" dirty="0" smtClean="0">
                <a:solidFill>
                  <a:prstClr val="white"/>
                </a:solidFill>
                <a:latin typeface="Calibri Light" panose="020F0302020204030204" pitchFamily="34" charset="0"/>
              </a:rPr>
              <a:t>[at creative arts group], they </a:t>
            </a:r>
            <a:r>
              <a:rPr lang="en-GB" sz="2000" dirty="0">
                <a:solidFill>
                  <a:prstClr val="white"/>
                </a:solidFill>
                <a:latin typeface="Calibri Light" panose="020F0302020204030204" pitchFamily="34" charset="0"/>
              </a:rPr>
              <a:t>really are. </a:t>
            </a:r>
            <a:endParaRPr lang="en-GB" sz="2000" dirty="0">
              <a:solidFill>
                <a:prstClr val="black"/>
              </a:solidFill>
              <a:latin typeface="Calibri Light" panose="020F0302020204030204" pitchFamily="34" charset="0"/>
            </a:endParaRPr>
          </a:p>
        </p:txBody>
      </p:sp>
      <p:sp>
        <p:nvSpPr>
          <p:cNvPr id="20" name="Rounded Rectangular Callout 19"/>
          <p:cNvSpPr/>
          <p:nvPr/>
        </p:nvSpPr>
        <p:spPr>
          <a:xfrm>
            <a:off x="186608" y="296652"/>
            <a:ext cx="5832648" cy="3240360"/>
          </a:xfrm>
          <a:prstGeom prst="wedgeRoundRectCallout">
            <a:avLst>
              <a:gd name="adj1" fmla="val 25604"/>
              <a:gd name="adj2" fmla="val 69219"/>
              <a:gd name="adj3" fmla="val 16667"/>
            </a:avLst>
          </a:prstGeom>
          <a:solidFill>
            <a:srgbClr val="00CC99">
              <a:alpha val="81961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r>
              <a:rPr lang="en-GB" sz="2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Kate: </a:t>
            </a:r>
            <a:r>
              <a:rPr lang="en-GB" sz="2800" dirty="0">
                <a:solidFill>
                  <a:schemeClr val="bg1"/>
                </a:solidFill>
                <a:latin typeface="Calibri Light" panose="020F0302020204030204" pitchFamily="34" charset="0"/>
              </a:rPr>
              <a:t>it’s just the most bit of normality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, [laughing] </a:t>
            </a:r>
            <a:r>
              <a:rPr lang="en-GB" sz="2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[…] even 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though it’s not normal! [Laughing] </a:t>
            </a:r>
          </a:p>
          <a:p>
            <a:r>
              <a:rPr lang="en-GB" sz="2000" dirty="0" err="1">
                <a:solidFill>
                  <a:schemeClr val="bg1"/>
                </a:solidFill>
                <a:latin typeface="Calibri Light" panose="020F0302020204030204" pitchFamily="34" charset="0"/>
              </a:rPr>
              <a:t>Int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: What do you mean by normal?</a:t>
            </a:r>
          </a:p>
          <a:p>
            <a:r>
              <a:rPr lang="en-GB" sz="2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Kate: […] Like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, here it’s not about like, you’ve </a:t>
            </a:r>
            <a:r>
              <a:rPr lang="en-GB" sz="2000" dirty="0" err="1">
                <a:solidFill>
                  <a:schemeClr val="bg1"/>
                </a:solidFill>
                <a:latin typeface="Calibri Light" panose="020F0302020204030204" pitchFamily="34" charset="0"/>
              </a:rPr>
              <a:t>gotta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 get stoned to do this and you </a:t>
            </a:r>
            <a:r>
              <a:rPr lang="en-GB" sz="2000" dirty="0" err="1">
                <a:solidFill>
                  <a:schemeClr val="bg1"/>
                </a:solidFill>
                <a:latin typeface="Calibri Light" panose="020F0302020204030204" pitchFamily="34" charset="0"/>
              </a:rPr>
              <a:t>gotta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 have drink to do that… Like, </a:t>
            </a:r>
            <a:r>
              <a:rPr lang="en-GB" sz="2800" dirty="0">
                <a:solidFill>
                  <a:schemeClr val="bg1"/>
                </a:solidFill>
                <a:latin typeface="Calibri Light" panose="020F0302020204030204" pitchFamily="34" charset="0"/>
              </a:rPr>
              <a:t>you can come here and actually be yourself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, and just… You don’t have to fit in either. </a:t>
            </a:r>
          </a:p>
        </p:txBody>
      </p:sp>
      <p:sp>
        <p:nvSpPr>
          <p:cNvPr id="21" name="Rounded Rectangular Callout 20"/>
          <p:cNvSpPr/>
          <p:nvPr/>
        </p:nvSpPr>
        <p:spPr>
          <a:xfrm>
            <a:off x="186608" y="4149080"/>
            <a:ext cx="3449288" cy="2304256"/>
          </a:xfrm>
          <a:prstGeom prst="wedgeRoundRectCallout">
            <a:avLst>
              <a:gd name="adj1" fmla="val 84587"/>
              <a:gd name="adj2" fmla="val -29915"/>
              <a:gd name="adj3" fmla="val 16667"/>
            </a:avLst>
          </a:prstGeom>
          <a:solidFill>
            <a:srgbClr val="0098AC">
              <a:alpha val="83922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Can you say a bit more about why you enjoy coming here?</a:t>
            </a:r>
          </a:p>
          <a:p>
            <a:r>
              <a:rPr lang="en-GB" sz="2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Danielle: 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Cause </a:t>
            </a:r>
            <a:r>
              <a:rPr lang="en-GB" sz="2800" dirty="0">
                <a:solidFill>
                  <a:schemeClr val="bg1"/>
                </a:solidFill>
                <a:latin typeface="Calibri Light" panose="020F0302020204030204" pitchFamily="34" charset="0"/>
              </a:rPr>
              <a:t>we just all get on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, and feel yourself, and don’t feel judged. </a:t>
            </a:r>
          </a:p>
        </p:txBody>
      </p:sp>
      <p:sp>
        <p:nvSpPr>
          <p:cNvPr id="25" name="Rounded Rectangular Callout 24"/>
          <p:cNvSpPr/>
          <p:nvPr/>
        </p:nvSpPr>
        <p:spPr>
          <a:xfrm>
            <a:off x="4932040" y="3861048"/>
            <a:ext cx="4032448" cy="2592288"/>
          </a:xfrm>
          <a:prstGeom prst="wedgeRoundRectCallout">
            <a:avLst>
              <a:gd name="adj1" fmla="val -79207"/>
              <a:gd name="adj2" fmla="val 10901"/>
              <a:gd name="adj3" fmla="val 16667"/>
            </a:avLst>
          </a:prstGeom>
          <a:solidFill>
            <a:srgbClr val="04968F">
              <a:alpha val="83137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r>
              <a:rPr lang="en-GB" sz="2000" dirty="0" err="1">
                <a:solidFill>
                  <a:prstClr val="white"/>
                </a:solidFill>
                <a:latin typeface="Calibri Light" panose="020F0302020204030204" pitchFamily="34" charset="0"/>
              </a:rPr>
              <a:t>Int</a:t>
            </a:r>
            <a:r>
              <a:rPr lang="en-GB" sz="2000" dirty="0">
                <a:solidFill>
                  <a:prstClr val="white"/>
                </a:solidFill>
                <a:latin typeface="Calibri Light" panose="020F0302020204030204" pitchFamily="34" charset="0"/>
              </a:rPr>
              <a:t>: What keeps you coming </a:t>
            </a:r>
            <a:r>
              <a:rPr lang="en-GB" sz="2000" dirty="0" smtClean="0">
                <a:solidFill>
                  <a:prstClr val="white"/>
                </a:solidFill>
                <a:latin typeface="Calibri Light" panose="020F0302020204030204" pitchFamily="34" charset="0"/>
              </a:rPr>
              <a:t>back?</a:t>
            </a:r>
            <a:endParaRPr lang="en-GB" sz="2000" dirty="0">
              <a:solidFill>
                <a:prstClr val="white"/>
              </a:solidFill>
              <a:latin typeface="Calibri Light" panose="020F0302020204030204" pitchFamily="34" charset="0"/>
            </a:endParaRPr>
          </a:p>
          <a:p>
            <a:r>
              <a:rPr lang="en-GB" sz="2000" dirty="0" smtClean="0">
                <a:solidFill>
                  <a:prstClr val="white"/>
                </a:solidFill>
                <a:latin typeface="Calibri Light" panose="020F0302020204030204" pitchFamily="34" charset="0"/>
              </a:rPr>
              <a:t>Danielle: </a:t>
            </a:r>
            <a:r>
              <a:rPr lang="en-GB" sz="2000" dirty="0">
                <a:solidFill>
                  <a:prstClr val="white"/>
                </a:solidFill>
                <a:latin typeface="Calibri Light" panose="020F0302020204030204" pitchFamily="34" charset="0"/>
              </a:rPr>
              <a:t>The people. And I just, like… </a:t>
            </a:r>
            <a:r>
              <a:rPr lang="en-GB" sz="2800" dirty="0">
                <a:solidFill>
                  <a:prstClr val="white"/>
                </a:solidFill>
                <a:latin typeface="Calibri Light" panose="020F0302020204030204" pitchFamily="34" charset="0"/>
              </a:rPr>
              <a:t>From Friday, I look forward to the next Thursday </a:t>
            </a:r>
            <a:r>
              <a:rPr lang="en-GB" sz="2000" dirty="0">
                <a:solidFill>
                  <a:prstClr val="white"/>
                </a:solidFill>
                <a:latin typeface="Calibri Light" panose="020F0302020204030204" pitchFamily="34" charset="0"/>
              </a:rPr>
              <a:t>[…] it’s something to look forward to</a:t>
            </a:r>
            <a:r>
              <a:rPr lang="en-GB" sz="2000" dirty="0" smtClean="0">
                <a:solidFill>
                  <a:prstClr val="white"/>
                </a:solidFill>
                <a:latin typeface="Calibri Light" panose="020F0302020204030204" pitchFamily="34" charset="0"/>
              </a:rPr>
              <a:t>.</a:t>
            </a:r>
            <a:endParaRPr lang="en-GB" sz="2000" dirty="0">
              <a:solidFill>
                <a:prstClr val="white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91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ular Callout 18"/>
          <p:cNvSpPr/>
          <p:nvPr/>
        </p:nvSpPr>
        <p:spPr>
          <a:xfrm>
            <a:off x="3634698" y="213909"/>
            <a:ext cx="5362821" cy="2808312"/>
          </a:xfrm>
          <a:prstGeom prst="wedgeRoundRectCallout">
            <a:avLst>
              <a:gd name="adj1" fmla="val 14731"/>
              <a:gd name="adj2" fmla="val 59670"/>
              <a:gd name="adj3" fmla="val 16667"/>
            </a:avLst>
          </a:prstGeom>
          <a:solidFill>
            <a:srgbClr val="05BBB2">
              <a:alpha val="87059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r>
              <a:rPr lang="en-GB" sz="2000" dirty="0" err="1">
                <a:solidFill>
                  <a:schemeClr val="bg1"/>
                </a:solidFill>
                <a:latin typeface="Calibri Light" panose="020F0302020204030204" pitchFamily="34" charset="0"/>
              </a:rPr>
              <a:t>Int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: So what are the best bits about being involved? […]</a:t>
            </a:r>
          </a:p>
          <a:p>
            <a:r>
              <a:rPr lang="en-GB" sz="2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Sarah: 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I </a:t>
            </a:r>
            <a:r>
              <a:rPr lang="en-GB" sz="2000" dirty="0" err="1">
                <a:solidFill>
                  <a:schemeClr val="bg1"/>
                </a:solidFill>
                <a:latin typeface="Calibri Light" panose="020F0302020204030204" pitchFamily="34" charset="0"/>
              </a:rPr>
              <a:t>dunno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, </a:t>
            </a:r>
            <a:r>
              <a:rPr lang="en-GB" sz="2800" dirty="0">
                <a:solidFill>
                  <a:schemeClr val="bg1"/>
                </a:solidFill>
                <a:latin typeface="Calibri Light" panose="020F0302020204030204" pitchFamily="34" charset="0"/>
              </a:rPr>
              <a:t>working towards something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. […] Just working towards and knowing that at the end of it […] </a:t>
            </a:r>
            <a:r>
              <a:rPr lang="en-GB" sz="2800" dirty="0">
                <a:solidFill>
                  <a:schemeClr val="bg1"/>
                </a:solidFill>
                <a:latin typeface="Calibri Light" panose="020F0302020204030204" pitchFamily="34" charset="0"/>
              </a:rPr>
              <a:t>you’re </a:t>
            </a:r>
            <a:r>
              <a:rPr lang="en-GB" sz="2800" dirty="0" err="1">
                <a:solidFill>
                  <a:schemeClr val="bg1"/>
                </a:solidFill>
                <a:latin typeface="Calibri Light" panose="020F0302020204030204" pitchFamily="34" charset="0"/>
              </a:rPr>
              <a:t>gonna</a:t>
            </a:r>
            <a:r>
              <a:rPr lang="en-GB" sz="2800" dirty="0">
                <a:solidFill>
                  <a:schemeClr val="bg1"/>
                </a:solidFill>
                <a:latin typeface="Calibri Light" panose="020F0302020204030204" pitchFamily="34" charset="0"/>
              </a:rPr>
              <a:t> be able to show something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.</a:t>
            </a:r>
          </a:p>
        </p:txBody>
      </p:sp>
      <p:sp>
        <p:nvSpPr>
          <p:cNvPr id="20" name="Rounded Rectangular Callout 19"/>
          <p:cNvSpPr/>
          <p:nvPr/>
        </p:nvSpPr>
        <p:spPr>
          <a:xfrm>
            <a:off x="4706848" y="3429000"/>
            <a:ext cx="4219862" cy="3310852"/>
          </a:xfrm>
          <a:prstGeom prst="wedgeRoundRectCallout">
            <a:avLst>
              <a:gd name="adj1" fmla="val -27269"/>
              <a:gd name="adj2" fmla="val -58078"/>
              <a:gd name="adj3" fmla="val 16667"/>
            </a:avLst>
          </a:prstGeom>
          <a:solidFill>
            <a:srgbClr val="00CC99">
              <a:alpha val="81961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r>
              <a:rPr lang="en-GB" sz="2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Amy: What did you expect it [Miss Rep] to be like?</a:t>
            </a:r>
          </a:p>
          <a:p>
            <a:r>
              <a:rPr lang="en-GB" sz="2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YP3: I thought I’d be like, bored, and get distracted at first, but… </a:t>
            </a:r>
            <a:r>
              <a:rPr lang="en-GB" sz="28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I did what everyone else was doing and by the time you know it, it was the end of the day.</a:t>
            </a:r>
            <a:r>
              <a:rPr lang="en-GB" sz="2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 </a:t>
            </a:r>
            <a:endParaRPr lang="en-GB" sz="2000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21" name="Rounded Rectangular Callout 20"/>
          <p:cNvSpPr/>
          <p:nvPr/>
        </p:nvSpPr>
        <p:spPr>
          <a:xfrm>
            <a:off x="179512" y="3211460"/>
            <a:ext cx="4408240" cy="3528392"/>
          </a:xfrm>
          <a:prstGeom prst="wedgeRoundRectCallout">
            <a:avLst>
              <a:gd name="adj1" fmla="val 29165"/>
              <a:gd name="adj2" fmla="val -58551"/>
              <a:gd name="adj3" fmla="val 16667"/>
            </a:avLst>
          </a:prstGeom>
          <a:solidFill>
            <a:srgbClr val="0098AC">
              <a:alpha val="83922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r>
              <a:rPr lang="en-GB" sz="2000" dirty="0" smtClean="0">
                <a:solidFill>
                  <a:schemeClr val="bg1"/>
                </a:solidFill>
              </a:rPr>
              <a:t>Sam: </a:t>
            </a:r>
            <a:r>
              <a:rPr lang="en-GB" sz="2000" dirty="0">
                <a:solidFill>
                  <a:schemeClr val="bg1"/>
                </a:solidFill>
              </a:rPr>
              <a:t>It’s good because </a:t>
            </a:r>
            <a:r>
              <a:rPr lang="en-GB" sz="2000" dirty="0" smtClean="0">
                <a:solidFill>
                  <a:schemeClr val="bg1"/>
                </a:solidFill>
              </a:rPr>
              <a:t>[…] </a:t>
            </a:r>
            <a:r>
              <a:rPr lang="en-GB" sz="2800" dirty="0" smtClean="0">
                <a:solidFill>
                  <a:schemeClr val="bg1"/>
                </a:solidFill>
              </a:rPr>
              <a:t>you’ve </a:t>
            </a:r>
            <a:r>
              <a:rPr lang="en-GB" sz="2800" dirty="0">
                <a:solidFill>
                  <a:schemeClr val="bg1"/>
                </a:solidFill>
              </a:rPr>
              <a:t>rapped how you </a:t>
            </a:r>
            <a:r>
              <a:rPr lang="en-GB" sz="2800" dirty="0" smtClean="0">
                <a:solidFill>
                  <a:schemeClr val="bg1"/>
                </a:solidFill>
              </a:rPr>
              <a:t>feel</a:t>
            </a:r>
            <a:r>
              <a:rPr lang="en-GB" sz="2000" dirty="0" smtClean="0">
                <a:solidFill>
                  <a:schemeClr val="bg1"/>
                </a:solidFill>
              </a:rPr>
              <a:t>. </a:t>
            </a:r>
            <a:r>
              <a:rPr lang="en-GB" sz="2800" dirty="0" smtClean="0">
                <a:solidFill>
                  <a:schemeClr val="bg1"/>
                </a:solidFill>
              </a:rPr>
              <a:t>You’ve </a:t>
            </a:r>
            <a:r>
              <a:rPr lang="en-GB" sz="2800" dirty="0">
                <a:solidFill>
                  <a:schemeClr val="bg1"/>
                </a:solidFill>
              </a:rPr>
              <a:t>put your emotions and everything that you’ve had done to you over the week</a:t>
            </a:r>
            <a:r>
              <a:rPr lang="en-GB" sz="2000" dirty="0">
                <a:solidFill>
                  <a:schemeClr val="bg1"/>
                </a:solidFill>
              </a:rPr>
              <a:t>, you know, you can just sit there and remember while you’re listening to a track that you’ve made.</a:t>
            </a:r>
          </a:p>
        </p:txBody>
      </p:sp>
      <p:sp>
        <p:nvSpPr>
          <p:cNvPr id="22" name="Rounded Rectangular Callout 21"/>
          <p:cNvSpPr/>
          <p:nvPr/>
        </p:nvSpPr>
        <p:spPr>
          <a:xfrm>
            <a:off x="179513" y="188640"/>
            <a:ext cx="3384376" cy="2808312"/>
          </a:xfrm>
          <a:prstGeom prst="wedgeRoundRectCallout">
            <a:avLst>
              <a:gd name="adj1" fmla="val 11717"/>
              <a:gd name="adj2" fmla="val 54019"/>
              <a:gd name="adj3" fmla="val 16667"/>
            </a:avLst>
          </a:prstGeom>
          <a:solidFill>
            <a:srgbClr val="04968F">
              <a:alpha val="83137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r>
              <a:rPr lang="en-GB" sz="2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Danielle: 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Yeah, </a:t>
            </a:r>
            <a:r>
              <a:rPr lang="en-GB" sz="2800" dirty="0">
                <a:solidFill>
                  <a:schemeClr val="bg1"/>
                </a:solidFill>
                <a:latin typeface="Calibri Light" panose="020F0302020204030204" pitchFamily="34" charset="0"/>
              </a:rPr>
              <a:t>it’s just something to do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, like, instead of sitting, walking the streets all day, or sitting at home bored. </a:t>
            </a:r>
            <a:r>
              <a:rPr lang="en-GB" sz="2800" dirty="0">
                <a:solidFill>
                  <a:schemeClr val="bg1"/>
                </a:solidFill>
                <a:latin typeface="Calibri Light" panose="020F0302020204030204" pitchFamily="34" charset="0"/>
              </a:rPr>
              <a:t>It keeps me motivated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. And </a:t>
            </a:r>
            <a:r>
              <a:rPr lang="en-GB" sz="2800" dirty="0">
                <a:solidFill>
                  <a:schemeClr val="bg1"/>
                </a:solidFill>
                <a:latin typeface="Calibri Light" panose="020F0302020204030204" pitchFamily="34" charset="0"/>
              </a:rPr>
              <a:t>I enjoy it.</a:t>
            </a:r>
            <a:endParaRPr lang="en-US" sz="2000" dirty="0">
              <a:solidFill>
                <a:schemeClr val="bg1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64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ular Callout 8"/>
          <p:cNvSpPr/>
          <p:nvPr/>
        </p:nvSpPr>
        <p:spPr>
          <a:xfrm>
            <a:off x="395536" y="548680"/>
            <a:ext cx="4248472" cy="3888432"/>
          </a:xfrm>
          <a:prstGeom prst="wedgeRoundRectCallout">
            <a:avLst>
              <a:gd name="adj1" fmla="val 57723"/>
              <a:gd name="adj2" fmla="val 70343"/>
              <a:gd name="adj3" fmla="val 16667"/>
            </a:avLst>
          </a:prstGeom>
          <a:solidFill>
            <a:srgbClr val="05BBB2">
              <a:alpha val="87059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r>
              <a:rPr lang="en-GB" sz="2000" dirty="0" err="1">
                <a:solidFill>
                  <a:schemeClr val="bg1"/>
                </a:solidFill>
                <a:latin typeface="Calibri Light" panose="020F0302020204030204" pitchFamily="34" charset="0"/>
              </a:rPr>
              <a:t>Int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: What do you get out of being involved would you say?</a:t>
            </a:r>
          </a:p>
          <a:p>
            <a:r>
              <a:rPr lang="en-GB" sz="2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Danielle: </a:t>
            </a:r>
            <a:r>
              <a:rPr lang="en-GB" sz="2800" dirty="0">
                <a:solidFill>
                  <a:schemeClr val="bg1"/>
                </a:solidFill>
                <a:latin typeface="Calibri Light" panose="020F0302020204030204" pitchFamily="34" charset="0"/>
              </a:rPr>
              <a:t>Experience about stuff and about other people 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and about, like, someone you might not have got on with, or, you might have someone who said something but there’s </a:t>
            </a:r>
            <a:r>
              <a:rPr lang="en-GB" sz="2000" dirty="0" err="1">
                <a:solidFill>
                  <a:schemeClr val="bg1"/>
                </a:solidFill>
                <a:latin typeface="Calibri Light" panose="020F0302020204030204" pitchFamily="34" charset="0"/>
              </a:rPr>
              <a:t>gotta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 be a reason behind it, and just stuff like that.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5724128" y="2348880"/>
            <a:ext cx="3096344" cy="3960440"/>
          </a:xfrm>
          <a:prstGeom prst="wedgeRoundRectCallout">
            <a:avLst>
              <a:gd name="adj1" fmla="val -76154"/>
              <a:gd name="adj2" fmla="val -39286"/>
              <a:gd name="adj3" fmla="val 16667"/>
            </a:avLst>
          </a:prstGeom>
          <a:solidFill>
            <a:srgbClr val="0098AC">
              <a:alpha val="83922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r>
              <a:rPr lang="en-GB" sz="2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Kate: </a:t>
            </a:r>
            <a:r>
              <a:rPr lang="en-GB" sz="2000" dirty="0">
                <a:solidFill>
                  <a:schemeClr val="bg1"/>
                </a:solidFill>
                <a:latin typeface="Calibri Light" panose="020F0302020204030204" pitchFamily="34" charset="0"/>
              </a:rPr>
              <a:t>Whatever we talk about there’s always like… someone always disagrees or someone always agrees, so then </a:t>
            </a:r>
            <a:r>
              <a:rPr lang="en-GB" sz="2800" dirty="0">
                <a:solidFill>
                  <a:schemeClr val="bg1"/>
                </a:solidFill>
                <a:latin typeface="Calibri Light" panose="020F0302020204030204" pitchFamily="34" charset="0"/>
              </a:rPr>
              <a:t>there’s a discussion and everyone thinks differently about it by the end of it.</a:t>
            </a:r>
          </a:p>
        </p:txBody>
      </p:sp>
    </p:spTree>
    <p:extLst>
      <p:ext uri="{BB962C8B-B14F-4D97-AF65-F5344CB8AC3E}">
        <p14:creationId xmlns:p14="http://schemas.microsoft.com/office/powerpoint/2010/main" val="10502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968552"/>
          </a:xfrm>
        </p:spPr>
        <p:txBody>
          <a:bodyPr>
            <a:normAutofit/>
          </a:bodyPr>
          <a:lstStyle/>
          <a:p>
            <a:pPr lvl="2"/>
            <a:r>
              <a:rPr lang="en-GB" dirty="0" smtClean="0">
                <a:latin typeface="Calibri Light" panose="020F0302020204030204" pitchFamily="34" charset="0"/>
              </a:rPr>
              <a:t>unstable home life or living situation</a:t>
            </a:r>
          </a:p>
          <a:p>
            <a:pPr lvl="2"/>
            <a:r>
              <a:rPr lang="en-GB" dirty="0">
                <a:latin typeface="Calibri Light" panose="020F0302020204030204" pitchFamily="34" charset="0"/>
              </a:rPr>
              <a:t>s</a:t>
            </a:r>
            <a:r>
              <a:rPr lang="en-GB" dirty="0" smtClean="0">
                <a:latin typeface="Calibri Light" panose="020F0302020204030204" pitchFamily="34" charset="0"/>
              </a:rPr>
              <a:t>omething unpredictable or chaotic happening</a:t>
            </a:r>
          </a:p>
          <a:p>
            <a:pPr lvl="2"/>
            <a:r>
              <a:rPr lang="en-GB" dirty="0">
                <a:latin typeface="Calibri Light" panose="020F0302020204030204" pitchFamily="34" charset="0"/>
              </a:rPr>
              <a:t>u</a:t>
            </a:r>
            <a:r>
              <a:rPr lang="en-GB" dirty="0" smtClean="0">
                <a:latin typeface="Calibri Light" panose="020F0302020204030204" pitchFamily="34" charset="0"/>
              </a:rPr>
              <a:t>nhelpful behaviour patterns (e.g. lack of routine) and negative thoughts (e.g. self-doubt)</a:t>
            </a:r>
          </a:p>
          <a:p>
            <a:pPr lvl="2"/>
            <a:r>
              <a:rPr lang="en-GB" dirty="0">
                <a:latin typeface="Calibri Light" panose="020F0302020204030204" pitchFamily="34" charset="0"/>
              </a:rPr>
              <a:t>b</a:t>
            </a:r>
            <a:r>
              <a:rPr lang="en-GB" dirty="0" smtClean="0">
                <a:latin typeface="Calibri Light" panose="020F0302020204030204" pitchFamily="34" charset="0"/>
              </a:rPr>
              <a:t>eing categorised or labelled negatively by society</a:t>
            </a:r>
          </a:p>
          <a:p>
            <a:pPr lvl="2"/>
            <a:r>
              <a:rPr lang="en-GB" dirty="0">
                <a:latin typeface="Calibri Light" panose="020F0302020204030204" pitchFamily="34" charset="0"/>
              </a:rPr>
              <a:t>u</a:t>
            </a:r>
            <a:r>
              <a:rPr lang="en-GB" dirty="0" smtClean="0">
                <a:latin typeface="Calibri Light" panose="020F0302020204030204" pitchFamily="34" charset="0"/>
              </a:rPr>
              <a:t>nclear pathway or goal</a:t>
            </a:r>
          </a:p>
          <a:p>
            <a:pPr lvl="2"/>
            <a:r>
              <a:rPr lang="en-GB" dirty="0">
                <a:latin typeface="Calibri Light" panose="020F0302020204030204" pitchFamily="34" charset="0"/>
              </a:rPr>
              <a:t>y</a:t>
            </a:r>
            <a:r>
              <a:rPr lang="en-GB" dirty="0" smtClean="0">
                <a:latin typeface="Calibri Light" panose="020F0302020204030204" pitchFamily="34" charset="0"/>
              </a:rPr>
              <a:t>oung person’s mental health or health issues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5536" y="260648"/>
            <a:ext cx="8280920" cy="107721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alibri Light" panose="020F0302020204030204" pitchFamily="34" charset="0"/>
              </a:rPr>
              <a:t>Potential </a:t>
            </a:r>
            <a:r>
              <a:rPr lang="en-GB" sz="3200" dirty="0">
                <a:latin typeface="Calibri Light" panose="020F0302020204030204" pitchFamily="34" charset="0"/>
              </a:rPr>
              <a:t>barriers to reaching goals identified by young people</a:t>
            </a:r>
          </a:p>
        </p:txBody>
      </p:sp>
    </p:spTree>
    <p:extLst>
      <p:ext uri="{BB962C8B-B14F-4D97-AF65-F5344CB8AC3E}">
        <p14:creationId xmlns:p14="http://schemas.microsoft.com/office/powerpoint/2010/main" val="277170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066130"/>
          </a:xfrm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en-GB" dirty="0" smtClean="0"/>
              <a:t>Commonalities and differences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680520"/>
          </a:xfrm>
        </p:spPr>
        <p:txBody>
          <a:bodyPr>
            <a:normAutofit fontScale="92500"/>
          </a:bodyPr>
          <a:lstStyle/>
          <a:p>
            <a:r>
              <a:rPr lang="en-GB" sz="2800" dirty="0" smtClean="0"/>
              <a:t>Commonalities</a:t>
            </a:r>
          </a:p>
          <a:p>
            <a:pPr lvl="1"/>
            <a:r>
              <a:rPr lang="en-GB" sz="2400" dirty="0" smtClean="0"/>
              <a:t>Positive changes experienced </a:t>
            </a:r>
          </a:p>
          <a:p>
            <a:pPr lvl="1"/>
            <a:r>
              <a:rPr lang="en-GB" sz="2400" dirty="0" smtClean="0"/>
              <a:t>Supportive and consistent relationships </a:t>
            </a:r>
            <a:r>
              <a:rPr lang="en-GB" sz="2400" dirty="0"/>
              <a:t>with practitioners </a:t>
            </a:r>
            <a:r>
              <a:rPr lang="en-GB" sz="2400" dirty="0" smtClean="0"/>
              <a:t>– whether creative arts or family coach – underpinned changes seen </a:t>
            </a:r>
          </a:p>
          <a:p>
            <a:pPr lvl="1"/>
            <a:endParaRPr lang="en-GB" sz="2800" dirty="0" smtClean="0"/>
          </a:p>
          <a:p>
            <a:r>
              <a:rPr lang="en-GB" sz="2800" dirty="0" smtClean="0"/>
              <a:t>Differences</a:t>
            </a:r>
          </a:p>
          <a:p>
            <a:pPr lvl="1"/>
            <a:r>
              <a:rPr lang="en-GB" sz="2400" dirty="0" smtClean="0"/>
              <a:t>changes in family dynamics </a:t>
            </a:r>
            <a:r>
              <a:rPr lang="en-GB" sz="2400" dirty="0" err="1" smtClean="0"/>
              <a:t>vs</a:t>
            </a:r>
            <a:r>
              <a:rPr lang="en-GB" sz="2400" dirty="0" smtClean="0"/>
              <a:t> new ways of relating to others</a:t>
            </a:r>
          </a:p>
          <a:p>
            <a:pPr lvl="1"/>
            <a:r>
              <a:rPr lang="en-GB" sz="2400" dirty="0" smtClean="0"/>
              <a:t>creative arts projects = unique opportunity for social and emotional development, achievement experiences, development of positive social networks and sense of social inclusion</a:t>
            </a:r>
          </a:p>
          <a:p>
            <a:pPr lvl="1"/>
            <a:r>
              <a:rPr lang="en-GB" sz="2400" dirty="0"/>
              <a:t>f</a:t>
            </a:r>
            <a:r>
              <a:rPr lang="en-GB" sz="2400" dirty="0" smtClean="0"/>
              <a:t>amily coaching intervention = holistic work with whole family</a:t>
            </a:r>
            <a:endParaRPr lang="en-GB" sz="2400" dirty="0"/>
          </a:p>
          <a:p>
            <a:pPr marL="0" indent="0">
              <a:buNone/>
            </a:pPr>
            <a:endParaRPr lang="en-GB" dirty="0" smtClean="0"/>
          </a:p>
          <a:p>
            <a:pPr marL="457200" lvl="1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31679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066130"/>
          </a:xfrm>
          <a:ln w="19050">
            <a:solidFill>
              <a:schemeClr val="accent6"/>
            </a:solidFill>
          </a:ln>
        </p:spPr>
        <p:txBody>
          <a:bodyPr>
            <a:normAutofit/>
          </a:bodyPr>
          <a:lstStyle/>
          <a:p>
            <a:r>
              <a:rPr lang="en-GB" dirty="0" smtClean="0"/>
              <a:t>Limitations and discussion points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5112568"/>
          </a:xfrm>
        </p:spPr>
        <p:txBody>
          <a:bodyPr>
            <a:normAutofit fontScale="92500" lnSpcReduction="10000"/>
          </a:bodyPr>
          <a:lstStyle/>
          <a:p>
            <a:r>
              <a:rPr lang="en-GB" sz="2800" dirty="0" smtClean="0"/>
              <a:t>Limitations</a:t>
            </a:r>
          </a:p>
          <a:p>
            <a:pPr lvl="1"/>
            <a:r>
              <a:rPr lang="en-GB" sz="2500" dirty="0" smtClean="0"/>
              <a:t>Not comparing like with like</a:t>
            </a:r>
          </a:p>
          <a:p>
            <a:pPr lvl="1"/>
            <a:r>
              <a:rPr lang="en-GB" sz="2500" dirty="0" smtClean="0"/>
              <a:t>Cross-sectional study</a:t>
            </a:r>
          </a:p>
          <a:p>
            <a:pPr lvl="1"/>
            <a:r>
              <a:rPr lang="en-GB" sz="2500" dirty="0" smtClean="0"/>
              <a:t>Do all creative arts projects confer the same benefits?</a:t>
            </a:r>
          </a:p>
          <a:p>
            <a:pPr lvl="1"/>
            <a:r>
              <a:rPr lang="en-GB" sz="2500" dirty="0" smtClean="0"/>
              <a:t>What about other types of interventions?</a:t>
            </a:r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Discussion</a:t>
            </a:r>
          </a:p>
          <a:p>
            <a:pPr lvl="1"/>
            <a:r>
              <a:rPr lang="en-GB" sz="2500" dirty="0" smtClean="0"/>
              <a:t>Those </a:t>
            </a:r>
            <a:r>
              <a:rPr lang="en-GB" sz="2500" dirty="0"/>
              <a:t>interventions which target </a:t>
            </a:r>
            <a:r>
              <a:rPr lang="en-GB" sz="2500" dirty="0" smtClean="0"/>
              <a:t>values </a:t>
            </a:r>
            <a:r>
              <a:rPr lang="en-GB" sz="2500" dirty="0"/>
              <a:t>– intrinsic </a:t>
            </a:r>
            <a:r>
              <a:rPr lang="en-GB" sz="2500" dirty="0" err="1"/>
              <a:t>vs</a:t>
            </a:r>
            <a:r>
              <a:rPr lang="en-GB" sz="2500" dirty="0"/>
              <a:t> extrinsic </a:t>
            </a:r>
            <a:r>
              <a:rPr lang="en-GB" sz="2500" dirty="0" smtClean="0"/>
              <a:t>– may be most beneficial</a:t>
            </a:r>
            <a:endParaRPr lang="en-GB" sz="2500" dirty="0"/>
          </a:p>
          <a:p>
            <a:pPr lvl="1"/>
            <a:r>
              <a:rPr lang="en-GB" sz="2500" dirty="0"/>
              <a:t>Importance of social inclusion – creative arts groups </a:t>
            </a:r>
            <a:r>
              <a:rPr lang="en-GB" sz="2500" dirty="0" smtClean="0"/>
              <a:t>particularly advantageous here</a:t>
            </a:r>
          </a:p>
          <a:p>
            <a:pPr lvl="1"/>
            <a:r>
              <a:rPr lang="en-GB" sz="2500" dirty="0" smtClean="0"/>
              <a:t>Need for more integrated services to enable peer learning, opportunities for achievement experiences and social inclusion, as well as support for changes in family dynamics</a:t>
            </a:r>
          </a:p>
          <a:p>
            <a:endParaRPr lang="en-GB" sz="2800" dirty="0"/>
          </a:p>
          <a:p>
            <a:endParaRPr lang="en-GB" sz="2800" dirty="0"/>
          </a:p>
          <a:p>
            <a:pPr marL="0" indent="0">
              <a:buNone/>
            </a:pPr>
            <a:endParaRPr lang="en-GB" dirty="0" smtClean="0"/>
          </a:p>
          <a:p>
            <a:pPr marL="457200" lvl="1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52068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066130"/>
          </a:xfrm>
          <a:ln w="190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GB" dirty="0" smtClean="0"/>
              <a:t>What’s next?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5112568"/>
          </a:xfrm>
        </p:spPr>
        <p:txBody>
          <a:bodyPr>
            <a:normAutofit/>
          </a:bodyPr>
          <a:lstStyle/>
          <a:p>
            <a:endParaRPr lang="en-GB" sz="2800" dirty="0"/>
          </a:p>
          <a:p>
            <a:endParaRPr lang="en-GB" sz="2800" dirty="0"/>
          </a:p>
          <a:p>
            <a:pPr marL="0" indent="0">
              <a:buNone/>
            </a:pPr>
            <a:endParaRPr lang="en-GB" dirty="0" smtClean="0"/>
          </a:p>
          <a:p>
            <a:pPr marL="457200" lvl="1" indent="0">
              <a:buNone/>
            </a:pPr>
            <a:endParaRPr lang="en-GB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59265" y="1700808"/>
            <a:ext cx="8229600" cy="496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buNone/>
            </a:pPr>
            <a:r>
              <a:rPr lang="en-GB" sz="2800" dirty="0" smtClean="0">
                <a:latin typeface="Calibri Light" panose="020F0302020204030204" pitchFamily="34" charset="0"/>
              </a:rPr>
              <a:t>Beating the Odds 2</a:t>
            </a:r>
          </a:p>
          <a:p>
            <a:pPr marL="342900" lvl="2" indent="-342900"/>
            <a:r>
              <a:rPr lang="en-GB" sz="2400" dirty="0" smtClean="0">
                <a:latin typeface="Calibri Light" panose="020F0302020204030204" pitchFamily="34" charset="0"/>
              </a:rPr>
              <a:t>Longitudinal work with multiple creative arts projects over 2 years – tracking experiences and change over time</a:t>
            </a:r>
          </a:p>
          <a:p>
            <a:pPr marL="342900" lvl="2" indent="-342900"/>
            <a:r>
              <a:rPr lang="en-GB" sz="2400" dirty="0" smtClean="0">
                <a:latin typeface="Calibri Light" panose="020F0302020204030204" pitchFamily="34" charset="0"/>
              </a:rPr>
              <a:t>Quantitative and qualitative research methods</a:t>
            </a:r>
          </a:p>
          <a:p>
            <a:pPr marL="342900" lvl="2" indent="-342900"/>
            <a:r>
              <a:rPr lang="en-GB" sz="2400" dirty="0" smtClean="0">
                <a:latin typeface="Calibri Light" panose="020F0302020204030204" pitchFamily="34" charset="0"/>
              </a:rPr>
              <a:t>Targeted and non-targeted projects – commonalities and differences</a:t>
            </a:r>
          </a:p>
          <a:p>
            <a:pPr marL="342900" lvl="2" indent="-342900"/>
            <a:r>
              <a:rPr lang="en-GB" sz="2400" dirty="0" smtClean="0">
                <a:latin typeface="Calibri Light" panose="020F0302020204030204" pitchFamily="34" charset="0"/>
              </a:rPr>
              <a:t>Further development of assessment protocol for use in BHCC’s Children’s Services – Early Help</a:t>
            </a:r>
          </a:p>
          <a:p>
            <a:pPr marL="342900" lvl="2" indent="-342900"/>
            <a:endParaRPr lang="en-GB" sz="2000" dirty="0" smtClean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66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5617029"/>
          </a:xfrm>
          <a:ln w="19050">
            <a:solidFill>
              <a:srgbClr val="3399FF"/>
            </a:solidFill>
          </a:ln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sz="5200" dirty="0" smtClean="0">
                <a:latin typeface="Calibri Light" panose="020F0302020204030204" pitchFamily="34" charset="0"/>
              </a:rPr>
              <a:t>Thanks for listening.</a:t>
            </a:r>
          </a:p>
          <a:p>
            <a:pPr>
              <a:buNone/>
            </a:pPr>
            <a:endParaRPr lang="en-GB" sz="2400" dirty="0">
              <a:latin typeface="Calibri Light" panose="020F0302020204030204" pitchFamily="34" charset="0"/>
            </a:endParaRPr>
          </a:p>
          <a:p>
            <a:pPr>
              <a:buNone/>
            </a:pPr>
            <a:r>
              <a:rPr lang="en-GB" sz="4800" dirty="0" smtClean="0">
                <a:latin typeface="Calibri Light" panose="020F0302020204030204" pitchFamily="34" charset="0"/>
              </a:rPr>
              <a:t>And thanks to…</a:t>
            </a:r>
          </a:p>
          <a:p>
            <a:pPr>
              <a:buNone/>
            </a:pPr>
            <a:endParaRPr lang="en-GB" sz="3400" dirty="0">
              <a:latin typeface="Calibri Light" panose="020F0302020204030204" pitchFamily="34" charset="0"/>
            </a:endParaRPr>
          </a:p>
          <a:p>
            <a:pPr>
              <a:buNone/>
            </a:pPr>
            <a:r>
              <a:rPr lang="en-GB" sz="3400" dirty="0" smtClean="0">
                <a:latin typeface="Calibri Light" panose="020F0302020204030204" pitchFamily="34" charset="0"/>
              </a:rPr>
              <a:t>	</a:t>
            </a:r>
            <a:r>
              <a:rPr lang="en-GB" sz="3500" dirty="0" smtClean="0">
                <a:latin typeface="Calibri Light" panose="020F0302020204030204" pitchFamily="34" charset="0"/>
              </a:rPr>
              <a:t>all of the young people who generously shared their experiences, and the support of practitioners for our work.</a:t>
            </a:r>
          </a:p>
          <a:p>
            <a:pPr marL="0" indent="0" algn="ctr">
              <a:buNone/>
            </a:pPr>
            <a:endParaRPr lang="en-GB" sz="2900" dirty="0" smtClean="0">
              <a:latin typeface="Calibri Light" panose="020F0302020204030204" pitchFamily="34" charset="0"/>
            </a:endParaRPr>
          </a:p>
          <a:p>
            <a:pPr marL="0" indent="0" algn="r">
              <a:buNone/>
            </a:pPr>
            <a:r>
              <a:rPr lang="en-GB" sz="4300" dirty="0" smtClean="0">
                <a:latin typeface="Calibri Light" panose="020F0302020204030204" pitchFamily="34" charset="0"/>
              </a:rPr>
              <a:t>And to the support of…</a:t>
            </a:r>
          </a:p>
          <a:p>
            <a:pPr marL="0" indent="0">
              <a:buNone/>
            </a:pPr>
            <a:r>
              <a:rPr lang="en-GB" sz="7200" dirty="0" smtClean="0"/>
              <a:t>			</a:t>
            </a:r>
          </a:p>
          <a:p>
            <a:pPr marL="0" indent="0">
              <a:buNone/>
            </a:pPr>
            <a:endParaRPr lang="en-GB" sz="7200" dirty="0"/>
          </a:p>
          <a:p>
            <a:pPr marL="0" indent="0">
              <a:buNone/>
            </a:pPr>
            <a:endParaRPr lang="en-GB" sz="9600" dirty="0" smtClean="0"/>
          </a:p>
          <a:p>
            <a:pPr marL="0" indent="0">
              <a:buNone/>
            </a:pPr>
            <a:endParaRPr lang="en-GB" sz="96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GB" sz="11200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5932714"/>
            <a:ext cx="9144000" cy="9252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pic>
        <p:nvPicPr>
          <p:cNvPr id="18" name="Picture 5" descr="\\smbhome.uscs.susx.ac.uk\fh66\Desktop\BtO Focus Groups\Beating the Odds Pilot Focus group\logos\550px-University_of_Sussex_Logo.sv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014138"/>
            <a:ext cx="1728192" cy="70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99117" y="6564095"/>
            <a:ext cx="5344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7200"/>
            <a:r>
              <a:rPr lang="en-GB" sz="1400" dirty="0">
                <a:solidFill>
                  <a:prstClr val="black"/>
                </a:solidFill>
                <a:latin typeface="Calibri Light" panose="020F0302020204030204" pitchFamily="34" charset="0"/>
              </a:rPr>
              <a:t>Questions? Contact me at </a:t>
            </a:r>
            <a:r>
              <a:rPr lang="en-GB" sz="140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F.Hanrahan@sussex.ac.uk</a:t>
            </a:r>
            <a:endParaRPr lang="en-GB" sz="1400" dirty="0">
              <a:solidFill>
                <a:prstClr val="black"/>
              </a:solidFill>
              <a:latin typeface="Calibri Light" panose="020F0302020204030204" pitchFamily="34" charset="0"/>
            </a:endParaRPr>
          </a:p>
        </p:txBody>
      </p:sp>
      <p:pic>
        <p:nvPicPr>
          <p:cNvPr id="7" name="Pictur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989" y="4731620"/>
            <a:ext cx="2304256" cy="933460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565732"/>
            <a:ext cx="1819668" cy="1213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77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Office Theme">
  <a:themeElements>
    <a:clrScheme name="Custom 6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808080"/>
      </a:accent1>
      <a:accent2>
        <a:srgbClr val="595959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2806</Words>
  <Application>Microsoft Office PowerPoint</Application>
  <PresentationFormat>On-screen Show (4:3)</PresentationFormat>
  <Paragraphs>284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34</vt:i4>
      </vt:variant>
    </vt:vector>
  </HeadingPairs>
  <TitlesOfParts>
    <vt:vector size="49" baseType="lpstr">
      <vt:lpstr>宋体</vt:lpstr>
      <vt:lpstr>Arial</vt:lpstr>
      <vt:lpstr>Calibri</vt:lpstr>
      <vt:lpstr>Calibri Light</vt:lpstr>
      <vt:lpstr>Office Theme</vt:lpstr>
      <vt:lpstr>1_Office Theme</vt:lpstr>
      <vt:lpstr>2_Office Theme</vt:lpstr>
      <vt:lpstr>3_Office Theme</vt:lpstr>
      <vt:lpstr>4_Office Theme</vt:lpstr>
      <vt:lpstr>6_Office Theme</vt:lpstr>
      <vt:lpstr>7_Office Theme</vt:lpstr>
      <vt:lpstr>5_Office Theme</vt:lpstr>
      <vt:lpstr>9_Office Theme</vt:lpstr>
      <vt:lpstr>8_Office Theme</vt:lpstr>
      <vt:lpstr>10_Office Theme</vt:lpstr>
      <vt:lpstr>CIRCY seminar 21st September 2015</vt:lpstr>
      <vt:lpstr>Background:  Youth marginalisation and interventions</vt:lpstr>
      <vt:lpstr>Theoretical model of the development of disaffection/engagement (Hanrahan &amp; Banerjee, 2014)</vt:lpstr>
      <vt:lpstr>Cross-sectional pilot work – study aims</vt:lpstr>
      <vt:lpstr>Study 1: Assessment Protocol</vt:lpstr>
      <vt:lpstr>Method – Assessment Protocol</vt:lpstr>
      <vt:lpstr>Measures</vt:lpstr>
      <vt:lpstr>PowerPoint Presentation</vt:lpstr>
      <vt:lpstr>PowerPoint Presentation</vt:lpstr>
      <vt:lpstr>PowerPoint Presentation</vt:lpstr>
      <vt:lpstr>Group differences in values</vt:lpstr>
      <vt:lpstr>Summer 2014 start, girl aged 17, intensive SFSC support</vt:lpstr>
      <vt:lpstr>Summer 2014 start, girl aged 17, intensive SFSC support</vt:lpstr>
      <vt:lpstr>Study 2: Interviews with young people</vt:lpstr>
      <vt:lpstr>Method – Semi-structured interviews</vt:lpstr>
      <vt:lpstr>Changes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Relationships with practitioners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Commonalities and differences</vt:lpstr>
      <vt:lpstr>Limitations and discussion points</vt:lpstr>
      <vt:lpstr>What’s next?</vt:lpstr>
      <vt:lpstr>PowerPoint Presentation</vt:lpstr>
    </vt:vector>
  </TitlesOfParts>
  <Company>University of Sussex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Beating the Odds</dc:title>
  <dc:creator>Fidelma Hanrahan</dc:creator>
  <cp:lastModifiedBy>Heather Stanley</cp:lastModifiedBy>
  <cp:revision>299</cp:revision>
  <cp:lastPrinted>2015-02-12T19:45:08Z</cp:lastPrinted>
  <dcterms:created xsi:type="dcterms:W3CDTF">2014-06-13T12:28:42Z</dcterms:created>
  <dcterms:modified xsi:type="dcterms:W3CDTF">2015-10-06T07:53:08Z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