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8.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9.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64" r:id="rId3"/>
    <p:sldMasterId id="2147483982" r:id="rId4"/>
    <p:sldMasterId id="2147483998" r:id="rId5"/>
    <p:sldMasterId id="2147484014" r:id="rId6"/>
    <p:sldMasterId id="2147484030" r:id="rId7"/>
    <p:sldMasterId id="2147484046" r:id="rId8"/>
    <p:sldMasterId id="2147484062" r:id="rId9"/>
    <p:sldMasterId id="2147484078" r:id="rId10"/>
    <p:sldMasterId id="2147484094" r:id="rId11"/>
    <p:sldMasterId id="2147484110" r:id="rId12"/>
  </p:sldMasterIdLst>
  <p:notesMasterIdLst>
    <p:notesMasterId r:id="rId40"/>
  </p:notesMasterIdLst>
  <p:handoutMasterIdLst>
    <p:handoutMasterId r:id="rId41"/>
  </p:handoutMasterIdLst>
  <p:sldIdLst>
    <p:sldId id="298" r:id="rId13"/>
    <p:sldId id="405" r:id="rId14"/>
    <p:sldId id="406" r:id="rId15"/>
    <p:sldId id="413" r:id="rId16"/>
    <p:sldId id="371" r:id="rId17"/>
    <p:sldId id="378" r:id="rId18"/>
    <p:sldId id="390" r:id="rId19"/>
    <p:sldId id="404" r:id="rId20"/>
    <p:sldId id="411" r:id="rId21"/>
    <p:sldId id="349" r:id="rId22"/>
    <p:sldId id="395" r:id="rId23"/>
    <p:sldId id="382" r:id="rId24"/>
    <p:sldId id="391" r:id="rId25"/>
    <p:sldId id="407" r:id="rId26"/>
    <p:sldId id="408" r:id="rId27"/>
    <p:sldId id="409" r:id="rId28"/>
    <p:sldId id="417" r:id="rId29"/>
    <p:sldId id="392" r:id="rId30"/>
    <p:sldId id="402" r:id="rId31"/>
    <p:sldId id="414" r:id="rId32"/>
    <p:sldId id="416" r:id="rId33"/>
    <p:sldId id="410" r:id="rId34"/>
    <p:sldId id="418" r:id="rId35"/>
    <p:sldId id="419" r:id="rId36"/>
    <p:sldId id="420" r:id="rId37"/>
    <p:sldId id="398" r:id="rId38"/>
    <p:sldId id="399" r:id="rId39"/>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charset="0"/>
        <a:ea typeface="MS PGothic" charset="0"/>
        <a:cs typeface="MS PGothic" charset="0"/>
      </a:defRPr>
    </a:lvl1pPr>
    <a:lvl2pPr marL="457200" algn="l" defTabSz="457200" rtl="0" eaLnBrk="0" fontAlgn="base" hangingPunct="0">
      <a:spcBef>
        <a:spcPct val="0"/>
      </a:spcBef>
      <a:spcAft>
        <a:spcPct val="0"/>
      </a:spcAft>
      <a:defRPr kern="1200">
        <a:solidFill>
          <a:schemeClr val="tx1"/>
        </a:solidFill>
        <a:latin typeface="Arial" charset="0"/>
        <a:ea typeface="MS PGothic" charset="0"/>
        <a:cs typeface="MS PGothic" charset="0"/>
      </a:defRPr>
    </a:lvl2pPr>
    <a:lvl3pPr marL="914400" algn="l" defTabSz="457200" rtl="0" eaLnBrk="0" fontAlgn="base" hangingPunct="0">
      <a:spcBef>
        <a:spcPct val="0"/>
      </a:spcBef>
      <a:spcAft>
        <a:spcPct val="0"/>
      </a:spcAft>
      <a:defRPr kern="1200">
        <a:solidFill>
          <a:schemeClr val="tx1"/>
        </a:solidFill>
        <a:latin typeface="Arial" charset="0"/>
        <a:ea typeface="MS PGothic" charset="0"/>
        <a:cs typeface="MS PGothic" charset="0"/>
      </a:defRPr>
    </a:lvl3pPr>
    <a:lvl4pPr marL="1371600" algn="l" defTabSz="457200" rtl="0" eaLnBrk="0" fontAlgn="base" hangingPunct="0">
      <a:spcBef>
        <a:spcPct val="0"/>
      </a:spcBef>
      <a:spcAft>
        <a:spcPct val="0"/>
      </a:spcAft>
      <a:defRPr kern="1200">
        <a:solidFill>
          <a:schemeClr val="tx1"/>
        </a:solidFill>
        <a:latin typeface="Arial" charset="0"/>
        <a:ea typeface="MS PGothic" charset="0"/>
        <a:cs typeface="MS PGothic" charset="0"/>
      </a:defRPr>
    </a:lvl4pPr>
    <a:lvl5pPr marL="1828800" algn="l" defTabSz="457200" rtl="0" eaLnBrk="0" fontAlgn="base" hangingPunct="0">
      <a:spcBef>
        <a:spcPct val="0"/>
      </a:spcBef>
      <a:spcAft>
        <a:spcPct val="0"/>
      </a:spcAft>
      <a:defRPr kern="1200">
        <a:solidFill>
          <a:schemeClr val="tx1"/>
        </a:solidFill>
        <a:latin typeface="Arial" charset="0"/>
        <a:ea typeface="MS PGothic" charset="0"/>
        <a:cs typeface="MS PGothic" charset="0"/>
      </a:defRPr>
    </a:lvl5pPr>
    <a:lvl6pPr marL="2286000" algn="l" defTabSz="457200" rtl="0" eaLnBrk="1" latinLnBrk="0" hangingPunct="1">
      <a:defRPr kern="1200">
        <a:solidFill>
          <a:schemeClr val="tx1"/>
        </a:solidFill>
        <a:latin typeface="Arial" charset="0"/>
        <a:ea typeface="MS PGothic" charset="0"/>
        <a:cs typeface="MS PGothic" charset="0"/>
      </a:defRPr>
    </a:lvl6pPr>
    <a:lvl7pPr marL="2743200" algn="l" defTabSz="457200" rtl="0" eaLnBrk="1" latinLnBrk="0" hangingPunct="1">
      <a:defRPr kern="1200">
        <a:solidFill>
          <a:schemeClr val="tx1"/>
        </a:solidFill>
        <a:latin typeface="Arial" charset="0"/>
        <a:ea typeface="MS PGothic" charset="0"/>
        <a:cs typeface="MS PGothic" charset="0"/>
      </a:defRPr>
    </a:lvl7pPr>
    <a:lvl8pPr marL="3200400" algn="l" defTabSz="457200" rtl="0" eaLnBrk="1" latinLnBrk="0" hangingPunct="1">
      <a:defRPr kern="1200">
        <a:solidFill>
          <a:schemeClr val="tx1"/>
        </a:solidFill>
        <a:latin typeface="Arial" charset="0"/>
        <a:ea typeface="MS PGothic" charset="0"/>
        <a:cs typeface="MS PGothic" charset="0"/>
      </a:defRPr>
    </a:lvl8pPr>
    <a:lvl9pPr marL="3657600" algn="l" defTabSz="457200" rtl="0" eaLnBrk="1" latinLnBrk="0" hangingPunct="1">
      <a:defRPr kern="1200">
        <a:solidFill>
          <a:schemeClr val="tx1"/>
        </a:solidFill>
        <a:latin typeface="Arial" charset="0"/>
        <a:ea typeface="MS PGothic" charset="0"/>
        <a:cs typeface="MS PGothic"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6222"/>
    <a:srgbClr val="051B35"/>
    <a:srgbClr val="AFC828"/>
    <a:srgbClr val="EFA720"/>
    <a:srgbClr val="008C99"/>
    <a:srgbClr val="CD0032"/>
    <a:srgbClr val="4B384C"/>
    <a:srgbClr val="22172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32" autoAdjust="0"/>
    <p:restoredTop sz="95652" autoAdjust="0"/>
  </p:normalViewPr>
  <p:slideViewPr>
    <p:cSldViewPr snapToGrid="0" snapToObjects="1">
      <p:cViewPr varScale="1">
        <p:scale>
          <a:sx n="87" d="100"/>
          <a:sy n="87" d="100"/>
        </p:scale>
        <p:origin x="1306" y="62"/>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7" d="100"/>
          <a:sy n="87" d="100"/>
        </p:scale>
        <p:origin x="-3248" y="68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3" Type="http://schemas.openxmlformats.org/officeDocument/2006/relationships/slideMaster" Target="slideMasters/slideMaster1.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presProps" Target="presProps.xml"/><Relationship Id="rId7" Type="http://schemas.openxmlformats.org/officeDocument/2006/relationships/slideMaster" Target="slideMasters/slideMaster5.xml"/><Relationship Id="rId12" Type="http://schemas.openxmlformats.org/officeDocument/2006/relationships/slideMaster" Target="slideMasters/slideMaster10.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8.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theme" Target="theme/theme1.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Mac%20HD:Users:Maurice:Desktop:MIS%20paper:Expenditure%20(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3"/>
          <c:order val="1"/>
          <c:tx>
            <c:strRef>
              <c:f>Below!$A$6</c:f>
              <c:strCache>
                <c:ptCount val="1"/>
                <c:pt idx="0">
                  <c:v>LP + 1 child</c:v>
                </c:pt>
              </c:strCache>
            </c:strRef>
          </c:tx>
          <c:marker>
            <c:symbol val="none"/>
          </c:marker>
          <c:cat>
            <c:numRef>
              <c:f>Below!$B$5:$J$5</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Below!$B$6:$J$6</c:f>
              <c:numCache>
                <c:formatCode>0.0</c:formatCode>
                <c:ptCount val="9"/>
                <c:pt idx="0">
                  <c:v>40.1</c:v>
                </c:pt>
                <c:pt idx="1">
                  <c:v>49.1</c:v>
                </c:pt>
                <c:pt idx="2">
                  <c:v>37</c:v>
                </c:pt>
                <c:pt idx="3">
                  <c:v>52.9</c:v>
                </c:pt>
                <c:pt idx="4">
                  <c:v>50.7</c:v>
                </c:pt>
                <c:pt idx="5">
                  <c:v>61.2</c:v>
                </c:pt>
                <c:pt idx="6">
                  <c:v>53.5</c:v>
                </c:pt>
                <c:pt idx="7">
                  <c:v>60.9</c:v>
                </c:pt>
                <c:pt idx="8">
                  <c:v>61.8</c:v>
                </c:pt>
              </c:numCache>
            </c:numRef>
          </c:val>
          <c:smooth val="0"/>
          <c:extLst>
            <c:ext xmlns:c16="http://schemas.microsoft.com/office/drawing/2014/chart" uri="{C3380CC4-5D6E-409C-BE32-E72D297353CC}">
              <c16:uniqueId val="{00000000-CA0F-4F93-B87C-F20FEF275320}"/>
            </c:ext>
          </c:extLst>
        </c:ser>
        <c:ser>
          <c:idx val="4"/>
          <c:order val="2"/>
          <c:tx>
            <c:strRef>
              <c:f>Below!$A$7</c:f>
              <c:strCache>
                <c:ptCount val="1"/>
                <c:pt idx="0">
                  <c:v>LP + 2 or 3 children</c:v>
                </c:pt>
              </c:strCache>
            </c:strRef>
          </c:tx>
          <c:marker>
            <c:symbol val="none"/>
          </c:marker>
          <c:cat>
            <c:numRef>
              <c:f>Below!$B$5:$J$5</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Below!$B$7:$J$7</c:f>
              <c:numCache>
                <c:formatCode>0.0</c:formatCode>
                <c:ptCount val="9"/>
                <c:pt idx="0">
                  <c:v>63.3</c:v>
                </c:pt>
                <c:pt idx="1">
                  <c:v>63.8</c:v>
                </c:pt>
                <c:pt idx="2">
                  <c:v>62.7</c:v>
                </c:pt>
                <c:pt idx="3">
                  <c:v>60.4</c:v>
                </c:pt>
                <c:pt idx="4">
                  <c:v>58.5</c:v>
                </c:pt>
                <c:pt idx="5">
                  <c:v>61</c:v>
                </c:pt>
                <c:pt idx="6">
                  <c:v>61.6</c:v>
                </c:pt>
                <c:pt idx="7">
                  <c:v>73.2</c:v>
                </c:pt>
                <c:pt idx="8">
                  <c:v>70.599999999999994</c:v>
                </c:pt>
              </c:numCache>
            </c:numRef>
          </c:val>
          <c:smooth val="0"/>
          <c:extLst>
            <c:ext xmlns:c16="http://schemas.microsoft.com/office/drawing/2014/chart" uri="{C3380CC4-5D6E-409C-BE32-E72D297353CC}">
              <c16:uniqueId val="{00000001-CA0F-4F93-B87C-F20FEF275320}"/>
            </c:ext>
          </c:extLst>
        </c:ser>
        <c:ser>
          <c:idx val="5"/>
          <c:order val="3"/>
          <c:tx>
            <c:strRef>
              <c:f>Below!$A$8</c:f>
              <c:strCache>
                <c:ptCount val="1"/>
                <c:pt idx="0">
                  <c:v>Couple + 1 child </c:v>
                </c:pt>
              </c:strCache>
            </c:strRef>
          </c:tx>
          <c:marker>
            <c:symbol val="none"/>
          </c:marker>
          <c:cat>
            <c:numRef>
              <c:f>Below!$B$5:$J$5</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Below!$B$8:$J$8</c:f>
              <c:numCache>
                <c:formatCode>0.0</c:formatCode>
                <c:ptCount val="9"/>
                <c:pt idx="0">
                  <c:v>30.7</c:v>
                </c:pt>
                <c:pt idx="1">
                  <c:v>30.8</c:v>
                </c:pt>
                <c:pt idx="2">
                  <c:v>28.5</c:v>
                </c:pt>
                <c:pt idx="3">
                  <c:v>29.2</c:v>
                </c:pt>
                <c:pt idx="4">
                  <c:v>33.5</c:v>
                </c:pt>
                <c:pt idx="5">
                  <c:v>44.4</c:v>
                </c:pt>
                <c:pt idx="6">
                  <c:v>36.700000000000003</c:v>
                </c:pt>
                <c:pt idx="7">
                  <c:v>42</c:v>
                </c:pt>
                <c:pt idx="8">
                  <c:v>45.7</c:v>
                </c:pt>
              </c:numCache>
            </c:numRef>
          </c:val>
          <c:smooth val="0"/>
          <c:extLst>
            <c:ext xmlns:c16="http://schemas.microsoft.com/office/drawing/2014/chart" uri="{C3380CC4-5D6E-409C-BE32-E72D297353CC}">
              <c16:uniqueId val="{00000002-CA0F-4F93-B87C-F20FEF275320}"/>
            </c:ext>
          </c:extLst>
        </c:ser>
        <c:ser>
          <c:idx val="6"/>
          <c:order val="4"/>
          <c:tx>
            <c:strRef>
              <c:f>Below!$A$9</c:f>
              <c:strCache>
                <c:ptCount val="1"/>
                <c:pt idx="0">
                  <c:v>Couple + 2 children </c:v>
                </c:pt>
              </c:strCache>
            </c:strRef>
          </c:tx>
          <c:marker>
            <c:symbol val="none"/>
          </c:marker>
          <c:cat>
            <c:numRef>
              <c:f>Below!$B$5:$J$5</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Below!$B$9:$J$9</c:f>
              <c:numCache>
                <c:formatCode>0.0</c:formatCode>
                <c:ptCount val="9"/>
                <c:pt idx="0">
                  <c:v>41.8</c:v>
                </c:pt>
                <c:pt idx="1">
                  <c:v>39.6</c:v>
                </c:pt>
                <c:pt idx="2">
                  <c:v>42.4</c:v>
                </c:pt>
                <c:pt idx="3">
                  <c:v>49.3</c:v>
                </c:pt>
                <c:pt idx="4">
                  <c:v>48.4</c:v>
                </c:pt>
                <c:pt idx="5">
                  <c:v>54.5</c:v>
                </c:pt>
                <c:pt idx="6">
                  <c:v>52.1</c:v>
                </c:pt>
                <c:pt idx="7">
                  <c:v>40.4</c:v>
                </c:pt>
                <c:pt idx="8">
                  <c:v>46.1</c:v>
                </c:pt>
              </c:numCache>
            </c:numRef>
          </c:val>
          <c:smooth val="0"/>
          <c:extLst>
            <c:ext xmlns:c16="http://schemas.microsoft.com/office/drawing/2014/chart" uri="{C3380CC4-5D6E-409C-BE32-E72D297353CC}">
              <c16:uniqueId val="{00000003-CA0F-4F93-B87C-F20FEF275320}"/>
            </c:ext>
          </c:extLst>
        </c:ser>
        <c:ser>
          <c:idx val="7"/>
          <c:order val="5"/>
          <c:tx>
            <c:strRef>
              <c:f>Below!$A$10</c:f>
              <c:strCache>
                <c:ptCount val="1"/>
                <c:pt idx="0">
                  <c:v>Couple + 3 children </c:v>
                </c:pt>
              </c:strCache>
            </c:strRef>
          </c:tx>
          <c:marker>
            <c:symbol val="none"/>
          </c:marker>
          <c:cat>
            <c:numRef>
              <c:f>Below!$B$5:$J$5</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Below!$B$10:$J$10</c:f>
              <c:numCache>
                <c:formatCode>0.0</c:formatCode>
                <c:ptCount val="9"/>
                <c:pt idx="0">
                  <c:v>45.6</c:v>
                </c:pt>
                <c:pt idx="1">
                  <c:v>40.1</c:v>
                </c:pt>
                <c:pt idx="2">
                  <c:v>40.799999999999997</c:v>
                </c:pt>
                <c:pt idx="3">
                  <c:v>41.7</c:v>
                </c:pt>
                <c:pt idx="4">
                  <c:v>46.7</c:v>
                </c:pt>
                <c:pt idx="5">
                  <c:v>55.3</c:v>
                </c:pt>
                <c:pt idx="6">
                  <c:v>52.5</c:v>
                </c:pt>
                <c:pt idx="7">
                  <c:v>59.7</c:v>
                </c:pt>
                <c:pt idx="8">
                  <c:v>61.3</c:v>
                </c:pt>
              </c:numCache>
            </c:numRef>
          </c:val>
          <c:smooth val="0"/>
          <c:extLst>
            <c:ext xmlns:c16="http://schemas.microsoft.com/office/drawing/2014/chart" uri="{C3380CC4-5D6E-409C-BE32-E72D297353CC}">
              <c16:uniqueId val="{00000004-CA0F-4F93-B87C-F20FEF275320}"/>
            </c:ext>
          </c:extLst>
        </c:ser>
        <c:ser>
          <c:idx val="8"/>
          <c:order val="6"/>
          <c:tx>
            <c:strRef>
              <c:f>Below!$A$11</c:f>
              <c:strCache>
                <c:ptCount val="1"/>
                <c:pt idx="0">
                  <c:v>Couple + 4 children</c:v>
                </c:pt>
              </c:strCache>
            </c:strRef>
          </c:tx>
          <c:marker>
            <c:symbol val="none"/>
          </c:marker>
          <c:cat>
            <c:numRef>
              <c:f>Below!$B$5:$J$5</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Below!$B$11:$J$11</c:f>
              <c:numCache>
                <c:formatCode>0.0</c:formatCode>
                <c:ptCount val="9"/>
                <c:pt idx="0">
                  <c:v>56.3</c:v>
                </c:pt>
                <c:pt idx="1">
                  <c:v>59</c:v>
                </c:pt>
                <c:pt idx="2">
                  <c:v>64.7</c:v>
                </c:pt>
                <c:pt idx="3">
                  <c:v>63.2</c:v>
                </c:pt>
                <c:pt idx="4">
                  <c:v>59.3</c:v>
                </c:pt>
                <c:pt idx="5">
                  <c:v>62.6</c:v>
                </c:pt>
                <c:pt idx="6">
                  <c:v>72.8</c:v>
                </c:pt>
                <c:pt idx="7">
                  <c:v>78.2</c:v>
                </c:pt>
                <c:pt idx="8">
                  <c:v>81.8</c:v>
                </c:pt>
              </c:numCache>
            </c:numRef>
          </c:val>
          <c:smooth val="0"/>
          <c:extLst>
            <c:ext xmlns:c16="http://schemas.microsoft.com/office/drawing/2014/chart" uri="{C3380CC4-5D6E-409C-BE32-E72D297353CC}">
              <c16:uniqueId val="{00000005-CA0F-4F93-B87C-F20FEF275320}"/>
            </c:ext>
          </c:extLst>
        </c:ser>
        <c:ser>
          <c:idx val="9"/>
          <c:order val="7"/>
          <c:tx>
            <c:strRef>
              <c:f>Below!$A$12</c:f>
              <c:strCache>
                <c:ptCount val="1"/>
                <c:pt idx="0">
                  <c:v>Total with children</c:v>
                </c:pt>
              </c:strCache>
            </c:strRef>
          </c:tx>
          <c:marker>
            <c:symbol val="none"/>
          </c:marker>
          <c:cat>
            <c:numRef>
              <c:f>Below!$B$5:$J$5</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Below!$B$12:$J$12</c:f>
              <c:numCache>
                <c:formatCode>0.0</c:formatCode>
                <c:ptCount val="9"/>
                <c:pt idx="0">
                  <c:v>41.3</c:v>
                </c:pt>
                <c:pt idx="1">
                  <c:v>41.4</c:v>
                </c:pt>
                <c:pt idx="2">
                  <c:v>40</c:v>
                </c:pt>
                <c:pt idx="3">
                  <c:v>44.6</c:v>
                </c:pt>
                <c:pt idx="4">
                  <c:v>44.6</c:v>
                </c:pt>
                <c:pt idx="5">
                  <c:v>52.7</c:v>
                </c:pt>
                <c:pt idx="6">
                  <c:v>49.2</c:v>
                </c:pt>
                <c:pt idx="7">
                  <c:v>49</c:v>
                </c:pt>
                <c:pt idx="8">
                  <c:v>52.4</c:v>
                </c:pt>
              </c:numCache>
            </c:numRef>
          </c:val>
          <c:smooth val="0"/>
          <c:extLst>
            <c:ext xmlns:c16="http://schemas.microsoft.com/office/drawing/2014/chart" uri="{C3380CC4-5D6E-409C-BE32-E72D297353CC}">
              <c16:uniqueId val="{00000006-CA0F-4F93-B87C-F20FEF275320}"/>
            </c:ext>
          </c:extLst>
        </c:ser>
        <c:dLbls>
          <c:showLegendKey val="0"/>
          <c:showVal val="0"/>
          <c:showCatName val="0"/>
          <c:showSerName val="0"/>
          <c:showPercent val="0"/>
          <c:showBubbleSize val="0"/>
        </c:dLbls>
        <c:smooth val="0"/>
        <c:axId val="181952136"/>
        <c:axId val="182716024"/>
        <c:extLst>
          <c:ext xmlns:c15="http://schemas.microsoft.com/office/drawing/2012/chart" uri="{02D57815-91ED-43cb-92C2-25804820EDAC}">
            <c15:filteredLineSeries>
              <c15:ser>
                <c:idx val="2"/>
                <c:order val="0"/>
                <c:tx>
                  <c:strRef>
                    <c:extLst>
                      <c:ext uri="{02D57815-91ED-43cb-92C2-25804820EDAC}">
                        <c15:formulaRef>
                          <c15:sqref>Below!$A$5</c15:sqref>
                        </c15:formulaRef>
                      </c:ext>
                    </c:extLst>
                    <c:strCache>
                      <c:ptCount val="1"/>
                      <c:pt idx="0">
                        <c:v>Family type</c:v>
                      </c:pt>
                    </c:strCache>
                  </c:strRef>
                </c:tx>
                <c:marker>
                  <c:symbol val="none"/>
                </c:marker>
                <c:cat>
                  <c:numRef>
                    <c:extLst>
                      <c:ext uri="{02D57815-91ED-43cb-92C2-25804820EDAC}">
                        <c15:formulaRef>
                          <c15:sqref>Below!$B$5:$J$5</c15:sqref>
                        </c15:formulaRef>
                      </c:ext>
                    </c:extLst>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extLst>
                      <c:ext uri="{02D57815-91ED-43cb-92C2-25804820EDAC}">
                        <c15:formulaRef>
                          <c15:sqref>Below!$B$5:$J$5</c15:sqref>
                        </c15:formulaRef>
                      </c:ext>
                    </c:extLst>
                    <c:numCache>
                      <c:formatCode>General</c:formatCode>
                      <c:ptCount val="9"/>
                      <c:pt idx="0">
                        <c:v>2005</c:v>
                      </c:pt>
                      <c:pt idx="1">
                        <c:v>2006</c:v>
                      </c:pt>
                      <c:pt idx="2">
                        <c:v>2007</c:v>
                      </c:pt>
                      <c:pt idx="3">
                        <c:v>2008</c:v>
                      </c:pt>
                      <c:pt idx="4">
                        <c:v>2009</c:v>
                      </c:pt>
                      <c:pt idx="5">
                        <c:v>2010</c:v>
                      </c:pt>
                      <c:pt idx="6">
                        <c:v>2011</c:v>
                      </c:pt>
                      <c:pt idx="7">
                        <c:v>2012</c:v>
                      </c:pt>
                      <c:pt idx="8">
                        <c:v>2013</c:v>
                      </c:pt>
                    </c:numCache>
                  </c:numRef>
                </c:val>
                <c:smooth val="0"/>
                <c:extLst>
                  <c:ext xmlns:c16="http://schemas.microsoft.com/office/drawing/2014/chart" uri="{C3380CC4-5D6E-409C-BE32-E72D297353CC}">
                    <c16:uniqueId val="{00000007-CA0F-4F93-B87C-F20FEF275320}"/>
                  </c:ext>
                </c:extLst>
              </c15:ser>
            </c15:filteredLineSeries>
            <c15:filteredLineSeries>
              <c15:ser>
                <c:idx val="10"/>
                <c:order val="8"/>
                <c:tx>
                  <c:strRef>
                    <c:extLst xmlns:c15="http://schemas.microsoft.com/office/drawing/2012/chart">
                      <c:ext xmlns:c15="http://schemas.microsoft.com/office/drawing/2012/chart" uri="{02D57815-91ED-43cb-92C2-25804820EDAC}">
                        <c15:formulaRef>
                          <c15:sqref>Below!$A$13</c15:sqref>
                        </c15:formulaRef>
                      </c:ext>
                    </c:extLst>
                    <c:strCache>
                      <c:ptCount val="1"/>
                      <c:pt idx="0">
                        <c:v>Lone adult</c:v>
                      </c:pt>
                    </c:strCache>
                  </c:strRef>
                </c:tx>
                <c:marker>
                  <c:symbol val="none"/>
                </c:marker>
                <c:cat>
                  <c:numRef>
                    <c:extLst xmlns:c15="http://schemas.microsoft.com/office/drawing/2012/chart">
                      <c:ext xmlns:c15="http://schemas.microsoft.com/office/drawing/2012/chart" uri="{02D57815-91ED-43cb-92C2-25804820EDAC}">
                        <c15:formulaRef>
                          <c15:sqref>Below!$B$5:$J$5</c15:sqref>
                        </c15:formulaRef>
                      </c:ext>
                    </c:extLst>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extLst xmlns:c15="http://schemas.microsoft.com/office/drawing/2012/chart">
                      <c:ext xmlns:c15="http://schemas.microsoft.com/office/drawing/2012/chart" uri="{02D57815-91ED-43cb-92C2-25804820EDAC}">
                        <c15:formulaRef>
                          <c15:sqref>Below!$B$13:$J$13</c15:sqref>
                        </c15:formulaRef>
                      </c:ext>
                    </c:extLst>
                    <c:numCache>
                      <c:formatCode>0.0</c:formatCode>
                      <c:ptCount val="9"/>
                      <c:pt idx="0">
                        <c:v>59.6</c:v>
                      </c:pt>
                      <c:pt idx="1">
                        <c:v>46.9</c:v>
                      </c:pt>
                      <c:pt idx="2">
                        <c:v>56.7</c:v>
                      </c:pt>
                      <c:pt idx="3">
                        <c:v>58</c:v>
                      </c:pt>
                      <c:pt idx="4">
                        <c:v>65.099999999999994</c:v>
                      </c:pt>
                      <c:pt idx="5">
                        <c:v>62.9</c:v>
                      </c:pt>
                      <c:pt idx="6">
                        <c:v>63.1</c:v>
                      </c:pt>
                      <c:pt idx="7">
                        <c:v>63.9</c:v>
                      </c:pt>
                      <c:pt idx="8">
                        <c:v>64.599999999999994</c:v>
                      </c:pt>
                    </c:numCache>
                  </c:numRef>
                </c:val>
                <c:smooth val="0"/>
                <c:extLst>
                  <c:ext xmlns:c16="http://schemas.microsoft.com/office/drawing/2014/chart" uri="{C3380CC4-5D6E-409C-BE32-E72D297353CC}">
                    <c16:uniqueId val="{00000008-CA0F-4F93-B87C-F20FEF275320}"/>
                  </c:ext>
                </c:extLst>
              </c15:ser>
            </c15:filteredLineSeries>
            <c15:filteredLineSeries>
              <c15:ser>
                <c:idx val="0"/>
                <c:order val="9"/>
                <c:tx>
                  <c:strRef>
                    <c:extLst xmlns:c15="http://schemas.microsoft.com/office/drawing/2012/chart">
                      <c:ext xmlns:c15="http://schemas.microsoft.com/office/drawing/2012/chart" uri="{02D57815-91ED-43cb-92C2-25804820EDAC}">
                        <c15:formulaRef>
                          <c15:sqref>Below!$A$14</c15:sqref>
                        </c15:formulaRef>
                      </c:ext>
                    </c:extLst>
                    <c:strCache>
                      <c:ptCount val="1"/>
                      <c:pt idx="0">
                        <c:v>Couple</c:v>
                      </c:pt>
                    </c:strCache>
                  </c:strRef>
                </c:tx>
                <c:marker>
                  <c:symbol val="none"/>
                </c:marker>
                <c:cat>
                  <c:numRef>
                    <c:extLst xmlns:c15="http://schemas.microsoft.com/office/drawing/2012/chart">
                      <c:ext xmlns:c15="http://schemas.microsoft.com/office/drawing/2012/chart" uri="{02D57815-91ED-43cb-92C2-25804820EDAC}">
                        <c15:formulaRef>
                          <c15:sqref>Below!$B$5:$J$5</c15:sqref>
                        </c15:formulaRef>
                      </c:ext>
                    </c:extLst>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extLst xmlns:c15="http://schemas.microsoft.com/office/drawing/2012/chart">
                      <c:ext xmlns:c15="http://schemas.microsoft.com/office/drawing/2012/chart" uri="{02D57815-91ED-43cb-92C2-25804820EDAC}">
                        <c15:formulaRef>
                          <c15:sqref>Below!$B$14:$J$14</c15:sqref>
                        </c15:formulaRef>
                      </c:ext>
                    </c:extLst>
                    <c:numCache>
                      <c:formatCode>0.0</c:formatCode>
                      <c:ptCount val="9"/>
                      <c:pt idx="0">
                        <c:v>42.7</c:v>
                      </c:pt>
                      <c:pt idx="1">
                        <c:v>36.799999999999997</c:v>
                      </c:pt>
                      <c:pt idx="2">
                        <c:v>37.700000000000003</c:v>
                      </c:pt>
                      <c:pt idx="3">
                        <c:v>41.3</c:v>
                      </c:pt>
                      <c:pt idx="4">
                        <c:v>44.8</c:v>
                      </c:pt>
                      <c:pt idx="5">
                        <c:v>41.9</c:v>
                      </c:pt>
                      <c:pt idx="6">
                        <c:v>46.4</c:v>
                      </c:pt>
                      <c:pt idx="7">
                        <c:v>46.9</c:v>
                      </c:pt>
                      <c:pt idx="8">
                        <c:v>46.1</c:v>
                      </c:pt>
                    </c:numCache>
                  </c:numRef>
                </c:val>
                <c:smooth val="0"/>
                <c:extLst>
                  <c:ext xmlns:c16="http://schemas.microsoft.com/office/drawing/2014/chart" uri="{C3380CC4-5D6E-409C-BE32-E72D297353CC}">
                    <c16:uniqueId val="{00000009-CA0F-4F93-B87C-F20FEF275320}"/>
                  </c:ext>
                </c:extLst>
              </c15:ser>
            </c15:filteredLineSeries>
            <c15:filteredLineSeries>
              <c15:ser>
                <c:idx val="1"/>
                <c:order val="10"/>
                <c:tx>
                  <c:strRef>
                    <c:extLst xmlns:c15="http://schemas.microsoft.com/office/drawing/2012/chart">
                      <c:ext xmlns:c15="http://schemas.microsoft.com/office/drawing/2012/chart" uri="{02D57815-91ED-43cb-92C2-25804820EDAC}">
                        <c15:formulaRef>
                          <c15:sqref>Below!$A$15</c15:sqref>
                        </c15:formulaRef>
                      </c:ext>
                    </c:extLst>
                    <c:strCache>
                      <c:ptCount val="1"/>
                      <c:pt idx="0">
                        <c:v>Total</c:v>
                      </c:pt>
                    </c:strCache>
                  </c:strRef>
                </c:tx>
                <c:marker>
                  <c:symbol val="none"/>
                </c:marker>
                <c:cat>
                  <c:numRef>
                    <c:extLst xmlns:c15="http://schemas.microsoft.com/office/drawing/2012/chart">
                      <c:ext xmlns:c15="http://schemas.microsoft.com/office/drawing/2012/chart" uri="{02D57815-91ED-43cb-92C2-25804820EDAC}">
                        <c15:formulaRef>
                          <c15:sqref>Below!$B$5:$J$5</c15:sqref>
                        </c15:formulaRef>
                      </c:ext>
                    </c:extLst>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extLst xmlns:c15="http://schemas.microsoft.com/office/drawing/2012/chart">
                      <c:ext xmlns:c15="http://schemas.microsoft.com/office/drawing/2012/chart" uri="{02D57815-91ED-43cb-92C2-25804820EDAC}">
                        <c15:formulaRef>
                          <c15:sqref>Below!$B$15:$J$15</c15:sqref>
                        </c15:formulaRef>
                      </c:ext>
                    </c:extLst>
                    <c:numCache>
                      <c:formatCode>0.0</c:formatCode>
                      <c:ptCount val="9"/>
                      <c:pt idx="0">
                        <c:v>46.6</c:v>
                      </c:pt>
                      <c:pt idx="1">
                        <c:v>41.4</c:v>
                      </c:pt>
                      <c:pt idx="2">
                        <c:v>43.4</c:v>
                      </c:pt>
                      <c:pt idx="3">
                        <c:v>47.2</c:v>
                      </c:pt>
                      <c:pt idx="4">
                        <c:v>50.1</c:v>
                      </c:pt>
                      <c:pt idx="5">
                        <c:v>52.2</c:v>
                      </c:pt>
                      <c:pt idx="6">
                        <c:v>52</c:v>
                      </c:pt>
                      <c:pt idx="7">
                        <c:v>52.2</c:v>
                      </c:pt>
                      <c:pt idx="8">
                        <c:v>53.9</c:v>
                      </c:pt>
                    </c:numCache>
                  </c:numRef>
                </c:val>
                <c:smooth val="0"/>
                <c:extLst>
                  <c:ext xmlns:c16="http://schemas.microsoft.com/office/drawing/2014/chart" uri="{C3380CC4-5D6E-409C-BE32-E72D297353CC}">
                    <c16:uniqueId val="{0000000A-CA0F-4F93-B87C-F20FEF275320}"/>
                  </c:ext>
                </c:extLst>
              </c15:ser>
            </c15:filteredLineSeries>
          </c:ext>
        </c:extLst>
      </c:lineChart>
      <c:catAx>
        <c:axId val="181952136"/>
        <c:scaling>
          <c:orientation val="minMax"/>
        </c:scaling>
        <c:delete val="0"/>
        <c:axPos val="b"/>
        <c:numFmt formatCode="General" sourceLinked="1"/>
        <c:majorTickMark val="cross"/>
        <c:minorTickMark val="none"/>
        <c:tickLblPos val="nextTo"/>
        <c:spPr>
          <a:ln/>
        </c:spPr>
        <c:txPr>
          <a:bodyPr/>
          <a:lstStyle/>
          <a:p>
            <a:pPr>
              <a:defRPr sz="900"/>
            </a:pPr>
            <a:endParaRPr lang="en-US"/>
          </a:p>
        </c:txPr>
        <c:crossAx val="182716024"/>
        <c:crosses val="autoZero"/>
        <c:auto val="1"/>
        <c:lblAlgn val="ctr"/>
        <c:lblOffset val="100"/>
        <c:noMultiLvlLbl val="0"/>
      </c:catAx>
      <c:valAx>
        <c:axId val="182716024"/>
        <c:scaling>
          <c:orientation val="minMax"/>
        </c:scaling>
        <c:delete val="0"/>
        <c:axPos val="l"/>
        <c:majorGridlines/>
        <c:title>
          <c:tx>
            <c:rich>
              <a:bodyPr/>
              <a:lstStyle/>
              <a:p>
                <a:pPr>
                  <a:defRPr/>
                </a:pPr>
                <a:r>
                  <a:rPr lang="en-GB"/>
                  <a:t>Percent</a:t>
                </a:r>
              </a:p>
            </c:rich>
          </c:tx>
          <c:overlay val="0"/>
        </c:title>
        <c:numFmt formatCode="0" sourceLinked="0"/>
        <c:majorTickMark val="none"/>
        <c:minorTickMark val="none"/>
        <c:tickLblPos val="nextTo"/>
        <c:crossAx val="181952136"/>
        <c:crosses val="autoZero"/>
        <c:crossBetween val="between"/>
      </c:valAx>
    </c:plotArea>
    <c:legend>
      <c:legendPos val="r"/>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fld id="{77FE4CA7-19FF-ED4E-9D4F-466DAC0DA227}" type="datetimeFigureOut">
              <a:rPr lang="en-GB"/>
              <a:pPr/>
              <a:t>29/03/2017</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fld id="{A45D14C8-D2A4-D647-9487-6C62D9F52F09}" type="slidenum">
              <a:rPr lang="en-GB"/>
              <a:pPr/>
              <a:t>‹#›</a:t>
            </a:fld>
            <a:endParaRPr lang="en-GB"/>
          </a:p>
        </p:txBody>
      </p:sp>
    </p:spTree>
    <p:extLst>
      <p:ext uri="{BB962C8B-B14F-4D97-AF65-F5344CB8AC3E}">
        <p14:creationId xmlns:p14="http://schemas.microsoft.com/office/powerpoint/2010/main" val="16540085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DACBBE-7E33-9740-A568-3AC33FF49E69}" type="datetimeFigureOut">
              <a:rPr lang="en-US" smtClean="0"/>
              <a:t>3/29/2017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7851A1-1510-2344-9C6C-DFB56110739F}" type="slidenum">
              <a:rPr lang="en-US" smtClean="0"/>
              <a:t>‹#›</a:t>
            </a:fld>
            <a:endParaRPr lang="en-US"/>
          </a:p>
        </p:txBody>
      </p:sp>
    </p:spTree>
    <p:extLst>
      <p:ext uri="{BB962C8B-B14F-4D97-AF65-F5344CB8AC3E}">
        <p14:creationId xmlns:p14="http://schemas.microsoft.com/office/powerpoint/2010/main" val="110453279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i="0" dirty="0"/>
          </a:p>
        </p:txBody>
      </p:sp>
      <p:sp>
        <p:nvSpPr>
          <p:cNvPr id="4" name="Slide Number Placeholder 3"/>
          <p:cNvSpPr>
            <a:spLocks noGrp="1"/>
          </p:cNvSpPr>
          <p:nvPr>
            <p:ph type="sldNum" sz="quarter" idx="10"/>
          </p:nvPr>
        </p:nvSpPr>
        <p:spPr/>
        <p:txBody>
          <a:bodyPr/>
          <a:lstStyle/>
          <a:p>
            <a:pPr>
              <a:defRPr/>
            </a:pPr>
            <a:fld id="{F1E7FE94-49EE-4966-95F9-274955304902}" type="slidenum">
              <a:rPr lang="en-GB" smtClean="0"/>
              <a:pPr>
                <a:defRPr/>
              </a:pPr>
              <a:t>1</a:t>
            </a:fld>
            <a:endParaRPr lang="en-GB"/>
          </a:p>
        </p:txBody>
      </p:sp>
    </p:spTree>
    <p:extLst>
      <p:ext uri="{BB962C8B-B14F-4D97-AF65-F5344CB8AC3E}">
        <p14:creationId xmlns:p14="http://schemas.microsoft.com/office/powerpoint/2010/main" val="2078346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77851A1-1510-2344-9C6C-DFB56110739F}" type="slidenum">
              <a:rPr lang="en-US" smtClean="0"/>
              <a:t>2</a:t>
            </a:fld>
            <a:endParaRPr lang="en-US"/>
          </a:p>
        </p:txBody>
      </p:sp>
    </p:spTree>
    <p:extLst>
      <p:ext uri="{BB962C8B-B14F-4D97-AF65-F5344CB8AC3E}">
        <p14:creationId xmlns:p14="http://schemas.microsoft.com/office/powerpoint/2010/main" val="2107036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3</a:t>
            </a:fld>
            <a:endParaRPr lang="en-US"/>
          </a:p>
        </p:txBody>
      </p:sp>
    </p:spTree>
    <p:extLst>
      <p:ext uri="{BB962C8B-B14F-4D97-AF65-F5344CB8AC3E}">
        <p14:creationId xmlns:p14="http://schemas.microsoft.com/office/powerpoint/2010/main" val="3861918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Briefly by way of background, I am sure you are aware of n</a:t>
            </a:r>
            <a:r>
              <a:rPr lang="en-GB" sz="1200" b="0" dirty="0"/>
              <a:t>ational and international media reporting an increase in the number of children arriving at school hungry, a marked rise in the number of food banks handing out food parcels to families (</a:t>
            </a:r>
            <a:r>
              <a:rPr lang="en-GB" sz="1200" b="0" dirty="0" err="1"/>
              <a:t>Euronews</a:t>
            </a:r>
            <a:r>
              <a:rPr lang="en-GB" sz="1200" b="0" dirty="0"/>
              <a:t>, 2011; The Guardian, 2012), reports</a:t>
            </a:r>
            <a:r>
              <a:rPr lang="en-GB" sz="1200" b="0" baseline="0" dirty="0"/>
              <a:t> of families being forced to </a:t>
            </a:r>
            <a:r>
              <a:rPr lang="en-GB" sz="1200" b="0" dirty="0"/>
              <a:t>choose ‘between heating and eating </a:t>
            </a:r>
            <a:r>
              <a:rPr lang="en-GB" sz="1200" b="0" baseline="0" dirty="0"/>
              <a:t>and </a:t>
            </a:r>
            <a:r>
              <a:rPr lang="en-GB" b="0" dirty="0"/>
              <a:t>poorer parents reportedly unable to access or afford healthy diets in the context of rising food prices, the global financial crisis and European austerity.</a:t>
            </a:r>
            <a:endParaRPr lang="en-GB" dirty="0"/>
          </a:p>
          <a:p>
            <a:endParaRPr lang="en-US" dirty="0"/>
          </a:p>
          <a:p>
            <a:r>
              <a:rPr lang="en-US" b="1" dirty="0"/>
              <a:t>However whilst</a:t>
            </a:r>
            <a:r>
              <a:rPr lang="en-US" b="1" baseline="0" dirty="0"/>
              <a:t> there is a growing body of research on food poverty in the global north, </a:t>
            </a:r>
            <a:r>
              <a:rPr lang="en-US" b="1" dirty="0"/>
              <a:t>we don</a:t>
            </a:r>
            <a:r>
              <a:rPr lang="fr-FR" b="1" dirty="0"/>
              <a:t>’</a:t>
            </a:r>
            <a:r>
              <a:rPr lang="en-US" b="1" dirty="0"/>
              <a:t>t know enough about the extent of food insecurity in the UK and Europe, or about differences between</a:t>
            </a:r>
            <a:r>
              <a:rPr lang="en-US" b="1" baseline="0" dirty="0"/>
              <a:t> </a:t>
            </a:r>
            <a:r>
              <a:rPr lang="en-US" b="1" dirty="0"/>
              <a:t>countries or </a:t>
            </a:r>
            <a:r>
              <a:rPr lang="en-US" b="1" baseline="0" dirty="0"/>
              <a:t>within </a:t>
            </a:r>
            <a:r>
              <a:rPr lang="en-US" b="1" dirty="0"/>
              <a:t>households. </a:t>
            </a:r>
            <a:r>
              <a:rPr lang="en-GB" b="1" dirty="0"/>
              <a:t>At</a:t>
            </a:r>
            <a:r>
              <a:rPr lang="en-GB" b="1" baseline="0" dirty="0"/>
              <a:t> the international level, r</a:t>
            </a:r>
            <a:r>
              <a:rPr lang="en-GB" b="1" dirty="0"/>
              <a:t>esearch </a:t>
            </a:r>
            <a:r>
              <a:rPr lang="en-GB" b="1" baseline="0" dirty="0"/>
              <a:t>has tended to use statistical household level data whilst qualitative studies at the national level have - for good reasons - often focussed on the experiences of mothers.</a:t>
            </a:r>
            <a:endParaRPr lang="en-US" b="1" dirty="0"/>
          </a:p>
          <a:p>
            <a:endParaRPr lang="en-US" b="1" dirty="0"/>
          </a:p>
          <a:p>
            <a:pPr marL="0" marR="0" indent="0" algn="l" defTabSz="457200" rtl="0" eaLnBrk="1" fontAlgn="auto" latinLnBrk="0" hangingPunct="1">
              <a:lnSpc>
                <a:spcPct val="100000"/>
              </a:lnSpc>
              <a:spcBef>
                <a:spcPts val="0"/>
              </a:spcBef>
              <a:spcAft>
                <a:spcPts val="0"/>
              </a:spcAft>
              <a:buClrTx/>
              <a:buSzTx/>
              <a:buFontTx/>
              <a:buNone/>
              <a:tabLst/>
              <a:defRPr/>
            </a:pPr>
            <a:r>
              <a:rPr lang="en-US" b="1" dirty="0"/>
              <a:t>Our</a:t>
            </a:r>
            <a:r>
              <a:rPr lang="en-US" b="1" baseline="0" dirty="0"/>
              <a:t> current study, which is funded by the European Research Council starting grants scheme, is based at The Thomas Coram Research Unit which specializes in research on children and families sets out to address this gap by focusing on young people and their families in three countries, to examine how </a:t>
            </a:r>
            <a:r>
              <a:rPr lang="en-GB" b="1" dirty="0"/>
              <a:t>social contexts and social </a:t>
            </a:r>
            <a:r>
              <a:rPr lang="en-GB" b="1" dirty="0" err="1"/>
              <a:t>positionings</a:t>
            </a:r>
            <a:r>
              <a:rPr lang="en-GB" b="1" dirty="0"/>
              <a:t> mediate the experience and extent of food poverty.</a:t>
            </a:r>
            <a:endParaRPr lang="en-US" b="1" dirty="0"/>
          </a:p>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4</a:t>
            </a:fld>
            <a:endParaRPr lang="en-US"/>
          </a:p>
        </p:txBody>
      </p:sp>
    </p:spTree>
    <p:extLst>
      <p:ext uri="{BB962C8B-B14F-4D97-AF65-F5344CB8AC3E}">
        <p14:creationId xmlns:p14="http://schemas.microsoft.com/office/powerpoint/2010/main" val="1392028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3554413" cy="2665413"/>
          </a:xfrm>
        </p:spPr>
      </p:sp>
      <p:sp>
        <p:nvSpPr>
          <p:cNvPr id="3" name="Notes Placeholder 2"/>
          <p:cNvSpPr>
            <a:spLocks noGrp="1"/>
          </p:cNvSpPr>
          <p:nvPr>
            <p:ph type="body" idx="1"/>
          </p:nvPr>
        </p:nvSpPr>
        <p:spPr>
          <a:xfrm>
            <a:off x="685800" y="3554506"/>
            <a:ext cx="5486400" cy="4114800"/>
          </a:xfrm>
        </p:spPr>
        <p:txBody>
          <a:bodyPr>
            <a:normAutofit/>
          </a:bodyPr>
          <a:lstStyle/>
          <a:p>
            <a:pPr>
              <a:buFont typeface="Arial"/>
              <a:buNone/>
            </a:pPr>
            <a:r>
              <a:rPr lang="en-GB" dirty="0"/>
              <a:t>To do this Families and Food in Hard Times</a:t>
            </a:r>
            <a:r>
              <a:rPr lang="en-GB" baseline="0" dirty="0"/>
              <a:t> adopts an </a:t>
            </a:r>
            <a:r>
              <a:rPr lang="en-GB" sz="1200" dirty="0"/>
              <a:t>International comparative approach</a:t>
            </a:r>
            <a:r>
              <a:rPr lang="en-GB" sz="1200" baseline="0" dirty="0"/>
              <a:t> and a </a:t>
            </a:r>
            <a:r>
              <a:rPr lang="en-GB" sz="1200" dirty="0"/>
              <a:t>Mixed methods embedded case study design</a:t>
            </a:r>
            <a:r>
              <a:rPr lang="en-GB" sz="1200" baseline="0" dirty="0"/>
              <a:t>. Importantly it includes </a:t>
            </a:r>
            <a:r>
              <a:rPr lang="en-GB" sz="1200" dirty="0"/>
              <a:t>young people’s experiences  using extensive and intensive (quantitative and qualitative)</a:t>
            </a:r>
            <a:r>
              <a:rPr lang="en-GB" sz="1200" baseline="0" dirty="0"/>
              <a:t> </a:t>
            </a:r>
            <a:r>
              <a:rPr lang="en-GB" sz="1200" dirty="0"/>
              <a:t>data</a:t>
            </a:r>
          </a:p>
          <a:p>
            <a:pPr marL="0" indent="0">
              <a:buNone/>
            </a:pPr>
            <a:endParaRPr lang="en-GB" dirty="0"/>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research design provides for ‘a contrast of contexts’ (Kohn 1987) in relation to conditions of austerity.</a:t>
            </a:r>
            <a:r>
              <a:rPr lang="en-GB" sz="1200" kern="1200" baseline="0" dirty="0">
                <a:solidFill>
                  <a:schemeClr val="tx1"/>
                </a:solidFill>
                <a:effectLst/>
                <a:latin typeface="+mn-lt"/>
                <a:ea typeface="+mn-ea"/>
                <a:cs typeface="+mn-cs"/>
              </a:rPr>
              <a:t> It</a:t>
            </a:r>
            <a:r>
              <a:rPr lang="en-GB" sz="1200" kern="1200" dirty="0">
                <a:solidFill>
                  <a:schemeClr val="tx1"/>
                </a:solidFill>
                <a:effectLst/>
                <a:latin typeface="+mn-lt"/>
                <a:ea typeface="+mn-ea"/>
                <a:cs typeface="+mn-cs"/>
              </a:rPr>
              <a:t> focuses on Portugal, where poor families with children appear to have been most affected by economic retrenchment (Tim Callan et al., 2011), the UK, which is experiencing substantial cuts in benefits to poor families (Ibid.), and Norway which, in comparison with most societies, is highly egalitarian in terms of income and has not been subject to austerity measures (Eurostat,2009).</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Phase 1 includes two work packages….</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Phase 2 uses range of qualitative methods with 45 YP and their parent or parents in each country…. Mention</a:t>
            </a:r>
            <a:r>
              <a:rPr lang="en-GB" sz="1200" kern="1200" baseline="0" dirty="0">
                <a:solidFill>
                  <a:schemeClr val="tx1"/>
                </a:solidFill>
                <a:effectLst/>
                <a:latin typeface="+mn-lt"/>
                <a:ea typeface="+mn-ea"/>
                <a:cs typeface="+mn-cs"/>
              </a:rPr>
              <a:t> visual</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Today I am going to talk about some of the secondary analyses we have carried out and give a brief account of two qualitative cases that, in the terminology of mixed methods research, elaborate on the quantitative findings and exemplify how patterns based on the quantitative data apply in particular cases.</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So there’s a lot to get through meaning I may need to skip a slide or two…</a:t>
            </a:r>
            <a:endParaRPr lang="en-GB" sz="1200" kern="1200" dirty="0">
              <a:solidFill>
                <a:schemeClr val="tx1"/>
              </a:solidFill>
              <a:effectLst/>
              <a:latin typeface="+mn-lt"/>
              <a:ea typeface="+mn-ea"/>
              <a:cs typeface="+mn-cs"/>
            </a:endParaRPr>
          </a:p>
          <a:p>
            <a:pPr marL="0" indent="0">
              <a:buNone/>
            </a:pPr>
            <a:endParaRPr lang="en-GB" dirty="0"/>
          </a:p>
          <a:p>
            <a:pPr marL="0" indent="0">
              <a:buNone/>
            </a:pPr>
            <a:endParaRPr lang="en-GB" dirty="0"/>
          </a:p>
          <a:p>
            <a:pPr marL="0" indent="0">
              <a:buNone/>
            </a:pPr>
            <a:endParaRPr lang="en-GB" dirty="0"/>
          </a:p>
          <a:p>
            <a:pPr marL="0" indent="0"/>
            <a:endParaRPr lang="en-GB" sz="1200" dirty="0"/>
          </a:p>
          <a:p>
            <a:endParaRPr lang="en-GB" dirty="0"/>
          </a:p>
        </p:txBody>
      </p:sp>
      <p:sp>
        <p:nvSpPr>
          <p:cNvPr id="4" name="Slide Number Placeholder 3"/>
          <p:cNvSpPr>
            <a:spLocks noGrp="1"/>
          </p:cNvSpPr>
          <p:nvPr>
            <p:ph type="sldNum" sz="quarter" idx="10"/>
          </p:nvPr>
        </p:nvSpPr>
        <p:spPr/>
        <p:txBody>
          <a:bodyPr/>
          <a:lstStyle/>
          <a:p>
            <a:pPr>
              <a:defRPr/>
            </a:pPr>
            <a:fld id="{F1E7FE94-49EE-4966-95F9-274955304902}" type="slidenum">
              <a:rPr lang="en-GB" smtClean="0"/>
              <a:pPr>
                <a:defRPr/>
              </a:pPr>
              <a:t>5</a:t>
            </a:fld>
            <a:endParaRPr lang="en-GB"/>
          </a:p>
        </p:txBody>
      </p:sp>
    </p:spTree>
    <p:extLst>
      <p:ext uri="{BB962C8B-B14F-4D97-AF65-F5344CB8AC3E}">
        <p14:creationId xmlns:p14="http://schemas.microsoft.com/office/powerpoint/2010/main" val="3467622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1227138" cy="920750"/>
          </a:xfrm>
        </p:spPr>
      </p:sp>
      <p:sp>
        <p:nvSpPr>
          <p:cNvPr id="3" name="Notes Placeholder 2"/>
          <p:cNvSpPr>
            <a:spLocks noGrp="1"/>
          </p:cNvSpPr>
          <p:nvPr>
            <p:ph type="body" idx="1"/>
          </p:nvPr>
        </p:nvSpPr>
        <p:spPr>
          <a:xfrm>
            <a:off x="632005" y="1758463"/>
            <a:ext cx="5486400" cy="5365500"/>
          </a:xfrm>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a:t>‘Within work on ‘poverty’… whether in academia, advocacy or policy, there is usually recognition that the ability to buy or otherwise obtain enough food is an important component, however the condition be defined (</a:t>
            </a:r>
            <a:r>
              <a:rPr lang="en-GB" dirty="0" err="1"/>
              <a:t>Spicker</a:t>
            </a:r>
            <a:r>
              <a:rPr lang="en-GB" dirty="0"/>
              <a:t>, 2007), with some emphasising the need to meet nutritional requirements and others, social norms of food behaviour (</a:t>
            </a:r>
            <a:r>
              <a:rPr lang="en-GB" dirty="0" err="1"/>
              <a:t>Dowler</a:t>
            </a:r>
            <a:r>
              <a:rPr lang="en-GB" dirty="0"/>
              <a:t>, 2002)’ (</a:t>
            </a:r>
            <a:r>
              <a:rPr lang="en-GB" dirty="0" err="1"/>
              <a:t>Dowler</a:t>
            </a:r>
            <a:r>
              <a:rPr lang="en-GB" dirty="0"/>
              <a:t> and O’Connor, 2012:ref).</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a:t>Though the</a:t>
            </a:r>
            <a:r>
              <a:rPr lang="en-GB" baseline="0" dirty="0"/>
              <a:t> terminology is emergent and the terms food insecurity and food poverty are often used interchangeably we follow Hannah </a:t>
            </a:r>
            <a:r>
              <a:rPr lang="en-GB" baseline="0" dirty="0" err="1"/>
              <a:t>Lambie</a:t>
            </a:r>
            <a:r>
              <a:rPr lang="en-GB" baseline="0" dirty="0"/>
              <a:t> Mumford in distinguishing between them such that </a:t>
            </a:r>
            <a:r>
              <a:rPr lang="en-GB" baseline="0" dirty="0" err="1"/>
              <a:t>hh</a:t>
            </a:r>
            <a:r>
              <a:rPr lang="en-GB" baseline="0" dirty="0"/>
              <a:t> food insecurity refers to a particular, fairly narrow concept that is associated with a widely employed measure used surveys in North America, Australia, and now by the WHO to monitor food security at the household level. It has advantages not least because it has been validated internationally however a major disadvantage is that it is limited to measuring compromise in food quality, quantity and worry about running out of food.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a:t>In essence it misses out the social dimension of food that some – including our team – think is central. So we adopt a broader definition – and again follow </a:t>
            </a:r>
            <a:r>
              <a:rPr lang="en-GB" baseline="0" dirty="0" err="1"/>
              <a:t>Lambie</a:t>
            </a:r>
            <a:r>
              <a:rPr lang="en-GB" baseline="0" dirty="0"/>
              <a:t> Mumford in talking here about ‘food poverty’ – because </a:t>
            </a:r>
            <a:r>
              <a:rPr lang="en-US" dirty="0"/>
              <a:t>we think that to ignore the social side of food is to ignore something fundamental and universal</a:t>
            </a:r>
            <a:r>
              <a:rPr lang="en-US" baseline="0" dirty="0"/>
              <a:t> about WHAT FOOD IS AND WHAT IT DOES i.e. it is not only a source of nutrients but a means of social inclusion and exclusion, a medium of care, power and control. </a:t>
            </a:r>
          </a:p>
          <a:p>
            <a:endParaRPr lang="en-US" baseline="0" dirty="0"/>
          </a:p>
          <a:p>
            <a:r>
              <a:rPr lang="en-US" baseline="0" dirty="0"/>
              <a:t>(this i.e. social dimension is something that people themselves say matters in consensual approaches to poverty although there is evidence of an austerity effect’ or adapted preferences i.e. lowered expectations)</a:t>
            </a:r>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6</a:t>
            </a:fld>
            <a:endParaRPr lang="en-US"/>
          </a:p>
        </p:txBody>
      </p:sp>
    </p:spTree>
    <p:extLst>
      <p:ext uri="{BB962C8B-B14F-4D97-AF65-F5344CB8AC3E}">
        <p14:creationId xmlns:p14="http://schemas.microsoft.com/office/powerpoint/2010/main" val="465358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This broader definition of food poverty is consistent with a </a:t>
            </a:r>
            <a:r>
              <a:rPr lang="en-US" sz="1200" kern="1200" dirty="0" err="1">
                <a:solidFill>
                  <a:schemeClr val="tx1"/>
                </a:solidFill>
                <a:effectLst/>
                <a:latin typeface="Arial" charset="0"/>
                <a:ea typeface="+mn-ea"/>
                <a:cs typeface="+mn-cs"/>
              </a:rPr>
              <a:t>Townsendian</a:t>
            </a:r>
            <a:r>
              <a:rPr lang="en-US" sz="1200" kern="1200" baseline="0" dirty="0">
                <a:solidFill>
                  <a:schemeClr val="tx1"/>
                </a:solidFill>
                <a:effectLst/>
                <a:latin typeface="Arial" charset="0"/>
                <a:ea typeface="+mn-ea"/>
                <a:cs typeface="+mn-cs"/>
              </a:rPr>
              <a:t> approach to defining poverty that is concerned not inly with what people need to physically survive but what they need in order to participate in society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baseline="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baseline="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a:solidFill>
                  <a:schemeClr val="tx1"/>
                </a:solidFill>
                <a:effectLst/>
                <a:latin typeface="Arial" charset="0"/>
                <a:ea typeface="+mn-ea"/>
                <a:cs typeface="+mn-cs"/>
              </a:rPr>
              <a:t>(thus differs from </a:t>
            </a:r>
            <a:r>
              <a:rPr lang="en-US" sz="1200" kern="1200" baseline="0" dirty="0" err="1">
                <a:solidFill>
                  <a:schemeClr val="tx1"/>
                </a:solidFill>
                <a:effectLst/>
                <a:latin typeface="Arial" charset="0"/>
                <a:ea typeface="+mn-ea"/>
                <a:cs typeface="+mn-cs"/>
              </a:rPr>
              <a:t>definitons</a:t>
            </a:r>
            <a:r>
              <a:rPr lang="en-US" sz="1200" kern="1200" baseline="0" dirty="0">
                <a:solidFill>
                  <a:schemeClr val="tx1"/>
                </a:solidFill>
                <a:effectLst/>
                <a:latin typeface="Arial" charset="0"/>
                <a:ea typeface="+mn-ea"/>
                <a:cs typeface="+mn-cs"/>
              </a:rPr>
              <a:t> at the turn of the last century when poverty was understood in more absolute terms and sufficient food was about physical efficiency – reproduction of </a:t>
            </a:r>
            <a:r>
              <a:rPr lang="en-US" sz="1200" kern="1200" baseline="0" dirty="0" err="1">
                <a:solidFill>
                  <a:schemeClr val="tx1"/>
                </a:solidFill>
                <a:effectLst/>
                <a:latin typeface="Arial" charset="0"/>
                <a:ea typeface="+mn-ea"/>
                <a:cs typeface="+mn-cs"/>
              </a:rPr>
              <a:t>labour</a:t>
            </a:r>
            <a:r>
              <a:rPr lang="en-US" sz="1200" kern="1200" baseline="0" dirty="0">
                <a:solidFill>
                  <a:schemeClr val="tx1"/>
                </a:solidFill>
                <a:effectLst/>
                <a:latin typeface="Arial" charset="0"/>
                <a:ea typeface="+mn-ea"/>
                <a:cs typeface="+mn-cs"/>
              </a:rPr>
              <a:t> power.) </a:t>
            </a: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F1E7FE94-49EE-4966-95F9-274955304902}" type="slidenum">
              <a:rPr lang="en-GB" smtClean="0"/>
              <a:pPr>
                <a:defRPr/>
              </a:pPr>
              <a:t>7</a:t>
            </a:fld>
            <a:endParaRPr lang="en-GB"/>
          </a:p>
        </p:txBody>
      </p:sp>
    </p:spTree>
    <p:extLst>
      <p:ext uri="{BB962C8B-B14F-4D97-AF65-F5344CB8AC3E}">
        <p14:creationId xmlns:p14="http://schemas.microsoft.com/office/powerpoint/2010/main" val="3718454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8</a:t>
            </a:fld>
            <a:endParaRPr lang="en-US"/>
          </a:p>
        </p:txBody>
      </p:sp>
    </p:spTree>
    <p:extLst>
      <p:ext uri="{BB962C8B-B14F-4D97-AF65-F5344CB8AC3E}">
        <p14:creationId xmlns:p14="http://schemas.microsoft.com/office/powerpoint/2010/main" val="3111711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1E7FE94-49EE-4966-95F9-274955304902}" type="slidenum">
              <a:rPr lang="en-GB" smtClean="0"/>
              <a:pPr>
                <a:defRPr/>
              </a:pPr>
              <a:t>9</a:t>
            </a:fld>
            <a:endParaRPr lang="en-GB"/>
          </a:p>
        </p:txBody>
      </p:sp>
    </p:spTree>
    <p:extLst>
      <p:ext uri="{BB962C8B-B14F-4D97-AF65-F5344CB8AC3E}">
        <p14:creationId xmlns:p14="http://schemas.microsoft.com/office/powerpoint/2010/main" val="2846542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1116013" cy="836613"/>
          </a:xfrm>
        </p:spPr>
      </p:sp>
      <p:sp>
        <p:nvSpPr>
          <p:cNvPr id="3" name="Notes Placeholder 2"/>
          <p:cNvSpPr>
            <a:spLocks noGrp="1"/>
          </p:cNvSpPr>
          <p:nvPr>
            <p:ph type="body" idx="1"/>
          </p:nvPr>
        </p:nvSpPr>
        <p:spPr>
          <a:xfrm>
            <a:off x="685800" y="1833282"/>
            <a:ext cx="5486400" cy="7310718"/>
          </a:xfrm>
        </p:spPr>
        <p:txBody>
          <a:bodyPr/>
          <a:lstStyle/>
          <a:p>
            <a:r>
              <a:rPr lang="en-US" sz="1100" dirty="0"/>
              <a:t>I’ll start by saying something about the data. </a:t>
            </a:r>
          </a:p>
          <a:p>
            <a:endParaRPr lang="en-US" sz="1100" dirty="0"/>
          </a:p>
          <a:p>
            <a:r>
              <a:rPr lang="en-US" sz="1100" dirty="0"/>
              <a:t>The living costs and food survey </a:t>
            </a:r>
            <a:r>
              <a:rPr lang="en-GB" sz="1100" kern="1200" dirty="0">
                <a:solidFill>
                  <a:schemeClr val="tx1"/>
                </a:solidFill>
                <a:effectLst/>
              </a:rPr>
              <a:t>collects information on spending patterns and the cost of living that reflects household budgets across the country</a:t>
            </a:r>
            <a:r>
              <a:rPr lang="en-US" sz="1100" dirty="0"/>
              <a:t>.</a:t>
            </a:r>
            <a:r>
              <a:rPr lang="en-US" sz="1100" baseline="0" dirty="0"/>
              <a:t> </a:t>
            </a:r>
          </a:p>
          <a:p>
            <a:endParaRPr lang="en-US" sz="1100" baseline="0" dirty="0"/>
          </a:p>
          <a:p>
            <a:r>
              <a:rPr lang="en-US" sz="1100" dirty="0"/>
              <a:t>It</a:t>
            </a:r>
            <a:r>
              <a:rPr lang="en-US" sz="1100" baseline="0" dirty="0"/>
              <a:t> is </a:t>
            </a:r>
            <a:r>
              <a:rPr lang="en-US" sz="1100" dirty="0"/>
              <a:t>used in Defra’s annual Family Food Survey  – which</a:t>
            </a:r>
            <a:r>
              <a:rPr lang="en-US" sz="1100" baseline="0" dirty="0"/>
              <a:t> is in fact </a:t>
            </a:r>
            <a:r>
              <a:rPr lang="en-US" sz="1100" dirty="0"/>
              <a:t>currently the only UK</a:t>
            </a:r>
            <a:r>
              <a:rPr lang="en-US" sz="1100" baseline="0" dirty="0"/>
              <a:t> </a:t>
            </a:r>
            <a:r>
              <a:rPr lang="en-US" sz="1100" dirty="0"/>
              <a:t>source that systematically monitors the effects of austerity on food patterns (</a:t>
            </a:r>
            <a:r>
              <a:rPr lang="en-US" sz="1100" dirty="0" err="1"/>
              <a:t>Dowler</a:t>
            </a:r>
            <a:r>
              <a:rPr lang="en-US" sz="1100" dirty="0"/>
              <a:t> 2014:166).</a:t>
            </a:r>
            <a:r>
              <a:rPr lang="en-US" sz="1100" baseline="0" dirty="0"/>
              <a:t> </a:t>
            </a:r>
            <a:r>
              <a:rPr lang="en-US" sz="1100" dirty="0"/>
              <a:t>The</a:t>
            </a:r>
            <a:r>
              <a:rPr lang="en-US" sz="1100" baseline="0" dirty="0"/>
              <a:t> Family Food Survey reports what households actually purchase at different levels of income, in relation to the likely healthiness of the diet.</a:t>
            </a:r>
          </a:p>
          <a:p>
            <a:endParaRPr lang="en-US" sz="1100" baseline="0" dirty="0"/>
          </a:p>
          <a:p>
            <a:r>
              <a:rPr lang="en-US" sz="1100" baseline="0" dirty="0"/>
              <a:t>However in our study we are interested not only in nutrition intake but in food poverty defined</a:t>
            </a:r>
            <a:r>
              <a:rPr lang="en-US" sz="1100" b="1" baseline="0" dirty="0"/>
              <a:t> </a:t>
            </a:r>
            <a:r>
              <a:rPr lang="en-US" sz="1100" b="1" baseline="0" dirty="0" err="1"/>
              <a:t>mutlidimensionally</a:t>
            </a:r>
            <a:r>
              <a:rPr lang="en-US" sz="1100" b="1" baseline="0" dirty="0"/>
              <a:t>. Given the topic of our study we are also not only interested in household income but in family type.</a:t>
            </a:r>
          </a:p>
          <a:p>
            <a:endParaRPr lang="en-US" sz="1100" baseline="0" dirty="0"/>
          </a:p>
          <a:p>
            <a:r>
              <a:rPr lang="en-US" sz="1100" i="0" baseline="0" dirty="0"/>
              <a:t>So we have posed the question on the slide (read out) and we have sought to answer it by comparing</a:t>
            </a:r>
            <a:r>
              <a:rPr lang="en-US" sz="1100" baseline="0" dirty="0"/>
              <a:t> data from the LCFS with the food element of the </a:t>
            </a:r>
            <a:r>
              <a:rPr lang="en-US" sz="1100" baseline="0" dirty="0" err="1"/>
              <a:t>MIStandards</a:t>
            </a:r>
            <a:r>
              <a:rPr lang="en-US" sz="1100" baseline="0" dirty="0"/>
              <a:t>, developed by Donald Hirsch and colleagues at </a:t>
            </a:r>
            <a:r>
              <a:rPr lang="en-US" sz="1100" baseline="0" dirty="0" err="1"/>
              <a:t>Loughborough</a:t>
            </a:r>
            <a:r>
              <a:rPr lang="en-US" sz="1100" baseline="0" dirty="0"/>
              <a:t> University and we have worked with Matt </a:t>
            </a:r>
            <a:r>
              <a:rPr lang="en-US" sz="1100" baseline="0" dirty="0" err="1"/>
              <a:t>Padley</a:t>
            </a:r>
            <a:r>
              <a:rPr lang="en-US" sz="1100" baseline="0" dirty="0"/>
              <a:t> in particular so thanks are due to him.</a:t>
            </a:r>
          </a:p>
          <a:p>
            <a:endParaRPr lang="en-GB" sz="1100" dirty="0">
              <a:effectLst/>
              <a:latin typeface="Arial"/>
              <a:ea typeface="ＭＳ 明朝"/>
              <a:cs typeface="Times New Roman"/>
            </a:endParaRPr>
          </a:p>
          <a:p>
            <a:pPr>
              <a:lnSpc>
                <a:spcPct val="115000"/>
              </a:lnSpc>
              <a:spcAft>
                <a:spcPts val="0"/>
              </a:spcAft>
            </a:pPr>
            <a:endParaRPr lang="en-GB" sz="1100" dirty="0">
              <a:effectLst/>
              <a:latin typeface="Arial"/>
              <a:ea typeface="ＭＳ 明朝"/>
              <a:cs typeface="Times New Roman"/>
            </a:endParaRPr>
          </a:p>
          <a:p>
            <a:r>
              <a:rPr lang="en-GB" sz="1100" kern="1200" dirty="0">
                <a:solidFill>
                  <a:schemeClr val="tx1"/>
                </a:solidFill>
                <a:effectLst/>
              </a:rPr>
              <a:t>  </a:t>
            </a:r>
          </a:p>
          <a:p>
            <a:pPr>
              <a:lnSpc>
                <a:spcPct val="115000"/>
              </a:lnSpc>
              <a:spcAft>
                <a:spcPts val="0"/>
              </a:spcAft>
            </a:pPr>
            <a:endParaRPr lang="en-GB" sz="1100" dirty="0">
              <a:effectLst/>
              <a:ea typeface="Calibri"/>
              <a:cs typeface="Times New Roman"/>
            </a:endParaRPr>
          </a:p>
          <a:p>
            <a:endParaRPr lang="en-US" sz="1100" dirty="0"/>
          </a:p>
        </p:txBody>
      </p:sp>
      <p:sp>
        <p:nvSpPr>
          <p:cNvPr id="4" name="Slide Number Placeholder 3"/>
          <p:cNvSpPr>
            <a:spLocks noGrp="1"/>
          </p:cNvSpPr>
          <p:nvPr>
            <p:ph type="sldNum" sz="quarter" idx="10"/>
          </p:nvPr>
        </p:nvSpPr>
        <p:spPr/>
        <p:txBody>
          <a:bodyPr/>
          <a:lstStyle/>
          <a:p>
            <a:fld id="{C77851A1-1510-2344-9C6C-DFB56110739F}" type="slidenum">
              <a:rPr lang="en-US" smtClean="0"/>
              <a:t>10</a:t>
            </a:fld>
            <a:endParaRPr lang="en-US"/>
          </a:p>
        </p:txBody>
      </p:sp>
    </p:spTree>
    <p:extLst>
      <p:ext uri="{BB962C8B-B14F-4D97-AF65-F5344CB8AC3E}">
        <p14:creationId xmlns:p14="http://schemas.microsoft.com/office/powerpoint/2010/main" val="1843944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1236663" cy="927100"/>
          </a:xfrm>
        </p:spPr>
      </p:sp>
      <p:sp>
        <p:nvSpPr>
          <p:cNvPr id="3" name="Notes Placeholder 2"/>
          <p:cNvSpPr>
            <a:spLocks noGrp="1"/>
          </p:cNvSpPr>
          <p:nvPr>
            <p:ph type="body" idx="1"/>
          </p:nvPr>
        </p:nvSpPr>
        <p:spPr>
          <a:xfrm>
            <a:off x="820121" y="1755793"/>
            <a:ext cx="5486400" cy="5922903"/>
          </a:xfrm>
        </p:spPr>
        <p:txBody>
          <a:bodyPr/>
          <a:lstStyle/>
          <a:p>
            <a:r>
              <a:rPr lang="en-US" sz="1200" baseline="0" dirty="0"/>
              <a:t>For those who aren’t familiar with the MIS, it calculates how much money different types of family need to achieve a socially acceptable minimum standard of living. </a:t>
            </a:r>
            <a:r>
              <a:rPr lang="en-GB" sz="1200" kern="1200" baseline="0" dirty="0">
                <a:solidFill>
                  <a:schemeClr val="tx1"/>
                </a:solidFill>
                <a:effectLst/>
              </a:rPr>
              <a:t>It</a:t>
            </a:r>
            <a:r>
              <a:rPr lang="en-GB" sz="1200" kern="1200" dirty="0">
                <a:solidFill>
                  <a:schemeClr val="tx1"/>
                </a:solidFill>
                <a:effectLst/>
              </a:rPr>
              <a:t> is based on detailed research with groups of members of the public specifying what items need to be included in a minimum household budget.  The groups are informed by expert knowledge where needed, for example on</a:t>
            </a:r>
            <a:r>
              <a:rPr lang="en-GB" sz="1200" kern="1200" baseline="0" dirty="0">
                <a:solidFill>
                  <a:schemeClr val="tx1"/>
                </a:solidFill>
                <a:effectLst/>
              </a:rPr>
              <a:t> </a:t>
            </a:r>
            <a:r>
              <a:rPr lang="en-GB" sz="1200" kern="1200" dirty="0">
                <a:solidFill>
                  <a:schemeClr val="tx1"/>
                </a:solidFill>
                <a:effectLst/>
              </a:rPr>
              <a:t>nutritional standards. The results show how much households need in a weekly budget and how much they need to earn in order to achieve this disposable income.</a:t>
            </a:r>
            <a:endParaRPr lang="en-US" sz="1200" baseline="0" dirty="0"/>
          </a:p>
          <a:p>
            <a:endParaRPr lang="en-US" sz="1200" i="1" kern="1200" baseline="0" dirty="0">
              <a:solidFill>
                <a:schemeClr val="tx1"/>
              </a:solidFill>
              <a:effectLst/>
            </a:endParaRPr>
          </a:p>
          <a:p>
            <a:r>
              <a:rPr lang="en-GB" sz="1200" i="1" kern="1200" dirty="0">
                <a:solidFill>
                  <a:schemeClr val="tx1"/>
                </a:solidFill>
                <a:effectLst/>
              </a:rPr>
              <a:t>The</a:t>
            </a:r>
            <a:r>
              <a:rPr lang="en-GB" sz="1200" i="1" kern="1200" baseline="0" dirty="0">
                <a:solidFill>
                  <a:schemeClr val="tx1"/>
                </a:solidFill>
                <a:effectLst/>
              </a:rPr>
              <a:t> </a:t>
            </a:r>
            <a:r>
              <a:rPr lang="en-GB" sz="1200" kern="1200" dirty="0">
                <a:solidFill>
                  <a:schemeClr val="tx1"/>
                </a:solidFill>
                <a:effectLst/>
              </a:rPr>
              <a:t>MIS groups’ definition of an acceptable </a:t>
            </a:r>
            <a:r>
              <a:rPr lang="en-GB" sz="1200" kern="1200" dirty="0" err="1">
                <a:solidFill>
                  <a:schemeClr val="tx1"/>
                </a:solidFill>
                <a:effectLst/>
              </a:rPr>
              <a:t>minimum</a:t>
            </a:r>
            <a:r>
              <a:rPr lang="en-GB" sz="1200" i="1" kern="1200" dirty="0" err="1">
                <a:solidFill>
                  <a:schemeClr val="tx1"/>
                </a:solidFill>
                <a:effectLst/>
              </a:rPr>
              <a:t>standard</a:t>
            </a:r>
            <a:r>
              <a:rPr lang="en-GB" sz="1200" i="1" kern="1200" dirty="0">
                <a:solidFill>
                  <a:schemeClr val="tx1"/>
                </a:solidFill>
                <a:effectLst/>
              </a:rPr>
              <a:t> of living is that ‘it includes, but is more than just, food, clothes and shelter. It is about having what you need in order to have the opportunities and choices necessary to participate in society'.​</a:t>
            </a:r>
            <a:br>
              <a:rPr lang="en-GB" sz="1200" kern="1200" dirty="0">
                <a:solidFill>
                  <a:schemeClr val="tx1"/>
                </a:solidFill>
                <a:effectLst/>
              </a:rPr>
            </a:br>
            <a:br>
              <a:rPr lang="en-GB" sz="1200" kern="1200" dirty="0">
                <a:solidFill>
                  <a:schemeClr val="tx1"/>
                </a:solidFill>
                <a:effectLst/>
              </a:rPr>
            </a:br>
            <a:r>
              <a:rPr lang="en-GB" sz="1200" kern="1200" dirty="0">
                <a:solidFill>
                  <a:schemeClr val="tx1"/>
                </a:solidFill>
                <a:effectLst/>
              </a:rPr>
              <a:t>The food budget standard, which is a component of MIS, is based on focus groups which discuss and agree a diet that is reasonably healthy, practical in terms of lifestyle, and realistic in terms of preferences and treats. Minor adjustments to the menus by a nutritional expert are made to achieve nutritional  adequacy for that particular group of the population (Oldfield and Burr, 2008)</a:t>
            </a:r>
            <a:r>
              <a:rPr lang="en-GB" sz="1200" kern="1200" baseline="0" dirty="0">
                <a:solidFill>
                  <a:schemeClr val="tx1"/>
                </a:solidFill>
                <a:effectLst/>
              </a:rPr>
              <a:t> and t</a:t>
            </a:r>
            <a:r>
              <a:rPr lang="en-GB" sz="1200" kern="1200" dirty="0">
                <a:solidFill>
                  <a:schemeClr val="tx1"/>
                </a:solidFill>
                <a:effectLst/>
              </a:rPr>
              <a:t>he basket</a:t>
            </a:r>
            <a:r>
              <a:rPr lang="en-GB" sz="1200" kern="1200" baseline="0" dirty="0">
                <a:solidFill>
                  <a:schemeClr val="tx1"/>
                </a:solidFill>
                <a:effectLst/>
              </a:rPr>
              <a:t> is </a:t>
            </a:r>
            <a:r>
              <a:rPr lang="en-GB" sz="1200" kern="1200" baseline="0" dirty="0" err="1">
                <a:solidFill>
                  <a:schemeClr val="tx1"/>
                </a:solidFill>
                <a:effectLst/>
              </a:rPr>
              <a:t>costed</a:t>
            </a:r>
            <a:r>
              <a:rPr lang="en-GB" sz="1200" kern="1200" baseline="0" dirty="0">
                <a:solidFill>
                  <a:schemeClr val="tx1"/>
                </a:solidFill>
                <a:effectLst/>
              </a:rPr>
              <a:t>. </a:t>
            </a:r>
            <a:r>
              <a:rPr lang="en-GB" sz="1200" kern="1200" dirty="0">
                <a:solidFill>
                  <a:schemeClr val="tx1"/>
                </a:solidFill>
                <a:effectLst/>
              </a:rPr>
              <a:t>Importantly the food budget standard includes  extra shopping for festive occasions and the cost of modestly</a:t>
            </a:r>
            <a:r>
              <a:rPr lang="en-GB" sz="1200" kern="1200" baseline="0" dirty="0">
                <a:solidFill>
                  <a:schemeClr val="tx1"/>
                </a:solidFill>
                <a:effectLst/>
              </a:rPr>
              <a:t> </a:t>
            </a:r>
            <a:r>
              <a:rPr lang="en-GB" sz="1200" kern="1200" dirty="0">
                <a:solidFill>
                  <a:schemeClr val="tx1"/>
                </a:solidFill>
                <a:effectLst/>
              </a:rPr>
              <a:t>eating out occasionally, both of which are dimensions of social participation (Ibid).​ </a:t>
            </a:r>
          </a:p>
          <a:p>
            <a:endParaRPr lang="en-GB" sz="1200" kern="1200" dirty="0">
              <a:solidFill>
                <a:schemeClr val="tx1"/>
              </a:solidFill>
              <a:effectLst/>
            </a:endParaRPr>
          </a:p>
          <a:p>
            <a:r>
              <a:rPr lang="en-GB" sz="1200" kern="1200" dirty="0">
                <a:solidFill>
                  <a:schemeClr val="tx1"/>
                </a:solidFill>
                <a:effectLst/>
              </a:rPr>
              <a:t>To find out which types of</a:t>
            </a:r>
            <a:r>
              <a:rPr lang="en-GB" sz="1200" kern="1200" baseline="0" dirty="0">
                <a:solidFill>
                  <a:schemeClr val="tx1"/>
                </a:solidFill>
                <a:effectLst/>
              </a:rPr>
              <a:t> </a:t>
            </a:r>
            <a:r>
              <a:rPr lang="en-GB" sz="1200" kern="1200" dirty="0">
                <a:solidFill>
                  <a:schemeClr val="tx1"/>
                </a:solidFill>
                <a:effectLst/>
              </a:rPr>
              <a:t>families with</a:t>
            </a:r>
            <a:r>
              <a:rPr lang="en-GB" sz="1200" kern="1200" baseline="0" dirty="0">
                <a:solidFill>
                  <a:schemeClr val="tx1"/>
                </a:solidFill>
                <a:effectLst/>
              </a:rPr>
              <a:t> children (aged under 18 years) </a:t>
            </a:r>
            <a:r>
              <a:rPr lang="en-GB" sz="1200" kern="1200" dirty="0">
                <a:solidFill>
                  <a:schemeClr val="tx1"/>
                </a:solidFill>
                <a:effectLst/>
              </a:rPr>
              <a:t>might be a risk of food poverty and how this changed over time we compared the food budget standard</a:t>
            </a:r>
            <a:r>
              <a:rPr lang="en-GB" sz="1200" kern="1200" baseline="0" dirty="0">
                <a:solidFill>
                  <a:schemeClr val="tx1"/>
                </a:solidFill>
                <a:effectLst/>
              </a:rPr>
              <a:t> to actual expenditure of different types of families from 2005 (before the global recession) to 2013 (the last year we have complete data for) </a:t>
            </a:r>
          </a:p>
          <a:p>
            <a:endParaRPr lang="en-GB" sz="1200" kern="1200" baseline="0" dirty="0">
              <a:solidFill>
                <a:schemeClr val="tx1"/>
              </a:solidFill>
              <a:effectLst/>
            </a:endParaRPr>
          </a:p>
          <a:p>
            <a:r>
              <a:rPr lang="en-GB" sz="1200" kern="1200" baseline="0" dirty="0">
                <a:solidFill>
                  <a:schemeClr val="tx1"/>
                </a:solidFill>
                <a:effectLst/>
              </a:rPr>
              <a:t>In brief this is what we found…</a:t>
            </a:r>
            <a:endParaRPr lang="en-GB" sz="1200" kern="1200" dirty="0">
              <a:solidFill>
                <a:schemeClr val="tx1"/>
              </a:solidFill>
              <a:effectLst/>
            </a:endParaRPr>
          </a:p>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11</a:t>
            </a:fld>
            <a:endParaRPr lang="en-US"/>
          </a:p>
        </p:txBody>
      </p:sp>
    </p:spTree>
    <p:extLst>
      <p:ext uri="{BB962C8B-B14F-4D97-AF65-F5344CB8AC3E}">
        <p14:creationId xmlns:p14="http://schemas.microsoft.com/office/powerpoint/2010/main" val="15049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1836738" cy="1377950"/>
          </a:xfrm>
        </p:spPr>
      </p:sp>
      <p:sp>
        <p:nvSpPr>
          <p:cNvPr id="3" name="Notes Placeholder 2"/>
          <p:cNvSpPr>
            <a:spLocks noGrp="1"/>
          </p:cNvSpPr>
          <p:nvPr>
            <p:ph type="body" idx="1"/>
          </p:nvPr>
        </p:nvSpPr>
        <p:spPr>
          <a:xfrm>
            <a:off x="795699" y="2181813"/>
            <a:ext cx="5486400" cy="4114800"/>
          </a:xfrm>
        </p:spPr>
        <p:txBody>
          <a:bodyPr/>
          <a:lstStyle/>
          <a:p>
            <a:r>
              <a:rPr lang="en-GB" sz="1200" kern="1200" dirty="0">
                <a:solidFill>
                  <a:schemeClr val="tx1"/>
                </a:solidFill>
                <a:effectLst/>
                <a:latin typeface="+mn-lt"/>
                <a:ea typeface="+mn-ea"/>
                <a:cs typeface="+mn-cs"/>
              </a:rPr>
              <a:t>The results in Figure 3 show that the proportion spending below their FBS has increased over time for all families, from 41% in 2005 to 52% in 2013. The rise is particularly sharp for lone parents with one child (from 40.1% to 61.8%), lone parents with 2 or 3 children (from 63.3% to 70.6%), and couples with 4 children (from 56.3% to 81.8%). The time series does not represent a constant increase over time and there are different peaks for different family types: for some the peak occurs in the proportion spending below their FBS around 2007-8 and then again in 2012-13 (e.g. couples with 4 children and lone parents with 2 or 3 children) but for others the peak was in 2010 and then again in 2013 (couples with one, 2 or 3 children).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 2005, lone parents with 2 or 3 children are the group with the highest proportion spending below the FBS (63%) followed by couples with four children (56%). However in 2007 couples with four children became the family type with the largest proportion not meeting the food budget standard, and they? remain so, with 82% of these? families spending less than the FBS, followed by lone parents with 2 or 3 children (71%) and lone parents with one child (62%). Therefore it is lone parents and large families (with 3+ children) who have the highest proportion not meeting the FBS.</a:t>
            </a:r>
            <a:r>
              <a:rPr lang="en-GB" dirty="0">
                <a:effectLst/>
              </a:rPr>
              <a:t> </a:t>
            </a:r>
            <a:endParaRPr lang="en-US" dirty="0"/>
          </a:p>
          <a:p>
            <a:endParaRPr lang="en-US" dirty="0"/>
          </a:p>
          <a:p>
            <a:r>
              <a:rPr lang="en-US" dirty="0"/>
              <a:t>I’m not showing all our data here because I want to move onto the qualitative research but I</a:t>
            </a:r>
            <a:r>
              <a:rPr lang="en-US" baseline="0" dirty="0"/>
              <a:t> want to share one more slide on the quantitative research. B</a:t>
            </a:r>
            <a:r>
              <a:rPr lang="en-US" dirty="0"/>
              <a:t>riefly,</a:t>
            </a:r>
            <a:r>
              <a:rPr lang="en-US" baseline="0" dirty="0"/>
              <a:t> </a:t>
            </a:r>
            <a:r>
              <a:rPr lang="en-US" dirty="0"/>
              <a:t>we wanted to understand what might be driving this pattern so we </a:t>
            </a:r>
            <a:r>
              <a:rPr lang="en-GB" sz="1200" kern="1200" dirty="0">
                <a:solidFill>
                  <a:schemeClr val="tx1"/>
                </a:solidFill>
                <a:effectLst/>
                <a:latin typeface="+mn-lt"/>
                <a:ea typeface="+mn-ea"/>
                <a:cs typeface="+mn-cs"/>
              </a:rPr>
              <a:t>examined what was happening to household income over this time period, and the FBS as a proportion of income</a:t>
            </a:r>
            <a:endParaRPr lang="en-US" baseline="0" dirty="0"/>
          </a:p>
          <a:p>
            <a:endParaRPr lang="en-US" baseline="0" dirty="0"/>
          </a:p>
          <a:p>
            <a:r>
              <a:rPr lang="en-US" baseline="0" dirty="0"/>
              <a:t>In essence it can be explained by stagnant or falling incomes and the increasing cost of food</a:t>
            </a:r>
          </a:p>
          <a:p>
            <a:endParaRPr lang="en-US" baseline="0" dirty="0"/>
          </a:p>
          <a:p>
            <a:r>
              <a:rPr lang="en-US" baseline="0" dirty="0"/>
              <a:t>(apologies that line </a:t>
            </a:r>
            <a:r>
              <a:rPr lang="en-US" baseline="0" dirty="0" err="1"/>
              <a:t>colours</a:t>
            </a:r>
            <a:r>
              <a:rPr lang="en-US" baseline="0" dirty="0"/>
              <a:t> for families are different –not time to fiddle with it)</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12</a:t>
            </a:fld>
            <a:endParaRPr lang="en-US"/>
          </a:p>
        </p:txBody>
      </p:sp>
    </p:spTree>
    <p:extLst>
      <p:ext uri="{BB962C8B-B14F-4D97-AF65-F5344CB8AC3E}">
        <p14:creationId xmlns:p14="http://schemas.microsoft.com/office/powerpoint/2010/main" val="1316082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1689100" cy="1266825"/>
          </a:xfrm>
        </p:spPr>
      </p:sp>
      <p:sp>
        <p:nvSpPr>
          <p:cNvPr id="3" name="Notes Placeholder 2"/>
          <p:cNvSpPr>
            <a:spLocks noGrp="1"/>
          </p:cNvSpPr>
          <p:nvPr>
            <p:ph type="body" idx="1"/>
          </p:nvPr>
        </p:nvSpPr>
        <p:spPr>
          <a:xfrm>
            <a:off x="783488" y="2165553"/>
            <a:ext cx="5486400" cy="5396358"/>
          </a:xfrm>
        </p:spPr>
        <p:txBody>
          <a:bodyPr/>
          <a:lstStyle/>
          <a:p>
            <a:r>
              <a:rPr lang="en-GB" sz="1200" kern="1200" dirty="0">
                <a:solidFill>
                  <a:schemeClr val="tx1"/>
                </a:solidFill>
                <a:effectLst/>
                <a:latin typeface="+mn-lt"/>
                <a:ea typeface="+mn-ea"/>
                <a:cs typeface="+mn-cs"/>
              </a:rPr>
              <a:t>There are limitations with this approach and we need to be careful about how the results are interpreted:</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 finding that between 30 - 82% of families are spending below the FBS is not the same as suggesting that between 30-82% of families are in food poverty.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ways people meet their food needs vary widely and there may be reasons other than economic ones which explain why households spend less than appears ‘necessary’ on food. These may include individual, family and cultural preferences for cheaper or less healthy foods, customary cooking practices that involve low cost, healthy, foods, or supplementing bought foods with home grown produce.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Importantly, families may </a:t>
            </a:r>
            <a:r>
              <a:rPr lang="en-GB" sz="1200" b="1" kern="1200" dirty="0">
                <a:solidFill>
                  <a:schemeClr val="tx1"/>
                </a:solidFill>
                <a:effectLst/>
                <a:latin typeface="+mn-lt"/>
                <a:ea typeface="+mn-ea"/>
                <a:cs typeface="+mn-cs"/>
              </a:rPr>
              <a:t>not</a:t>
            </a:r>
            <a:r>
              <a:rPr lang="en-GB" sz="1200" kern="1200" dirty="0">
                <a:solidFill>
                  <a:schemeClr val="tx1"/>
                </a:solidFill>
                <a:effectLst/>
                <a:latin typeface="+mn-lt"/>
                <a:ea typeface="+mn-ea"/>
                <a:cs typeface="+mn-cs"/>
              </a:rPr>
              <a:t> be spending below the standard because they lack resources. In addition, the diets of those families spending below this amount (whether or not they lack the resources to do otherwise) may </a:t>
            </a:r>
            <a:r>
              <a:rPr lang="en-GB" sz="1200" b="1" kern="1200" dirty="0">
                <a:solidFill>
                  <a:schemeClr val="tx1"/>
                </a:solidFill>
                <a:effectLst/>
                <a:latin typeface="+mn-lt"/>
                <a:ea typeface="+mn-ea"/>
                <a:cs typeface="+mn-cs"/>
              </a:rPr>
              <a:t>not</a:t>
            </a:r>
            <a:r>
              <a:rPr lang="en-GB" sz="1200" kern="1200" dirty="0">
                <a:solidFill>
                  <a:schemeClr val="tx1"/>
                </a:solidFill>
                <a:effectLst/>
                <a:latin typeface="+mn-lt"/>
                <a:ea typeface="+mn-ea"/>
                <a:cs typeface="+mn-cs"/>
              </a:rPr>
              <a:t> be nutritionally inadequate or socially unacceptable.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However, the findings that the proportion not meeting the FBS increases for all family types over time and that particular family types - those headed by lone parents and large families - are farther from the FBS than others, are certainly a cause for concern and demand explanation.</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findings cannot tell us HOW</a:t>
            </a:r>
            <a:r>
              <a:rPr lang="en-GB" sz="1200" kern="1200" baseline="0" dirty="0">
                <a:solidFill>
                  <a:schemeClr val="tx1"/>
                </a:solidFill>
                <a:effectLst/>
                <a:latin typeface="+mn-lt"/>
                <a:ea typeface="+mn-ea"/>
                <a:cs typeface="+mn-cs"/>
              </a:rPr>
              <a:t> families manage below the FBS or the ways in which people within </a:t>
            </a:r>
            <a:r>
              <a:rPr lang="en-GB" sz="1200" kern="1200" baseline="0" dirty="0" err="1">
                <a:solidFill>
                  <a:schemeClr val="tx1"/>
                </a:solidFill>
                <a:effectLst/>
                <a:latin typeface="+mn-lt"/>
                <a:ea typeface="+mn-ea"/>
                <a:cs typeface="+mn-cs"/>
              </a:rPr>
              <a:t>famiklies</a:t>
            </a:r>
            <a:r>
              <a:rPr lang="en-GB" sz="1200" kern="1200" baseline="0" dirty="0">
                <a:solidFill>
                  <a:schemeClr val="tx1"/>
                </a:solidFill>
                <a:effectLst/>
                <a:latin typeface="+mn-lt"/>
                <a:ea typeface="+mn-ea"/>
                <a:cs typeface="+mn-cs"/>
              </a:rPr>
              <a:t> are affected in </a:t>
            </a:r>
            <a:r>
              <a:rPr lang="en-GB" sz="1200" kern="1200" baseline="0" dirty="0" err="1">
                <a:solidFill>
                  <a:schemeClr val="tx1"/>
                </a:solidFill>
                <a:effectLst/>
                <a:latin typeface="+mn-lt"/>
                <a:ea typeface="+mn-ea"/>
                <a:cs typeface="+mn-cs"/>
              </a:rPr>
              <a:t>dofferent</a:t>
            </a:r>
            <a:r>
              <a:rPr lang="en-GB" sz="1200" kern="1200" baseline="0" dirty="0">
                <a:solidFill>
                  <a:schemeClr val="tx1"/>
                </a:solidFill>
                <a:effectLst/>
                <a:latin typeface="+mn-lt"/>
                <a:ea typeface="+mn-ea"/>
                <a:cs typeface="+mn-cs"/>
              </a:rPr>
              <a:t> ways (intra-household variation).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a:t>
            </a:r>
            <a:r>
              <a:rPr lang="en-GB" sz="1200" kern="1200" baseline="0" dirty="0">
                <a:solidFill>
                  <a:schemeClr val="tx1"/>
                </a:solidFill>
                <a:effectLst/>
                <a:latin typeface="+mn-lt"/>
                <a:ea typeface="+mn-ea"/>
                <a:cs typeface="+mn-cs"/>
              </a:rPr>
              <a:t> the next section of the talk I am going to briefly talk about two families who are cases from our qualitative part of the study that is now underway. Both live in Inner London (some families in our sample will be drawn from a contrasting non urban study area).</a:t>
            </a:r>
          </a:p>
          <a:p>
            <a:endParaRPr lang="en-GB" sz="1200" kern="1200" baseline="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Whilst these findings tell us </a:t>
            </a:r>
            <a:r>
              <a:rPr lang="en-GB" sz="1200" i="1" kern="1200" dirty="0">
                <a:solidFill>
                  <a:schemeClr val="tx1"/>
                </a:solidFill>
                <a:effectLst/>
                <a:latin typeface="+mn-lt"/>
                <a:ea typeface="+mn-ea"/>
                <a:cs typeface="+mn-cs"/>
              </a:rPr>
              <a:t>which</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types</a:t>
            </a:r>
            <a:r>
              <a:rPr lang="en-GB" sz="1200" kern="1200" dirty="0">
                <a:solidFill>
                  <a:schemeClr val="tx1"/>
                </a:solidFill>
                <a:effectLst/>
                <a:latin typeface="+mn-lt"/>
                <a:ea typeface="+mn-ea"/>
                <a:cs typeface="+mn-cs"/>
              </a:rPr>
              <a:t> of families are most at risk from food poverty, and we are able to make inferences about why, they cannot tell us </a:t>
            </a:r>
            <a:r>
              <a:rPr lang="en-GB" sz="1200" i="1" kern="1200" dirty="0">
                <a:solidFill>
                  <a:schemeClr val="tx1"/>
                </a:solidFill>
                <a:effectLst/>
                <a:latin typeface="+mn-lt"/>
                <a:ea typeface="+mn-ea"/>
                <a:cs typeface="+mn-cs"/>
              </a:rPr>
              <a:t>how</a:t>
            </a:r>
            <a:r>
              <a:rPr lang="en-GB" sz="1200" kern="1200" dirty="0">
                <a:solidFill>
                  <a:schemeClr val="tx1"/>
                </a:solidFill>
                <a:effectLst/>
                <a:latin typeface="+mn-lt"/>
                <a:ea typeface="+mn-ea"/>
                <a:cs typeface="+mn-cs"/>
              </a:rPr>
              <a:t> families manage to feed themselves when they are spending much less than the FBS, what this experience </a:t>
            </a:r>
            <a:r>
              <a:rPr lang="en-GB" sz="1200" i="1" kern="1200" dirty="0">
                <a:solidFill>
                  <a:schemeClr val="tx1"/>
                </a:solidFill>
                <a:effectLst/>
                <a:latin typeface="+mn-lt"/>
                <a:ea typeface="+mn-ea"/>
                <a:cs typeface="+mn-cs"/>
              </a:rPr>
              <a:t>means</a:t>
            </a:r>
            <a:r>
              <a:rPr lang="en-GB" sz="1200" kern="1200" dirty="0">
                <a:solidFill>
                  <a:schemeClr val="tx1"/>
                </a:solidFill>
                <a:effectLst/>
                <a:latin typeface="+mn-lt"/>
                <a:ea typeface="+mn-ea"/>
                <a:cs typeface="+mn-cs"/>
              </a:rPr>
              <a:t> for them or the ways in which family members are affected. After introducing the qualitative research, the next section </a:t>
            </a:r>
            <a:r>
              <a:rPr lang="en-US" sz="1200" kern="1200" dirty="0">
                <a:solidFill>
                  <a:schemeClr val="tx1"/>
                </a:solidFill>
                <a:effectLst/>
                <a:latin typeface="+mn-lt"/>
                <a:ea typeface="+mn-ea"/>
                <a:cs typeface="+mn-cs"/>
              </a:rPr>
              <a:t>extrapolates from patterns found in the quantitative data by describing three cases that exemplify some of the conditions under which families’ food budgets are constrained, how they cope and how experiences and vary within as well as between households.</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13</a:t>
            </a:fld>
            <a:endParaRPr lang="en-US"/>
          </a:p>
        </p:txBody>
      </p:sp>
    </p:spTree>
    <p:extLst>
      <p:ext uri="{BB962C8B-B14F-4D97-AF65-F5344CB8AC3E}">
        <p14:creationId xmlns:p14="http://schemas.microsoft.com/office/powerpoint/2010/main" val="18994356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r>
              <a:rPr lang="en-GB" altLang="en-US" sz="2400" b="1" dirty="0">
                <a:ea typeface="ＭＳ Ｐゴシック" panose="020B0600070205080204" pitchFamily="34" charset="-128"/>
              </a:rPr>
              <a:t>One urban and one contrasting area; comparable areas in UK, Portugal and Norway</a:t>
            </a:r>
          </a:p>
          <a:p>
            <a:pPr lvl="1"/>
            <a:r>
              <a:rPr lang="en-GB" altLang="en-US" sz="2400" b="1" dirty="0">
                <a:ea typeface="ＭＳ Ｐゴシック" panose="020B0600070205080204" pitchFamily="34" charset="-128"/>
              </a:rPr>
              <a:t>Rates of child poverty</a:t>
            </a:r>
          </a:p>
          <a:p>
            <a:pPr lvl="1"/>
            <a:r>
              <a:rPr lang="en-GB" altLang="en-US" sz="2400" b="1" dirty="0">
                <a:ea typeface="ＭＳ Ｐゴシック" panose="020B0600070205080204" pitchFamily="34" charset="-128"/>
              </a:rPr>
              <a:t>Time and resources </a:t>
            </a:r>
          </a:p>
          <a:p>
            <a:pPr lvl="1" eaLnBrk="1" hangingPunct="1"/>
            <a:r>
              <a:rPr lang="en-GB" altLang="en-US" sz="2400" b="1" dirty="0">
                <a:ea typeface="ＭＳ Ｐゴシック" panose="020B0600070205080204" pitchFamily="34" charset="-128"/>
              </a:rPr>
              <a:t>Profile of area: mix of race and ethnicity; community languages; presence of cheap food shops, fast food; availability of community and/or emergency food provision</a:t>
            </a:r>
          </a:p>
          <a:p>
            <a:pPr lvl="1" eaLnBrk="1" hangingPunct="1"/>
            <a:r>
              <a:rPr lang="en-GB" altLang="en-US" sz="2400" b="1" dirty="0">
                <a:ea typeface="ＭＳ Ｐゴシック" panose="020B0600070205080204" pitchFamily="34" charset="-128"/>
              </a:rPr>
              <a:t>Transport, accessibility, connectivity </a:t>
            </a:r>
          </a:p>
          <a:p>
            <a:pPr lvl="1" eaLnBrk="1" hangingPunct="1"/>
            <a:r>
              <a:rPr lang="en-GB" altLang="en-US" sz="2400" b="1" dirty="0">
                <a:ea typeface="ＭＳ Ｐゴシック" panose="020B0600070205080204" pitchFamily="34" charset="-128"/>
              </a:rPr>
              <a:t>Previous research in the area/schools (both pros and cons)</a:t>
            </a:r>
          </a:p>
          <a:p>
            <a:pPr marL="0" indent="0">
              <a:buNone/>
            </a:pPr>
            <a:r>
              <a:rPr lang="en-GB" b="1" dirty="0"/>
              <a:t>London Borough</a:t>
            </a:r>
          </a:p>
          <a:p>
            <a:pPr>
              <a:buFont typeface="Arial" panose="020B0604020202020204" pitchFamily="34" charset="0"/>
              <a:buChar char="•"/>
            </a:pPr>
            <a:r>
              <a:rPr lang="en-GB" sz="1200" dirty="0"/>
              <a:t>Urban, inner city</a:t>
            </a:r>
          </a:p>
          <a:p>
            <a:pPr>
              <a:buFont typeface="Arial" panose="020B0604020202020204" pitchFamily="34" charset="0"/>
              <a:buChar char="•"/>
            </a:pPr>
            <a:r>
              <a:rPr lang="en-GB" sz="1200" dirty="0"/>
              <a:t>Diverse population, growing middle-class, White UK and other (54%) ; Black/Asian approx. 46%         </a:t>
            </a:r>
          </a:p>
          <a:p>
            <a:pPr>
              <a:buFont typeface="Arial" panose="020B0604020202020204" pitchFamily="34" charset="0"/>
              <a:buChar char="•"/>
            </a:pPr>
            <a:r>
              <a:rPr lang="en-GB" sz="1200" dirty="0"/>
              <a:t>264,000 population</a:t>
            </a:r>
          </a:p>
          <a:p>
            <a:pPr>
              <a:buFont typeface="Arial" panose="020B0604020202020204" pitchFamily="34" charset="0"/>
              <a:buChar char="•"/>
            </a:pPr>
            <a:r>
              <a:rPr lang="en-GB" sz="1200" dirty="0"/>
              <a:t> Good transport links (free buses for children/teenagers)</a:t>
            </a:r>
          </a:p>
          <a:p>
            <a:pPr>
              <a:buFont typeface="Arial" panose="020B0604020202020204" pitchFamily="34" charset="0"/>
              <a:buChar char="•"/>
            </a:pPr>
            <a:r>
              <a:rPr lang="en-GB" sz="1200" dirty="0"/>
              <a:t>42% child poverty (after housing costs) (</a:t>
            </a:r>
            <a:r>
              <a:rPr lang="en-GB" sz="1200" i="1" dirty="0"/>
              <a:t>End Child Poverty)</a:t>
            </a:r>
          </a:p>
          <a:p>
            <a:pPr>
              <a:buFont typeface="Arial" panose="020B0604020202020204" pitchFamily="34" charset="0"/>
              <a:buChar char="•"/>
            </a:pPr>
            <a:r>
              <a:rPr lang="en-GB" sz="1200" dirty="0"/>
              <a:t>Expensive housing – also poor private rented and social housing, large estates; gentrification</a:t>
            </a:r>
          </a:p>
          <a:p>
            <a:pPr>
              <a:buFont typeface="Arial" panose="020B0604020202020204" pitchFamily="34" charset="0"/>
              <a:buChar char="•"/>
            </a:pPr>
            <a:r>
              <a:rPr lang="en-GB" sz="1200" dirty="0"/>
              <a:t>Many cheap food outlets (incl. markets) and community food projects</a:t>
            </a:r>
            <a:endParaRPr lang="en-GB" sz="1200" i="1" dirty="0"/>
          </a:p>
          <a:p>
            <a:pPr>
              <a:buFont typeface="Arial" panose="020B0604020202020204" pitchFamily="34" charset="0"/>
              <a:buChar char="•"/>
            </a:pPr>
            <a:endParaRPr lang="en-GB" sz="1200" dirty="0"/>
          </a:p>
          <a:p>
            <a:pPr marL="0" indent="0">
              <a:buNone/>
            </a:pPr>
            <a:r>
              <a:rPr lang="en-GB" b="1" dirty="0"/>
              <a:t>Coastal area</a:t>
            </a:r>
          </a:p>
          <a:p>
            <a:pPr>
              <a:buFont typeface="Arial" panose="020B0604020202020204" pitchFamily="34" charset="0"/>
              <a:buChar char="•"/>
            </a:pPr>
            <a:r>
              <a:rPr lang="en-GB" sz="1200" dirty="0"/>
              <a:t>Coastal, medium size town</a:t>
            </a:r>
          </a:p>
          <a:p>
            <a:pPr>
              <a:buFont typeface="Arial" panose="020B0604020202020204" pitchFamily="34" charset="0"/>
              <a:buChar char="•"/>
            </a:pPr>
            <a:r>
              <a:rPr lang="en-GB" sz="1200" dirty="0"/>
              <a:t>Homogenous – mainly White British: 97% WB (2011 census) </a:t>
            </a:r>
          </a:p>
          <a:p>
            <a:pPr>
              <a:buFont typeface="Arial" panose="020B0604020202020204" pitchFamily="34" charset="0"/>
              <a:buChar char="•"/>
            </a:pPr>
            <a:r>
              <a:rPr lang="en-GB" sz="1200" dirty="0"/>
              <a:t>50,000 population</a:t>
            </a:r>
          </a:p>
          <a:p>
            <a:pPr>
              <a:buFont typeface="Arial" panose="020B0604020202020204" pitchFamily="34" charset="0"/>
              <a:buChar char="•"/>
            </a:pPr>
            <a:r>
              <a:rPr lang="en-GB" sz="1200" dirty="0"/>
              <a:t>Expensive transport (no child fares at school times)</a:t>
            </a:r>
          </a:p>
          <a:p>
            <a:pPr>
              <a:buFont typeface="Arial" panose="020B0604020202020204" pitchFamily="34" charset="0"/>
              <a:buChar char="•"/>
            </a:pPr>
            <a:r>
              <a:rPr lang="en-GB" sz="1200" dirty="0"/>
              <a:t>49% child poverty rate</a:t>
            </a:r>
          </a:p>
          <a:p>
            <a:pPr>
              <a:buFont typeface="Arial" panose="020B0604020202020204" pitchFamily="34" charset="0"/>
              <a:buChar char="•"/>
            </a:pPr>
            <a:r>
              <a:rPr lang="en-GB" sz="1200" dirty="0"/>
              <a:t>Relatively cheap housing; poor private rented sector and little social housing; some gentrification</a:t>
            </a:r>
          </a:p>
          <a:p>
            <a:pPr>
              <a:buFont typeface="Arial" panose="020B0604020202020204" pitchFamily="34" charset="0"/>
              <a:buChar char="•"/>
            </a:pPr>
            <a:r>
              <a:rPr lang="en-GB" sz="1200" dirty="0"/>
              <a:t>Supermarkets but no cheap markets; fewer cheap eating places; many shops in outside town shopping area so transport important </a:t>
            </a:r>
          </a:p>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14</a:t>
            </a:fld>
            <a:endParaRPr lang="en-US"/>
          </a:p>
        </p:txBody>
      </p:sp>
    </p:spTree>
    <p:extLst>
      <p:ext uri="{BB962C8B-B14F-4D97-AF65-F5344CB8AC3E}">
        <p14:creationId xmlns:p14="http://schemas.microsoft.com/office/powerpoint/2010/main" val="1635584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15</a:t>
            </a:fld>
            <a:endParaRPr lang="en-US"/>
          </a:p>
        </p:txBody>
      </p:sp>
    </p:spTree>
    <p:extLst>
      <p:ext uri="{BB962C8B-B14F-4D97-AF65-F5344CB8AC3E}">
        <p14:creationId xmlns:p14="http://schemas.microsoft.com/office/powerpoint/2010/main" val="27079209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From this sample, we have selected three cases on the following grounds.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they exemplify the analysis we have carried out in the quantitative datasets. </a:t>
            </a:r>
          </a:p>
          <a:p>
            <a:endParaRPr lang="en-GB" sz="1200" kern="1200" dirty="0">
              <a:solidFill>
                <a:schemeClr val="tx1"/>
              </a:solidFill>
              <a:effectLst/>
              <a:latin typeface="+mn-lt"/>
              <a:ea typeface="+mn-ea"/>
              <a:cs typeface="+mn-cs"/>
            </a:endParaRPr>
          </a:p>
          <a:p>
            <a:pPr marL="171450" indent="-171450">
              <a:buFontTx/>
              <a:buChar char="-"/>
            </a:pPr>
            <a:r>
              <a:rPr lang="en-GB" sz="1200" kern="1200" dirty="0">
                <a:solidFill>
                  <a:schemeClr val="tx1"/>
                </a:solidFill>
                <a:effectLst/>
                <a:latin typeface="+mn-lt"/>
                <a:ea typeface="+mn-ea"/>
                <a:cs typeface="+mn-cs"/>
              </a:rPr>
              <a:t>Two are lone parents who as shown above are the most likely to be spending less on food than that needed to meet the FBS. </a:t>
            </a:r>
          </a:p>
          <a:p>
            <a:pPr marL="171450" indent="-171450">
              <a:buFontTx/>
              <a:buChar char="-"/>
            </a:pPr>
            <a:r>
              <a:rPr lang="en-GB" sz="1200" kern="1200" dirty="0">
                <a:solidFill>
                  <a:schemeClr val="tx1"/>
                </a:solidFill>
                <a:effectLst/>
                <a:latin typeface="+mn-lt"/>
                <a:ea typeface="+mn-ea"/>
                <a:cs typeface="+mn-cs"/>
              </a:rPr>
              <a:t>The</a:t>
            </a:r>
            <a:r>
              <a:rPr lang="en-GB" sz="1200" kern="1200" baseline="0" dirty="0">
                <a:solidFill>
                  <a:schemeClr val="tx1"/>
                </a:solidFill>
                <a:effectLst/>
                <a:latin typeface="+mn-lt"/>
                <a:ea typeface="+mn-ea"/>
                <a:cs typeface="+mn-cs"/>
              </a:rPr>
              <a:t> first case </a:t>
            </a:r>
            <a:r>
              <a:rPr lang="en-GB" sz="1200" kern="1200" dirty="0">
                <a:solidFill>
                  <a:schemeClr val="tx1"/>
                </a:solidFill>
                <a:effectLst/>
                <a:latin typeface="+mn-lt"/>
                <a:ea typeface="+mn-ea"/>
                <a:cs typeface="+mn-cs"/>
              </a:rPr>
              <a:t>is also a ‘large family’ also shown to be at risk of food poverty. </a:t>
            </a:r>
          </a:p>
          <a:p>
            <a:pPr marL="171450" indent="-171450">
              <a:buFontTx/>
              <a:buChar char="-"/>
            </a:pPr>
            <a:r>
              <a:rPr lang="en-GB" sz="1200" kern="1200" dirty="0">
                <a:solidFill>
                  <a:schemeClr val="tx1"/>
                </a:solidFill>
                <a:effectLst/>
                <a:latin typeface="+mn-lt"/>
                <a:ea typeface="+mn-ea"/>
                <a:cs typeface="+mn-cs"/>
              </a:rPr>
              <a:t>The second case, also a large family but a two parent household, is chosen because they are not in employment; hence they have a low income in the context of bringing up four children.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 they are key targets of  UK public policy and public discourse: migrant households without right to live in UK are at risk of deportation; lone parent families who have long been the target of policies that have sought to reduce ‘dependence’ on the state; </a:t>
            </a:r>
            <a:r>
              <a:rPr lang="en-GB" sz="1200" kern="1200" dirty="0" err="1">
                <a:solidFill>
                  <a:schemeClr val="tx1"/>
                </a:solidFill>
                <a:effectLst/>
                <a:latin typeface="+mn-lt"/>
                <a:ea typeface="+mn-ea"/>
                <a:cs typeface="+mn-cs"/>
              </a:rPr>
              <a:t>nonemployed</a:t>
            </a:r>
            <a:r>
              <a:rPr lang="en-GB" sz="1200" kern="1200" dirty="0">
                <a:solidFill>
                  <a:schemeClr val="tx1"/>
                </a:solidFill>
                <a:effectLst/>
                <a:latin typeface="+mn-lt"/>
                <a:ea typeface="+mn-ea"/>
                <a:cs typeface="+mn-cs"/>
              </a:rPr>
              <a:t> household with parents suffering a disability; lastly, large families who are facing discrimination by reduced child allowances.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first and third cases we describe are living in a deprived part of the inner London borough where fresh food is readily available including in street markets. </a:t>
            </a:r>
          </a:p>
          <a:p>
            <a:r>
              <a:rPr lang="en-GB" sz="1200" kern="1200" dirty="0">
                <a:solidFill>
                  <a:schemeClr val="tx1"/>
                </a:solidFill>
                <a:effectLst/>
                <a:latin typeface="+mn-lt"/>
                <a:ea typeface="+mn-ea"/>
                <a:cs typeface="+mn-cs"/>
              </a:rPr>
              <a:t>The area is also saturated with fast food outlets whilst in the gentrified parts of the borough expensive independent shops and eateries are moving in. The third case of a large, two-parent family is living in the coastal area in south east England, where transport is expensive and there is a limited range of mainly low budget food shops and food outlets. </a:t>
            </a:r>
          </a:p>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16</a:t>
            </a:fld>
            <a:endParaRPr lang="en-US"/>
          </a:p>
        </p:txBody>
      </p:sp>
    </p:spTree>
    <p:extLst>
      <p:ext uri="{BB962C8B-B14F-4D97-AF65-F5344CB8AC3E}">
        <p14:creationId xmlns:p14="http://schemas.microsoft.com/office/powerpoint/2010/main" val="16987491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Lone British Asian mother + 6 children including TC age 14 years (male)</a:t>
            </a:r>
          </a:p>
          <a:p>
            <a:r>
              <a:rPr lang="en-US" sz="1200" dirty="0"/>
              <a:t>Employed 16 </a:t>
            </a:r>
            <a:r>
              <a:rPr lang="en-US" sz="1200" dirty="0" err="1"/>
              <a:t>hrs</a:t>
            </a:r>
            <a:r>
              <a:rPr lang="en-US" sz="1200" dirty="0"/>
              <a:t> pw + own ‘organic’ business; needs car for work </a:t>
            </a:r>
          </a:p>
          <a:p>
            <a:r>
              <a:rPr lang="en-US" sz="1200" dirty="0"/>
              <a:t>Household Income around £400- 499 pw</a:t>
            </a:r>
          </a:p>
          <a:p>
            <a:r>
              <a:rPr lang="en-US" sz="1200" dirty="0"/>
              <a:t>Roughly 30% of weekly income on food (£150 pw) </a:t>
            </a:r>
            <a:r>
              <a:rPr lang="mr-IN" sz="1200" dirty="0"/>
              <a:t>–</a:t>
            </a:r>
            <a:r>
              <a:rPr lang="en-US" sz="1200" dirty="0"/>
              <a:t> </a:t>
            </a:r>
            <a:r>
              <a:rPr lang="en-GB" sz="1200" dirty="0"/>
              <a:t>around 90% of the FBS for this family type </a:t>
            </a:r>
            <a:endParaRPr lang="en-US" sz="1200" dirty="0"/>
          </a:p>
          <a:p>
            <a:endParaRPr lang="en-GB" dirty="0"/>
          </a:p>
        </p:txBody>
      </p:sp>
      <p:sp>
        <p:nvSpPr>
          <p:cNvPr id="4" name="Slide Number Placeholder 3"/>
          <p:cNvSpPr>
            <a:spLocks noGrp="1"/>
          </p:cNvSpPr>
          <p:nvPr>
            <p:ph type="sldNum" sz="quarter" idx="10"/>
          </p:nvPr>
        </p:nvSpPr>
        <p:spPr/>
        <p:txBody>
          <a:bodyPr/>
          <a:lstStyle/>
          <a:p>
            <a:fld id="{C77851A1-1510-2344-9C6C-DFB56110739F}" type="slidenum">
              <a:rPr lang="en-US" smtClean="0"/>
              <a:t>17</a:t>
            </a:fld>
            <a:endParaRPr lang="en-US"/>
          </a:p>
        </p:txBody>
      </p:sp>
    </p:spTree>
    <p:extLst>
      <p:ext uri="{BB962C8B-B14F-4D97-AF65-F5344CB8AC3E}">
        <p14:creationId xmlns:p14="http://schemas.microsoft.com/office/powerpoint/2010/main" val="3762708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 prioritises utilities, council tax and her DDs, but cuts down on food shopping to pay her debts</a:t>
            </a:r>
          </a:p>
          <a:p>
            <a:r>
              <a:rPr lang="en-GB" sz="1200" kern="1200" dirty="0">
                <a:solidFill>
                  <a:schemeClr val="tx1"/>
                </a:solidFill>
                <a:effectLst/>
                <a:latin typeface="+mn-lt"/>
                <a:ea typeface="+mn-ea"/>
                <a:cs typeface="+mn-cs"/>
              </a:rPr>
              <a:t>that she borrowed to do up the house or to pay for petrol that she needs to get to work: </a:t>
            </a:r>
          </a:p>
          <a:p>
            <a:endParaRPr lang="en-US" dirty="0"/>
          </a:p>
          <a:p>
            <a:r>
              <a:rPr lang="en-GB" sz="1200" dirty="0"/>
              <a:t>you know I can’t feed my kids a few pieces of chicken like I would then when they’re all young – I have to make sure the pot’s full.</a:t>
            </a:r>
          </a:p>
          <a:p>
            <a:endParaRPr lang="en-GB" sz="1200" dirty="0"/>
          </a:p>
          <a:p>
            <a:r>
              <a:rPr lang="en-GB" sz="1200" kern="1200" dirty="0">
                <a:solidFill>
                  <a:schemeClr val="tx1"/>
                </a:solidFill>
                <a:effectLst/>
                <a:latin typeface="+mn-lt"/>
                <a:ea typeface="+mn-ea"/>
                <a:cs typeface="+mn-cs"/>
              </a:rPr>
              <a:t>To a point I really thought I need to get a lock in the kitchen.  Once it’s done just lock up – you’ve had your meal</a:t>
            </a:r>
            <a:r>
              <a:rPr lang="en-GB" dirty="0">
                <a:effectLst/>
              </a:rPr>
              <a:t> </a:t>
            </a:r>
          </a:p>
          <a:p>
            <a:endParaRPr lang="en-GB" dirty="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a:t>TC: Well there’s a lot of chicken shops to keep us busy, there’s a lot of food shops to keep us busy like. </a:t>
            </a:r>
          </a:p>
          <a:p>
            <a:r>
              <a:rPr lang="en-US" dirty="0"/>
              <a:t>Eat out very rarely – maybe once in holidays – as the bills are too </a:t>
            </a:r>
            <a:r>
              <a:rPr lang="en-US" dirty="0" err="1"/>
              <a:t>bis</a:t>
            </a:r>
            <a:endParaRPr lang="en-US" dirty="0"/>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a:t>M: </a:t>
            </a:r>
            <a:r>
              <a:rPr lang="en-GB" sz="1200" i="1" dirty="0"/>
              <a:t>their needs have got more as they’ve grown … they’re big men now, my boys are like 6ft, 6ft 2, their diets are you know .. but the money’s just stayed the same; you know I can’t feed my kids a few pieces of chicken like I would then when they’re all young – I have to make sure the pot’s full</a:t>
            </a:r>
            <a:r>
              <a:rPr lang="en-GB" sz="1200" dirty="0"/>
              <a:t>.</a:t>
            </a:r>
          </a:p>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18</a:t>
            </a:fld>
            <a:endParaRPr lang="en-US"/>
          </a:p>
        </p:txBody>
      </p:sp>
    </p:spTree>
    <p:extLst>
      <p:ext uri="{BB962C8B-B14F-4D97-AF65-F5344CB8AC3E}">
        <p14:creationId xmlns:p14="http://schemas.microsoft.com/office/powerpoint/2010/main" val="2048995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77851A1-1510-2344-9C6C-DFB56110739F}" type="slidenum">
              <a:rPr lang="en-US" smtClean="0"/>
              <a:t>19</a:t>
            </a:fld>
            <a:endParaRPr lang="en-US"/>
          </a:p>
        </p:txBody>
      </p:sp>
    </p:spTree>
    <p:extLst>
      <p:ext uri="{BB962C8B-B14F-4D97-AF65-F5344CB8AC3E}">
        <p14:creationId xmlns:p14="http://schemas.microsoft.com/office/powerpoint/2010/main" val="14831225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Dual parent, White British family + 4 children aged 5-18 years. TC aged 12 years (female)</a:t>
            </a:r>
          </a:p>
          <a:p>
            <a:r>
              <a:rPr lang="en-US" sz="1200" dirty="0"/>
              <a:t>Both parents </a:t>
            </a:r>
            <a:r>
              <a:rPr lang="mr-IN" sz="1200" dirty="0"/>
              <a:t>–</a:t>
            </a:r>
            <a:r>
              <a:rPr lang="en-US" sz="1200" dirty="0"/>
              <a:t> ill health so unable to work but turned down for ESA and </a:t>
            </a:r>
            <a:r>
              <a:rPr lang="en-US" sz="1200" dirty="0" err="1"/>
              <a:t>PiP</a:t>
            </a:r>
            <a:endParaRPr lang="en-US" sz="1200" dirty="0"/>
          </a:p>
          <a:p>
            <a:r>
              <a:rPr lang="en-US" sz="1200" dirty="0"/>
              <a:t>Expensive local bus fares means need to run a car; debt repayments squeeze family budget</a:t>
            </a:r>
          </a:p>
          <a:p>
            <a:r>
              <a:rPr lang="en-US" sz="1200" dirty="0"/>
              <a:t>Household income - </a:t>
            </a:r>
            <a:r>
              <a:rPr lang="en-GB" sz="1200" dirty="0"/>
              <a:t>Job Seeker’s Allowance (JSA) child tax credits and child benefit, housing benefit </a:t>
            </a:r>
            <a:r>
              <a:rPr lang="mr-IN" sz="1200" dirty="0"/>
              <a:t>–</a:t>
            </a:r>
            <a:r>
              <a:rPr lang="en-GB" sz="1200" dirty="0"/>
              <a:t> about £390  </a:t>
            </a:r>
            <a:r>
              <a:rPr lang="en-GB" sz="1200" dirty="0" err="1"/>
              <a:t>pw</a:t>
            </a:r>
            <a:endParaRPr lang="en-US" sz="1200" dirty="0"/>
          </a:p>
          <a:p>
            <a:r>
              <a:rPr lang="en-US" sz="1200" dirty="0"/>
              <a:t>Roughly 25% of weekly income on food (£90-£100 pw) </a:t>
            </a:r>
            <a:r>
              <a:rPr lang="mr-IN" sz="1200" dirty="0"/>
              <a:t>–</a:t>
            </a:r>
            <a:r>
              <a:rPr lang="en-US" sz="1200" dirty="0"/>
              <a:t> </a:t>
            </a:r>
            <a:r>
              <a:rPr lang="en-GB" sz="1200" dirty="0"/>
              <a:t>around 60% of the FBS for this family type </a:t>
            </a:r>
          </a:p>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20</a:t>
            </a:fld>
            <a:endParaRPr lang="en-US"/>
          </a:p>
        </p:txBody>
      </p:sp>
    </p:spTree>
    <p:extLst>
      <p:ext uri="{BB962C8B-B14F-4D97-AF65-F5344CB8AC3E}">
        <p14:creationId xmlns:p14="http://schemas.microsoft.com/office/powerpoint/2010/main" val="26458253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21</a:t>
            </a:fld>
            <a:endParaRPr lang="en-US"/>
          </a:p>
        </p:txBody>
      </p:sp>
    </p:spTree>
    <p:extLst>
      <p:ext uri="{BB962C8B-B14F-4D97-AF65-F5344CB8AC3E}">
        <p14:creationId xmlns:p14="http://schemas.microsoft.com/office/powerpoint/2010/main" val="3104924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22</a:t>
            </a:fld>
            <a:endParaRPr lang="en-US"/>
          </a:p>
        </p:txBody>
      </p:sp>
    </p:spTree>
    <p:extLst>
      <p:ext uri="{BB962C8B-B14F-4D97-AF65-F5344CB8AC3E}">
        <p14:creationId xmlns:p14="http://schemas.microsoft.com/office/powerpoint/2010/main" val="20066786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Lone Nigerian Mother + 2 children incl. TC age 14 years (female)</a:t>
            </a:r>
          </a:p>
          <a:p>
            <a:r>
              <a:rPr lang="en-US" sz="1200" dirty="0"/>
              <a:t>M cannot work because does not have legal status; NRPF and no support under section 17 </a:t>
            </a:r>
            <a:r>
              <a:rPr lang="mr-IN" sz="1200" dirty="0"/>
              <a:t>–</a:t>
            </a:r>
            <a:r>
              <a:rPr lang="en-US" sz="1200" dirty="0"/>
              <a:t> until second</a:t>
            </a:r>
            <a:r>
              <a:rPr lang="en-US" sz="1200" baseline="0" dirty="0"/>
              <a:t> </a:t>
            </a:r>
            <a:r>
              <a:rPr lang="en-US" sz="1200" baseline="0" dirty="0" err="1"/>
              <a:t>vsiit</a:t>
            </a:r>
            <a:r>
              <a:rPr lang="en-US" sz="1200" baseline="0" dirty="0"/>
              <a:t> when re-housed in </a:t>
            </a:r>
            <a:r>
              <a:rPr lang="en-US" sz="1200" baseline="0" dirty="0" err="1"/>
              <a:t>Ilford</a:t>
            </a:r>
            <a:r>
              <a:rPr lang="en-US" sz="1200" baseline="0" dirty="0"/>
              <a:t> </a:t>
            </a:r>
            <a:r>
              <a:rPr lang="en-US" sz="1200" dirty="0"/>
              <a:t>limited access to shared kitchen</a:t>
            </a:r>
          </a:p>
          <a:p>
            <a:r>
              <a:rPr lang="en-US" sz="1200" dirty="0"/>
              <a:t>Household Income: £20 a week cash from church and £20 a week Tesco card from Kids Company</a:t>
            </a:r>
          </a:p>
          <a:p>
            <a:r>
              <a:rPr lang="en-US" sz="1200" dirty="0"/>
              <a:t>Roughly 60% of weekly income on food (£25 pw) - about 25% of the FBS for this type of family. </a:t>
            </a:r>
          </a:p>
          <a:p>
            <a:r>
              <a:rPr lang="en-US" sz="1200" dirty="0"/>
              <a:t>Dried food from </a:t>
            </a:r>
            <a:r>
              <a:rPr lang="en-US" sz="1200" dirty="0" err="1"/>
              <a:t>foodbank</a:t>
            </a:r>
            <a:r>
              <a:rPr lang="en-US" sz="1200" dirty="0"/>
              <a:t> (and clothes and uniform from charity shop or donated) across London – 2 buses – weekly</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a:cs typeface="Times New Roman"/>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a:solidFill>
                  <a:srgbClr val="000000"/>
                </a:solidFill>
                <a:effectLst/>
                <a:latin typeface="+mn-lt"/>
                <a:ea typeface="Times New Roman"/>
                <a:cs typeface="Times New Roman"/>
              </a:rPr>
              <a:t>SECOND VISIT</a:t>
            </a:r>
            <a:r>
              <a:rPr lang="mr-IN" sz="1200" dirty="0">
                <a:solidFill>
                  <a:srgbClr val="000000"/>
                </a:solidFill>
                <a:effectLst/>
                <a:latin typeface="+mn-lt"/>
                <a:ea typeface="Times New Roman"/>
                <a:cs typeface="Times New Roman"/>
              </a:rPr>
              <a:t>…</a:t>
            </a:r>
            <a:r>
              <a:rPr lang="en-GB" sz="1200" dirty="0">
                <a:solidFill>
                  <a:srgbClr val="000000"/>
                </a:solidFill>
                <a:effectLst/>
                <a:latin typeface="+mn-lt"/>
                <a:ea typeface="Times New Roman"/>
                <a:cs typeface="Times New Roman"/>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a:cs typeface="Times New Roman"/>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a:solidFill>
                  <a:srgbClr val="000000"/>
                </a:solidFill>
                <a:effectLst/>
                <a:latin typeface="+mn-lt"/>
                <a:ea typeface="Times New Roman"/>
                <a:cs typeface="Times New Roman"/>
              </a:rPr>
              <a:t>Here are some - the cereals and the tins are from the food bank - the rest are of Nigerian food she cooks, using yam flour etc. The children eat a mixture of 'English' food and Nigerian and she eats mainly (but not all) Nigerian</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a:solidFill>
                  <a:srgbClr val="000000"/>
                </a:solidFill>
                <a:effectLst/>
                <a:latin typeface="+mn-lt"/>
                <a:ea typeface="Times New Roman"/>
                <a:cs typeface="Times New Roman"/>
              </a:rPr>
              <a:t>Brown thing is yam</a:t>
            </a:r>
            <a:endParaRPr lang="en-GB" sz="1200" dirty="0">
              <a:effectLst/>
              <a:latin typeface="Cambria"/>
              <a:ea typeface="ＭＳ 明朝"/>
              <a:cs typeface="Times New Roman"/>
            </a:endParaRPr>
          </a:p>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23</a:t>
            </a:fld>
            <a:endParaRPr lang="en-US"/>
          </a:p>
        </p:txBody>
      </p:sp>
    </p:spTree>
    <p:extLst>
      <p:ext uri="{BB962C8B-B14F-4D97-AF65-F5344CB8AC3E}">
        <p14:creationId xmlns:p14="http://schemas.microsoft.com/office/powerpoint/2010/main" val="30588479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24</a:t>
            </a:fld>
            <a:endParaRPr lang="en-US" dirty="0"/>
          </a:p>
        </p:txBody>
      </p:sp>
    </p:spTree>
    <p:extLst>
      <p:ext uri="{BB962C8B-B14F-4D97-AF65-F5344CB8AC3E}">
        <p14:creationId xmlns:p14="http://schemas.microsoft.com/office/powerpoint/2010/main" val="2811150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Shame has material implications - means </a:t>
            </a:r>
          </a:p>
          <a:p>
            <a:pPr>
              <a:defRPr/>
            </a:pPr>
            <a:r>
              <a:rPr lang="en-US" dirty="0"/>
              <a:t>Younger child has universal FSM but not older </a:t>
            </a:r>
          </a:p>
          <a:p>
            <a:pPr>
              <a:defRPr/>
            </a:pPr>
            <a:r>
              <a:rPr lang="en-US" dirty="0"/>
              <a:t>Weekends are easier because she needs to use less energy so only eats two meals </a:t>
            </a:r>
          </a:p>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25</a:t>
            </a:fld>
            <a:endParaRPr lang="en-US"/>
          </a:p>
        </p:txBody>
      </p:sp>
    </p:spTree>
    <p:extLst>
      <p:ext uri="{BB962C8B-B14F-4D97-AF65-F5344CB8AC3E}">
        <p14:creationId xmlns:p14="http://schemas.microsoft.com/office/powerpoint/2010/main" val="2477900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a:t>
            </a:r>
            <a:r>
              <a:rPr lang="en-US" baseline="0" dirty="0"/>
              <a:t> steps </a:t>
            </a:r>
            <a:r>
              <a:rPr lang="mr-IN" baseline="0" dirty="0"/>
              <a:t>–</a:t>
            </a:r>
            <a:r>
              <a:rPr lang="en-US" baseline="0" dirty="0"/>
              <a:t> different analyses by theme and comparison between coastal and urban area </a:t>
            </a:r>
            <a:r>
              <a:rPr lang="mr-IN" baseline="0" dirty="0"/>
              <a:t>–</a:t>
            </a:r>
            <a:r>
              <a:rPr lang="en-US" baseline="0" dirty="0"/>
              <a:t> consolidate at UK level the international comparison</a:t>
            </a:r>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26</a:t>
            </a:fld>
            <a:endParaRPr lang="en-US"/>
          </a:p>
        </p:txBody>
      </p:sp>
    </p:spTree>
    <p:extLst>
      <p:ext uri="{BB962C8B-B14F-4D97-AF65-F5344CB8AC3E}">
        <p14:creationId xmlns:p14="http://schemas.microsoft.com/office/powerpoint/2010/main" val="36005464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7851A1-1510-2344-9C6C-DFB56110739F}" type="slidenum">
              <a:rPr lang="en-US" smtClean="0"/>
              <a:t>27</a:t>
            </a:fld>
            <a:endParaRPr lang="en-US"/>
          </a:p>
        </p:txBody>
      </p:sp>
    </p:spTree>
    <p:extLst>
      <p:ext uri="{BB962C8B-B14F-4D97-AF65-F5344CB8AC3E}">
        <p14:creationId xmlns:p14="http://schemas.microsoft.com/office/powerpoint/2010/main" val="4200736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US"/>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225500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US"/>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E277308-CA72-6B4B-8D7F-E860A574BB98}"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charset="0"/>
              </a:defRPr>
            </a:lvl1pPr>
          </a:lstStyle>
          <a:p>
            <a:fld id="{367553DF-8933-524B-8239-D4B3D7BFE576}" type="slidenum">
              <a:rPr lang="en-GB"/>
              <a:pPr/>
              <a:t>‹#›</a:t>
            </a:fld>
            <a:endParaRPr lang="en-GB"/>
          </a:p>
        </p:txBody>
      </p:sp>
    </p:spTree>
    <p:extLst>
      <p:ext uri="{BB962C8B-B14F-4D97-AF65-F5344CB8AC3E}">
        <p14:creationId xmlns:p14="http://schemas.microsoft.com/office/powerpoint/2010/main" val="385475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US"/>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4837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US"/>
              <a:t>Click to edit Master title style</a:t>
            </a:r>
            <a:endParaRPr lang="en-US" dirty="0"/>
          </a:p>
        </p:txBody>
      </p:sp>
    </p:spTree>
    <p:extLst>
      <p:ext uri="{BB962C8B-B14F-4D97-AF65-F5344CB8AC3E}">
        <p14:creationId xmlns:p14="http://schemas.microsoft.com/office/powerpoint/2010/main" val="1944837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8495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BEECF15-076B-D249-A959-6D3C378A6408}"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FC23594-73CD-684E-B859-6135AEFCE284}" type="slidenum">
              <a:rPr lang="en-GB"/>
              <a:pPr/>
              <a:t>‹#›</a:t>
            </a:fld>
            <a:endParaRPr lang="en-GB"/>
          </a:p>
        </p:txBody>
      </p:sp>
    </p:spTree>
    <p:extLst>
      <p:ext uri="{BB962C8B-B14F-4D97-AF65-F5344CB8AC3E}">
        <p14:creationId xmlns:p14="http://schemas.microsoft.com/office/powerpoint/2010/main" val="2661519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US"/>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3EB61601-A321-834F-AB25-2CD08BA8F6B5}"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740B321-252E-F94E-B71B-17E4FCA49CA4}" type="slidenum">
              <a:rPr lang="en-GB"/>
              <a:pPr/>
              <a:t>‹#›</a:t>
            </a:fld>
            <a:endParaRPr lang="en-GB"/>
          </a:p>
        </p:txBody>
      </p:sp>
    </p:spTree>
    <p:extLst>
      <p:ext uri="{BB962C8B-B14F-4D97-AF65-F5344CB8AC3E}">
        <p14:creationId xmlns:p14="http://schemas.microsoft.com/office/powerpoint/2010/main" val="1456067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AD8B5D69-8F3A-C443-82DE-6F8828D01F16}"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A830F78A-0D6F-984D-A78C-4F090DE84CDB}" type="slidenum">
              <a:rPr lang="en-GB"/>
              <a:pPr/>
              <a:t>‹#›</a:t>
            </a:fld>
            <a:endParaRPr lang="en-GB"/>
          </a:p>
        </p:txBody>
      </p:sp>
    </p:spTree>
    <p:extLst>
      <p:ext uri="{BB962C8B-B14F-4D97-AF65-F5344CB8AC3E}">
        <p14:creationId xmlns:p14="http://schemas.microsoft.com/office/powerpoint/2010/main" val="153617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FF79B10-433A-BC4E-A4FB-DFCD4D5CFAF8}"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50C973A1-A01C-2E42-A9C5-495EBDBE67EE}" type="slidenum">
              <a:rPr lang="en-GB"/>
              <a:pPr/>
              <a:t>‹#›</a:t>
            </a:fld>
            <a:endParaRPr lang="en-GB"/>
          </a:p>
        </p:txBody>
      </p:sp>
    </p:spTree>
    <p:extLst>
      <p:ext uri="{BB962C8B-B14F-4D97-AF65-F5344CB8AC3E}">
        <p14:creationId xmlns:p14="http://schemas.microsoft.com/office/powerpoint/2010/main" val="1298905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US"/>
              <a:t>Click to edit Master text styles</a:t>
            </a:r>
          </a:p>
        </p:txBody>
      </p:sp>
    </p:spTree>
    <p:extLst>
      <p:ext uri="{BB962C8B-B14F-4D97-AF65-F5344CB8AC3E}">
        <p14:creationId xmlns:p14="http://schemas.microsoft.com/office/powerpoint/2010/main" val="34608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US"/>
              <a:t>Click to edit Master text styles</a:t>
            </a:r>
          </a:p>
        </p:txBody>
      </p:sp>
    </p:spTree>
    <p:extLst>
      <p:ext uri="{BB962C8B-B14F-4D97-AF65-F5344CB8AC3E}">
        <p14:creationId xmlns:p14="http://schemas.microsoft.com/office/powerpoint/2010/main" val="2068015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r>
              <a:rPr lang="en-US" noProof="0"/>
              <a:t>Click icon to add SmartArt graphic</a:t>
            </a:r>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US"/>
              <a:t>Click to edit Master text styles</a:t>
            </a:r>
          </a:p>
        </p:txBody>
      </p:sp>
    </p:spTree>
    <p:extLst>
      <p:ext uri="{BB962C8B-B14F-4D97-AF65-F5344CB8AC3E}">
        <p14:creationId xmlns:p14="http://schemas.microsoft.com/office/powerpoint/2010/main" val="1164333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3161957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250BC90-33FA-314F-9D77-4DBB4DD3BC1F}"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charset="0"/>
              </a:defRPr>
            </a:lvl1pPr>
          </a:lstStyle>
          <a:p>
            <a:fld id="{B0690D01-33AB-934C-9A8B-56468E98E5EC}" type="slidenum">
              <a:rPr lang="en-GB"/>
              <a:pPr/>
              <a:t>‹#›</a:t>
            </a:fld>
            <a:endParaRPr lang="en-GB"/>
          </a:p>
        </p:txBody>
      </p:sp>
    </p:spTree>
    <p:extLst>
      <p:ext uri="{BB962C8B-B14F-4D97-AF65-F5344CB8AC3E}">
        <p14:creationId xmlns:p14="http://schemas.microsoft.com/office/powerpoint/2010/main" val="28852845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5208400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Tree>
    <p:extLst>
      <p:ext uri="{BB962C8B-B14F-4D97-AF65-F5344CB8AC3E}">
        <p14:creationId xmlns:p14="http://schemas.microsoft.com/office/powerpoint/2010/main" val="1273661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42394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C1513D5-F7BC-144C-987B-75DA7FE5B21C}"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F44489D-4870-0045-8099-2DBFDAA56179}" type="slidenum">
              <a:rPr lang="en-GB"/>
              <a:pPr/>
              <a:t>‹#›</a:t>
            </a:fld>
            <a:endParaRPr lang="en-GB"/>
          </a:p>
        </p:txBody>
      </p:sp>
    </p:spTree>
    <p:extLst>
      <p:ext uri="{BB962C8B-B14F-4D97-AF65-F5344CB8AC3E}">
        <p14:creationId xmlns:p14="http://schemas.microsoft.com/office/powerpoint/2010/main" val="3065155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97F43839-8BDC-A349-8807-D71CD3F2AFA3}"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7D4403D3-93D2-2B42-AD84-E162E4295E88}" type="slidenum">
              <a:rPr lang="en-GB"/>
              <a:pPr/>
              <a:t>‹#›</a:t>
            </a:fld>
            <a:endParaRPr lang="en-GB"/>
          </a:p>
        </p:txBody>
      </p:sp>
    </p:spTree>
    <p:extLst>
      <p:ext uri="{BB962C8B-B14F-4D97-AF65-F5344CB8AC3E}">
        <p14:creationId xmlns:p14="http://schemas.microsoft.com/office/powerpoint/2010/main" val="20995153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37FA74D-558D-F142-8D07-4C127A6B50A6}"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ADBBB9D-D761-254D-A9FE-C07C71F4BB48}" type="slidenum">
              <a:rPr lang="en-GB"/>
              <a:pPr/>
              <a:t>‹#›</a:t>
            </a:fld>
            <a:endParaRPr lang="en-GB"/>
          </a:p>
        </p:txBody>
      </p:sp>
    </p:spTree>
    <p:extLst>
      <p:ext uri="{BB962C8B-B14F-4D97-AF65-F5344CB8AC3E}">
        <p14:creationId xmlns:p14="http://schemas.microsoft.com/office/powerpoint/2010/main" val="29633980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56123EFA-812B-6849-BEAA-1E94DFB3AD63}"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014B665-D47E-784E-8FF8-2F871503369B}" type="slidenum">
              <a:rPr lang="en-GB"/>
              <a:pPr/>
              <a:t>‹#›</a:t>
            </a:fld>
            <a:endParaRPr lang="en-GB"/>
          </a:p>
        </p:txBody>
      </p:sp>
    </p:spTree>
    <p:extLst>
      <p:ext uri="{BB962C8B-B14F-4D97-AF65-F5344CB8AC3E}">
        <p14:creationId xmlns:p14="http://schemas.microsoft.com/office/powerpoint/2010/main" val="24850473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15642110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28198407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11472228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06656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36517355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48A955F2-98FD-8C42-BFCC-4F8B46FE288F}"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charset="0"/>
              </a:defRPr>
            </a:lvl1pPr>
          </a:lstStyle>
          <a:p>
            <a:fld id="{1B209C8E-CB05-7349-87E2-0DA7CB75442F}" type="slidenum">
              <a:rPr lang="en-GB"/>
              <a:pPr/>
              <a:t>‹#›</a:t>
            </a:fld>
            <a:endParaRPr lang="en-GB"/>
          </a:p>
        </p:txBody>
      </p:sp>
    </p:spTree>
    <p:extLst>
      <p:ext uri="{BB962C8B-B14F-4D97-AF65-F5344CB8AC3E}">
        <p14:creationId xmlns:p14="http://schemas.microsoft.com/office/powerpoint/2010/main" val="28588974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5244330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Tree>
    <p:extLst>
      <p:ext uri="{BB962C8B-B14F-4D97-AF65-F5344CB8AC3E}">
        <p14:creationId xmlns:p14="http://schemas.microsoft.com/office/powerpoint/2010/main" val="26077819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B6140A53-7B8D-6B45-981B-E84E729A1AE2}"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5D6E9DE-2BBB-0140-924C-2C3F8382506C}" type="slidenum">
              <a:rPr lang="en-GB"/>
              <a:pPr/>
              <a:t>‹#›</a:t>
            </a:fld>
            <a:endParaRPr lang="en-GB"/>
          </a:p>
        </p:txBody>
      </p:sp>
    </p:spTree>
    <p:extLst>
      <p:ext uri="{BB962C8B-B14F-4D97-AF65-F5344CB8AC3E}">
        <p14:creationId xmlns:p14="http://schemas.microsoft.com/office/powerpoint/2010/main" val="42257568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4D7E470-19A3-9B40-8F16-90AC6276E6CB}"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E6FF60B-05BC-8847-9225-E9D67AA33770}" type="slidenum">
              <a:rPr lang="en-GB"/>
              <a:pPr/>
              <a:t>‹#›</a:t>
            </a:fld>
            <a:endParaRPr lang="en-GB"/>
          </a:p>
        </p:txBody>
      </p:sp>
    </p:spTree>
    <p:extLst>
      <p:ext uri="{BB962C8B-B14F-4D97-AF65-F5344CB8AC3E}">
        <p14:creationId xmlns:p14="http://schemas.microsoft.com/office/powerpoint/2010/main" val="37803043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411C4B48-3257-864C-9A14-9BAF0C80CD7F}"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945A38C-2964-3B49-ABAE-7B8F394DE5F7}" type="slidenum">
              <a:rPr lang="en-GB"/>
              <a:pPr/>
              <a:t>‹#›</a:t>
            </a:fld>
            <a:endParaRPr lang="en-GB"/>
          </a:p>
        </p:txBody>
      </p:sp>
    </p:spTree>
    <p:extLst>
      <p:ext uri="{BB962C8B-B14F-4D97-AF65-F5344CB8AC3E}">
        <p14:creationId xmlns:p14="http://schemas.microsoft.com/office/powerpoint/2010/main" val="35873787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A392A708-6855-6C4C-B7D7-6116480C12DA}"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58DD7B3-DD28-1B41-B799-E0450E41B09A}" type="slidenum">
              <a:rPr lang="en-GB"/>
              <a:pPr/>
              <a:t>‹#›</a:t>
            </a:fld>
            <a:endParaRPr lang="en-GB"/>
          </a:p>
        </p:txBody>
      </p:sp>
    </p:spTree>
    <p:extLst>
      <p:ext uri="{BB962C8B-B14F-4D97-AF65-F5344CB8AC3E}">
        <p14:creationId xmlns:p14="http://schemas.microsoft.com/office/powerpoint/2010/main" val="16643018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37061540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25712184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30423060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7154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13522892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4A519E3-3A57-A248-8856-34F46C3AA96D}"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charset="0"/>
              </a:defRPr>
            </a:lvl1pPr>
          </a:lstStyle>
          <a:p>
            <a:fld id="{EDCDBB29-65D7-C147-929B-F37E942BBF0C}" type="slidenum">
              <a:rPr lang="en-GB"/>
              <a:pPr/>
              <a:t>‹#›</a:t>
            </a:fld>
            <a:endParaRPr lang="en-GB"/>
          </a:p>
        </p:txBody>
      </p:sp>
    </p:spTree>
    <p:extLst>
      <p:ext uri="{BB962C8B-B14F-4D97-AF65-F5344CB8AC3E}">
        <p14:creationId xmlns:p14="http://schemas.microsoft.com/office/powerpoint/2010/main" val="28072038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953230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Tree>
    <p:extLst>
      <p:ext uri="{BB962C8B-B14F-4D97-AF65-F5344CB8AC3E}">
        <p14:creationId xmlns:p14="http://schemas.microsoft.com/office/powerpoint/2010/main" val="9562474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0F7AAB8E-00EB-3A43-8619-4A321E581811}"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47A3D74B-7500-EF47-8E41-CCB2352159AB}" type="slidenum">
              <a:rPr lang="en-GB"/>
              <a:pPr/>
              <a:t>‹#›</a:t>
            </a:fld>
            <a:endParaRPr lang="en-GB"/>
          </a:p>
        </p:txBody>
      </p:sp>
    </p:spTree>
    <p:extLst>
      <p:ext uri="{BB962C8B-B14F-4D97-AF65-F5344CB8AC3E}">
        <p14:creationId xmlns:p14="http://schemas.microsoft.com/office/powerpoint/2010/main" val="10983300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91551248-98A6-6D4C-8AC8-6520A95C8AD2}"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238BA30-5B6B-8C45-BDA4-825228EE4255}" type="slidenum">
              <a:rPr lang="en-GB"/>
              <a:pPr/>
              <a:t>‹#›</a:t>
            </a:fld>
            <a:endParaRPr lang="en-GB"/>
          </a:p>
        </p:txBody>
      </p:sp>
    </p:spTree>
    <p:extLst>
      <p:ext uri="{BB962C8B-B14F-4D97-AF65-F5344CB8AC3E}">
        <p14:creationId xmlns:p14="http://schemas.microsoft.com/office/powerpoint/2010/main" val="34775205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B56D186-D243-B944-A6CA-DD6025348623}"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E062E84-6B8F-1846-AD9E-733EB0BAE486}" type="slidenum">
              <a:rPr lang="en-GB"/>
              <a:pPr/>
              <a:t>‹#›</a:t>
            </a:fld>
            <a:endParaRPr lang="en-GB"/>
          </a:p>
        </p:txBody>
      </p:sp>
    </p:spTree>
    <p:extLst>
      <p:ext uri="{BB962C8B-B14F-4D97-AF65-F5344CB8AC3E}">
        <p14:creationId xmlns:p14="http://schemas.microsoft.com/office/powerpoint/2010/main" val="17968664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D450113F-0EF2-9C45-9BE0-BD4EB5DC775E}"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56E9668-8A19-C44B-937E-592C7271B5B2}" type="slidenum">
              <a:rPr lang="en-GB"/>
              <a:pPr/>
              <a:t>‹#›</a:t>
            </a:fld>
            <a:endParaRPr lang="en-GB"/>
          </a:p>
        </p:txBody>
      </p:sp>
    </p:spTree>
    <p:extLst>
      <p:ext uri="{BB962C8B-B14F-4D97-AF65-F5344CB8AC3E}">
        <p14:creationId xmlns:p14="http://schemas.microsoft.com/office/powerpoint/2010/main" val="3627478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17596498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41549571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14110610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692960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40911296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BE1D20BF-E17F-A041-875A-E5AF453BEFF6}"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charset="0"/>
              </a:defRPr>
            </a:lvl1pPr>
          </a:lstStyle>
          <a:p>
            <a:fld id="{E6614212-AAB3-FB43-9ADD-A3625478FA2C}" type="slidenum">
              <a:rPr lang="en-GB"/>
              <a:pPr/>
              <a:t>‹#›</a:t>
            </a:fld>
            <a:endParaRPr lang="en-GB"/>
          </a:p>
        </p:txBody>
      </p:sp>
    </p:spTree>
    <p:extLst>
      <p:ext uri="{BB962C8B-B14F-4D97-AF65-F5344CB8AC3E}">
        <p14:creationId xmlns:p14="http://schemas.microsoft.com/office/powerpoint/2010/main" val="36203391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5091351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Tree>
    <p:extLst>
      <p:ext uri="{BB962C8B-B14F-4D97-AF65-F5344CB8AC3E}">
        <p14:creationId xmlns:p14="http://schemas.microsoft.com/office/powerpoint/2010/main" val="18556695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9623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64F7A30-41F3-1F49-A8C6-BBFDADFE8195}"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0E2E1FAB-D369-2B40-9232-D62734D8B3CD}" type="slidenum">
              <a:rPr lang="en-GB"/>
              <a:pPr/>
              <a:t>‹#›</a:t>
            </a:fld>
            <a:endParaRPr lang="en-GB"/>
          </a:p>
        </p:txBody>
      </p:sp>
    </p:spTree>
    <p:extLst>
      <p:ext uri="{BB962C8B-B14F-4D97-AF65-F5344CB8AC3E}">
        <p14:creationId xmlns:p14="http://schemas.microsoft.com/office/powerpoint/2010/main" val="297721724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FFDDB0E6-9D18-4643-ADCB-A4552BF70AC7}"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37D703C-6E56-CC46-89C6-EDD2A3827490}" type="slidenum">
              <a:rPr lang="en-GB"/>
              <a:pPr/>
              <a:t>‹#›</a:t>
            </a:fld>
            <a:endParaRPr lang="en-GB"/>
          </a:p>
        </p:txBody>
      </p:sp>
    </p:spTree>
    <p:extLst>
      <p:ext uri="{BB962C8B-B14F-4D97-AF65-F5344CB8AC3E}">
        <p14:creationId xmlns:p14="http://schemas.microsoft.com/office/powerpoint/2010/main" val="24916339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32691B5-73CF-064E-9407-2E53EE6960EF}"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0C4F0CB4-E2AB-8142-8CD6-25486690A6F5}" type="slidenum">
              <a:rPr lang="en-GB"/>
              <a:pPr/>
              <a:t>‹#›</a:t>
            </a:fld>
            <a:endParaRPr lang="en-GB"/>
          </a:p>
        </p:txBody>
      </p:sp>
    </p:spTree>
    <p:extLst>
      <p:ext uri="{BB962C8B-B14F-4D97-AF65-F5344CB8AC3E}">
        <p14:creationId xmlns:p14="http://schemas.microsoft.com/office/powerpoint/2010/main" val="600110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030CBCAC-CEBC-B241-95E0-D85DE623DEFE}"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150CEEA-3CC6-9A43-9583-6F1C175BEE69}" type="slidenum">
              <a:rPr lang="en-GB"/>
              <a:pPr/>
              <a:t>‹#›</a:t>
            </a:fld>
            <a:endParaRPr lang="en-GB"/>
          </a:p>
        </p:txBody>
      </p:sp>
    </p:spTree>
    <p:extLst>
      <p:ext uri="{BB962C8B-B14F-4D97-AF65-F5344CB8AC3E}">
        <p14:creationId xmlns:p14="http://schemas.microsoft.com/office/powerpoint/2010/main" val="42348118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24908106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31140820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37586786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25241123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52F4BFAC-6F1F-6B4D-8415-78A65F39CA2A}"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charset="0"/>
              </a:defRPr>
            </a:lvl1pPr>
          </a:lstStyle>
          <a:p>
            <a:fld id="{3A5E9B27-CB1B-D24B-9293-50977AD052E2}" type="slidenum">
              <a:rPr lang="en-GB"/>
              <a:pPr/>
              <a:t>‹#›</a:t>
            </a:fld>
            <a:endParaRPr lang="en-GB"/>
          </a:p>
        </p:txBody>
      </p:sp>
    </p:spTree>
    <p:extLst>
      <p:ext uri="{BB962C8B-B14F-4D97-AF65-F5344CB8AC3E}">
        <p14:creationId xmlns:p14="http://schemas.microsoft.com/office/powerpoint/2010/main" val="42426122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707980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Tree>
    <p:extLst>
      <p:ext uri="{BB962C8B-B14F-4D97-AF65-F5344CB8AC3E}">
        <p14:creationId xmlns:p14="http://schemas.microsoft.com/office/powerpoint/2010/main" val="29440948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2412248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F9BF5AB-2195-D84D-AE18-8BDF58EB7493}"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3A3F1004-A738-CB4A-852C-62D8F7C0BAE6}" type="slidenum">
              <a:rPr lang="en-GB"/>
              <a:pPr/>
              <a:t>‹#›</a:t>
            </a:fld>
            <a:endParaRPr lang="en-GB"/>
          </a:p>
        </p:txBody>
      </p:sp>
    </p:spTree>
    <p:extLst>
      <p:ext uri="{BB962C8B-B14F-4D97-AF65-F5344CB8AC3E}">
        <p14:creationId xmlns:p14="http://schemas.microsoft.com/office/powerpoint/2010/main" val="808033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69BC9D0-C89E-8844-B1DD-D78E66DF4964}"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7E1A71F6-DB7B-994E-863D-44379CDB15C7}" type="slidenum">
              <a:rPr lang="en-GB"/>
              <a:pPr/>
              <a:t>‹#›</a:t>
            </a:fld>
            <a:endParaRPr lang="en-GB"/>
          </a:p>
        </p:txBody>
      </p:sp>
    </p:spTree>
    <p:extLst>
      <p:ext uri="{BB962C8B-B14F-4D97-AF65-F5344CB8AC3E}">
        <p14:creationId xmlns:p14="http://schemas.microsoft.com/office/powerpoint/2010/main" val="11396756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ADD2F6E5-1455-1B4B-962A-66097C08DD21}"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8D9C143-E95F-7346-A001-5B6252177133}" type="slidenum">
              <a:rPr lang="en-GB"/>
              <a:pPr/>
              <a:t>‹#›</a:t>
            </a:fld>
            <a:endParaRPr lang="en-GB"/>
          </a:p>
        </p:txBody>
      </p:sp>
    </p:spTree>
    <p:extLst>
      <p:ext uri="{BB962C8B-B14F-4D97-AF65-F5344CB8AC3E}">
        <p14:creationId xmlns:p14="http://schemas.microsoft.com/office/powerpoint/2010/main" val="37593100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08189B5A-DE55-F04F-BF3D-2511EA18F8C4}"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7747CC01-BF57-5346-B8AD-7C98E9BFF7F6}" type="slidenum">
              <a:rPr lang="en-GB"/>
              <a:pPr/>
              <a:t>‹#›</a:t>
            </a:fld>
            <a:endParaRPr lang="en-GB"/>
          </a:p>
        </p:txBody>
      </p:sp>
    </p:spTree>
    <p:extLst>
      <p:ext uri="{BB962C8B-B14F-4D97-AF65-F5344CB8AC3E}">
        <p14:creationId xmlns:p14="http://schemas.microsoft.com/office/powerpoint/2010/main" val="35069404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8856156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191920438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27024366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Two Content">
    <p:bg>
      <p:bgPr>
        <a:solidFill>
          <a:schemeClr val="bg1"/>
        </a:solidFill>
        <a:effectLst/>
      </p:bgPr>
    </p:bg>
    <p:spTree>
      <p:nvGrpSpPr>
        <p:cNvPr id="1" name=""/>
        <p:cNvGrpSpPr/>
        <p:nvPr/>
      </p:nvGrpSpPr>
      <p:grpSpPr>
        <a:xfrm>
          <a:off x="0" y="0"/>
          <a:ext cx="0" cy="0"/>
          <a:chOff x="0" y="0"/>
          <a:chExt cx="0" cy="0"/>
        </a:xfrm>
      </p:grpSpPr>
      <p:grpSp>
        <p:nvGrpSpPr>
          <p:cNvPr id="6" name="Group 5"/>
          <p:cNvGrpSpPr/>
          <p:nvPr userDrawn="1"/>
        </p:nvGrpSpPr>
        <p:grpSpPr>
          <a:xfrm>
            <a:off x="3" y="0"/>
            <a:ext cx="9143998" cy="95068"/>
            <a:chOff x="1" y="0"/>
            <a:chExt cx="5543549" cy="107788"/>
          </a:xfrm>
        </p:grpSpPr>
        <p:cxnSp>
          <p:nvCxnSpPr>
            <p:cNvPr id="2" name="Straight Connector 1"/>
            <p:cNvCxnSpPr/>
            <p:nvPr userDrawn="1"/>
          </p:nvCxnSpPr>
          <p:spPr>
            <a:xfrm flipV="1">
              <a:off x="107775" y="0"/>
              <a:ext cx="0" cy="60290"/>
            </a:xfrm>
            <a:prstGeom prst="line">
              <a:avLst/>
            </a:prstGeom>
            <a:ln w="127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userDrawn="1"/>
          </p:nvCxnSpPr>
          <p:spPr>
            <a:xfrm flipH="1">
              <a:off x="1" y="107788"/>
              <a:ext cx="60289" cy="0"/>
            </a:xfrm>
            <a:prstGeom prst="line">
              <a:avLst/>
            </a:prstGeom>
            <a:ln w="127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userDrawn="1"/>
          </p:nvCxnSpPr>
          <p:spPr>
            <a:xfrm flipV="1">
              <a:off x="5435775" y="0"/>
              <a:ext cx="0" cy="60290"/>
            </a:xfrm>
            <a:prstGeom prst="line">
              <a:avLst/>
            </a:prstGeom>
            <a:ln w="127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userDrawn="1"/>
          </p:nvCxnSpPr>
          <p:spPr>
            <a:xfrm>
              <a:off x="5476352" y="107788"/>
              <a:ext cx="67198" cy="0"/>
            </a:xfrm>
            <a:prstGeom prst="line">
              <a:avLst/>
            </a:prstGeom>
            <a:ln w="127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oup 6"/>
          <p:cNvGrpSpPr/>
          <p:nvPr userDrawn="1"/>
        </p:nvGrpSpPr>
        <p:grpSpPr>
          <a:xfrm rot="10800000">
            <a:off x="-16758" y="6736049"/>
            <a:ext cx="9143998" cy="95068"/>
            <a:chOff x="1" y="0"/>
            <a:chExt cx="5543549" cy="107788"/>
          </a:xfrm>
        </p:grpSpPr>
        <p:cxnSp>
          <p:nvCxnSpPr>
            <p:cNvPr id="8" name="Straight Connector 7"/>
            <p:cNvCxnSpPr/>
            <p:nvPr userDrawn="1"/>
          </p:nvCxnSpPr>
          <p:spPr>
            <a:xfrm flipV="1">
              <a:off x="107775" y="0"/>
              <a:ext cx="0" cy="60290"/>
            </a:xfrm>
            <a:prstGeom prst="line">
              <a:avLst/>
            </a:prstGeom>
            <a:ln w="127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H="1">
              <a:off x="1" y="107788"/>
              <a:ext cx="60289" cy="0"/>
            </a:xfrm>
            <a:prstGeom prst="line">
              <a:avLst/>
            </a:prstGeom>
            <a:ln w="127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5435775" y="0"/>
              <a:ext cx="0" cy="60290"/>
            </a:xfrm>
            <a:prstGeom prst="line">
              <a:avLst/>
            </a:prstGeom>
            <a:ln w="127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5476352" y="107788"/>
              <a:ext cx="67198" cy="0"/>
            </a:xfrm>
            <a:prstGeom prst="line">
              <a:avLst/>
            </a:prstGeom>
            <a:ln w="127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74220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21933913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871982E-FE5F-F748-B054-D2CBE466AD5A}"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charset="0"/>
              </a:defRPr>
            </a:lvl1pPr>
          </a:lstStyle>
          <a:p>
            <a:fld id="{45CD96DB-AFE3-E043-84F3-1B8ACAA8D268}" type="slidenum">
              <a:rPr lang="en-GB"/>
              <a:pPr/>
              <a:t>‹#›</a:t>
            </a:fld>
            <a:endParaRPr lang="en-GB"/>
          </a:p>
        </p:txBody>
      </p:sp>
    </p:spTree>
    <p:extLst>
      <p:ext uri="{BB962C8B-B14F-4D97-AF65-F5344CB8AC3E}">
        <p14:creationId xmlns:p14="http://schemas.microsoft.com/office/powerpoint/2010/main" val="29508434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2597485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Tree>
    <p:extLst>
      <p:ext uri="{BB962C8B-B14F-4D97-AF65-F5344CB8AC3E}">
        <p14:creationId xmlns:p14="http://schemas.microsoft.com/office/powerpoint/2010/main" val="410488108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14034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3AB532DB-5CBE-7340-A3A5-3E1EB3E2F365}"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70C8BFF7-29B8-4F4E-AEA5-D72D5BB1967D}" type="slidenum">
              <a:rPr lang="en-GB"/>
              <a:pPr/>
              <a:t>‹#›</a:t>
            </a:fld>
            <a:endParaRPr lang="en-GB"/>
          </a:p>
        </p:txBody>
      </p:sp>
    </p:spTree>
    <p:extLst>
      <p:ext uri="{BB962C8B-B14F-4D97-AF65-F5344CB8AC3E}">
        <p14:creationId xmlns:p14="http://schemas.microsoft.com/office/powerpoint/2010/main" val="6283114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4CB15D7-4DA1-9140-8A7A-2E9D39D33140}"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39A1DA7-1479-3843-B64C-70B57C9F3EBB}" type="slidenum">
              <a:rPr lang="en-GB"/>
              <a:pPr/>
              <a:t>‹#›</a:t>
            </a:fld>
            <a:endParaRPr lang="en-GB"/>
          </a:p>
        </p:txBody>
      </p:sp>
    </p:spTree>
    <p:extLst>
      <p:ext uri="{BB962C8B-B14F-4D97-AF65-F5344CB8AC3E}">
        <p14:creationId xmlns:p14="http://schemas.microsoft.com/office/powerpoint/2010/main" val="11310023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9FE6A29-03AF-124C-AEBE-82EF1720532E}"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02EAD940-3335-8D4D-A86E-302C1FB91F5D}" type="slidenum">
              <a:rPr lang="en-GB"/>
              <a:pPr/>
              <a:t>‹#›</a:t>
            </a:fld>
            <a:endParaRPr lang="en-GB"/>
          </a:p>
        </p:txBody>
      </p:sp>
    </p:spTree>
    <p:extLst>
      <p:ext uri="{BB962C8B-B14F-4D97-AF65-F5344CB8AC3E}">
        <p14:creationId xmlns:p14="http://schemas.microsoft.com/office/powerpoint/2010/main" val="394726428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B7A40A71-8F03-7C4F-B854-4524B481D5D9}"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9C9164ED-7591-B545-A46D-3DB57AA7FD19}" type="slidenum">
              <a:rPr lang="en-GB"/>
              <a:pPr/>
              <a:t>‹#›</a:t>
            </a:fld>
            <a:endParaRPr lang="en-GB"/>
          </a:p>
        </p:txBody>
      </p:sp>
    </p:spTree>
    <p:extLst>
      <p:ext uri="{BB962C8B-B14F-4D97-AF65-F5344CB8AC3E}">
        <p14:creationId xmlns:p14="http://schemas.microsoft.com/office/powerpoint/2010/main" val="19924465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13526828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15287086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37672780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150119023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A901994-B8E2-9343-97D1-53D873E180EF}"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charset="0"/>
              </a:defRPr>
            </a:lvl1pPr>
          </a:lstStyle>
          <a:p>
            <a:fld id="{2D6D4BED-75D4-E34E-8B0B-4A3319DC7A89}" type="slidenum">
              <a:rPr lang="en-GB"/>
              <a:pPr/>
              <a:t>‹#›</a:t>
            </a:fld>
            <a:endParaRPr lang="en-GB"/>
          </a:p>
        </p:txBody>
      </p:sp>
    </p:spTree>
    <p:extLst>
      <p:ext uri="{BB962C8B-B14F-4D97-AF65-F5344CB8AC3E}">
        <p14:creationId xmlns:p14="http://schemas.microsoft.com/office/powerpoint/2010/main" val="409669165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14924584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Tree>
    <p:extLst>
      <p:ext uri="{BB962C8B-B14F-4D97-AF65-F5344CB8AC3E}">
        <p14:creationId xmlns:p14="http://schemas.microsoft.com/office/powerpoint/2010/main" val="57454153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085455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B5DAC3F-D963-4B4F-872E-A25A19A20CF8}"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406047B-BA31-4447-8478-C374ECBE43E2}" type="slidenum">
              <a:rPr lang="en-GB"/>
              <a:pPr/>
              <a:t>‹#›</a:t>
            </a:fld>
            <a:endParaRPr lang="en-GB"/>
          </a:p>
        </p:txBody>
      </p:sp>
    </p:spTree>
    <p:extLst>
      <p:ext uri="{BB962C8B-B14F-4D97-AF65-F5344CB8AC3E}">
        <p14:creationId xmlns:p14="http://schemas.microsoft.com/office/powerpoint/2010/main" val="262551669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5C444E32-A17A-9F4B-8996-CE02935C7CDA}"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F18D129-3F42-6D4E-8BA9-D0383E03930D}" type="slidenum">
              <a:rPr lang="en-GB"/>
              <a:pPr/>
              <a:t>‹#›</a:t>
            </a:fld>
            <a:endParaRPr lang="en-GB"/>
          </a:p>
        </p:txBody>
      </p:sp>
    </p:spTree>
    <p:extLst>
      <p:ext uri="{BB962C8B-B14F-4D97-AF65-F5344CB8AC3E}">
        <p14:creationId xmlns:p14="http://schemas.microsoft.com/office/powerpoint/2010/main" val="23905794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7F88FA4-6478-3A46-9633-AF00FD457482}"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E81087C-0135-414A-9771-C34B639F4177}" type="slidenum">
              <a:rPr lang="en-GB"/>
              <a:pPr/>
              <a:t>‹#›</a:t>
            </a:fld>
            <a:endParaRPr lang="en-GB"/>
          </a:p>
        </p:txBody>
      </p:sp>
    </p:spTree>
    <p:extLst>
      <p:ext uri="{BB962C8B-B14F-4D97-AF65-F5344CB8AC3E}">
        <p14:creationId xmlns:p14="http://schemas.microsoft.com/office/powerpoint/2010/main" val="389607429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D4FF631A-3BCA-364E-BCEF-B87D893397F6}"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0A975683-C7E1-E94B-BD47-A4268CCD5ED1}" type="slidenum">
              <a:rPr lang="en-GB"/>
              <a:pPr/>
              <a:t>‹#›</a:t>
            </a:fld>
            <a:endParaRPr lang="en-GB"/>
          </a:p>
        </p:txBody>
      </p:sp>
    </p:spTree>
    <p:extLst>
      <p:ext uri="{BB962C8B-B14F-4D97-AF65-F5344CB8AC3E}">
        <p14:creationId xmlns:p14="http://schemas.microsoft.com/office/powerpoint/2010/main" val="41119239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87407944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123915805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19087575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304137035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99977EB4-C026-974F-A39C-21712596DA07}"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charset="0"/>
              </a:defRPr>
            </a:lvl1pPr>
          </a:lstStyle>
          <a:p>
            <a:fld id="{956E396F-99FF-A04D-85CA-5455F80817B2}" type="slidenum">
              <a:rPr lang="en-GB"/>
              <a:pPr/>
              <a:t>‹#›</a:t>
            </a:fld>
            <a:endParaRPr lang="en-GB"/>
          </a:p>
        </p:txBody>
      </p:sp>
    </p:spTree>
    <p:extLst>
      <p:ext uri="{BB962C8B-B14F-4D97-AF65-F5344CB8AC3E}">
        <p14:creationId xmlns:p14="http://schemas.microsoft.com/office/powerpoint/2010/main" val="62410705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67890954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Tree>
    <p:extLst>
      <p:ext uri="{BB962C8B-B14F-4D97-AF65-F5344CB8AC3E}">
        <p14:creationId xmlns:p14="http://schemas.microsoft.com/office/powerpoint/2010/main" val="154888406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12917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3DB7F16F-7E7C-CE42-A09D-1FFFBA22662C}"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747E980C-AD42-2942-A75E-AF0E7EAD8028}" type="slidenum">
              <a:rPr lang="en-GB"/>
              <a:pPr/>
              <a:t>‹#›</a:t>
            </a:fld>
            <a:endParaRPr lang="en-GB"/>
          </a:p>
        </p:txBody>
      </p:sp>
    </p:spTree>
    <p:extLst>
      <p:ext uri="{BB962C8B-B14F-4D97-AF65-F5344CB8AC3E}">
        <p14:creationId xmlns:p14="http://schemas.microsoft.com/office/powerpoint/2010/main" val="975724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0E60AEA-F0D8-7649-A2A5-20987ACBA71C}"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7F073D1A-A5B6-B849-AFED-31B033BC6DE6}" type="slidenum">
              <a:rPr lang="en-GB"/>
              <a:pPr/>
              <a:t>‹#›</a:t>
            </a:fld>
            <a:endParaRPr lang="en-GB"/>
          </a:p>
        </p:txBody>
      </p:sp>
    </p:spTree>
    <p:extLst>
      <p:ext uri="{BB962C8B-B14F-4D97-AF65-F5344CB8AC3E}">
        <p14:creationId xmlns:p14="http://schemas.microsoft.com/office/powerpoint/2010/main" val="383569024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754B9DA-9F55-DD48-A0F1-6E4276513906}"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FFA8B5E1-E0F0-1B46-A4D4-DB64501982FA}" type="slidenum">
              <a:rPr lang="en-GB"/>
              <a:pPr/>
              <a:t>‹#›</a:t>
            </a:fld>
            <a:endParaRPr lang="en-GB"/>
          </a:p>
        </p:txBody>
      </p:sp>
    </p:spTree>
    <p:extLst>
      <p:ext uri="{BB962C8B-B14F-4D97-AF65-F5344CB8AC3E}">
        <p14:creationId xmlns:p14="http://schemas.microsoft.com/office/powerpoint/2010/main" val="304185804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F98C57A7-E6F8-D24D-9379-EC4549C0895A}"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8A77413-703C-9943-9FA9-F070B79747A3}" type="slidenum">
              <a:rPr lang="en-GB"/>
              <a:pPr/>
              <a:t>‹#›</a:t>
            </a:fld>
            <a:endParaRPr lang="en-GB"/>
          </a:p>
        </p:txBody>
      </p:sp>
    </p:spTree>
    <p:extLst>
      <p:ext uri="{BB962C8B-B14F-4D97-AF65-F5344CB8AC3E}">
        <p14:creationId xmlns:p14="http://schemas.microsoft.com/office/powerpoint/2010/main" val="314896982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294727787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322155328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425543631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41373626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52551BF-BDB4-B746-8ED1-FFEE04D4617E}"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charset="0"/>
              </a:defRPr>
            </a:lvl1pPr>
          </a:lstStyle>
          <a:p>
            <a:fld id="{218D6845-D400-A24A-BDC9-AAF164DD8A92}" type="slidenum">
              <a:rPr lang="en-GB"/>
              <a:pPr/>
              <a:t>‹#›</a:t>
            </a:fld>
            <a:endParaRPr lang="en-GB"/>
          </a:p>
        </p:txBody>
      </p:sp>
    </p:spTree>
    <p:extLst>
      <p:ext uri="{BB962C8B-B14F-4D97-AF65-F5344CB8AC3E}">
        <p14:creationId xmlns:p14="http://schemas.microsoft.com/office/powerpoint/2010/main" val="286684298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6829205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Tree>
    <p:extLst>
      <p:ext uri="{BB962C8B-B14F-4D97-AF65-F5344CB8AC3E}">
        <p14:creationId xmlns:p14="http://schemas.microsoft.com/office/powerpoint/2010/main" val="66603453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207561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72306C71-3302-364E-BBC6-03BAE56CD27C}"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F4BEA5AF-CB6B-0642-9E12-03D976DFA544}" type="slidenum">
              <a:rPr lang="en-GB"/>
              <a:pPr/>
              <a:t>‹#›</a:t>
            </a:fld>
            <a:endParaRPr lang="en-GB"/>
          </a:p>
        </p:txBody>
      </p:sp>
    </p:spTree>
    <p:extLst>
      <p:ext uri="{BB962C8B-B14F-4D97-AF65-F5344CB8AC3E}">
        <p14:creationId xmlns:p14="http://schemas.microsoft.com/office/powerpoint/2010/main" val="326500915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1500EDC-AAFE-8F43-AF9B-00DB46C14776}" type="datetime1">
              <a:rPr lang="en-GB" smtClean="0"/>
              <a:t>29/03/2017</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7F2C4E6-0219-E643-A4F2-2D51F83DA42B}" type="slidenum">
              <a:rPr lang="en-GB"/>
              <a:pPr/>
              <a:t>‹#›</a:t>
            </a:fld>
            <a:endParaRPr lang="en-GB"/>
          </a:p>
        </p:txBody>
      </p:sp>
    </p:spTree>
    <p:extLst>
      <p:ext uri="{BB962C8B-B14F-4D97-AF65-F5344CB8AC3E}">
        <p14:creationId xmlns:p14="http://schemas.microsoft.com/office/powerpoint/2010/main" val="244761680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763CEBA4-7DD2-AC46-85F5-BA77F9E7E64D}"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220B9A4-8A5B-BA47-B259-C76A8C23191A}" type="slidenum">
              <a:rPr lang="en-GB"/>
              <a:pPr/>
              <a:t>‹#›</a:t>
            </a:fld>
            <a:endParaRPr lang="en-GB"/>
          </a:p>
        </p:txBody>
      </p:sp>
    </p:spTree>
    <p:extLst>
      <p:ext uri="{BB962C8B-B14F-4D97-AF65-F5344CB8AC3E}">
        <p14:creationId xmlns:p14="http://schemas.microsoft.com/office/powerpoint/2010/main" val="160391007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8A04B7B-94F2-C148-A843-DF7291B20D71}" type="datetime1">
              <a:rPr lang="en-GB" smtClean="0"/>
              <a:t>29/03/2017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r>
              <a:rPr lang="de-DE"/>
              <a:t>© R.O’Connell 2017 </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D9047621-3443-9F49-BAD0-F91131B114CA}" type="slidenum">
              <a:rPr lang="en-GB"/>
              <a:pPr/>
              <a:t>‹#›</a:t>
            </a:fld>
            <a:endParaRPr lang="en-GB"/>
          </a:p>
        </p:txBody>
      </p:sp>
    </p:spTree>
    <p:extLst>
      <p:ext uri="{BB962C8B-B14F-4D97-AF65-F5344CB8AC3E}">
        <p14:creationId xmlns:p14="http://schemas.microsoft.com/office/powerpoint/2010/main" val="149604510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310315000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249316540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3076337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5.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image" Target="../media/image1.png"/><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theme" Target="../theme/theme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theme" Target="../theme/theme8.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theme" Target="../theme/theme9.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theme" Target="../theme/theme10.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6" descr="IoE_286_landscape.pn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65" r:id="rId1"/>
    <p:sldLayoutId id="2147484938" r:id="rId2"/>
    <p:sldLayoutId id="2147484866" r:id="rId3"/>
    <p:sldLayoutId id="2147484867" r:id="rId4"/>
    <p:sldLayoutId id="2147484868" r:id="rId5"/>
    <p:sldLayoutId id="2147484939" r:id="rId6"/>
    <p:sldLayoutId id="2147484940" r:id="rId7"/>
    <p:sldLayoutId id="2147484941" r:id="rId8"/>
    <p:sldLayoutId id="2147484942" r:id="rId9"/>
    <p:sldLayoutId id="2147484869" r:id="rId10"/>
    <p:sldLayoutId id="2147484870" r:id="rId11"/>
    <p:sldLayoutId id="2147484871" r:id="rId12"/>
  </p:sldLayoutIdLst>
  <p:hf hdr="0" dt="0"/>
  <p:txStyles>
    <p:titleStyle>
      <a:lvl1pPr algn="ctr" defTabSz="457200" rtl="0" eaLnBrk="1" fontAlgn="base" hangingPunct="1">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2pPr>
      <a:lvl3pPr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3pPr>
      <a:lvl4pPr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4pPr>
      <a:lvl5pPr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6" descr="IoE_286_landscape.png"/>
          <p:cNvPicPr>
            <a:picLocks noChangeAspect="1"/>
          </p:cNvPicPr>
          <p:nvPr/>
        </p:nvPicPr>
        <p:blipFill>
          <a:blip r:embed="rId15">
            <a:extLst>
              <a:ext uri="{28A0092B-C50C-407E-A947-70E740481C1C}">
                <a14:useLocalDpi xmlns:a14="http://schemas.microsoft.com/office/drawing/2010/main"/>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72" r:id="rId1"/>
    <p:sldLayoutId id="2147484943" r:id="rId2"/>
    <p:sldLayoutId id="2147484873" r:id="rId3"/>
    <p:sldLayoutId id="2147484874" r:id="rId4"/>
    <p:sldLayoutId id="2147484875" r:id="rId5"/>
    <p:sldLayoutId id="2147484944" r:id="rId6"/>
    <p:sldLayoutId id="2147484945" r:id="rId7"/>
    <p:sldLayoutId id="2147484946" r:id="rId8"/>
    <p:sldLayoutId id="2147484947" r:id="rId9"/>
    <p:sldLayoutId id="2147484876" r:id="rId10"/>
    <p:sldLayoutId id="2147484877" r:id="rId11"/>
    <p:sldLayoutId id="2147484878" r:id="rId12"/>
    <p:sldLayoutId id="2147484879" r:id="rId13"/>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6" descr="IoE_286_landscape.pn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80" r:id="rId1"/>
    <p:sldLayoutId id="2147484948" r:id="rId2"/>
    <p:sldLayoutId id="2147484881" r:id="rId3"/>
    <p:sldLayoutId id="2147484882" r:id="rId4"/>
    <p:sldLayoutId id="2147484949" r:id="rId5"/>
    <p:sldLayoutId id="2147484950" r:id="rId6"/>
    <p:sldLayoutId id="2147484951" r:id="rId7"/>
    <p:sldLayoutId id="2147484952" r:id="rId8"/>
    <p:sldLayoutId id="2147484883" r:id="rId9"/>
    <p:sldLayoutId id="2147484884" r:id="rId10"/>
    <p:sldLayoutId id="2147484885" r:id="rId11"/>
    <p:sldLayoutId id="2147484886" r:id="rId12"/>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6" descr="IoE_286_landscape.pn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87" r:id="rId1"/>
    <p:sldLayoutId id="2147484953" r:id="rId2"/>
    <p:sldLayoutId id="2147484888" r:id="rId3"/>
    <p:sldLayoutId id="2147484889" r:id="rId4"/>
    <p:sldLayoutId id="2147484954" r:id="rId5"/>
    <p:sldLayoutId id="2147484955" r:id="rId6"/>
    <p:sldLayoutId id="2147484956" r:id="rId7"/>
    <p:sldLayoutId id="2147484957" r:id="rId8"/>
    <p:sldLayoutId id="2147484890" r:id="rId9"/>
    <p:sldLayoutId id="2147484891" r:id="rId10"/>
    <p:sldLayoutId id="2147484892" r:id="rId11"/>
    <p:sldLayoutId id="2147484893" r:id="rId12"/>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6" descr="IoE_286_landscape.pn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94" r:id="rId1"/>
    <p:sldLayoutId id="2147484958" r:id="rId2"/>
    <p:sldLayoutId id="2147484895" r:id="rId3"/>
    <p:sldLayoutId id="2147484896" r:id="rId4"/>
    <p:sldLayoutId id="2147484897" r:id="rId5"/>
    <p:sldLayoutId id="2147484959" r:id="rId6"/>
    <p:sldLayoutId id="2147484960" r:id="rId7"/>
    <p:sldLayoutId id="2147484961" r:id="rId8"/>
    <p:sldLayoutId id="2147484962" r:id="rId9"/>
    <p:sldLayoutId id="2147484898" r:id="rId10"/>
    <p:sldLayoutId id="2147484899" r:id="rId11"/>
    <p:sldLayoutId id="2147484900" r:id="rId12"/>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6" descr="IoE_286_landscape.png"/>
          <p:cNvPicPr>
            <a:picLocks noChangeAspect="1"/>
          </p:cNvPicPr>
          <p:nvPr/>
        </p:nvPicPr>
        <p:blipFill>
          <a:blip r:embed="rId15">
            <a:extLst>
              <a:ext uri="{28A0092B-C50C-407E-A947-70E740481C1C}">
                <a14:useLocalDpi xmlns:a14="http://schemas.microsoft.com/office/drawing/2010/main"/>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901" r:id="rId1"/>
    <p:sldLayoutId id="2147484963" r:id="rId2"/>
    <p:sldLayoutId id="2147484902" r:id="rId3"/>
    <p:sldLayoutId id="2147484903" r:id="rId4"/>
    <p:sldLayoutId id="2147484904" r:id="rId5"/>
    <p:sldLayoutId id="2147484964" r:id="rId6"/>
    <p:sldLayoutId id="2147484965" r:id="rId7"/>
    <p:sldLayoutId id="2147484966" r:id="rId8"/>
    <p:sldLayoutId id="2147484967" r:id="rId9"/>
    <p:sldLayoutId id="2147484905" r:id="rId10"/>
    <p:sldLayoutId id="2147484906" r:id="rId11"/>
    <p:sldLayoutId id="2147484907" r:id="rId12"/>
    <p:sldLayoutId id="2147484988" r:id="rId13"/>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170" name="Picture 6" descr="IoE_286_landscape.pn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910" r:id="rId1"/>
    <p:sldLayoutId id="2147484968" r:id="rId2"/>
    <p:sldLayoutId id="2147484911" r:id="rId3"/>
    <p:sldLayoutId id="2147484912" r:id="rId4"/>
    <p:sldLayoutId id="2147484913" r:id="rId5"/>
    <p:sldLayoutId id="2147484969" r:id="rId6"/>
    <p:sldLayoutId id="2147484970" r:id="rId7"/>
    <p:sldLayoutId id="2147484971" r:id="rId8"/>
    <p:sldLayoutId id="2147484972" r:id="rId9"/>
    <p:sldLayoutId id="2147484914" r:id="rId10"/>
    <p:sldLayoutId id="2147484915" r:id="rId11"/>
    <p:sldLayoutId id="2147484916" r:id="rId12"/>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6" descr="IoE_286_landscape.pn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917" r:id="rId1"/>
    <p:sldLayoutId id="2147484973" r:id="rId2"/>
    <p:sldLayoutId id="2147484918" r:id="rId3"/>
    <p:sldLayoutId id="2147484919" r:id="rId4"/>
    <p:sldLayoutId id="2147484920" r:id="rId5"/>
    <p:sldLayoutId id="2147484974" r:id="rId6"/>
    <p:sldLayoutId id="2147484975" r:id="rId7"/>
    <p:sldLayoutId id="2147484976" r:id="rId8"/>
    <p:sldLayoutId id="2147484977" r:id="rId9"/>
    <p:sldLayoutId id="2147484921" r:id="rId10"/>
    <p:sldLayoutId id="2147484922" r:id="rId11"/>
    <p:sldLayoutId id="2147484923" r:id="rId12"/>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218" name="Picture 6" descr="IoE_286_landscape.pn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924" r:id="rId1"/>
    <p:sldLayoutId id="2147484978" r:id="rId2"/>
    <p:sldLayoutId id="2147484925" r:id="rId3"/>
    <p:sldLayoutId id="2147484926" r:id="rId4"/>
    <p:sldLayoutId id="2147484927" r:id="rId5"/>
    <p:sldLayoutId id="2147484979" r:id="rId6"/>
    <p:sldLayoutId id="2147484980" r:id="rId7"/>
    <p:sldLayoutId id="2147484981" r:id="rId8"/>
    <p:sldLayoutId id="2147484982" r:id="rId9"/>
    <p:sldLayoutId id="2147484928" r:id="rId10"/>
    <p:sldLayoutId id="2147484929" r:id="rId11"/>
    <p:sldLayoutId id="2147484930" r:id="rId12"/>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42" name="Picture 6" descr="IoE_286_landscape.pn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931" r:id="rId1"/>
    <p:sldLayoutId id="2147484983" r:id="rId2"/>
    <p:sldLayoutId id="2147484932" r:id="rId3"/>
    <p:sldLayoutId id="2147484933" r:id="rId4"/>
    <p:sldLayoutId id="2147484934" r:id="rId5"/>
    <p:sldLayoutId id="2147484984" r:id="rId6"/>
    <p:sldLayoutId id="2147484985" r:id="rId7"/>
    <p:sldLayoutId id="2147484986" r:id="rId8"/>
    <p:sldLayoutId id="2147484987" r:id="rId9"/>
    <p:sldLayoutId id="2147484935" r:id="rId10"/>
    <p:sldLayoutId id="2147484936" r:id="rId11"/>
    <p:sldLayoutId id="2147484937" r:id="rId12"/>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cs typeface="MS PGothic" charset="0"/>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oconnell@ioe.ac.uk" TargetMode="External"/><Relationship Id="rId2" Type="http://schemas.openxmlformats.org/officeDocument/2006/relationships/notesSlide" Target="../notesSlides/notesSlide1.xml"/><Relationship Id="rId1" Type="http://schemas.openxmlformats.org/officeDocument/2006/relationships/slideLayout" Target="../slideLayouts/slideLayout62.xml"/><Relationship Id="rId5" Type="http://schemas.openxmlformats.org/officeDocument/2006/relationships/image" Target="../media/image2.jpeg"/><Relationship Id="rId4" Type="http://schemas.openxmlformats.org/officeDocument/2006/relationships/hyperlink" Target="http://www.foodinhardtimes.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3.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6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3.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3.xml"/><Relationship Id="rId6" Type="http://schemas.openxmlformats.org/officeDocument/2006/relationships/image" Target="../media/image14.jpeg"/><Relationship Id="rId5" Type="http://schemas.openxmlformats.org/officeDocument/2006/relationships/image" Target="../media/image13.gif"/><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3.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6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3.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6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3.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74.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6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63.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3.xml"/></Relationships>
</file>

<file path=ppt/slides/_rels/slide27.xml.rels><?xml version="1.0" encoding="UTF-8" standalone="yes"?>
<Relationships xmlns="http://schemas.openxmlformats.org/package/2006/relationships"><Relationship Id="rId3" Type="http://schemas.openxmlformats.org/officeDocument/2006/relationships/hyperlink" Target="http://www.foodinhardtimes.org" TargetMode="External"/><Relationship Id="rId2" Type="http://schemas.openxmlformats.org/officeDocument/2006/relationships/notesSlide" Target="../notesSlides/notesSlide27.xml"/><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04801" y="1458098"/>
            <a:ext cx="7600949" cy="2752725"/>
          </a:xfrm>
        </p:spPr>
        <p:txBody>
          <a:bodyPr/>
          <a:lstStyle/>
          <a:p>
            <a:r>
              <a:rPr lang="en-GB" sz="4000" dirty="0"/>
              <a:t>Families and Food in Austerity Britain: Early findings from a mixed methods study of families and food in hard times</a:t>
            </a:r>
            <a:br>
              <a:rPr lang="en-GB" sz="4000" dirty="0"/>
            </a:br>
            <a:endParaRPr lang="en-GB" sz="4000" dirty="0"/>
          </a:p>
        </p:txBody>
      </p:sp>
      <p:sp>
        <p:nvSpPr>
          <p:cNvPr id="3075" name="Rectangle 3"/>
          <p:cNvSpPr>
            <a:spLocks noGrp="1" noChangeArrowheads="1"/>
          </p:cNvSpPr>
          <p:nvPr>
            <p:ph type="subTitle" idx="1"/>
          </p:nvPr>
        </p:nvSpPr>
        <p:spPr>
          <a:xfrm>
            <a:off x="304801" y="4210822"/>
            <a:ext cx="6010275" cy="2269031"/>
          </a:xfrm>
        </p:spPr>
        <p:txBody>
          <a:bodyPr/>
          <a:lstStyle/>
          <a:p>
            <a:pPr marL="0" indent="0" eaLnBrk="1" hangingPunct="1"/>
            <a:r>
              <a:rPr lang="en-GB" sz="1800" b="0" dirty="0"/>
              <a:t>Rebecca O’Connell</a:t>
            </a:r>
          </a:p>
          <a:p>
            <a:pPr marL="0" indent="0" eaLnBrk="1" hangingPunct="1"/>
            <a:r>
              <a:rPr lang="en-GB" sz="1800" dirty="0"/>
              <a:t>Thomas Coram Research Unit</a:t>
            </a:r>
          </a:p>
          <a:p>
            <a:pPr marL="0" indent="0" eaLnBrk="1" hangingPunct="1"/>
            <a:r>
              <a:rPr lang="en-GB" sz="1800" u="sng" dirty="0">
                <a:hlinkClick r:id="rId3"/>
              </a:rPr>
              <a:t>rebecca.oconnell@ucl.ac.uk</a:t>
            </a:r>
            <a:endParaRPr lang="en-GB" sz="1800" u="sng" dirty="0"/>
          </a:p>
          <a:p>
            <a:pPr marL="0" indent="0" eaLnBrk="1" hangingPunct="1"/>
            <a:r>
              <a:rPr lang="en-GB" sz="1800" u="sng" dirty="0">
                <a:hlinkClick r:id="rId4"/>
              </a:rPr>
              <a:t>www.foodinhardtimes.org</a:t>
            </a:r>
            <a:endParaRPr lang="en-GB" sz="1800" u="sng" dirty="0"/>
          </a:p>
          <a:p>
            <a:pPr marL="0" indent="0" eaLnBrk="1" hangingPunct="1"/>
            <a:endParaRPr lang="en-GB" sz="1800" dirty="0"/>
          </a:p>
          <a:p>
            <a:r>
              <a:rPr lang="en-US" sz="1800" dirty="0"/>
              <a:t>Monday </a:t>
            </a:r>
            <a:r>
              <a:rPr lang="en-GB" sz="1800" dirty="0"/>
              <a:t>27</a:t>
            </a:r>
            <a:r>
              <a:rPr lang="en-GB" sz="1800" baseline="30000" dirty="0"/>
              <a:t>th</a:t>
            </a:r>
            <a:r>
              <a:rPr lang="en-GB" sz="1800" dirty="0"/>
              <a:t> March 2017</a:t>
            </a:r>
          </a:p>
          <a:p>
            <a:r>
              <a:rPr lang="en-GB" sz="1800" dirty="0"/>
              <a:t>CIRCY, University of Sussex</a:t>
            </a:r>
          </a:p>
          <a:p>
            <a:endParaRPr lang="en-GB" sz="1800" dirty="0"/>
          </a:p>
          <a:p>
            <a:endParaRPr lang="en-GB" sz="1800" dirty="0"/>
          </a:p>
          <a:p>
            <a:pPr marL="0" indent="0" eaLnBrk="1" hangingPunct="1"/>
            <a:endParaRPr lang="en-GB" sz="1800" dirty="0"/>
          </a:p>
          <a:p>
            <a:pPr marL="0" indent="0" eaLnBrk="1" hangingPunct="1"/>
            <a:endParaRPr lang="en-GB" sz="1800" b="0" dirty="0"/>
          </a:p>
          <a:p>
            <a:pPr marL="0" indent="0"/>
            <a:endParaRPr lang="en-GB" sz="2800" b="0" dirty="0"/>
          </a:p>
          <a:p>
            <a:pPr marL="0" indent="0"/>
            <a:endParaRPr lang="en-GB" sz="2800" dirty="0"/>
          </a:p>
          <a:p>
            <a:pPr marL="0" indent="0" eaLnBrk="1" hangingPunct="1"/>
            <a:endParaRPr lang="en-GB" sz="2800" b="0" dirty="0"/>
          </a:p>
          <a:p>
            <a:pPr marL="0" indent="0" eaLnBrk="1" hangingPunct="1"/>
            <a:endParaRPr lang="en-GB" sz="2800" b="0" dirty="0"/>
          </a:p>
          <a:p>
            <a:pPr marL="0" indent="0" eaLnBrk="1" hangingPunct="1"/>
            <a:endParaRPr lang="en-GB" sz="2800" b="0" dirty="0">
              <a:solidFill>
                <a:schemeClr val="tx2">
                  <a:lumMod val="60000"/>
                  <a:lumOff val="40000"/>
                </a:schemeClr>
              </a:solidFill>
              <a:hlinkClick r:id="rId3"/>
            </a:endParaRPr>
          </a:p>
          <a:p>
            <a:pPr marL="0" indent="0" eaLnBrk="1" hangingPunct="1"/>
            <a:endParaRPr lang="en-GB" sz="2800" b="0" dirty="0"/>
          </a:p>
        </p:txBody>
      </p:sp>
      <p:sp>
        <p:nvSpPr>
          <p:cNvPr id="3076" name="Rectangle 5"/>
          <p:cNvSpPr>
            <a:spLocks noChangeArrowheads="1"/>
          </p:cNvSpPr>
          <p:nvPr/>
        </p:nvSpPr>
        <p:spPr bwMode="auto">
          <a:xfrm>
            <a:off x="6732588" y="5734050"/>
            <a:ext cx="2411412" cy="1123950"/>
          </a:xfrm>
          <a:prstGeom prst="rect">
            <a:avLst/>
          </a:prstGeom>
          <a:solidFill>
            <a:srgbClr val="2EC8D5"/>
          </a:solidFill>
          <a:ln w="9525">
            <a:noFill/>
            <a:miter lim="800000"/>
            <a:headEnd/>
            <a:tailEnd/>
          </a:ln>
        </p:spPr>
        <p:txBody>
          <a:bodyPr wrap="none" lIns="72000" rIns="72000"/>
          <a:lstStyle/>
          <a:p>
            <a:endParaRPr lang="en-US" sz="1600">
              <a:solidFill>
                <a:schemeClr val="bg1"/>
              </a:solidFill>
            </a:endParaRPr>
          </a:p>
        </p:txBody>
      </p:sp>
      <p:pic>
        <p:nvPicPr>
          <p:cNvPr id="5" name="Picture 4" descr="erc_banner-horizontal.jpg"/>
          <p:cNvPicPr>
            <a:picLocks noChangeAspect="1"/>
          </p:cNvPicPr>
          <p:nvPr/>
        </p:nvPicPr>
        <p:blipFill>
          <a:blip r:embed="rId5" cstate="print"/>
          <a:stretch>
            <a:fillRect/>
          </a:stretch>
        </p:blipFill>
        <p:spPr>
          <a:xfrm>
            <a:off x="5800725" y="5667375"/>
            <a:ext cx="3343275" cy="1190625"/>
          </a:xfrm>
          <a:prstGeom prst="rect">
            <a:avLst/>
          </a:prstGeom>
        </p:spPr>
      </p:pic>
    </p:spTree>
    <p:extLst>
      <p:ext uri="{BB962C8B-B14F-4D97-AF65-F5344CB8AC3E}">
        <p14:creationId xmlns:p14="http://schemas.microsoft.com/office/powerpoint/2010/main" val="1154858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l="-889"/>
          <a:stretch/>
        </p:blipFill>
        <p:spPr>
          <a:xfrm>
            <a:off x="162508" y="1367463"/>
            <a:ext cx="5474004" cy="2486080"/>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35448" y="871647"/>
            <a:ext cx="4159505" cy="5079124"/>
          </a:xfrm>
          <a:prstGeom prst="rect">
            <a:avLst/>
          </a:prstGeom>
        </p:spPr>
      </p:pic>
      <p:sp>
        <p:nvSpPr>
          <p:cNvPr id="5" name="TextBox 4"/>
          <p:cNvSpPr txBox="1"/>
          <p:nvPr/>
        </p:nvSpPr>
        <p:spPr>
          <a:xfrm>
            <a:off x="457200" y="4202669"/>
            <a:ext cx="5072940" cy="646331"/>
          </a:xfrm>
          <a:prstGeom prst="rect">
            <a:avLst/>
          </a:prstGeom>
          <a:noFill/>
        </p:spPr>
        <p:txBody>
          <a:bodyPr wrap="square" rtlCol="0">
            <a:spAutoFit/>
          </a:bodyPr>
          <a:lstStyle/>
          <a:p>
            <a:r>
              <a:rPr lang="en-GB" sz="3600" b="1" dirty="0"/>
              <a:t>foodinhardtimes.org</a:t>
            </a:r>
          </a:p>
        </p:txBody>
      </p:sp>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2508" y="5137114"/>
            <a:ext cx="3340898" cy="1188823"/>
          </a:xfrm>
          <a:prstGeom prst="rect">
            <a:avLst/>
          </a:prstGeom>
        </p:spPr>
      </p:pic>
      <p:sp>
        <p:nvSpPr>
          <p:cNvPr id="8" name="Footer Placeholder 7"/>
          <p:cNvSpPr>
            <a:spLocks noGrp="1"/>
          </p:cNvSpPr>
          <p:nvPr>
            <p:ph type="ftr" sz="quarter" idx="11"/>
          </p:nvPr>
        </p:nvSpPr>
        <p:spPr>
          <a:xfrm>
            <a:off x="6499353" y="6451662"/>
            <a:ext cx="2895600" cy="365125"/>
          </a:xfrm>
        </p:spPr>
        <p:txBody>
          <a:bodyPr/>
          <a:lstStyle/>
          <a:p>
            <a:pPr>
              <a:defRPr/>
            </a:pPr>
            <a:r>
              <a:rPr lang="en-US" dirty="0"/>
              <a:t>© R O’Connell, 2016</a:t>
            </a:r>
          </a:p>
        </p:txBody>
      </p:sp>
    </p:spTree>
    <p:extLst>
      <p:ext uri="{BB962C8B-B14F-4D97-AF65-F5344CB8AC3E}">
        <p14:creationId xmlns:p14="http://schemas.microsoft.com/office/powerpoint/2010/main" val="1944439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 </a:t>
            </a:r>
          </a:p>
        </p:txBody>
      </p:sp>
      <p:sp>
        <p:nvSpPr>
          <p:cNvPr id="3" name="Content Placeholder 2"/>
          <p:cNvSpPr>
            <a:spLocks noGrp="1"/>
          </p:cNvSpPr>
          <p:nvPr>
            <p:ph idx="1"/>
          </p:nvPr>
        </p:nvSpPr>
        <p:spPr>
          <a:xfrm>
            <a:off x="457200" y="2484822"/>
            <a:ext cx="8229600" cy="3871528"/>
          </a:xfrm>
        </p:spPr>
        <p:txBody>
          <a:bodyPr/>
          <a:lstStyle/>
          <a:p>
            <a:r>
              <a:rPr lang="en-US" dirty="0"/>
              <a:t>Background </a:t>
            </a:r>
          </a:p>
          <a:p>
            <a:r>
              <a:rPr lang="en-US" dirty="0"/>
              <a:t>Study design and </a:t>
            </a:r>
            <a:r>
              <a:rPr lang="en-US" dirty="0" err="1"/>
              <a:t>conceptualising</a:t>
            </a:r>
            <a:r>
              <a:rPr lang="en-US" dirty="0"/>
              <a:t> food poverty</a:t>
            </a:r>
          </a:p>
          <a:p>
            <a:r>
              <a:rPr lang="en-US" dirty="0"/>
              <a:t>Quantitative analysis </a:t>
            </a:r>
            <a:r>
              <a:rPr lang="mr-IN" dirty="0"/>
              <a:t>–</a:t>
            </a:r>
            <a:r>
              <a:rPr lang="en-US" dirty="0"/>
              <a:t> identifying UK families at risk of food poverty</a:t>
            </a:r>
          </a:p>
          <a:p>
            <a:r>
              <a:rPr lang="en-US" dirty="0"/>
              <a:t>Qualitative research </a:t>
            </a:r>
            <a:r>
              <a:rPr lang="mr-IN" dirty="0"/>
              <a:t>–</a:t>
            </a:r>
            <a:r>
              <a:rPr lang="en-US" dirty="0"/>
              <a:t> three family cases</a:t>
            </a:r>
          </a:p>
          <a:p>
            <a:r>
              <a:rPr lang="en-US" dirty="0"/>
              <a:t>Discussion/implications </a:t>
            </a:r>
          </a:p>
        </p:txBody>
      </p:sp>
      <p:sp>
        <p:nvSpPr>
          <p:cNvPr id="4" name="Footer Placeholder 3"/>
          <p:cNvSpPr>
            <a:spLocks noGrp="1"/>
          </p:cNvSpPr>
          <p:nvPr>
            <p:ph type="ftr" sz="quarter" idx="11"/>
          </p:nvPr>
        </p:nvSpPr>
        <p:spPr/>
        <p:txBody>
          <a:bodyPr/>
          <a:lstStyle/>
          <a:p>
            <a:pPr>
              <a:defRPr/>
            </a:pPr>
            <a:r>
              <a:rPr lang="de-DE"/>
              <a:t>© R.O’Connell 2017 </a:t>
            </a:r>
            <a:endParaRPr lang="en-US"/>
          </a:p>
        </p:txBody>
      </p:sp>
      <p:sp>
        <p:nvSpPr>
          <p:cNvPr id="5" name="Slide Number Placeholder 4"/>
          <p:cNvSpPr>
            <a:spLocks noGrp="1"/>
          </p:cNvSpPr>
          <p:nvPr>
            <p:ph type="sldNum" sz="quarter" idx="12"/>
          </p:nvPr>
        </p:nvSpPr>
        <p:spPr/>
        <p:txBody>
          <a:bodyPr/>
          <a:lstStyle/>
          <a:p>
            <a:fld id="{3A5E9B27-CB1B-D24B-9293-50977AD052E2}" type="slidenum">
              <a:rPr lang="en-GB" smtClean="0"/>
              <a:pPr/>
              <a:t>3</a:t>
            </a:fld>
            <a:endParaRPr lang="en-GB"/>
          </a:p>
        </p:txBody>
      </p:sp>
    </p:spTree>
    <p:extLst>
      <p:ext uri="{BB962C8B-B14F-4D97-AF65-F5344CB8AC3E}">
        <p14:creationId xmlns:p14="http://schemas.microsoft.com/office/powerpoint/2010/main" val="1238411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4" name="Footer Placeholder 3"/>
          <p:cNvSpPr>
            <a:spLocks noGrp="1"/>
          </p:cNvSpPr>
          <p:nvPr>
            <p:ph type="ftr" sz="quarter" idx="11"/>
          </p:nvPr>
        </p:nvSpPr>
        <p:spPr/>
        <p:txBody>
          <a:bodyPr/>
          <a:lstStyle/>
          <a:p>
            <a:pPr>
              <a:defRPr/>
            </a:pPr>
            <a:r>
              <a:rPr lang="de-DE"/>
              <a:t>© R.O’Connell 2017 </a:t>
            </a:r>
            <a:endParaRPr lang="en-US"/>
          </a:p>
        </p:txBody>
      </p:sp>
      <p:sp>
        <p:nvSpPr>
          <p:cNvPr id="5" name="Slide Number Placeholder 4"/>
          <p:cNvSpPr>
            <a:spLocks noGrp="1"/>
          </p:cNvSpPr>
          <p:nvPr>
            <p:ph type="sldNum" sz="quarter" idx="12"/>
          </p:nvPr>
        </p:nvSpPr>
        <p:spPr/>
        <p:txBody>
          <a:bodyPr/>
          <a:lstStyle/>
          <a:p>
            <a:fld id="{3A5E9B27-CB1B-D24B-9293-50977AD052E2}" type="slidenum">
              <a:rPr lang="en-GB" smtClean="0"/>
              <a:pPr/>
              <a:t>4</a:t>
            </a:fld>
            <a:endParaRPr lang="en-GB"/>
          </a:p>
        </p:txBody>
      </p:sp>
      <p:pic>
        <p:nvPicPr>
          <p:cNvPr id="6"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l="-104136" r="-104136"/>
          <a:stretch>
            <a:fillRect/>
          </a:stretch>
        </p:blipFill>
        <p:spPr>
          <a:xfrm>
            <a:off x="-2456180" y="2484822"/>
            <a:ext cx="8229600" cy="3500438"/>
          </a:xfrm>
        </p:spPr>
      </p:pic>
      <p:sp>
        <p:nvSpPr>
          <p:cNvPr id="7" name="Rectangle 6"/>
          <p:cNvSpPr/>
          <p:nvPr/>
        </p:nvSpPr>
        <p:spPr>
          <a:xfrm>
            <a:off x="3124200" y="2472190"/>
            <a:ext cx="5562600" cy="3477875"/>
          </a:xfrm>
          <a:prstGeom prst="rect">
            <a:avLst/>
          </a:prstGeom>
        </p:spPr>
        <p:txBody>
          <a:bodyPr wrap="square">
            <a:spAutoFit/>
          </a:bodyPr>
          <a:lstStyle/>
          <a:p>
            <a:pPr marL="0" indent="0">
              <a:buNone/>
            </a:pPr>
            <a:r>
              <a:rPr lang="en-GB" sz="2000" dirty="0"/>
              <a:t>“Demand for food parcels explodes as welfare cuts and falling pay hit home” </a:t>
            </a:r>
          </a:p>
          <a:p>
            <a:pPr marL="0" indent="0">
              <a:buNone/>
            </a:pPr>
            <a:r>
              <a:rPr lang="en-GB" sz="2000" dirty="0"/>
              <a:t>(The Guardian, 25 June 2012)</a:t>
            </a:r>
          </a:p>
          <a:p>
            <a:pPr marL="0" indent="0">
              <a:buNone/>
            </a:pPr>
            <a:endParaRPr lang="en-GB" sz="2000" dirty="0"/>
          </a:p>
          <a:p>
            <a:pPr marL="0" indent="0">
              <a:buNone/>
            </a:pPr>
            <a:r>
              <a:rPr lang="en-GB" sz="2000" dirty="0"/>
              <a:t>“EU spending cuts to hit Portugal's poor”  </a:t>
            </a:r>
          </a:p>
          <a:p>
            <a:pPr marL="0" indent="0">
              <a:buNone/>
            </a:pPr>
            <a:r>
              <a:rPr lang="en-GB" sz="2000" dirty="0"/>
              <a:t>(Business Report, 15 Sept 2013)</a:t>
            </a:r>
          </a:p>
          <a:p>
            <a:pPr marL="0" indent="0">
              <a:buNone/>
            </a:pPr>
            <a:endParaRPr lang="en-GB" sz="2000" dirty="0"/>
          </a:p>
          <a:p>
            <a:pPr marL="0" indent="0">
              <a:buNone/>
            </a:pPr>
            <a:r>
              <a:rPr lang="en-GB" sz="2000" dirty="0"/>
              <a:t>“Teachers are having to feed children arriving at school hungry and cold in a return to 'Victorian conditions’” </a:t>
            </a:r>
          </a:p>
          <a:p>
            <a:pPr marL="0" indent="0">
              <a:buNone/>
            </a:pPr>
            <a:r>
              <a:rPr lang="en-GB" sz="2000" dirty="0"/>
              <a:t>(Mail Online 5 April, 2015)</a:t>
            </a:r>
          </a:p>
        </p:txBody>
      </p:sp>
    </p:spTree>
    <p:extLst>
      <p:ext uri="{BB962C8B-B14F-4D97-AF65-F5344CB8AC3E}">
        <p14:creationId xmlns:p14="http://schemas.microsoft.com/office/powerpoint/2010/main" val="409415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p:cNvSpPr>
            <a:spLocks noGrp="1"/>
          </p:cNvSpPr>
          <p:nvPr>
            <p:ph type="sldNum" sz="quarter" idx="10"/>
          </p:nvPr>
        </p:nvSpPr>
        <p:spPr>
          <a:noFill/>
        </p:spPr>
        <p:txBody>
          <a:bodyPr/>
          <a:lstStyle/>
          <a:p>
            <a:fld id="{8D952917-D90C-4FA2-A217-966CFF2309FA}" type="slidenum">
              <a:rPr lang="en-GB" smtClean="0"/>
              <a:pPr/>
              <a:t>5</a:t>
            </a:fld>
            <a:endParaRPr lang="en-GB"/>
          </a:p>
        </p:txBody>
      </p:sp>
      <p:sp>
        <p:nvSpPr>
          <p:cNvPr id="5124" name="Rectangle 3"/>
          <p:cNvSpPr>
            <a:spLocks noGrp="1" noChangeArrowheads="1"/>
          </p:cNvSpPr>
          <p:nvPr>
            <p:ph type="body" idx="1"/>
          </p:nvPr>
        </p:nvSpPr>
        <p:spPr>
          <a:xfrm>
            <a:off x="304800" y="2220218"/>
            <a:ext cx="8353425" cy="4272657"/>
          </a:xfrm>
        </p:spPr>
        <p:txBody>
          <a:bodyPr/>
          <a:lstStyle/>
          <a:p>
            <a:pPr marL="0" indent="0">
              <a:buNone/>
            </a:pPr>
            <a:r>
              <a:rPr lang="en-GB" sz="1800" b="1" dirty="0"/>
              <a:t>How do social contexts and social </a:t>
            </a:r>
            <a:r>
              <a:rPr lang="en-GB" sz="1800" b="1" dirty="0" err="1"/>
              <a:t>positionings</a:t>
            </a:r>
            <a:r>
              <a:rPr lang="en-GB" sz="1800" b="1" dirty="0"/>
              <a:t> mediate the extent and experience of food poverty?</a:t>
            </a:r>
            <a:endParaRPr lang="en-GB" sz="1800" dirty="0"/>
          </a:p>
          <a:p>
            <a:pPr>
              <a:buFont typeface="Arial"/>
              <a:buChar char="•"/>
            </a:pPr>
            <a:r>
              <a:rPr lang="en-GB" sz="1800" dirty="0"/>
              <a:t>International comparative approach</a:t>
            </a:r>
          </a:p>
          <a:p>
            <a:pPr>
              <a:buFont typeface="Arial"/>
              <a:buChar char="•"/>
            </a:pPr>
            <a:r>
              <a:rPr lang="en-GB" sz="1800" dirty="0"/>
              <a:t>Mixed methods embedded case study design</a:t>
            </a:r>
          </a:p>
          <a:p>
            <a:pPr>
              <a:buFont typeface="Arial"/>
              <a:buChar char="•"/>
            </a:pPr>
            <a:r>
              <a:rPr lang="en-GB" sz="1800" dirty="0"/>
              <a:t>Incl. young people - extensive and intensive data </a:t>
            </a:r>
          </a:p>
          <a:p>
            <a:pPr marL="0" indent="0">
              <a:buNone/>
            </a:pPr>
            <a:r>
              <a:rPr lang="en-GB" sz="1800" dirty="0"/>
              <a:t>‘Contrast of contexts’ (Kohn, 1987) in relation to conditions of austerity:</a:t>
            </a:r>
          </a:p>
          <a:p>
            <a:r>
              <a:rPr lang="en-GB" sz="1800" dirty="0"/>
              <a:t>Portugal</a:t>
            </a:r>
          </a:p>
          <a:p>
            <a:r>
              <a:rPr lang="en-GB" sz="1800" dirty="0"/>
              <a:t>UK</a:t>
            </a:r>
          </a:p>
          <a:p>
            <a:r>
              <a:rPr lang="en-GB" sz="1800" dirty="0"/>
              <a:t>Norway</a:t>
            </a:r>
            <a:endParaRPr lang="en-GB" sz="1800" b="0" dirty="0"/>
          </a:p>
          <a:p>
            <a:pPr marL="0" indent="0">
              <a:buNone/>
            </a:pPr>
            <a:r>
              <a:rPr lang="en-GB" sz="1800" dirty="0"/>
              <a:t>Phase 1: WP1: Country Reports; WP2: Secondary analysis of national and international data</a:t>
            </a:r>
          </a:p>
          <a:p>
            <a:pPr marL="0" indent="0">
              <a:buNone/>
            </a:pPr>
            <a:r>
              <a:rPr lang="en-GB" sz="1800" b="0" dirty="0"/>
              <a:t>Phase 2: </a:t>
            </a:r>
            <a:r>
              <a:rPr lang="en-GB" sz="1800" dirty="0"/>
              <a:t>Interviews and other </a:t>
            </a:r>
            <a:r>
              <a:rPr lang="en-GB" sz="1800" dirty="0" err="1"/>
              <a:t>qual</a:t>
            </a:r>
            <a:r>
              <a:rPr lang="en-GB" sz="1800" dirty="0"/>
              <a:t> methods </a:t>
            </a:r>
            <a:r>
              <a:rPr lang="en-GB" sz="1800" b="0" dirty="0"/>
              <a:t>with 135 YP and parent/s (45 in each country)</a:t>
            </a:r>
          </a:p>
        </p:txBody>
      </p:sp>
      <p:sp>
        <p:nvSpPr>
          <p:cNvPr id="3" name="Rectangle 2"/>
          <p:cNvSpPr/>
          <p:nvPr/>
        </p:nvSpPr>
        <p:spPr>
          <a:xfrm>
            <a:off x="228600" y="1143000"/>
            <a:ext cx="8305800" cy="1077218"/>
          </a:xfrm>
          <a:prstGeom prst="rect">
            <a:avLst/>
          </a:prstGeom>
        </p:spPr>
        <p:txBody>
          <a:bodyPr wrap="square">
            <a:spAutoFit/>
          </a:bodyPr>
          <a:lstStyle/>
          <a:p>
            <a:r>
              <a:rPr lang="en-GB" sz="3600" b="1" dirty="0"/>
              <a:t>Methodology</a:t>
            </a:r>
          </a:p>
          <a:p>
            <a:r>
              <a:rPr lang="en-GB" sz="2800" b="1" dirty="0" err="1"/>
              <a:t>www.foodinhardtimes.org</a:t>
            </a:r>
            <a:r>
              <a:rPr lang="en-GB" sz="2800" b="1" dirty="0"/>
              <a:t> </a:t>
            </a:r>
          </a:p>
        </p:txBody>
      </p:sp>
      <p:sp>
        <p:nvSpPr>
          <p:cNvPr id="2" name="Footer Placeholder 1"/>
          <p:cNvSpPr>
            <a:spLocks noGrp="1"/>
          </p:cNvSpPr>
          <p:nvPr>
            <p:ph type="ftr" sz="quarter" idx="11"/>
          </p:nvPr>
        </p:nvSpPr>
        <p:spPr/>
        <p:txBody>
          <a:bodyPr/>
          <a:lstStyle/>
          <a:p>
            <a:pPr>
              <a:defRPr/>
            </a:pPr>
            <a:r>
              <a:rPr lang="de-DE"/>
              <a:t>© R.O’Connell 2017 </a:t>
            </a:r>
            <a:endParaRPr lang="en-US"/>
          </a:p>
        </p:txBody>
      </p:sp>
    </p:spTree>
    <p:extLst>
      <p:ext uri="{BB962C8B-B14F-4D97-AF65-F5344CB8AC3E}">
        <p14:creationId xmlns:p14="http://schemas.microsoft.com/office/powerpoint/2010/main" val="2227079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59059"/>
            <a:ext cx="8229600" cy="894717"/>
          </a:xfrm>
        </p:spPr>
        <p:txBody>
          <a:bodyPr/>
          <a:lstStyle/>
          <a:p>
            <a:r>
              <a:rPr lang="en-GB" sz="3600" dirty="0"/>
              <a:t>Conceptualising food poverty</a:t>
            </a:r>
          </a:p>
        </p:txBody>
      </p:sp>
      <p:sp>
        <p:nvSpPr>
          <p:cNvPr id="3" name="Content Placeholder 2"/>
          <p:cNvSpPr>
            <a:spLocks noGrp="1"/>
          </p:cNvSpPr>
          <p:nvPr>
            <p:ph idx="1"/>
          </p:nvPr>
        </p:nvSpPr>
        <p:spPr>
          <a:xfrm>
            <a:off x="457200" y="1895026"/>
            <a:ext cx="8229600" cy="4804224"/>
          </a:xfrm>
        </p:spPr>
        <p:txBody>
          <a:bodyPr/>
          <a:lstStyle/>
          <a:p>
            <a:pPr marL="0" indent="0">
              <a:spcAft>
                <a:spcPts val="0"/>
              </a:spcAft>
              <a:buNone/>
            </a:pPr>
            <a:r>
              <a:rPr lang="en-GB" sz="2400" b="1" dirty="0">
                <a:ea typeface="ＭＳ 明朝"/>
              </a:rPr>
              <a:t>Poverty </a:t>
            </a:r>
            <a:r>
              <a:rPr lang="en-GB" sz="2400" b="1" dirty="0" err="1">
                <a:ea typeface="ＭＳ 明朝"/>
              </a:rPr>
              <a:t>vs</a:t>
            </a:r>
            <a:r>
              <a:rPr lang="en-GB" sz="2400" b="1" dirty="0">
                <a:ea typeface="ＭＳ 明朝"/>
              </a:rPr>
              <a:t> insecurity</a:t>
            </a:r>
            <a:endParaRPr lang="en-GB" sz="2400" dirty="0">
              <a:ea typeface="ＭＳ 明朝"/>
            </a:endParaRPr>
          </a:p>
          <a:p>
            <a:pPr eaLnBrk="1">
              <a:spcBef>
                <a:spcPts val="638"/>
              </a:spcBef>
            </a:pPr>
            <a:r>
              <a:rPr lang="en-GB" sz="2400" dirty="0"/>
              <a:t>(See </a:t>
            </a:r>
            <a:r>
              <a:rPr lang="en-GB" sz="2400" dirty="0" err="1"/>
              <a:t>Lambie</a:t>
            </a:r>
            <a:r>
              <a:rPr lang="en-GB" sz="2400" dirty="0"/>
              <a:t>-Mumford 2014; </a:t>
            </a:r>
            <a:r>
              <a:rPr lang="en-GB" sz="2400" dirty="0" err="1"/>
              <a:t>Lambie</a:t>
            </a:r>
            <a:r>
              <a:rPr lang="en-GB" sz="2400" dirty="0"/>
              <a:t>-Mumford and O’Connell, 2015)</a:t>
            </a:r>
          </a:p>
          <a:p>
            <a:pPr marL="0" indent="0" eaLnBrk="1">
              <a:spcBef>
                <a:spcPts val="638"/>
              </a:spcBef>
              <a:buNone/>
            </a:pPr>
            <a:r>
              <a:rPr lang="en-GB" sz="2400" b="1" dirty="0"/>
              <a:t>Food poverty</a:t>
            </a:r>
          </a:p>
          <a:p>
            <a:pPr eaLnBrk="1">
              <a:spcBef>
                <a:spcPts val="638"/>
              </a:spcBef>
            </a:pPr>
            <a:r>
              <a:rPr lang="en-GB" sz="2400" dirty="0"/>
              <a:t>‘The inability to acquire or consume an adequate quality or sufficient quantity of food in socially acceptable ways, or the uncertainty that one will be able to do so’ (see </a:t>
            </a:r>
            <a:r>
              <a:rPr lang="en-GB" sz="2400" dirty="0" err="1"/>
              <a:t>Dowler</a:t>
            </a:r>
            <a:r>
              <a:rPr lang="en-GB" sz="2400" dirty="0"/>
              <a:t> et al 2001:2 and taken from </a:t>
            </a:r>
            <a:r>
              <a:rPr lang="en-GB" sz="2400" dirty="0" err="1"/>
              <a:t>Radimer</a:t>
            </a:r>
            <a:r>
              <a:rPr lang="en-GB" sz="2400" dirty="0"/>
              <a:t> et al 1992 cited in Riches 1997)</a:t>
            </a:r>
          </a:p>
          <a:p>
            <a:pPr eaLnBrk="1">
              <a:spcBef>
                <a:spcPts val="638"/>
              </a:spcBef>
            </a:pPr>
            <a:r>
              <a:rPr lang="en-US" sz="2400" dirty="0"/>
              <a:t>Expanded definitions include social participation (e.g. </a:t>
            </a:r>
            <a:r>
              <a:rPr lang="en-US" sz="2400" dirty="0" err="1"/>
              <a:t>Friel</a:t>
            </a:r>
            <a:r>
              <a:rPr lang="en-US" sz="2400" dirty="0"/>
              <a:t> and Conlon, 2004) + socially acceptable procurement (</a:t>
            </a:r>
            <a:r>
              <a:rPr lang="en-US" sz="2400" dirty="0" err="1"/>
              <a:t>Tait</a:t>
            </a:r>
            <a:r>
              <a:rPr lang="en-US" sz="2400" dirty="0"/>
              <a:t>, 2015)</a:t>
            </a:r>
          </a:p>
          <a:p>
            <a:pPr eaLnBrk="1">
              <a:spcBef>
                <a:spcPts val="638"/>
              </a:spcBef>
            </a:pPr>
            <a:endParaRPr lang="en-GB" sz="2400" dirty="0"/>
          </a:p>
          <a:p>
            <a:endParaRPr lang="en-GB" sz="2400" dirty="0"/>
          </a:p>
        </p:txBody>
      </p:sp>
      <p:sp>
        <p:nvSpPr>
          <p:cNvPr id="4" name="Footer Placeholder 3"/>
          <p:cNvSpPr>
            <a:spLocks noGrp="1"/>
          </p:cNvSpPr>
          <p:nvPr>
            <p:ph type="ftr" sz="quarter" idx="11"/>
          </p:nvPr>
        </p:nvSpPr>
        <p:spPr>
          <a:xfrm>
            <a:off x="5322888" y="6334125"/>
            <a:ext cx="2895600" cy="365125"/>
          </a:xfrm>
        </p:spPr>
        <p:txBody>
          <a:bodyPr/>
          <a:lstStyle/>
          <a:p>
            <a:pPr>
              <a:defRPr/>
            </a:pPr>
            <a:r>
              <a:rPr lang="de-DE" dirty="0"/>
              <a:t>© </a:t>
            </a:r>
            <a:r>
              <a:rPr lang="de-DE" dirty="0" err="1"/>
              <a:t>R.O’Connell</a:t>
            </a:r>
            <a:r>
              <a:rPr lang="de-DE" dirty="0"/>
              <a:t> 2017 </a:t>
            </a:r>
            <a:endParaRPr lang="en-US" dirty="0"/>
          </a:p>
        </p:txBody>
      </p:sp>
      <p:sp>
        <p:nvSpPr>
          <p:cNvPr id="5" name="Slide Number Placeholder 4"/>
          <p:cNvSpPr>
            <a:spLocks noGrp="1"/>
          </p:cNvSpPr>
          <p:nvPr>
            <p:ph type="sldNum" sz="quarter" idx="12"/>
          </p:nvPr>
        </p:nvSpPr>
        <p:spPr/>
        <p:txBody>
          <a:bodyPr/>
          <a:lstStyle/>
          <a:p>
            <a:fld id="{3A5E9B27-CB1B-D24B-9293-50977AD052E2}" type="slidenum">
              <a:rPr lang="en-GB" smtClean="0"/>
              <a:pPr/>
              <a:t>6</a:t>
            </a:fld>
            <a:endParaRPr lang="en-GB"/>
          </a:p>
        </p:txBody>
      </p:sp>
    </p:spTree>
    <p:extLst>
      <p:ext uri="{BB962C8B-B14F-4D97-AF65-F5344CB8AC3E}">
        <p14:creationId xmlns:p14="http://schemas.microsoft.com/office/powerpoint/2010/main" val="889327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353425" cy="1143000"/>
          </a:xfrm>
        </p:spPr>
        <p:txBody>
          <a:bodyPr/>
          <a:lstStyle/>
          <a:p>
            <a:r>
              <a:rPr lang="en-US" dirty="0"/>
              <a:t>Food, poverty and inequality</a:t>
            </a:r>
          </a:p>
        </p:txBody>
      </p:sp>
      <p:sp>
        <p:nvSpPr>
          <p:cNvPr id="3" name="Content Placeholder 2"/>
          <p:cNvSpPr>
            <a:spLocks noGrp="1"/>
          </p:cNvSpPr>
          <p:nvPr>
            <p:ph idx="1"/>
          </p:nvPr>
        </p:nvSpPr>
        <p:spPr>
          <a:xfrm>
            <a:off x="457200" y="2397125"/>
            <a:ext cx="8353425" cy="3733800"/>
          </a:xfrm>
        </p:spPr>
        <p:txBody>
          <a:bodyPr/>
          <a:lstStyle/>
          <a:p>
            <a:pPr marL="0" indent="0">
              <a:buNone/>
            </a:pPr>
            <a:r>
              <a:rPr lang="en-US" sz="2400" b="0" dirty="0"/>
              <a:t>‘Individuals, families and groups in the population can be said to be in poverty when they </a:t>
            </a:r>
            <a:r>
              <a:rPr lang="en-US" sz="2400" dirty="0"/>
              <a:t>lack the resources to obtain </a:t>
            </a:r>
            <a:r>
              <a:rPr lang="en-US" sz="2400" b="0" dirty="0"/>
              <a:t>the types of </a:t>
            </a:r>
            <a:r>
              <a:rPr lang="en-US" sz="2400" dirty="0"/>
              <a:t>diet,</a:t>
            </a:r>
            <a:r>
              <a:rPr lang="en-US" sz="2400" b="0" dirty="0"/>
              <a:t> participate in the </a:t>
            </a:r>
            <a:r>
              <a:rPr lang="en-US" sz="2400" dirty="0"/>
              <a:t>activities and have the living conditions and amenitie</a:t>
            </a:r>
            <a:r>
              <a:rPr lang="en-US" sz="2400" b="0" dirty="0"/>
              <a:t>s which are </a:t>
            </a:r>
            <a:r>
              <a:rPr lang="en-US" sz="2400" dirty="0"/>
              <a:t>customary, or at least widely encouraged or approved</a:t>
            </a:r>
            <a:r>
              <a:rPr lang="en-US" sz="2400" b="0" dirty="0"/>
              <a:t>, in the societies to which they belong. Their resources are so seriously below those commanded by the average individual or family that </a:t>
            </a:r>
            <a:r>
              <a:rPr lang="en-US" sz="2400" dirty="0"/>
              <a:t>they are, in effect, excluded from ordinary living patterns, customs and activities’ </a:t>
            </a:r>
            <a:r>
              <a:rPr lang="en-US" sz="2400" b="0" dirty="0"/>
              <a:t>(Townsend, 1979: 31).</a:t>
            </a:r>
          </a:p>
          <a:p>
            <a:endParaRPr lang="en-US" sz="2000" b="0" dirty="0"/>
          </a:p>
          <a:p>
            <a:endParaRPr lang="en-US" sz="2000" b="0" dirty="0"/>
          </a:p>
          <a:p>
            <a:endParaRPr lang="en-GB" dirty="0"/>
          </a:p>
          <a:p>
            <a:endParaRPr lang="en-US" dirty="0"/>
          </a:p>
        </p:txBody>
      </p:sp>
      <p:sp>
        <p:nvSpPr>
          <p:cNvPr id="4" name="Slide Number Placeholder 3"/>
          <p:cNvSpPr>
            <a:spLocks noGrp="1"/>
          </p:cNvSpPr>
          <p:nvPr>
            <p:ph type="sldNum" sz="quarter" idx="10"/>
          </p:nvPr>
        </p:nvSpPr>
        <p:spPr/>
        <p:txBody>
          <a:bodyPr/>
          <a:lstStyle/>
          <a:p>
            <a:pPr>
              <a:defRPr/>
            </a:pPr>
            <a:fld id="{60719F1C-76A7-4CB3-B507-C008FB4FD598}" type="slidenum">
              <a:rPr lang="en-GB" smtClean="0"/>
              <a:pPr>
                <a:defRPr/>
              </a:pPr>
              <a:t>7</a:t>
            </a:fld>
            <a:endParaRPr lang="en-GB"/>
          </a:p>
        </p:txBody>
      </p:sp>
      <p:sp>
        <p:nvSpPr>
          <p:cNvPr id="5" name="Footer Placeholder 4"/>
          <p:cNvSpPr>
            <a:spLocks noGrp="1"/>
          </p:cNvSpPr>
          <p:nvPr>
            <p:ph type="ftr" sz="quarter" idx="11"/>
          </p:nvPr>
        </p:nvSpPr>
        <p:spPr/>
        <p:txBody>
          <a:bodyPr/>
          <a:lstStyle/>
          <a:p>
            <a:pPr>
              <a:defRPr/>
            </a:pPr>
            <a:r>
              <a:rPr lang="de-DE"/>
              <a:t>© R.O’Connell 2017 </a:t>
            </a:r>
            <a:endParaRPr lang="en-US"/>
          </a:p>
        </p:txBody>
      </p:sp>
    </p:spTree>
    <p:extLst>
      <p:ext uri="{BB962C8B-B14F-4D97-AF65-F5344CB8AC3E}">
        <p14:creationId xmlns:p14="http://schemas.microsoft.com/office/powerpoint/2010/main" val="4204442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cup of tea.jpeg"/>
          <p:cNvPicPr>
            <a:picLocks noGrp="1" noChangeAspect="1"/>
          </p:cNvPicPr>
          <p:nvPr>
            <p:ph idx="1"/>
          </p:nvPr>
        </p:nvPicPr>
        <p:blipFill>
          <a:blip r:embed="rId3" cstate="email">
            <a:extLst>
              <a:ext uri="{28A0092B-C50C-407E-A947-70E740481C1C}">
                <a14:useLocalDpi xmlns:a14="http://schemas.microsoft.com/office/drawing/2010/main"/>
              </a:ext>
            </a:extLst>
          </a:blip>
          <a:srcRect l="-20531" r="-20531"/>
          <a:stretch>
            <a:fillRect/>
          </a:stretch>
        </p:blipFill>
        <p:spPr>
          <a:xfrm>
            <a:off x="457200" y="2625725"/>
            <a:ext cx="8229600" cy="3500438"/>
          </a:xfrm>
        </p:spPr>
      </p:pic>
      <p:sp>
        <p:nvSpPr>
          <p:cNvPr id="5" name="Slide Number Placeholder 4"/>
          <p:cNvSpPr>
            <a:spLocks noGrp="1"/>
          </p:cNvSpPr>
          <p:nvPr>
            <p:ph type="sldNum" sz="quarter" idx="12"/>
          </p:nvPr>
        </p:nvSpPr>
        <p:spPr/>
        <p:txBody>
          <a:bodyPr/>
          <a:lstStyle/>
          <a:p>
            <a:fld id="{3A5E9B27-CB1B-D24B-9293-50977AD052E2}" type="slidenum">
              <a:rPr lang="en-GB" smtClean="0"/>
              <a:pPr/>
              <a:t>8</a:t>
            </a:fld>
            <a:endParaRPr lang="en-GB"/>
          </a:p>
        </p:txBody>
      </p:sp>
      <p:sp>
        <p:nvSpPr>
          <p:cNvPr id="7" name="TextBox 6"/>
          <p:cNvSpPr txBox="1"/>
          <p:nvPr/>
        </p:nvSpPr>
        <p:spPr>
          <a:xfrm>
            <a:off x="1624771" y="6356350"/>
            <a:ext cx="6593718" cy="261610"/>
          </a:xfrm>
          <a:prstGeom prst="rect">
            <a:avLst/>
          </a:prstGeom>
          <a:noFill/>
        </p:spPr>
        <p:txBody>
          <a:bodyPr wrap="square" rtlCol="0">
            <a:spAutoFit/>
          </a:bodyPr>
          <a:lstStyle/>
          <a:p>
            <a:r>
              <a:rPr lang="en-US" sz="1100" dirty="0"/>
              <a:t>http://</a:t>
            </a:r>
            <a:r>
              <a:rPr lang="en-US" sz="1100" dirty="0" err="1"/>
              <a:t>www.eelanmedia.com</a:t>
            </a:r>
            <a:r>
              <a:rPr lang="en-US" sz="1100" dirty="0"/>
              <a:t>/tea-for-you-a-lovely-cup-of-tea-for-you/</a:t>
            </a:r>
          </a:p>
        </p:txBody>
      </p:sp>
    </p:spTree>
    <p:extLst>
      <p:ext uri="{BB962C8B-B14F-4D97-AF65-F5344CB8AC3E}">
        <p14:creationId xmlns:p14="http://schemas.microsoft.com/office/powerpoint/2010/main" val="3452081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0"/>
            <a:ext cx="8610600" cy="1143000"/>
          </a:xfrm>
        </p:spPr>
        <p:txBody>
          <a:bodyPr/>
          <a:lstStyle/>
          <a:p>
            <a:r>
              <a:rPr lang="en-US" dirty="0"/>
              <a:t>Food: the ‘intimate commodity’ </a:t>
            </a:r>
            <a:br>
              <a:rPr lang="en-US" dirty="0"/>
            </a:br>
            <a:r>
              <a:rPr lang="en-US" dirty="0"/>
              <a:t>(</a:t>
            </a:r>
            <a:r>
              <a:rPr lang="en-US" dirty="0" err="1"/>
              <a:t>Winson</a:t>
            </a:r>
            <a:r>
              <a:rPr lang="en-US" dirty="0"/>
              <a:t>, 1993)</a:t>
            </a:r>
            <a:br>
              <a:rPr lang="en-US" dirty="0"/>
            </a:br>
            <a:endParaRPr lang="en-US" dirty="0"/>
          </a:p>
        </p:txBody>
      </p:sp>
      <p:sp>
        <p:nvSpPr>
          <p:cNvPr id="3" name="Content Placeholder 2"/>
          <p:cNvSpPr>
            <a:spLocks noGrp="1"/>
          </p:cNvSpPr>
          <p:nvPr>
            <p:ph idx="1"/>
          </p:nvPr>
        </p:nvSpPr>
        <p:spPr>
          <a:xfrm>
            <a:off x="304800" y="2971800"/>
            <a:ext cx="8353425" cy="3429000"/>
          </a:xfrm>
        </p:spPr>
        <p:txBody>
          <a:bodyPr/>
          <a:lstStyle/>
          <a:p>
            <a:endParaRPr lang="en-US" dirty="0"/>
          </a:p>
          <a:p>
            <a:endParaRPr lang="en-US" dirty="0"/>
          </a:p>
        </p:txBody>
      </p:sp>
      <p:pic>
        <p:nvPicPr>
          <p:cNvPr id="6" name="Picture 5"/>
          <p:cNvPicPr>
            <a:picLocks noChangeAspect="1"/>
          </p:cNvPicPr>
          <p:nvPr/>
        </p:nvPicPr>
        <p:blipFill>
          <a:blip r:embed="rId3"/>
          <a:stretch>
            <a:fillRect/>
          </a:stretch>
        </p:blipFill>
        <p:spPr>
          <a:xfrm>
            <a:off x="5791200" y="3048000"/>
            <a:ext cx="2781300" cy="2781300"/>
          </a:xfrm>
          <a:prstGeom prst="rect">
            <a:avLst/>
          </a:prstGeom>
        </p:spPr>
      </p:pic>
      <p:pic>
        <p:nvPicPr>
          <p:cNvPr id="7" name="Picture 6"/>
          <p:cNvPicPr>
            <a:picLocks noChangeAspect="1"/>
          </p:cNvPicPr>
          <p:nvPr/>
        </p:nvPicPr>
        <p:blipFill>
          <a:blip r:embed="rId4"/>
          <a:stretch>
            <a:fillRect/>
          </a:stretch>
        </p:blipFill>
        <p:spPr>
          <a:xfrm>
            <a:off x="457200" y="3048000"/>
            <a:ext cx="4122295" cy="2743200"/>
          </a:xfrm>
          <a:prstGeom prst="rect">
            <a:avLst/>
          </a:prstGeom>
        </p:spPr>
      </p:pic>
      <p:pic>
        <p:nvPicPr>
          <p:cNvPr id="5" name="Picture 4"/>
          <p:cNvPicPr>
            <a:picLocks noChangeAspect="1"/>
          </p:cNvPicPr>
          <p:nvPr/>
        </p:nvPicPr>
        <p:blipFill>
          <a:blip r:embed="rId5"/>
          <a:stretch>
            <a:fillRect/>
          </a:stretch>
        </p:blipFill>
        <p:spPr>
          <a:xfrm>
            <a:off x="2971800" y="3048000"/>
            <a:ext cx="2819400" cy="2819400"/>
          </a:xfrm>
          <a:prstGeom prst="rect">
            <a:avLst/>
          </a:prstGeom>
        </p:spPr>
      </p:pic>
      <p:sp>
        <p:nvSpPr>
          <p:cNvPr id="9" name="Footer Placeholder 8"/>
          <p:cNvSpPr>
            <a:spLocks noGrp="1"/>
          </p:cNvSpPr>
          <p:nvPr>
            <p:ph type="ftr" sz="quarter" idx="11"/>
          </p:nvPr>
        </p:nvSpPr>
        <p:spPr>
          <a:xfrm>
            <a:off x="6694715" y="6378121"/>
            <a:ext cx="2895600" cy="365125"/>
          </a:xfrm>
        </p:spPr>
        <p:txBody>
          <a:bodyPr/>
          <a:lstStyle/>
          <a:p>
            <a:pPr>
              <a:defRPr/>
            </a:pPr>
            <a:r>
              <a:rPr lang="en-US"/>
              <a:t>© R O’Connell, 2016</a:t>
            </a:r>
          </a:p>
        </p:txBody>
      </p:sp>
    </p:spTree>
    <p:extLst>
      <p:ext uri="{BB962C8B-B14F-4D97-AF65-F5344CB8AC3E}">
        <p14:creationId xmlns:p14="http://schemas.microsoft.com/office/powerpoint/2010/main" val="350037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748"/>
            <a:ext cx="8229600" cy="894717"/>
          </a:xfrm>
        </p:spPr>
        <p:txBody>
          <a:bodyPr/>
          <a:lstStyle/>
          <a:p>
            <a:r>
              <a:rPr lang="en-US" dirty="0"/>
              <a:t>LCFS and MIS</a:t>
            </a:r>
          </a:p>
        </p:txBody>
      </p:sp>
      <p:pic>
        <p:nvPicPr>
          <p:cNvPr id="5" name="Picture 4" descr="thumbnail_familyfood-2013report-11dec14.pdf.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8452" y="2291465"/>
            <a:ext cx="1786602" cy="2382135"/>
          </a:xfrm>
          <a:prstGeom prst="rect">
            <a:avLst/>
          </a:prstGeom>
        </p:spPr>
      </p:pic>
      <p:pic>
        <p:nvPicPr>
          <p:cNvPr id="6" name="Picture 5" descr="thumbnail_familyfood-2012report-12dec13.pdf.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95128" y="2615462"/>
            <a:ext cx="1657747" cy="2344288"/>
          </a:xfrm>
          <a:prstGeom prst="rect">
            <a:avLst/>
          </a:prstGeom>
        </p:spPr>
      </p:pic>
      <p:pic>
        <p:nvPicPr>
          <p:cNvPr id="8" name="Picture 7" descr="lulogo.gi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096000" y="3799966"/>
            <a:ext cx="2590800" cy="660400"/>
          </a:xfrm>
          <a:prstGeom prst="rect">
            <a:avLst/>
          </a:prstGeom>
        </p:spPr>
      </p:pic>
      <p:pic>
        <p:nvPicPr>
          <p:cNvPr id="4" name="Content Placeholder 3" descr="MIS image.jpeg"/>
          <p:cNvPicPr>
            <a:picLocks noGrp="1" noChangeAspect="1"/>
          </p:cNvPicPr>
          <p:nvPr>
            <p:ph idx="1"/>
          </p:nvPr>
        </p:nvPicPr>
        <p:blipFill>
          <a:blip r:embed="rId6" cstate="email">
            <a:extLst>
              <a:ext uri="{28A0092B-C50C-407E-A947-70E740481C1C}">
                <a14:useLocalDpi xmlns:a14="http://schemas.microsoft.com/office/drawing/2010/main"/>
              </a:ext>
            </a:extLst>
          </a:blip>
          <a:srcRect l="-22172" r="-22172"/>
          <a:stretch>
            <a:fillRect/>
          </a:stretch>
        </p:blipFill>
        <p:spPr>
          <a:xfrm>
            <a:off x="4975000" y="2072543"/>
            <a:ext cx="2986843" cy="1526263"/>
          </a:xfrm>
        </p:spPr>
      </p:pic>
      <p:sp>
        <p:nvSpPr>
          <p:cNvPr id="9" name="TextBox 8"/>
          <p:cNvSpPr txBox="1"/>
          <p:nvPr/>
        </p:nvSpPr>
        <p:spPr>
          <a:xfrm>
            <a:off x="668452" y="4927464"/>
            <a:ext cx="8018348" cy="1324978"/>
          </a:xfrm>
          <a:prstGeom prst="rect">
            <a:avLst/>
          </a:prstGeom>
          <a:noFill/>
        </p:spPr>
        <p:txBody>
          <a:bodyPr wrap="square" rtlCol="0">
            <a:spAutoFit/>
          </a:bodyPr>
          <a:lstStyle/>
          <a:p>
            <a:pPr>
              <a:lnSpc>
                <a:spcPct val="115000"/>
              </a:lnSpc>
              <a:spcAft>
                <a:spcPts val="0"/>
              </a:spcAft>
            </a:pPr>
            <a:r>
              <a:rPr lang="en-GB" i="1" dirty="0"/>
              <a:t>“Which types of families appear not to be meeting the lower spending threshold for a socially acceptable healthy diet that allows for social participation and how does this change over time?”</a:t>
            </a:r>
            <a:r>
              <a:rPr lang="en-GB" dirty="0"/>
              <a:t> </a:t>
            </a:r>
            <a:r>
              <a:rPr lang="en-GB" b="1" dirty="0">
                <a:latin typeface="Arial"/>
                <a:ea typeface="ＭＳ 明朝"/>
                <a:cs typeface="Times New Roman"/>
              </a:rPr>
              <a:t> </a:t>
            </a:r>
            <a:endParaRPr lang="en-GB" b="1" dirty="0">
              <a:latin typeface="Calibri"/>
              <a:ea typeface="Calibri"/>
              <a:cs typeface="Times New Roman"/>
            </a:endParaRPr>
          </a:p>
          <a:p>
            <a:endParaRPr lang="en-US" dirty="0"/>
          </a:p>
        </p:txBody>
      </p:sp>
      <p:sp>
        <p:nvSpPr>
          <p:cNvPr id="10" name="TextBox 9"/>
          <p:cNvSpPr txBox="1"/>
          <p:nvPr/>
        </p:nvSpPr>
        <p:spPr>
          <a:xfrm>
            <a:off x="4419600" y="4673600"/>
            <a:ext cx="184666" cy="369332"/>
          </a:xfrm>
          <a:prstGeom prst="rect">
            <a:avLst/>
          </a:prstGeom>
          <a:noFill/>
        </p:spPr>
        <p:txBody>
          <a:bodyPr wrap="none" rtlCol="0">
            <a:spAutoFit/>
          </a:bodyPr>
          <a:lstStyle/>
          <a:p>
            <a:endParaRPr lang="en-US" dirty="0"/>
          </a:p>
        </p:txBody>
      </p:sp>
      <p:sp>
        <p:nvSpPr>
          <p:cNvPr id="3" name="Footer Placeholder 2"/>
          <p:cNvSpPr>
            <a:spLocks noGrp="1"/>
          </p:cNvSpPr>
          <p:nvPr>
            <p:ph type="ftr" sz="quarter" idx="11"/>
          </p:nvPr>
        </p:nvSpPr>
        <p:spPr/>
        <p:txBody>
          <a:bodyPr/>
          <a:lstStyle/>
          <a:p>
            <a:pPr>
              <a:defRPr/>
            </a:pPr>
            <a:r>
              <a:rPr lang="de-DE"/>
              <a:t>© R.O’Connell 2017 </a:t>
            </a:r>
            <a:endParaRPr lang="en-US"/>
          </a:p>
        </p:txBody>
      </p:sp>
      <p:sp>
        <p:nvSpPr>
          <p:cNvPr id="7" name="Slide Number Placeholder 6"/>
          <p:cNvSpPr>
            <a:spLocks noGrp="1"/>
          </p:cNvSpPr>
          <p:nvPr>
            <p:ph type="sldNum" sz="quarter" idx="12"/>
          </p:nvPr>
        </p:nvSpPr>
        <p:spPr/>
        <p:txBody>
          <a:bodyPr/>
          <a:lstStyle/>
          <a:p>
            <a:fld id="{3A5E9B27-CB1B-D24B-9293-50977AD052E2}" type="slidenum">
              <a:rPr lang="en-GB" smtClean="0"/>
              <a:pPr/>
              <a:t>10</a:t>
            </a:fld>
            <a:endParaRPr lang="en-GB"/>
          </a:p>
        </p:txBody>
      </p:sp>
    </p:spTree>
    <p:extLst>
      <p:ext uri="{BB962C8B-B14F-4D97-AF65-F5344CB8AC3E}">
        <p14:creationId xmlns:p14="http://schemas.microsoft.com/office/powerpoint/2010/main" val="2473103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20230"/>
            <a:ext cx="8229600" cy="894717"/>
          </a:xfrm>
        </p:spPr>
        <p:txBody>
          <a:bodyPr/>
          <a:lstStyle/>
          <a:p>
            <a:r>
              <a:rPr lang="en-US" dirty="0"/>
              <a:t>MIS</a:t>
            </a:r>
          </a:p>
        </p:txBody>
      </p:sp>
      <p:sp>
        <p:nvSpPr>
          <p:cNvPr id="3" name="Content Placeholder 2"/>
          <p:cNvSpPr>
            <a:spLocks noGrp="1"/>
          </p:cNvSpPr>
          <p:nvPr>
            <p:ph idx="1"/>
          </p:nvPr>
        </p:nvSpPr>
        <p:spPr>
          <a:xfrm>
            <a:off x="457200" y="2016126"/>
            <a:ext cx="8229600" cy="4429124"/>
          </a:xfrm>
        </p:spPr>
        <p:txBody>
          <a:bodyPr/>
          <a:lstStyle/>
          <a:p>
            <a:r>
              <a:rPr lang="en-US" sz="2800" dirty="0"/>
              <a:t>How much money do families need for a socially acceptable minimum standard of living?</a:t>
            </a:r>
          </a:p>
          <a:p>
            <a:pPr lvl="1"/>
            <a:r>
              <a:rPr lang="en-GB" sz="2400" i="1" dirty="0"/>
              <a:t>The MIS ‘includes, but is more than just, food, clothes and shelter. It is about having what you need in order to have the opportunities and choices necessary to participate in society'.</a:t>
            </a:r>
            <a:endParaRPr lang="en-US" sz="2400" dirty="0"/>
          </a:p>
          <a:p>
            <a:r>
              <a:rPr lang="en-US" sz="2800" dirty="0"/>
              <a:t>Food Budget standard (FBS): </a:t>
            </a:r>
          </a:p>
          <a:p>
            <a:pPr lvl="1"/>
            <a:r>
              <a:rPr lang="en-US" sz="2400" dirty="0"/>
              <a:t>Consensual/expert</a:t>
            </a:r>
          </a:p>
          <a:p>
            <a:pPr lvl="1"/>
            <a:r>
              <a:rPr lang="en-US" sz="2400" dirty="0"/>
              <a:t>Includes social participation</a:t>
            </a:r>
          </a:p>
          <a:p>
            <a:pPr lvl="1"/>
            <a:r>
              <a:rPr lang="en-US" sz="2400" dirty="0" err="1"/>
              <a:t>Costed</a:t>
            </a:r>
            <a:r>
              <a:rPr lang="en-US" sz="2400" dirty="0"/>
              <a:t> at Tesco</a:t>
            </a:r>
            <a:endParaRPr lang="en-GB" sz="2000" dirty="0"/>
          </a:p>
        </p:txBody>
      </p:sp>
      <p:sp>
        <p:nvSpPr>
          <p:cNvPr id="4" name="Footer Placeholder 3"/>
          <p:cNvSpPr>
            <a:spLocks noGrp="1"/>
          </p:cNvSpPr>
          <p:nvPr>
            <p:ph type="ftr" sz="quarter" idx="11"/>
          </p:nvPr>
        </p:nvSpPr>
        <p:spPr/>
        <p:txBody>
          <a:bodyPr/>
          <a:lstStyle/>
          <a:p>
            <a:pPr>
              <a:defRPr/>
            </a:pPr>
            <a:r>
              <a:rPr lang="de-DE"/>
              <a:t>© R.O’Connell 2017 </a:t>
            </a:r>
            <a:endParaRPr lang="en-US"/>
          </a:p>
        </p:txBody>
      </p:sp>
      <p:sp>
        <p:nvSpPr>
          <p:cNvPr id="5" name="Slide Number Placeholder 4"/>
          <p:cNvSpPr>
            <a:spLocks noGrp="1"/>
          </p:cNvSpPr>
          <p:nvPr>
            <p:ph type="sldNum" sz="quarter" idx="12"/>
          </p:nvPr>
        </p:nvSpPr>
        <p:spPr/>
        <p:txBody>
          <a:bodyPr/>
          <a:lstStyle/>
          <a:p>
            <a:fld id="{3A5E9B27-CB1B-D24B-9293-50977AD052E2}" type="slidenum">
              <a:rPr lang="en-GB" smtClean="0"/>
              <a:pPr/>
              <a:t>11</a:t>
            </a:fld>
            <a:endParaRPr lang="en-GB"/>
          </a:p>
        </p:txBody>
      </p:sp>
    </p:spTree>
    <p:extLst>
      <p:ext uri="{BB962C8B-B14F-4D97-AF65-F5344CB8AC3E}">
        <p14:creationId xmlns:p14="http://schemas.microsoft.com/office/powerpoint/2010/main" val="1806884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000" b="1" dirty="0"/>
              <a:t>Proportion of families spending below the FBS 2005 - 2013</a:t>
            </a:r>
            <a:r>
              <a:rPr lang="en-GB" sz="2000" dirty="0"/>
              <a:t> </a:t>
            </a:r>
            <a:endParaRPr lang="en-US" sz="2000" dirty="0"/>
          </a:p>
        </p:txBody>
      </p:sp>
      <p:graphicFrame>
        <p:nvGraphicFramePr>
          <p:cNvPr id="4" name="Content Placeholder 3"/>
          <p:cNvGraphicFramePr>
            <a:graphicFrameLocks noGrp="1"/>
          </p:cNvGraphicFramePr>
          <p:nvPr>
            <p:ph idx="1"/>
          </p:nvPr>
        </p:nvGraphicFramePr>
        <p:xfrm>
          <a:off x="457200" y="2625725"/>
          <a:ext cx="8229600" cy="3500438"/>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2"/>
          <p:cNvSpPr>
            <a:spLocks noGrp="1"/>
          </p:cNvSpPr>
          <p:nvPr>
            <p:ph type="ftr" sz="quarter" idx="11"/>
          </p:nvPr>
        </p:nvSpPr>
        <p:spPr/>
        <p:txBody>
          <a:bodyPr/>
          <a:lstStyle/>
          <a:p>
            <a:pPr>
              <a:defRPr/>
            </a:pPr>
            <a:r>
              <a:rPr lang="de-DE"/>
              <a:t>© R.O’Connell 2017 </a:t>
            </a:r>
            <a:endParaRPr lang="en-US"/>
          </a:p>
        </p:txBody>
      </p:sp>
      <p:sp>
        <p:nvSpPr>
          <p:cNvPr id="5" name="Slide Number Placeholder 4"/>
          <p:cNvSpPr>
            <a:spLocks noGrp="1"/>
          </p:cNvSpPr>
          <p:nvPr>
            <p:ph type="sldNum" sz="quarter" idx="12"/>
          </p:nvPr>
        </p:nvSpPr>
        <p:spPr/>
        <p:txBody>
          <a:bodyPr/>
          <a:lstStyle/>
          <a:p>
            <a:fld id="{3A5E9B27-CB1B-D24B-9293-50977AD052E2}" type="slidenum">
              <a:rPr lang="en-GB" smtClean="0"/>
              <a:pPr/>
              <a:t>12</a:t>
            </a:fld>
            <a:endParaRPr lang="en-GB"/>
          </a:p>
        </p:txBody>
      </p:sp>
    </p:spTree>
    <p:extLst>
      <p:ext uri="{BB962C8B-B14F-4D97-AF65-F5344CB8AC3E}">
        <p14:creationId xmlns:p14="http://schemas.microsoft.com/office/powerpoint/2010/main" val="1334636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45775"/>
            <a:ext cx="8229600" cy="4772475"/>
          </a:xfrm>
        </p:spPr>
        <p:txBody>
          <a:bodyPr/>
          <a:lstStyle/>
          <a:p>
            <a:pPr marL="0" indent="0">
              <a:buNone/>
            </a:pPr>
            <a:r>
              <a:rPr lang="en-US" sz="2800" dirty="0"/>
              <a:t>Identifies types of families at risk namely:</a:t>
            </a:r>
          </a:p>
          <a:p>
            <a:r>
              <a:rPr lang="en-US" sz="2800" dirty="0"/>
              <a:t>Lone parents </a:t>
            </a:r>
          </a:p>
          <a:p>
            <a:r>
              <a:rPr lang="en-US" sz="2800" dirty="0"/>
              <a:t>Large families</a:t>
            </a:r>
          </a:p>
          <a:p>
            <a:endParaRPr lang="en-US" sz="2800" dirty="0"/>
          </a:p>
          <a:p>
            <a:pPr marL="0" indent="0">
              <a:buNone/>
            </a:pPr>
            <a:r>
              <a:rPr lang="en-US" sz="2800" dirty="0"/>
              <a:t>BUT</a:t>
            </a:r>
          </a:p>
          <a:p>
            <a:r>
              <a:rPr lang="en-US" sz="2800" dirty="0"/>
              <a:t>Missing families at very bottom of income distribution?</a:t>
            </a:r>
          </a:p>
          <a:p>
            <a:r>
              <a:rPr lang="en-US" sz="2800" dirty="0"/>
              <a:t>How do families manage below FBS?</a:t>
            </a:r>
          </a:p>
          <a:p>
            <a:r>
              <a:rPr lang="en-US" sz="2800" dirty="0"/>
              <a:t>Who in the household is affected and in what ways?</a:t>
            </a:r>
          </a:p>
        </p:txBody>
      </p:sp>
      <p:sp>
        <p:nvSpPr>
          <p:cNvPr id="2" name="Footer Placeholder 1"/>
          <p:cNvSpPr>
            <a:spLocks noGrp="1"/>
          </p:cNvSpPr>
          <p:nvPr>
            <p:ph type="ftr" sz="quarter" idx="11"/>
          </p:nvPr>
        </p:nvSpPr>
        <p:spPr/>
        <p:txBody>
          <a:bodyPr/>
          <a:lstStyle/>
          <a:p>
            <a:pPr>
              <a:defRPr/>
            </a:pPr>
            <a:r>
              <a:rPr lang="de-DE"/>
              <a:t>© R.O’Connell 2017 </a:t>
            </a:r>
            <a:endParaRPr lang="en-US"/>
          </a:p>
        </p:txBody>
      </p:sp>
      <p:sp>
        <p:nvSpPr>
          <p:cNvPr id="4" name="Slide Number Placeholder 3"/>
          <p:cNvSpPr>
            <a:spLocks noGrp="1"/>
          </p:cNvSpPr>
          <p:nvPr>
            <p:ph type="sldNum" sz="quarter" idx="12"/>
          </p:nvPr>
        </p:nvSpPr>
        <p:spPr/>
        <p:txBody>
          <a:bodyPr/>
          <a:lstStyle/>
          <a:p>
            <a:fld id="{3A5E9B27-CB1B-D24B-9293-50977AD052E2}" type="slidenum">
              <a:rPr lang="en-GB" smtClean="0"/>
              <a:pPr/>
              <a:t>13</a:t>
            </a:fld>
            <a:endParaRPr lang="en-GB"/>
          </a:p>
        </p:txBody>
      </p:sp>
    </p:spTree>
    <p:extLst>
      <p:ext uri="{BB962C8B-B14F-4D97-AF65-F5344CB8AC3E}">
        <p14:creationId xmlns:p14="http://schemas.microsoft.com/office/powerpoint/2010/main" val="884928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377" y="547640"/>
            <a:ext cx="8229600" cy="1603964"/>
          </a:xfrm>
        </p:spPr>
        <p:txBody>
          <a:bodyPr/>
          <a:lstStyle/>
          <a:p>
            <a:r>
              <a:rPr lang="en-US" sz="3600" dirty="0"/>
              <a:t>Qualitative research:</a:t>
            </a:r>
            <a:br>
              <a:rPr lang="en-US" sz="3600" dirty="0"/>
            </a:br>
            <a:r>
              <a:rPr lang="en-US" sz="3600" dirty="0"/>
              <a:t>Study areas and sample</a:t>
            </a:r>
            <a:br>
              <a:rPr lang="en-US" sz="3600" dirty="0"/>
            </a:br>
            <a:r>
              <a:rPr lang="en-US" sz="3600" dirty="0"/>
              <a:t>(n=45)</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61193734"/>
              </p:ext>
            </p:extLst>
          </p:nvPr>
        </p:nvGraphicFramePr>
        <p:xfrm>
          <a:off x="457200" y="4051200"/>
          <a:ext cx="8229600" cy="148336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pPr>
                        <a:lnSpc>
                          <a:spcPct val="107000"/>
                        </a:lnSpc>
                        <a:spcAft>
                          <a:spcPts val="0"/>
                        </a:spcAft>
                      </a:pPr>
                      <a:r>
                        <a:rPr lang="en-GB" sz="1200" b="1" dirty="0">
                          <a:effectLst/>
                          <a:latin typeface="Calibri"/>
                          <a:ea typeface="Calibri"/>
                          <a:cs typeface="Times New Roman"/>
                        </a:rPr>
                        <a:t> </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dirty="0">
                          <a:effectLst/>
                          <a:latin typeface="Calibri"/>
                          <a:ea typeface="Calibri"/>
                          <a:cs typeface="Times New Roman"/>
                        </a:rPr>
                        <a:t>Lone parent</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dirty="0">
                          <a:effectLst/>
                          <a:latin typeface="Calibri"/>
                          <a:ea typeface="Calibri"/>
                          <a:cs typeface="Times New Roman"/>
                        </a:rPr>
                        <a:t>Dual parent</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Total</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a:lnSpc>
                          <a:spcPct val="107000"/>
                        </a:lnSpc>
                        <a:spcAft>
                          <a:spcPts val="0"/>
                        </a:spcAft>
                      </a:pPr>
                      <a:r>
                        <a:rPr lang="en-GB" sz="1200">
                          <a:effectLst/>
                          <a:latin typeface="Calibri"/>
                          <a:ea typeface="Calibri"/>
                          <a:cs typeface="Times New Roman"/>
                        </a:rPr>
                        <a:t>London borough</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23</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7</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30</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a:lnSpc>
                          <a:spcPct val="107000"/>
                        </a:lnSpc>
                        <a:spcAft>
                          <a:spcPts val="0"/>
                        </a:spcAft>
                      </a:pPr>
                      <a:r>
                        <a:rPr lang="en-GB" sz="1200">
                          <a:effectLst/>
                          <a:latin typeface="Calibri"/>
                          <a:ea typeface="Calibri"/>
                          <a:cs typeface="Times New Roman"/>
                        </a:rPr>
                        <a:t>Coastal town</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7</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8</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15</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a:lnSpc>
                          <a:spcPct val="107000"/>
                        </a:lnSpc>
                        <a:spcAft>
                          <a:spcPts val="0"/>
                        </a:spcAft>
                      </a:pPr>
                      <a:r>
                        <a:rPr lang="en-GB" sz="1200" b="1" dirty="0">
                          <a:effectLst/>
                          <a:latin typeface="Calibri"/>
                          <a:ea typeface="Calibri"/>
                          <a:cs typeface="Times New Roman"/>
                        </a:rPr>
                        <a:t>Total</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a:effectLst/>
                          <a:latin typeface="Calibri"/>
                          <a:ea typeface="Calibri"/>
                          <a:cs typeface="Times New Roman"/>
                        </a:rPr>
                        <a:t>30</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dirty="0">
                          <a:effectLst/>
                          <a:latin typeface="Calibri"/>
                          <a:ea typeface="Calibri"/>
                          <a:cs typeface="Times New Roman"/>
                        </a:rPr>
                        <a:t>15</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dirty="0">
                          <a:effectLst/>
                          <a:latin typeface="Calibri"/>
                          <a:ea typeface="Calibri"/>
                          <a:cs typeface="Times New Roman"/>
                        </a:rPr>
                        <a:t>45</a:t>
                      </a:r>
                      <a:endParaRPr lang="en-GB"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de-DE"/>
              <a:t>© R.O’Connell 2017 </a:t>
            </a:r>
            <a:endParaRPr lang="en-US"/>
          </a:p>
        </p:txBody>
      </p:sp>
      <p:sp>
        <p:nvSpPr>
          <p:cNvPr id="5" name="Slide Number Placeholder 4"/>
          <p:cNvSpPr>
            <a:spLocks noGrp="1"/>
          </p:cNvSpPr>
          <p:nvPr>
            <p:ph type="sldNum" sz="quarter" idx="12"/>
          </p:nvPr>
        </p:nvSpPr>
        <p:spPr/>
        <p:txBody>
          <a:bodyPr/>
          <a:lstStyle/>
          <a:p>
            <a:fld id="{3A5E9B27-CB1B-D24B-9293-50977AD052E2}" type="slidenum">
              <a:rPr lang="en-GB" smtClean="0"/>
              <a:pPr/>
              <a:t>14</a:t>
            </a:fld>
            <a:endParaRPr lang="en-GB"/>
          </a:p>
        </p:txBody>
      </p:sp>
      <p:sp>
        <p:nvSpPr>
          <p:cNvPr id="7" name="TextBox 6"/>
          <p:cNvSpPr txBox="1"/>
          <p:nvPr/>
        </p:nvSpPr>
        <p:spPr>
          <a:xfrm>
            <a:off x="457200" y="5421487"/>
            <a:ext cx="7928107" cy="923330"/>
          </a:xfrm>
          <a:prstGeom prst="rect">
            <a:avLst/>
          </a:prstGeom>
          <a:noFill/>
        </p:spPr>
        <p:txBody>
          <a:bodyPr wrap="square" rtlCol="0">
            <a:spAutoFit/>
          </a:bodyPr>
          <a:lstStyle/>
          <a:p>
            <a:endParaRPr lang="en-GB" b="1" dirty="0"/>
          </a:p>
          <a:p>
            <a:r>
              <a:rPr lang="en-GB" b="1" dirty="0"/>
              <a:t>Table 1: Lone </a:t>
            </a:r>
            <a:r>
              <a:rPr lang="en-GB" b="1" dirty="0" err="1"/>
              <a:t>vs</a:t>
            </a:r>
            <a:r>
              <a:rPr lang="en-GB" b="1" dirty="0"/>
              <a:t> dual parent households in the London borough and coastal town</a:t>
            </a:r>
            <a:endParaRPr lang="en-GB" dirty="0"/>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1060" y="2390487"/>
            <a:ext cx="2370902" cy="1543019"/>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85164" y="1903312"/>
            <a:ext cx="2155710" cy="1702388"/>
          </a:xfrm>
          <a:prstGeom prst="rect">
            <a:avLst/>
          </a:prstGeom>
        </p:spPr>
      </p:pic>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30301" y="2827688"/>
            <a:ext cx="2037472" cy="1223512"/>
          </a:xfrm>
          <a:prstGeom prst="rect">
            <a:avLst/>
          </a:prstGeom>
        </p:spPr>
      </p:pic>
      <p:pic>
        <p:nvPicPr>
          <p:cNvPr id="12" name="Content Placeholder 3"/>
          <p:cNvPicPr>
            <a:picLocks noGrp="1" noChangeAspect="1"/>
          </p:cNvPicPr>
          <p:nvPr/>
        </p:nvPicPr>
        <p:blipFill>
          <a:blip r:embed="rId6" cstate="email">
            <a:extLst>
              <a:ext uri="{28A0092B-C50C-407E-A947-70E740481C1C}">
                <a14:useLocalDpi xmlns:a14="http://schemas.microsoft.com/office/drawing/2010/main"/>
              </a:ext>
            </a:extLst>
          </a:blip>
          <a:stretch>
            <a:fillRect/>
          </a:stretch>
        </p:blipFill>
        <p:spPr>
          <a:xfrm>
            <a:off x="5564554" y="1442357"/>
            <a:ext cx="3309257" cy="2470171"/>
          </a:xfrm>
          <a:prstGeom prst="rect">
            <a:avLst/>
          </a:prstGeom>
        </p:spPr>
      </p:pic>
      <p:pic>
        <p:nvPicPr>
          <p:cNvPr id="11" name="Picture 1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4748149" y="2390488"/>
            <a:ext cx="2176145" cy="1522040"/>
          </a:xfrm>
          <a:prstGeom prst="rect">
            <a:avLst/>
          </a:prstGeom>
        </p:spPr>
      </p:pic>
    </p:spTree>
    <p:extLst>
      <p:ext uri="{BB962C8B-B14F-4D97-AF65-F5344CB8AC3E}">
        <p14:creationId xmlns:p14="http://schemas.microsoft.com/office/powerpoint/2010/main" val="506445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0000"/>
                </a:solidFill>
              </a:rPr>
              <a:t>Qualitative research </a:t>
            </a:r>
            <a:r>
              <a:rPr lang="mr-IN" sz="3600" dirty="0">
                <a:solidFill>
                  <a:srgbClr val="000000"/>
                </a:solidFill>
              </a:rPr>
              <a:t>–</a:t>
            </a:r>
            <a:r>
              <a:rPr lang="en-US" sz="3600" dirty="0">
                <a:solidFill>
                  <a:srgbClr val="000000"/>
                </a:solidFill>
              </a:rPr>
              <a:t> sample (n=45) </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77049045"/>
              </p:ext>
            </p:extLst>
          </p:nvPr>
        </p:nvGraphicFramePr>
        <p:xfrm>
          <a:off x="457200" y="2570893"/>
          <a:ext cx="8229600" cy="2245614"/>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pPr>
                        <a:lnSpc>
                          <a:spcPct val="107000"/>
                        </a:lnSpc>
                        <a:spcAft>
                          <a:spcPts val="0"/>
                        </a:spcAft>
                      </a:pPr>
                      <a:r>
                        <a:rPr lang="en-GB" sz="1200" b="1" dirty="0">
                          <a:effectLst/>
                          <a:latin typeface="Calibri"/>
                          <a:ea typeface="Calibri"/>
                          <a:cs typeface="Times New Roman"/>
                        </a:rPr>
                        <a:t> </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dirty="0">
                          <a:effectLst/>
                          <a:latin typeface="Calibri"/>
                          <a:ea typeface="Calibri"/>
                          <a:cs typeface="Times New Roman"/>
                        </a:rPr>
                        <a:t>London borough</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a:effectLst/>
                          <a:latin typeface="Calibri"/>
                          <a:ea typeface="Calibri"/>
                          <a:cs typeface="Times New Roman"/>
                        </a:rPr>
                        <a:t>Coastal town</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a:effectLst/>
                          <a:latin typeface="Calibri"/>
                          <a:ea typeface="Calibri"/>
                          <a:cs typeface="Times New Roman"/>
                        </a:rPr>
                        <a:t>Total</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a:lnSpc>
                          <a:spcPct val="107000"/>
                        </a:lnSpc>
                        <a:spcAft>
                          <a:spcPts val="0"/>
                        </a:spcAft>
                      </a:pPr>
                      <a:r>
                        <a:rPr lang="en-GB" sz="1200">
                          <a:effectLst/>
                          <a:latin typeface="Calibri"/>
                          <a:ea typeface="Calibri"/>
                          <a:cs typeface="Times New Roman"/>
                        </a:rPr>
                        <a:t>White British</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7</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8</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a:effectLst/>
                          <a:latin typeface="Calibri"/>
                          <a:ea typeface="Calibri"/>
                          <a:cs typeface="Times New Roman"/>
                        </a:rPr>
                        <a:t>15</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a:lnSpc>
                          <a:spcPct val="107000"/>
                        </a:lnSpc>
                        <a:spcAft>
                          <a:spcPts val="0"/>
                        </a:spcAft>
                      </a:pPr>
                      <a:r>
                        <a:rPr lang="en-GB" sz="1200" dirty="0">
                          <a:effectLst/>
                          <a:latin typeface="Calibri"/>
                          <a:ea typeface="Calibri"/>
                          <a:cs typeface="Times New Roman"/>
                        </a:rPr>
                        <a:t>Black British/British Asian (2</a:t>
                      </a:r>
                      <a:r>
                        <a:rPr lang="en-GB" sz="1200" baseline="30000" dirty="0">
                          <a:effectLst/>
                          <a:latin typeface="Calibri"/>
                          <a:ea typeface="Calibri"/>
                          <a:cs typeface="Times New Roman"/>
                        </a:rPr>
                        <a:t>nd</a:t>
                      </a:r>
                      <a:r>
                        <a:rPr lang="en-GB" sz="1200" dirty="0">
                          <a:effectLst/>
                          <a:latin typeface="Calibri"/>
                          <a:ea typeface="Calibri"/>
                          <a:cs typeface="Times New Roman"/>
                        </a:rPr>
                        <a:t> generation)</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11</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0</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a:effectLst/>
                          <a:latin typeface="Calibri"/>
                          <a:ea typeface="Calibri"/>
                          <a:cs typeface="Times New Roman"/>
                        </a:rPr>
                        <a:t>11</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a:lnSpc>
                          <a:spcPct val="107000"/>
                        </a:lnSpc>
                        <a:spcAft>
                          <a:spcPts val="0"/>
                        </a:spcAft>
                      </a:pPr>
                      <a:r>
                        <a:rPr lang="en-GB" sz="1200" dirty="0">
                          <a:effectLst/>
                          <a:latin typeface="Calibri"/>
                          <a:ea typeface="Calibri"/>
                          <a:cs typeface="Times New Roman"/>
                        </a:rPr>
                        <a:t>European</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2</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4</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a:effectLst/>
                          <a:latin typeface="Calibri"/>
                          <a:ea typeface="Calibri"/>
                          <a:cs typeface="Times New Roman"/>
                        </a:rPr>
                        <a:t>6</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70840">
                <a:tc>
                  <a:txBody>
                    <a:bodyPr/>
                    <a:lstStyle/>
                    <a:p>
                      <a:pPr>
                        <a:lnSpc>
                          <a:spcPct val="107000"/>
                        </a:lnSpc>
                        <a:spcAft>
                          <a:spcPts val="0"/>
                        </a:spcAft>
                      </a:pPr>
                      <a:r>
                        <a:rPr lang="en-GB" sz="1200">
                          <a:effectLst/>
                          <a:latin typeface="Calibri"/>
                          <a:ea typeface="Calibri"/>
                          <a:cs typeface="Times New Roman"/>
                        </a:rPr>
                        <a:t>Outside mainland Europe </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dirty="0">
                          <a:effectLst/>
                          <a:latin typeface="Calibri"/>
                          <a:ea typeface="Calibri"/>
                          <a:cs typeface="Times New Roman"/>
                        </a:rPr>
                        <a:t>10</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3</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a:effectLst/>
                          <a:latin typeface="Calibri"/>
                          <a:ea typeface="Calibri"/>
                          <a:cs typeface="Times New Roman"/>
                        </a:rPr>
                        <a:t>13</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70840">
                <a:tc>
                  <a:txBody>
                    <a:bodyPr/>
                    <a:lstStyle/>
                    <a:p>
                      <a:pPr>
                        <a:lnSpc>
                          <a:spcPct val="107000"/>
                        </a:lnSpc>
                        <a:spcAft>
                          <a:spcPts val="0"/>
                        </a:spcAft>
                      </a:pPr>
                      <a:r>
                        <a:rPr lang="en-GB" sz="1200" b="1" dirty="0">
                          <a:effectLst/>
                          <a:latin typeface="Calibri"/>
                          <a:ea typeface="Calibri"/>
                          <a:cs typeface="Times New Roman"/>
                        </a:rPr>
                        <a:t>Total</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a:effectLst/>
                          <a:latin typeface="Calibri"/>
                          <a:ea typeface="Calibri"/>
                          <a:cs typeface="Times New Roman"/>
                        </a:rPr>
                        <a:t>30</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a:effectLst/>
                          <a:latin typeface="Calibri"/>
                          <a:ea typeface="Calibri"/>
                          <a:cs typeface="Times New Roman"/>
                        </a:rPr>
                        <a:t>15</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b="1" dirty="0">
                          <a:effectLst/>
                          <a:latin typeface="Calibri"/>
                          <a:ea typeface="Calibri"/>
                          <a:cs typeface="Times New Roman"/>
                        </a:rPr>
                        <a:t>45</a:t>
                      </a:r>
                      <a:endParaRPr lang="en-GB"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sp>
        <p:nvSpPr>
          <p:cNvPr id="4" name="Footer Placeholder 3"/>
          <p:cNvSpPr>
            <a:spLocks noGrp="1"/>
          </p:cNvSpPr>
          <p:nvPr>
            <p:ph type="ftr" sz="quarter" idx="11"/>
          </p:nvPr>
        </p:nvSpPr>
        <p:spPr/>
        <p:txBody>
          <a:bodyPr/>
          <a:lstStyle/>
          <a:p>
            <a:pPr>
              <a:defRPr/>
            </a:pPr>
            <a:r>
              <a:rPr lang="de-DE"/>
              <a:t>© R.O’Connell 2017 </a:t>
            </a:r>
            <a:endParaRPr lang="en-US"/>
          </a:p>
        </p:txBody>
      </p:sp>
      <p:sp>
        <p:nvSpPr>
          <p:cNvPr id="5" name="Slide Number Placeholder 4"/>
          <p:cNvSpPr>
            <a:spLocks noGrp="1"/>
          </p:cNvSpPr>
          <p:nvPr>
            <p:ph type="sldNum" sz="quarter" idx="12"/>
          </p:nvPr>
        </p:nvSpPr>
        <p:spPr/>
        <p:txBody>
          <a:bodyPr/>
          <a:lstStyle/>
          <a:p>
            <a:fld id="{3A5E9B27-CB1B-D24B-9293-50977AD052E2}" type="slidenum">
              <a:rPr lang="en-GB" smtClean="0"/>
              <a:pPr/>
              <a:t>15</a:t>
            </a:fld>
            <a:endParaRPr lang="en-GB"/>
          </a:p>
        </p:txBody>
      </p:sp>
      <p:sp>
        <p:nvSpPr>
          <p:cNvPr id="7" name="Rectangle 6"/>
          <p:cNvSpPr/>
          <p:nvPr/>
        </p:nvSpPr>
        <p:spPr>
          <a:xfrm>
            <a:off x="457200" y="5277192"/>
            <a:ext cx="8229600" cy="646331"/>
          </a:xfrm>
          <a:prstGeom prst="rect">
            <a:avLst/>
          </a:prstGeom>
        </p:spPr>
        <p:txBody>
          <a:bodyPr wrap="square">
            <a:spAutoFit/>
          </a:bodyPr>
          <a:lstStyle/>
          <a:p>
            <a:r>
              <a:rPr lang="en-GB" b="1" dirty="0"/>
              <a:t>Table 2: Mother’s ethnicity/ country of origin in the London borough and coastal town</a:t>
            </a:r>
            <a:endParaRPr lang="en-GB" dirty="0"/>
          </a:p>
        </p:txBody>
      </p:sp>
    </p:spTree>
    <p:extLst>
      <p:ext uri="{BB962C8B-B14F-4D97-AF65-F5344CB8AC3E}">
        <p14:creationId xmlns:p14="http://schemas.microsoft.com/office/powerpoint/2010/main" val="3655269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0000"/>
                </a:solidFill>
              </a:rPr>
              <a:t>Qualitative research </a:t>
            </a:r>
            <a:r>
              <a:rPr lang="mr-IN" sz="3600" dirty="0">
                <a:solidFill>
                  <a:srgbClr val="000000"/>
                </a:solidFill>
              </a:rPr>
              <a:t>–</a:t>
            </a:r>
            <a:r>
              <a:rPr lang="en-US" sz="3600" dirty="0">
                <a:solidFill>
                  <a:srgbClr val="000000"/>
                </a:solidFill>
              </a:rPr>
              <a:t> sample (n=45) </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104124933"/>
              </p:ext>
            </p:extLst>
          </p:nvPr>
        </p:nvGraphicFramePr>
        <p:xfrm>
          <a:off x="457200" y="2693122"/>
          <a:ext cx="8229600" cy="1312482"/>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370840">
                <a:tc>
                  <a:txBody>
                    <a:bodyPr/>
                    <a:lstStyle/>
                    <a:p>
                      <a:pPr>
                        <a:lnSpc>
                          <a:spcPct val="107000"/>
                        </a:lnSpc>
                        <a:spcAft>
                          <a:spcPts val="0"/>
                        </a:spcAft>
                      </a:pPr>
                      <a:r>
                        <a:rPr lang="en-GB" sz="1200" dirty="0">
                          <a:effectLst/>
                          <a:latin typeface="Calibri"/>
                          <a:ea typeface="Calibri"/>
                          <a:cs typeface="Times New Roman"/>
                        </a:rPr>
                        <a:t> </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Quantity </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dirty="0">
                          <a:effectLst/>
                          <a:latin typeface="Calibri"/>
                          <a:ea typeface="Calibri"/>
                          <a:cs typeface="Times New Roman"/>
                        </a:rPr>
                        <a:t>Any of: Quality, Social participation, Worry</a:t>
                      </a:r>
                    </a:p>
                    <a:p>
                      <a:pPr>
                        <a:lnSpc>
                          <a:spcPct val="107000"/>
                        </a:lnSpc>
                        <a:spcAft>
                          <a:spcPts val="0"/>
                        </a:spcAft>
                      </a:pP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Food budget constrained only</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None</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a:lnSpc>
                          <a:spcPct val="107000"/>
                        </a:lnSpc>
                        <a:spcAft>
                          <a:spcPts val="0"/>
                        </a:spcAft>
                      </a:pPr>
                      <a:r>
                        <a:rPr lang="en-GB" sz="1200">
                          <a:effectLst/>
                          <a:latin typeface="Calibri"/>
                          <a:ea typeface="Calibri"/>
                          <a:cs typeface="Times New Roman"/>
                        </a:rPr>
                        <a:t>Adult</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18</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37</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8</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0</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a:lnSpc>
                          <a:spcPct val="107000"/>
                        </a:lnSpc>
                        <a:spcAft>
                          <a:spcPts val="0"/>
                        </a:spcAft>
                      </a:pPr>
                      <a:r>
                        <a:rPr lang="en-GB" sz="1200">
                          <a:effectLst/>
                          <a:latin typeface="Calibri"/>
                          <a:ea typeface="Calibri"/>
                          <a:cs typeface="Times New Roman"/>
                        </a:rPr>
                        <a:t>Child</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dirty="0">
                          <a:effectLst/>
                          <a:latin typeface="Calibri"/>
                          <a:ea typeface="Calibri"/>
                          <a:cs typeface="Times New Roman"/>
                        </a:rPr>
                        <a:t>8</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dirty="0">
                          <a:effectLst/>
                          <a:latin typeface="Calibri"/>
                          <a:ea typeface="Calibri"/>
                          <a:cs typeface="Times New Roman"/>
                        </a:rPr>
                        <a:t>31</a:t>
                      </a:r>
                      <a:endParaRPr lang="en-GB" sz="1100" dirty="0">
                        <a:effectLst/>
                        <a:latin typeface="Calibri"/>
                        <a:ea typeface="Calibri"/>
                        <a:cs typeface="Times New Roman"/>
                      </a:endParaRPr>
                    </a:p>
                  </a:txBody>
                  <a:tcPr marL="68580" marR="68580" marT="0" marB="0"/>
                </a:tc>
                <a:tc>
                  <a:txBody>
                    <a:bodyPr/>
                    <a:lstStyle/>
                    <a:p>
                      <a:pPr>
                        <a:lnSpc>
                          <a:spcPct val="107000"/>
                        </a:lnSpc>
                        <a:spcAft>
                          <a:spcPts val="0"/>
                        </a:spcAft>
                      </a:pPr>
                      <a:r>
                        <a:rPr lang="en-GB" sz="1200">
                          <a:effectLst/>
                          <a:latin typeface="Calibri"/>
                          <a:ea typeface="Calibri"/>
                          <a:cs typeface="Times New Roman"/>
                        </a:rPr>
                        <a:t>0</a:t>
                      </a:r>
                      <a:endParaRPr lang="en-GB" sz="1100">
                        <a:effectLst/>
                        <a:latin typeface="Calibri"/>
                        <a:ea typeface="Calibri"/>
                        <a:cs typeface="Times New Roman"/>
                      </a:endParaRPr>
                    </a:p>
                  </a:txBody>
                  <a:tcPr marL="68580" marR="68580" marT="0" marB="0"/>
                </a:tc>
                <a:tc>
                  <a:txBody>
                    <a:bodyPr/>
                    <a:lstStyle/>
                    <a:p>
                      <a:pPr>
                        <a:lnSpc>
                          <a:spcPct val="107000"/>
                        </a:lnSpc>
                        <a:spcAft>
                          <a:spcPts val="0"/>
                        </a:spcAft>
                      </a:pPr>
                      <a:r>
                        <a:rPr lang="en-GB" sz="1200" dirty="0">
                          <a:effectLst/>
                          <a:latin typeface="Calibri"/>
                          <a:ea typeface="Calibri"/>
                          <a:cs typeface="Times New Roman"/>
                        </a:rPr>
                        <a:t>14</a:t>
                      </a:r>
                      <a:endParaRPr lang="en-GB"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 R.O’Connell 2017 </a:t>
            </a:r>
            <a:endParaRPr lang="en-US"/>
          </a:p>
        </p:txBody>
      </p:sp>
      <p:sp>
        <p:nvSpPr>
          <p:cNvPr id="5" name="Slide Number Placeholder 4"/>
          <p:cNvSpPr>
            <a:spLocks noGrp="1"/>
          </p:cNvSpPr>
          <p:nvPr>
            <p:ph type="sldNum" sz="quarter" idx="12"/>
          </p:nvPr>
        </p:nvSpPr>
        <p:spPr/>
        <p:txBody>
          <a:bodyPr/>
          <a:lstStyle/>
          <a:p>
            <a:fld id="{3A5E9B27-CB1B-D24B-9293-50977AD052E2}" type="slidenum">
              <a:rPr lang="en-GB" smtClean="0"/>
              <a:pPr/>
              <a:t>16</a:t>
            </a:fld>
            <a:endParaRPr lang="en-GB"/>
          </a:p>
        </p:txBody>
      </p:sp>
      <p:sp>
        <p:nvSpPr>
          <p:cNvPr id="7" name="Rectangle 6"/>
          <p:cNvSpPr/>
          <p:nvPr/>
        </p:nvSpPr>
        <p:spPr>
          <a:xfrm>
            <a:off x="457200" y="4319640"/>
            <a:ext cx="8229600" cy="369332"/>
          </a:xfrm>
          <a:prstGeom prst="rect">
            <a:avLst/>
          </a:prstGeom>
        </p:spPr>
        <p:txBody>
          <a:bodyPr wrap="square">
            <a:spAutoFit/>
          </a:bodyPr>
          <a:lstStyle/>
          <a:p>
            <a:r>
              <a:rPr lang="en-GB" b="1" dirty="0"/>
              <a:t>Table 3: Severe and other dimensions of food poverty adults and children</a:t>
            </a:r>
            <a:endParaRPr lang="en-GB" dirty="0"/>
          </a:p>
        </p:txBody>
      </p:sp>
    </p:spTree>
    <p:extLst>
      <p:ext uri="{BB962C8B-B14F-4D97-AF65-F5344CB8AC3E}">
        <p14:creationId xmlns:p14="http://schemas.microsoft.com/office/powerpoint/2010/main" val="1528424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7467" y="1320800"/>
            <a:ext cx="3081867" cy="2311400"/>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63829" y="1612562"/>
            <a:ext cx="3226307" cy="4301744"/>
          </a:xfrm>
          <a:prstGeom prst="rect">
            <a:avLst/>
          </a:prstGeom>
        </p:spPr>
      </p:pic>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4860" y="4152895"/>
            <a:ext cx="3081868" cy="2311401"/>
          </a:xfrm>
          <a:prstGeom prst="rect">
            <a:avLst/>
          </a:prstGeom>
        </p:spPr>
      </p:pic>
      <p:pic>
        <p:nvPicPr>
          <p:cNvPr id="7" name="Picture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14152" y="1858424"/>
            <a:ext cx="2527300" cy="3369733"/>
          </a:xfrm>
          <a:prstGeom prst="rect">
            <a:avLst/>
          </a:prstGeom>
        </p:spPr>
      </p:pic>
      <p:pic>
        <p:nvPicPr>
          <p:cNvPr id="3" name="Picture 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34943" y="4152895"/>
            <a:ext cx="3321555" cy="2487304"/>
          </a:xfrm>
          <a:prstGeom prst="rect">
            <a:avLst/>
          </a:prstGeom>
        </p:spPr>
      </p:pic>
      <p:sp>
        <p:nvSpPr>
          <p:cNvPr id="4" name="TextBox 3"/>
          <p:cNvSpPr txBox="1"/>
          <p:nvPr/>
        </p:nvSpPr>
        <p:spPr>
          <a:xfrm>
            <a:off x="309958" y="486021"/>
            <a:ext cx="4224985" cy="707886"/>
          </a:xfrm>
          <a:prstGeom prst="rect">
            <a:avLst/>
          </a:prstGeom>
          <a:noFill/>
        </p:spPr>
        <p:txBody>
          <a:bodyPr wrap="none" rtlCol="0">
            <a:spAutoFit/>
          </a:bodyPr>
          <a:lstStyle/>
          <a:p>
            <a:r>
              <a:rPr lang="en-US" sz="4000" dirty="0">
                <a:solidFill>
                  <a:srgbClr val="000000"/>
                </a:solidFill>
                <a:latin typeface="Helvetica"/>
                <a:ea typeface="MS PGothic" panose="020B0600070205080204" pitchFamily="34" charset="-128"/>
                <a:cs typeface="Helvetica"/>
              </a:rPr>
              <a:t>Sahara and </a:t>
            </a:r>
            <a:r>
              <a:rPr lang="en-US" sz="4000" dirty="0" err="1">
                <a:solidFill>
                  <a:srgbClr val="000000"/>
                </a:solidFill>
                <a:latin typeface="Helvetica"/>
                <a:ea typeface="MS PGothic" panose="020B0600070205080204" pitchFamily="34" charset="-128"/>
                <a:cs typeface="Helvetica"/>
              </a:rPr>
              <a:t>Tarek</a:t>
            </a:r>
            <a:r>
              <a:rPr lang="en-US" sz="4000" dirty="0">
                <a:solidFill>
                  <a:srgbClr val="000000"/>
                </a:solidFill>
                <a:latin typeface="Helvetica"/>
                <a:ea typeface="MS PGothic" panose="020B0600070205080204" pitchFamily="34" charset="-128"/>
                <a:cs typeface="Helvetica"/>
              </a:rPr>
              <a:t> </a:t>
            </a:r>
            <a:endParaRPr lang="en-US" dirty="0"/>
          </a:p>
        </p:txBody>
      </p:sp>
    </p:spTree>
    <p:extLst>
      <p:ext uri="{BB962C8B-B14F-4D97-AF65-F5344CB8AC3E}">
        <p14:creationId xmlns:p14="http://schemas.microsoft.com/office/powerpoint/2010/main" val="3852683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54471"/>
            <a:ext cx="8229600" cy="894717"/>
          </a:xfrm>
        </p:spPr>
        <p:txBody>
          <a:bodyPr/>
          <a:lstStyle/>
          <a:p>
            <a:r>
              <a:rPr lang="en-US" dirty="0"/>
              <a:t>Sahara and </a:t>
            </a:r>
            <a:r>
              <a:rPr lang="en-US" dirty="0" err="1"/>
              <a:t>Tarek</a:t>
            </a:r>
            <a:r>
              <a:rPr lang="en-US" dirty="0"/>
              <a:t> </a:t>
            </a:r>
          </a:p>
        </p:txBody>
      </p:sp>
      <p:sp>
        <p:nvSpPr>
          <p:cNvPr id="3" name="Content Placeholder 2"/>
          <p:cNvSpPr>
            <a:spLocks noGrp="1"/>
          </p:cNvSpPr>
          <p:nvPr>
            <p:ph idx="1"/>
          </p:nvPr>
        </p:nvSpPr>
        <p:spPr>
          <a:xfrm>
            <a:off x="457200" y="2524346"/>
            <a:ext cx="8229600" cy="5136284"/>
          </a:xfrm>
        </p:spPr>
        <p:txBody>
          <a:bodyPr/>
          <a:lstStyle/>
          <a:p>
            <a:pPr marL="0" indent="0">
              <a:buNone/>
            </a:pPr>
            <a:r>
              <a:rPr lang="en-US" sz="1800" b="1" i="1" dirty="0"/>
              <a:t>Elasticity food budget</a:t>
            </a:r>
          </a:p>
          <a:p>
            <a:r>
              <a:rPr lang="en-GB" sz="1800" dirty="0"/>
              <a:t>Food budget used for debts and unexpected expenses. M: </a:t>
            </a:r>
            <a:r>
              <a:rPr lang="en-GB" sz="1800" i="1" dirty="0"/>
              <a:t>I’ve noticed whenever I have to pay something or do something I always have to cut into my food budget</a:t>
            </a:r>
          </a:p>
          <a:p>
            <a:r>
              <a:rPr lang="en-GB" sz="1800" dirty="0"/>
              <a:t>M: </a:t>
            </a:r>
            <a:r>
              <a:rPr lang="en-GB" sz="1800" i="1" dirty="0"/>
              <a:t>their needs have got more as they’ve grown ….. but the money’s just stayed the same; you know I can’t feed my kids a few pieces of chicken like I would then when they’re all young – I have to make sure the pot’s full</a:t>
            </a:r>
            <a:r>
              <a:rPr lang="en-GB" sz="1800" dirty="0"/>
              <a:t>.</a:t>
            </a:r>
            <a:endParaRPr lang="en-GB" sz="1800" i="1" dirty="0"/>
          </a:p>
          <a:p>
            <a:pPr marL="0" indent="0">
              <a:buNone/>
            </a:pPr>
            <a:endParaRPr lang="en-GB" sz="1800" b="1" i="1" dirty="0"/>
          </a:p>
          <a:p>
            <a:pPr marL="0" indent="0">
              <a:buNone/>
            </a:pPr>
            <a:r>
              <a:rPr lang="en-GB" sz="1800" b="1" i="1" dirty="0"/>
              <a:t>Quality </a:t>
            </a:r>
            <a:endParaRPr lang="en-GB" sz="1800" b="1" dirty="0"/>
          </a:p>
          <a:p>
            <a:r>
              <a:rPr lang="en-GB" sz="1800" dirty="0"/>
              <a:t>Home cooked food but monotonous + unable to afford as much F&amp;V as would like</a:t>
            </a:r>
          </a:p>
          <a:p>
            <a:r>
              <a:rPr lang="en-GB" sz="1800" dirty="0"/>
              <a:t>TC: </a:t>
            </a:r>
            <a:r>
              <a:rPr lang="en-GB" sz="1800" i="1" dirty="0"/>
              <a:t>it’s curry and rice most of the time, but every now and then we’ll get a take-away</a:t>
            </a:r>
            <a:r>
              <a:rPr lang="en-GB" sz="1800" dirty="0"/>
              <a:t>. </a:t>
            </a:r>
          </a:p>
          <a:p>
            <a:endParaRPr lang="en-US" sz="1800" dirty="0"/>
          </a:p>
        </p:txBody>
      </p:sp>
      <p:sp>
        <p:nvSpPr>
          <p:cNvPr id="4" name="Footer Placeholder 3"/>
          <p:cNvSpPr>
            <a:spLocks noGrp="1"/>
          </p:cNvSpPr>
          <p:nvPr>
            <p:ph type="ftr" sz="quarter" idx="11"/>
          </p:nvPr>
        </p:nvSpPr>
        <p:spPr>
          <a:xfrm>
            <a:off x="6324363" y="6492875"/>
            <a:ext cx="2895600" cy="365125"/>
          </a:xfrm>
        </p:spPr>
        <p:txBody>
          <a:bodyPr/>
          <a:lstStyle/>
          <a:p>
            <a:pPr>
              <a:defRPr/>
            </a:pPr>
            <a:r>
              <a:rPr lang="de-DE" dirty="0"/>
              <a:t>© </a:t>
            </a:r>
            <a:r>
              <a:rPr lang="de-DE" dirty="0" err="1"/>
              <a:t>R.O’Connell</a:t>
            </a:r>
            <a:r>
              <a:rPr lang="de-DE" dirty="0"/>
              <a:t> 2017 </a:t>
            </a:r>
            <a:endParaRPr lang="en-US" dirty="0"/>
          </a:p>
        </p:txBody>
      </p:sp>
      <p:sp>
        <p:nvSpPr>
          <p:cNvPr id="5" name="Slide Number Placeholder 4"/>
          <p:cNvSpPr>
            <a:spLocks noGrp="1"/>
          </p:cNvSpPr>
          <p:nvPr>
            <p:ph type="sldNum" sz="quarter" idx="12"/>
          </p:nvPr>
        </p:nvSpPr>
        <p:spPr/>
        <p:txBody>
          <a:bodyPr/>
          <a:lstStyle/>
          <a:p>
            <a:fld id="{3A5E9B27-CB1B-D24B-9293-50977AD052E2}" type="slidenum">
              <a:rPr lang="en-GB" smtClean="0"/>
              <a:pPr/>
              <a:t>18</a:t>
            </a:fld>
            <a:endParaRPr lang="en-GB"/>
          </a:p>
        </p:txBody>
      </p:sp>
    </p:spTree>
    <p:extLst>
      <p:ext uri="{BB962C8B-B14F-4D97-AF65-F5344CB8AC3E}">
        <p14:creationId xmlns:p14="http://schemas.microsoft.com/office/powerpoint/2010/main" val="1772481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00551"/>
            <a:ext cx="8229600" cy="4255799"/>
          </a:xfrm>
        </p:spPr>
        <p:txBody>
          <a:bodyPr/>
          <a:lstStyle/>
          <a:p>
            <a:pPr marL="0" indent="0">
              <a:buNone/>
            </a:pPr>
            <a:r>
              <a:rPr lang="en-GB" sz="1800" b="1" i="1" dirty="0"/>
              <a:t>Intra household resource distribution</a:t>
            </a:r>
          </a:p>
          <a:p>
            <a:r>
              <a:rPr lang="en-GB" sz="1800" dirty="0"/>
              <a:t>Children said to be good at sharing meal ‘</a:t>
            </a:r>
            <a:r>
              <a:rPr lang="en-GB" sz="1800" i="1" dirty="0"/>
              <a:t>they’re quite good they’ll say like now today there’s chops, they’ll all shout ‘Mum, how many chops each?’ So I’ll say ‘Okay, two or three’ and one potato or two</a:t>
            </a:r>
            <a:r>
              <a:rPr lang="en-GB" sz="1800" dirty="0"/>
              <a:t>’ but less so treats/snacks M ‘</a:t>
            </a:r>
            <a:r>
              <a:rPr lang="en-GB" sz="1800" i="1" dirty="0"/>
              <a:t>To a point I really thought I need to get a lock in the kitchen.  Once it’s done just lock up – you’ve had your meal</a:t>
            </a:r>
            <a:r>
              <a:rPr lang="en-GB" sz="1800" dirty="0"/>
              <a:t>’ </a:t>
            </a:r>
          </a:p>
          <a:p>
            <a:endParaRPr lang="en-GB" sz="1800" dirty="0"/>
          </a:p>
          <a:p>
            <a:r>
              <a:rPr lang="en-GB" sz="1800" dirty="0"/>
              <a:t>TC: </a:t>
            </a:r>
            <a:r>
              <a:rPr lang="en-GB" sz="1800" i="1" dirty="0"/>
              <a:t>Sometimes people hide them [crisps].  Like even I do, I hide them on the top of the cupboard so no one gets them. Cos they go really fast’.</a:t>
            </a:r>
            <a:r>
              <a:rPr lang="en-GB" sz="1800" dirty="0"/>
              <a:t> </a:t>
            </a:r>
          </a:p>
          <a:p>
            <a:pPr marL="0" indent="0">
              <a:buNone/>
            </a:pPr>
            <a:endParaRPr lang="en-GB" sz="1800" dirty="0"/>
          </a:p>
          <a:p>
            <a:pPr marL="0" indent="0">
              <a:buNone/>
            </a:pPr>
            <a:r>
              <a:rPr lang="en-GB" sz="1800" b="1" i="1" dirty="0"/>
              <a:t>Social participation</a:t>
            </a:r>
          </a:p>
          <a:p>
            <a:r>
              <a:rPr lang="en-GB" sz="1800" dirty="0"/>
              <a:t>Eating out is ‘</a:t>
            </a:r>
            <a:r>
              <a:rPr lang="en-GB" sz="1800" i="1" dirty="0"/>
              <a:t>a strain</a:t>
            </a:r>
            <a:r>
              <a:rPr lang="en-GB" sz="1800" dirty="0"/>
              <a:t>’ as is hosting kids’ friends </a:t>
            </a:r>
            <a:r>
              <a:rPr lang="en-GB" sz="1800" i="1" dirty="0"/>
              <a:t>because they don’t come in ones, they come in groups</a:t>
            </a:r>
            <a:r>
              <a:rPr lang="en-GB" sz="1800" dirty="0"/>
              <a:t>. M: </a:t>
            </a:r>
            <a:r>
              <a:rPr lang="en-GB" sz="1800" i="1" dirty="0"/>
              <a:t>I’ve told my kids straight ‘You invite your friends round, tell them to bring their pocket money, I barely feeds </a:t>
            </a:r>
            <a:r>
              <a:rPr lang="en-GB" sz="1800" i="1" dirty="0" err="1"/>
              <a:t>yous</a:t>
            </a:r>
            <a:r>
              <a:rPr lang="en-GB" sz="1800" i="1" dirty="0"/>
              <a:t> lot’ </a:t>
            </a:r>
            <a:endParaRPr lang="en-GB" sz="1800" dirty="0"/>
          </a:p>
          <a:p>
            <a:endParaRPr lang="en-US" sz="1800" dirty="0"/>
          </a:p>
        </p:txBody>
      </p:sp>
      <p:sp>
        <p:nvSpPr>
          <p:cNvPr id="4" name="Title 1"/>
          <p:cNvSpPr>
            <a:spLocks noGrp="1"/>
          </p:cNvSpPr>
          <p:nvPr>
            <p:ph type="title"/>
          </p:nvPr>
        </p:nvSpPr>
        <p:spPr>
          <a:xfrm>
            <a:off x="457200" y="1205834"/>
            <a:ext cx="8229600" cy="894717"/>
          </a:xfrm>
        </p:spPr>
        <p:txBody>
          <a:bodyPr/>
          <a:lstStyle/>
          <a:p>
            <a:r>
              <a:rPr lang="en-US" dirty="0"/>
              <a:t>Sahara and </a:t>
            </a:r>
            <a:r>
              <a:rPr lang="en-US" dirty="0" err="1"/>
              <a:t>Tarek</a:t>
            </a:r>
            <a:r>
              <a:rPr lang="en-US" dirty="0"/>
              <a:t> </a:t>
            </a:r>
          </a:p>
        </p:txBody>
      </p:sp>
      <p:sp>
        <p:nvSpPr>
          <p:cNvPr id="2" name="Footer Placeholder 1"/>
          <p:cNvSpPr>
            <a:spLocks noGrp="1"/>
          </p:cNvSpPr>
          <p:nvPr>
            <p:ph type="ftr" sz="quarter" idx="11"/>
          </p:nvPr>
        </p:nvSpPr>
        <p:spPr/>
        <p:txBody>
          <a:bodyPr/>
          <a:lstStyle/>
          <a:p>
            <a:pPr>
              <a:defRPr/>
            </a:pPr>
            <a:r>
              <a:rPr lang="de-DE"/>
              <a:t>© R.O’Connell 2017 </a:t>
            </a:r>
            <a:endParaRPr lang="en-US"/>
          </a:p>
        </p:txBody>
      </p:sp>
      <p:sp>
        <p:nvSpPr>
          <p:cNvPr id="5" name="Slide Number Placeholder 4"/>
          <p:cNvSpPr>
            <a:spLocks noGrp="1"/>
          </p:cNvSpPr>
          <p:nvPr>
            <p:ph type="sldNum" sz="quarter" idx="12"/>
          </p:nvPr>
        </p:nvSpPr>
        <p:spPr/>
        <p:txBody>
          <a:bodyPr/>
          <a:lstStyle/>
          <a:p>
            <a:fld id="{3A5E9B27-CB1B-D24B-9293-50977AD052E2}" type="slidenum">
              <a:rPr lang="en-GB" smtClean="0"/>
              <a:pPr/>
              <a:t>19</a:t>
            </a:fld>
            <a:endParaRPr lang="en-GB"/>
          </a:p>
        </p:txBody>
      </p:sp>
    </p:spTree>
    <p:extLst>
      <p:ext uri="{BB962C8B-B14F-4D97-AF65-F5344CB8AC3E}">
        <p14:creationId xmlns:p14="http://schemas.microsoft.com/office/powerpoint/2010/main" val="1607606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464" y="501158"/>
            <a:ext cx="8229600" cy="894717"/>
          </a:xfrm>
        </p:spPr>
        <p:txBody>
          <a:bodyPr/>
          <a:lstStyle/>
          <a:p>
            <a:r>
              <a:rPr lang="en-GB" b="1" dirty="0"/>
              <a:t>Peter, Diane and Bethany</a:t>
            </a:r>
            <a:endParaRPr lang="en-US" dirty="0"/>
          </a:p>
        </p:txBody>
      </p:sp>
      <p:sp>
        <p:nvSpPr>
          <p:cNvPr id="4" name="Footer Placeholder 3"/>
          <p:cNvSpPr>
            <a:spLocks noGrp="1"/>
          </p:cNvSpPr>
          <p:nvPr>
            <p:ph type="ftr" sz="quarter" idx="11"/>
          </p:nvPr>
        </p:nvSpPr>
        <p:spPr/>
        <p:txBody>
          <a:bodyPr/>
          <a:lstStyle/>
          <a:p>
            <a:pPr>
              <a:defRPr/>
            </a:pPr>
            <a:r>
              <a:rPr lang="de-DE"/>
              <a:t>© R.O’Connell 2017 </a:t>
            </a:r>
            <a:endParaRPr lang="en-US"/>
          </a:p>
        </p:txBody>
      </p:sp>
      <p:sp>
        <p:nvSpPr>
          <p:cNvPr id="5" name="Slide Number Placeholder 4"/>
          <p:cNvSpPr>
            <a:spLocks noGrp="1"/>
          </p:cNvSpPr>
          <p:nvPr>
            <p:ph type="sldNum" sz="quarter" idx="12"/>
          </p:nvPr>
        </p:nvSpPr>
        <p:spPr/>
        <p:txBody>
          <a:bodyPr/>
          <a:lstStyle/>
          <a:p>
            <a:fld id="{3A5E9B27-CB1B-D24B-9293-50977AD052E2}" type="slidenum">
              <a:rPr lang="en-GB" smtClean="0"/>
              <a:pPr/>
              <a:t>20</a:t>
            </a:fld>
            <a:endParaRPr lang="en-GB"/>
          </a:p>
        </p:txBody>
      </p:sp>
      <p:pic>
        <p:nvPicPr>
          <p:cNvPr id="11" name="Picture 10" descr="ANDERkitchen48.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74499" y="4117873"/>
            <a:ext cx="2953286" cy="1664843"/>
          </a:xfrm>
          <a:prstGeom prst="rect">
            <a:avLst/>
          </a:prstGeom>
        </p:spPr>
      </p:pic>
      <p:pic>
        <p:nvPicPr>
          <p:cNvPr id="12" name="Picture 11" descr="ANDERkitchen12.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24200" y="1853603"/>
            <a:ext cx="3554423" cy="2003719"/>
          </a:xfrm>
          <a:prstGeom prst="rect">
            <a:avLst/>
          </a:prstGeom>
        </p:spPr>
      </p:pic>
      <p:pic>
        <p:nvPicPr>
          <p:cNvPr id="7" name="Picture 6" descr="ANDERkitchen17fatfryer.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5754968" y="1042089"/>
            <a:ext cx="4145733" cy="2337056"/>
          </a:xfrm>
          <a:prstGeom prst="rect">
            <a:avLst/>
          </a:prstGeom>
        </p:spPr>
      </p:pic>
      <p:pic>
        <p:nvPicPr>
          <p:cNvPr id="6" name="Content Placeholder 5" descr="ANDERkitchen8cabbage.JPG"/>
          <p:cNvPicPr>
            <a:picLocks noGrp="1" noChangeAspect="1"/>
          </p:cNvPicPr>
          <p:nvPr>
            <p:ph idx="1"/>
          </p:nvPr>
        </p:nvPicPr>
        <p:blipFill>
          <a:blip r:embed="rId6" cstate="email">
            <a:extLst>
              <a:ext uri="{28A0092B-C50C-407E-A947-70E740481C1C}">
                <a14:useLocalDpi xmlns:a14="http://schemas.microsoft.com/office/drawing/2010/main"/>
              </a:ext>
            </a:extLst>
          </a:blip>
          <a:srcRect l="-38152" r="-38152"/>
          <a:stretch>
            <a:fillRect/>
          </a:stretch>
        </p:blipFill>
        <p:spPr>
          <a:xfrm>
            <a:off x="3554423" y="3660174"/>
            <a:ext cx="6337951" cy="2696176"/>
          </a:xfrm>
        </p:spPr>
      </p:pic>
      <p:pic>
        <p:nvPicPr>
          <p:cNvPr id="9" name="Picture 8" descr="ANDERkitchen42.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5400000">
            <a:off x="-346645" y="3819713"/>
            <a:ext cx="3736134" cy="2106154"/>
          </a:xfrm>
          <a:prstGeom prst="rect">
            <a:avLst/>
          </a:prstGeom>
        </p:spPr>
      </p:pic>
      <p:pic>
        <p:nvPicPr>
          <p:cNvPr id="8" name="Picture 7" descr="ANDERkitchen37.jp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1557006"/>
            <a:ext cx="3554423" cy="2003719"/>
          </a:xfrm>
          <a:prstGeom prst="rect">
            <a:avLst/>
          </a:prstGeom>
        </p:spPr>
      </p:pic>
    </p:spTree>
    <p:extLst>
      <p:ext uri="{BB962C8B-B14F-4D97-AF65-F5344CB8AC3E}">
        <p14:creationId xmlns:p14="http://schemas.microsoft.com/office/powerpoint/2010/main" val="2605528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47615"/>
            <a:ext cx="8229600" cy="894717"/>
          </a:xfrm>
        </p:spPr>
        <p:txBody>
          <a:bodyPr/>
          <a:lstStyle/>
          <a:p>
            <a:r>
              <a:rPr lang="en-GB" b="1" dirty="0"/>
              <a:t>Peter, Diane and Bethany</a:t>
            </a:r>
            <a:endParaRPr lang="en-US" dirty="0"/>
          </a:p>
        </p:txBody>
      </p:sp>
      <p:sp>
        <p:nvSpPr>
          <p:cNvPr id="3" name="Content Placeholder 2"/>
          <p:cNvSpPr>
            <a:spLocks noGrp="1"/>
          </p:cNvSpPr>
          <p:nvPr>
            <p:ph idx="1"/>
          </p:nvPr>
        </p:nvSpPr>
        <p:spPr>
          <a:xfrm>
            <a:off x="457200" y="2297395"/>
            <a:ext cx="8229600" cy="4088700"/>
          </a:xfrm>
        </p:spPr>
        <p:txBody>
          <a:bodyPr/>
          <a:lstStyle/>
          <a:p>
            <a:pPr marL="0" indent="0">
              <a:buNone/>
            </a:pPr>
            <a:r>
              <a:rPr lang="en-US" sz="2000" b="1" dirty="0"/>
              <a:t>Reliance on informal support of family network </a:t>
            </a:r>
          </a:p>
          <a:p>
            <a:r>
              <a:rPr lang="en-GB" sz="2000" dirty="0">
                <a:solidFill>
                  <a:srgbClr val="000000"/>
                </a:solidFill>
                <a:ea typeface="Times New Roman"/>
                <a:cs typeface="Times New Roman"/>
              </a:rPr>
              <a:t>Grandparents cover essential and emergency + regular dinners cooked for the children and food from their allotment, </a:t>
            </a:r>
            <a:r>
              <a:rPr lang="en-GB" sz="2000" i="1" dirty="0">
                <a:solidFill>
                  <a:srgbClr val="000000"/>
                </a:solidFill>
                <a:ea typeface="Times New Roman"/>
                <a:cs typeface="Times New Roman"/>
              </a:rPr>
              <a:t>‘</a:t>
            </a:r>
            <a:r>
              <a:rPr lang="en-GB" sz="2000" i="1" dirty="0">
                <a:ea typeface="MS Mincho"/>
                <a:cs typeface="Arial"/>
              </a:rPr>
              <a:t>we get a lot of fresh veg in season.  So we’ve got marrow out there, fresh ones, we get carrots when it’s time, we get all sorts of stuff … parsnips’.</a:t>
            </a:r>
            <a:r>
              <a:rPr lang="en-GB" sz="2000" dirty="0">
                <a:ea typeface="MS Mincho"/>
                <a:cs typeface="Arial"/>
              </a:rPr>
              <a:t> </a:t>
            </a:r>
          </a:p>
          <a:p>
            <a:pPr marL="0" indent="0">
              <a:buNone/>
            </a:pPr>
            <a:endParaRPr lang="en-GB" sz="2000" b="1" dirty="0"/>
          </a:p>
          <a:p>
            <a:pPr marL="0" indent="0">
              <a:buNone/>
            </a:pPr>
            <a:r>
              <a:rPr lang="en-GB" sz="2000" b="1" dirty="0"/>
              <a:t>Elasticity of food budget </a:t>
            </a:r>
            <a:endParaRPr lang="en-GB" sz="2000" b="1" i="1" dirty="0"/>
          </a:p>
          <a:p>
            <a:r>
              <a:rPr lang="en-GB" sz="2000" i="1" dirty="0"/>
              <a:t>‘you know when you get a bigger bill come in, and that has to be paid – things like the electric and the others, then we find we’re cutting down on the amount we buy, but then we’re also cutting down on the quality’</a:t>
            </a:r>
            <a:r>
              <a:rPr lang="en-GB" sz="2000" dirty="0"/>
              <a:t> </a:t>
            </a:r>
          </a:p>
          <a:p>
            <a:pPr marL="0" indent="0">
              <a:buNone/>
            </a:pPr>
            <a:endParaRPr lang="en-US" sz="2000" dirty="0"/>
          </a:p>
        </p:txBody>
      </p:sp>
      <p:sp>
        <p:nvSpPr>
          <p:cNvPr id="4" name="Footer Placeholder 3"/>
          <p:cNvSpPr>
            <a:spLocks noGrp="1"/>
          </p:cNvSpPr>
          <p:nvPr>
            <p:ph type="ftr" sz="quarter" idx="11"/>
          </p:nvPr>
        </p:nvSpPr>
        <p:spPr/>
        <p:txBody>
          <a:bodyPr/>
          <a:lstStyle/>
          <a:p>
            <a:pPr>
              <a:defRPr/>
            </a:pPr>
            <a:r>
              <a:rPr lang="de-DE"/>
              <a:t>© R.O’Connell 2017 </a:t>
            </a:r>
            <a:endParaRPr lang="en-US"/>
          </a:p>
        </p:txBody>
      </p:sp>
      <p:sp>
        <p:nvSpPr>
          <p:cNvPr id="5" name="Slide Number Placeholder 4"/>
          <p:cNvSpPr>
            <a:spLocks noGrp="1"/>
          </p:cNvSpPr>
          <p:nvPr>
            <p:ph type="sldNum" sz="quarter" idx="12"/>
          </p:nvPr>
        </p:nvSpPr>
        <p:spPr/>
        <p:txBody>
          <a:bodyPr/>
          <a:lstStyle/>
          <a:p>
            <a:fld id="{3A5E9B27-CB1B-D24B-9293-50977AD052E2}" type="slidenum">
              <a:rPr lang="en-GB" smtClean="0"/>
              <a:pPr/>
              <a:t>21</a:t>
            </a:fld>
            <a:endParaRPr lang="en-GB"/>
          </a:p>
        </p:txBody>
      </p:sp>
    </p:spTree>
    <p:extLst>
      <p:ext uri="{BB962C8B-B14F-4D97-AF65-F5344CB8AC3E}">
        <p14:creationId xmlns:p14="http://schemas.microsoft.com/office/powerpoint/2010/main" val="2369538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90" y="1065107"/>
            <a:ext cx="8229600" cy="894717"/>
          </a:xfrm>
        </p:spPr>
        <p:txBody>
          <a:bodyPr/>
          <a:lstStyle/>
          <a:p>
            <a:r>
              <a:rPr lang="en-GB" b="1" dirty="0"/>
              <a:t>Peter, Diane and Bethany</a:t>
            </a:r>
            <a:br>
              <a:rPr lang="en-GB" dirty="0"/>
            </a:br>
            <a:endParaRPr lang="en-US" dirty="0"/>
          </a:p>
        </p:txBody>
      </p:sp>
      <p:sp>
        <p:nvSpPr>
          <p:cNvPr id="3" name="Content Placeholder 2"/>
          <p:cNvSpPr>
            <a:spLocks noGrp="1"/>
          </p:cNvSpPr>
          <p:nvPr>
            <p:ph idx="1"/>
          </p:nvPr>
        </p:nvSpPr>
        <p:spPr>
          <a:xfrm>
            <a:off x="457200" y="1898262"/>
            <a:ext cx="8229600" cy="8386177"/>
          </a:xfrm>
        </p:spPr>
        <p:txBody>
          <a:bodyPr/>
          <a:lstStyle/>
          <a:p>
            <a:pPr marL="0" indent="0">
              <a:buNone/>
            </a:pPr>
            <a:r>
              <a:rPr lang="en-US" sz="1800" b="1" dirty="0"/>
              <a:t>Quality/quantity</a:t>
            </a:r>
          </a:p>
          <a:p>
            <a:r>
              <a:rPr lang="en-GB" sz="1800" dirty="0">
                <a:ea typeface="MS Mincho"/>
                <a:cs typeface="Arial"/>
              </a:rPr>
              <a:t>Both parents occasionally skip meals or miss out protein so that there is enough for the children; ‘</a:t>
            </a:r>
            <a:r>
              <a:rPr lang="en-GB" sz="1800" i="1" dirty="0">
                <a:ea typeface="MS Mincho"/>
                <a:cs typeface="Arial"/>
              </a:rPr>
              <a:t>we’ll get the chips … but we won’t get the sausage or the fish</a:t>
            </a:r>
            <a:r>
              <a:rPr lang="en-GB" sz="1800" dirty="0">
                <a:ea typeface="MS Mincho"/>
                <a:cs typeface="Arial"/>
              </a:rPr>
              <a:t>’ (Diane) </a:t>
            </a:r>
            <a:endParaRPr lang="en-US" sz="1800" b="1" dirty="0"/>
          </a:p>
          <a:p>
            <a:r>
              <a:rPr lang="en-GB" sz="1800" dirty="0"/>
              <a:t>Diet of mixed quality - some meals cooked from fresh ingredients, such as stuffed marrow or Spaghetti Bolognese plus cheap frozen food, like chicken steaks, and chips, cooked in the chip fryer or oven </a:t>
            </a:r>
            <a:endParaRPr lang="en-GB" sz="1800" dirty="0">
              <a:ea typeface="MS Mincho"/>
              <a:cs typeface="Arial"/>
            </a:endParaRPr>
          </a:p>
          <a:p>
            <a:pPr marL="0" indent="0">
              <a:buNone/>
            </a:pPr>
            <a:r>
              <a:rPr lang="en-US" sz="1800" b="1" dirty="0"/>
              <a:t>Social participation </a:t>
            </a:r>
          </a:p>
          <a:p>
            <a:r>
              <a:rPr lang="en-GB" sz="1800" dirty="0">
                <a:ea typeface="MS Mincho"/>
                <a:cs typeface="Arial"/>
              </a:rPr>
              <a:t>Eating out for this family is a </a:t>
            </a:r>
            <a:r>
              <a:rPr lang="en-GB" sz="1800" i="1" dirty="0">
                <a:ea typeface="MS Mincho"/>
                <a:cs typeface="Arial"/>
              </a:rPr>
              <a:t>‘rare Chinese’</a:t>
            </a:r>
            <a:r>
              <a:rPr lang="en-GB" sz="1800" dirty="0">
                <a:ea typeface="MS Mincho"/>
                <a:cs typeface="Arial"/>
              </a:rPr>
              <a:t> and a fortnightly bag of chips</a:t>
            </a:r>
          </a:p>
          <a:p>
            <a:r>
              <a:rPr lang="en-GB" sz="1800" i="1" dirty="0">
                <a:ea typeface="MS Mincho"/>
                <a:cs typeface="Arial"/>
              </a:rPr>
              <a:t>Parents avoid having friends round: ‘if we start feeding other people as well I think we’d be seriously into problems then’</a:t>
            </a:r>
            <a:r>
              <a:rPr lang="en-GB" sz="1800" dirty="0">
                <a:ea typeface="MS Mincho"/>
                <a:cs typeface="Arial"/>
              </a:rPr>
              <a:t> (Peter).</a:t>
            </a:r>
            <a:r>
              <a:rPr lang="en-GB" sz="1800" dirty="0"/>
              <a:t> </a:t>
            </a:r>
          </a:p>
          <a:p>
            <a:r>
              <a:rPr lang="en-GB" sz="1800" dirty="0"/>
              <a:t>Meals reduced or padded out to facilitate children’s visitors: </a:t>
            </a:r>
            <a:r>
              <a:rPr lang="en-GB" sz="1800" dirty="0">
                <a:ea typeface="MS Mincho"/>
                <a:cs typeface="Arial"/>
              </a:rPr>
              <a:t> </a:t>
            </a:r>
            <a:r>
              <a:rPr lang="en-GB" sz="1800" i="1" dirty="0">
                <a:ea typeface="MS Mincho"/>
                <a:cs typeface="Arial"/>
              </a:rPr>
              <a:t>‘Bethany prefers to go to other people’s houses.  We have had the odd one or two round but basically we don’t increase the food, we just reduce the portions and still have the same….just stretch food, and we might add a couple of slices of bread to it, just to … or peel a couple more potatoes’ .</a:t>
            </a:r>
            <a:r>
              <a:rPr lang="en-GB" sz="1800" dirty="0"/>
              <a:t> </a:t>
            </a:r>
          </a:p>
          <a:p>
            <a:pPr marL="0" indent="0">
              <a:buNone/>
            </a:pPr>
            <a:endParaRPr lang="en-US" sz="1800" b="1" dirty="0"/>
          </a:p>
          <a:p>
            <a:pPr marL="0" indent="0">
              <a:buNone/>
            </a:pPr>
            <a:endParaRPr lang="en-US" sz="1800" dirty="0"/>
          </a:p>
          <a:p>
            <a:endParaRPr lang="en-US" sz="1600" dirty="0"/>
          </a:p>
        </p:txBody>
      </p:sp>
      <p:sp>
        <p:nvSpPr>
          <p:cNvPr id="5" name="Slide Number Placeholder 4"/>
          <p:cNvSpPr>
            <a:spLocks noGrp="1"/>
          </p:cNvSpPr>
          <p:nvPr>
            <p:ph type="sldNum" sz="quarter" idx="12"/>
          </p:nvPr>
        </p:nvSpPr>
        <p:spPr/>
        <p:txBody>
          <a:bodyPr/>
          <a:lstStyle/>
          <a:p>
            <a:fld id="{3A5E9B27-CB1B-D24B-9293-50977AD052E2}" type="slidenum">
              <a:rPr lang="en-GB" smtClean="0"/>
              <a:pPr/>
              <a:t>22</a:t>
            </a:fld>
            <a:endParaRPr lang="en-GB" dirty="0"/>
          </a:p>
        </p:txBody>
      </p:sp>
    </p:spTree>
    <p:extLst>
      <p:ext uri="{BB962C8B-B14F-4D97-AF65-F5344CB8AC3E}">
        <p14:creationId xmlns:p14="http://schemas.microsoft.com/office/powerpoint/2010/main" val="4079608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descr="thumbnail_DSCN0159.jpg"/>
          <p:cNvPicPr>
            <a:picLocks noGrp="1" noChangeAspect="1"/>
          </p:cNvPicPr>
          <p:nvPr>
            <p:ph idx="1"/>
          </p:nvPr>
        </p:nvPicPr>
        <p:blipFill>
          <a:blip r:embed="rId3" cstate="email">
            <a:extLst>
              <a:ext uri="{28A0092B-C50C-407E-A947-70E740481C1C}">
                <a14:useLocalDpi xmlns:a14="http://schemas.microsoft.com/office/drawing/2010/main"/>
              </a:ext>
            </a:extLst>
          </a:blip>
          <a:srcRect l="-38252" r="-38252"/>
          <a:stretch>
            <a:fillRect/>
          </a:stretch>
        </p:blipFill>
        <p:spPr>
          <a:xfrm rot="5400000">
            <a:off x="2104806" y="1750690"/>
            <a:ext cx="8229600" cy="3500438"/>
          </a:xfrm>
        </p:spPr>
      </p:pic>
      <p:sp>
        <p:nvSpPr>
          <p:cNvPr id="4" name="Footer Placeholder 3"/>
          <p:cNvSpPr>
            <a:spLocks noGrp="1"/>
          </p:cNvSpPr>
          <p:nvPr>
            <p:ph type="ftr" sz="quarter" idx="11"/>
          </p:nvPr>
        </p:nvSpPr>
        <p:spPr/>
        <p:txBody>
          <a:bodyPr/>
          <a:lstStyle/>
          <a:p>
            <a:pPr>
              <a:defRPr/>
            </a:pPr>
            <a:r>
              <a:rPr lang="de-DE"/>
              <a:t>© R.O’Connell 2017 </a:t>
            </a:r>
            <a:endParaRPr lang="en-US"/>
          </a:p>
        </p:txBody>
      </p:sp>
      <p:pic>
        <p:nvPicPr>
          <p:cNvPr id="6" name="Picture 5" descr="thumbnail_DSCN0165.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40384" y="5090773"/>
            <a:ext cx="2908887" cy="2183849"/>
          </a:xfrm>
          <a:prstGeom prst="rect">
            <a:avLst/>
          </a:prstGeom>
        </p:spPr>
      </p:pic>
      <p:pic>
        <p:nvPicPr>
          <p:cNvPr id="9" name="Picture 8" descr="thumbnail_DSCN0162.jp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740438" y="4045938"/>
            <a:ext cx="3563815" cy="2675537"/>
          </a:xfrm>
          <a:prstGeom prst="rect">
            <a:avLst/>
          </a:prstGeom>
        </p:spPr>
      </p:pic>
      <p:sp>
        <p:nvSpPr>
          <p:cNvPr id="5" name="Slide Number Placeholder 4"/>
          <p:cNvSpPr>
            <a:spLocks noGrp="1"/>
          </p:cNvSpPr>
          <p:nvPr>
            <p:ph type="sldNum" sz="quarter" idx="12"/>
          </p:nvPr>
        </p:nvSpPr>
        <p:spPr/>
        <p:txBody>
          <a:bodyPr/>
          <a:lstStyle/>
          <a:p>
            <a:fld id="{3A5E9B27-CB1B-D24B-9293-50977AD052E2}" type="slidenum">
              <a:rPr lang="en-GB" smtClean="0"/>
              <a:pPr/>
              <a:t>23</a:t>
            </a:fld>
            <a:endParaRPr lang="en-GB"/>
          </a:p>
        </p:txBody>
      </p:sp>
      <p:pic>
        <p:nvPicPr>
          <p:cNvPr id="11" name="Picture 10" descr="thumbnail_DSCN0164.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4207" y="1590105"/>
            <a:ext cx="2936177" cy="2204337"/>
          </a:xfrm>
          <a:prstGeom prst="rect">
            <a:avLst/>
          </a:prstGeom>
        </p:spPr>
      </p:pic>
      <p:pic>
        <p:nvPicPr>
          <p:cNvPr id="10" name="Picture 9" descr="thumbnail_DSCN0163.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823171" y="3121037"/>
            <a:ext cx="2629496" cy="1974096"/>
          </a:xfrm>
          <a:prstGeom prst="rect">
            <a:avLst/>
          </a:prstGeom>
        </p:spPr>
      </p:pic>
      <p:pic>
        <p:nvPicPr>
          <p:cNvPr id="8" name="Picture 7" descr="thumbnail_DSCN0157.jp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04206" y="4284815"/>
            <a:ext cx="3226491" cy="2422290"/>
          </a:xfrm>
          <a:prstGeom prst="rect">
            <a:avLst/>
          </a:prstGeom>
        </p:spPr>
      </p:pic>
      <p:sp>
        <p:nvSpPr>
          <p:cNvPr id="12" name="TextBox 11"/>
          <p:cNvSpPr txBox="1"/>
          <p:nvPr/>
        </p:nvSpPr>
        <p:spPr>
          <a:xfrm>
            <a:off x="98901" y="404073"/>
            <a:ext cx="3664184" cy="707886"/>
          </a:xfrm>
          <a:prstGeom prst="rect">
            <a:avLst/>
          </a:prstGeom>
          <a:noFill/>
        </p:spPr>
        <p:txBody>
          <a:bodyPr wrap="none" rtlCol="0">
            <a:spAutoFit/>
          </a:bodyPr>
          <a:lstStyle/>
          <a:p>
            <a:r>
              <a:rPr lang="en-US" sz="4000" dirty="0">
                <a:solidFill>
                  <a:srgbClr val="000000"/>
                </a:solidFill>
                <a:latin typeface="Helvetica"/>
                <a:ea typeface="MS PGothic" panose="020B0600070205080204" pitchFamily="34" charset="-128"/>
                <a:cs typeface="Helvetica"/>
              </a:rPr>
              <a:t>Juba and </a:t>
            </a:r>
            <a:r>
              <a:rPr lang="en-US" sz="4000" dirty="0" err="1">
                <a:solidFill>
                  <a:srgbClr val="000000"/>
                </a:solidFill>
                <a:latin typeface="Helvetica"/>
                <a:ea typeface="MS PGothic" panose="020B0600070205080204" pitchFamily="34" charset="-128"/>
                <a:cs typeface="Helvetica"/>
              </a:rPr>
              <a:t>Lewa</a:t>
            </a:r>
            <a:endParaRPr lang="en-US" dirty="0"/>
          </a:p>
        </p:txBody>
      </p:sp>
    </p:spTree>
    <p:extLst>
      <p:ext uri="{BB962C8B-B14F-4D97-AF65-F5344CB8AC3E}">
        <p14:creationId xmlns:p14="http://schemas.microsoft.com/office/powerpoint/2010/main" val="2129176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98179"/>
            <a:ext cx="8229600" cy="894717"/>
          </a:xfrm>
        </p:spPr>
        <p:txBody>
          <a:bodyPr/>
          <a:lstStyle/>
          <a:p>
            <a:r>
              <a:rPr lang="en-US" dirty="0"/>
              <a:t>Juba and </a:t>
            </a:r>
            <a:r>
              <a:rPr lang="en-US" dirty="0" err="1"/>
              <a:t>Lewa</a:t>
            </a:r>
            <a:endParaRPr lang="en-US" dirty="0"/>
          </a:p>
        </p:txBody>
      </p:sp>
      <p:sp>
        <p:nvSpPr>
          <p:cNvPr id="3" name="Content Placeholder 2"/>
          <p:cNvSpPr>
            <a:spLocks noGrp="1"/>
          </p:cNvSpPr>
          <p:nvPr>
            <p:ph idx="1"/>
          </p:nvPr>
        </p:nvSpPr>
        <p:spPr>
          <a:xfrm>
            <a:off x="457200" y="2492896"/>
            <a:ext cx="8229600" cy="3570127"/>
          </a:xfrm>
        </p:spPr>
        <p:txBody>
          <a:bodyPr/>
          <a:lstStyle/>
          <a:p>
            <a:pPr marL="0" indent="0">
              <a:buNone/>
            </a:pPr>
            <a:r>
              <a:rPr lang="en-US" sz="1800" b="1" i="1" dirty="0"/>
              <a:t>Quantity; intra household distribution</a:t>
            </a:r>
          </a:p>
          <a:p>
            <a:r>
              <a:rPr lang="en-US" sz="1800" dirty="0"/>
              <a:t>Both M and TC skip meals and go hungry: M goes without so the children can eat ‘</a:t>
            </a:r>
            <a:r>
              <a:rPr lang="en-GB" sz="1800" i="1" dirty="0"/>
              <a:t>most of the time I always do fasting and prayer</a:t>
            </a:r>
            <a:r>
              <a:rPr lang="en-GB" sz="1800" dirty="0"/>
              <a:t> ‘</a:t>
            </a:r>
            <a:r>
              <a:rPr lang="en-US" sz="1800" dirty="0"/>
              <a:t>; TC goes without so her younger brother can eat ‘</a:t>
            </a:r>
            <a:r>
              <a:rPr lang="en-GB" sz="1800" i="1" dirty="0"/>
              <a:t>there are times when I just want to leave them [any snacks] for him to eat so that you know he can eat something</a:t>
            </a:r>
            <a:r>
              <a:rPr lang="en-GB" sz="1800" dirty="0"/>
              <a:t>‘</a:t>
            </a:r>
          </a:p>
          <a:p>
            <a:pPr marL="0" indent="0">
              <a:buNone/>
            </a:pPr>
            <a:endParaRPr lang="en-GB" sz="1800" b="1" i="1" dirty="0"/>
          </a:p>
          <a:p>
            <a:pPr marL="0" indent="0">
              <a:buNone/>
            </a:pPr>
            <a:r>
              <a:rPr lang="en-GB" sz="1800" b="1" i="1" dirty="0"/>
              <a:t>Quality</a:t>
            </a:r>
          </a:p>
          <a:p>
            <a:r>
              <a:rPr lang="en-US" sz="1800" dirty="0"/>
              <a:t>Eat meat at home only when gifted from people at church</a:t>
            </a:r>
          </a:p>
          <a:p>
            <a:endParaRPr lang="en-US" sz="1800" dirty="0"/>
          </a:p>
          <a:p>
            <a:pPr marL="0" indent="0">
              <a:buNone/>
            </a:pPr>
            <a:r>
              <a:rPr lang="en-GB" sz="1800" b="1" i="1" dirty="0"/>
              <a:t>Social acceptability</a:t>
            </a:r>
            <a:endParaRPr lang="en-US" sz="1800" b="1" i="1" dirty="0"/>
          </a:p>
          <a:p>
            <a:r>
              <a:rPr lang="en-GB" sz="1800" dirty="0"/>
              <a:t>M</a:t>
            </a:r>
            <a:r>
              <a:rPr lang="en-GB" sz="1800" i="1" dirty="0"/>
              <a:t> Kid’s Company give us like baked beans … sometimes I don’t really eat like that</a:t>
            </a:r>
          </a:p>
          <a:p>
            <a:endParaRPr lang="en-US" sz="1800" dirty="0"/>
          </a:p>
          <a:p>
            <a:pPr marL="0" indent="0">
              <a:buNone/>
            </a:pPr>
            <a:endParaRPr lang="en-US" sz="1600" dirty="0"/>
          </a:p>
          <a:p>
            <a:pPr marL="0" indent="0">
              <a:buNone/>
            </a:pPr>
            <a:endParaRPr lang="en-GB" sz="1600" dirty="0"/>
          </a:p>
          <a:p>
            <a:endParaRPr lang="en-US" sz="1600" dirty="0"/>
          </a:p>
          <a:p>
            <a:endParaRPr lang="en-US" sz="1600" dirty="0"/>
          </a:p>
          <a:p>
            <a:endParaRPr lang="en-US" sz="1600" dirty="0"/>
          </a:p>
          <a:p>
            <a:pPr marL="0" indent="0">
              <a:buNone/>
            </a:pPr>
            <a:endParaRPr lang="en-US" sz="1600" dirty="0"/>
          </a:p>
          <a:p>
            <a:pPr marL="0" indent="0">
              <a:buNone/>
            </a:pPr>
            <a:endParaRPr lang="en-US" sz="1600" dirty="0"/>
          </a:p>
          <a:p>
            <a:pPr marL="0" indent="0">
              <a:buNone/>
            </a:pPr>
            <a:r>
              <a:rPr lang="en-US" sz="1600" dirty="0"/>
              <a:t> </a:t>
            </a:r>
          </a:p>
          <a:p>
            <a:pPr marL="0" indent="0">
              <a:buNone/>
            </a:pPr>
            <a:endParaRPr lang="en-US" sz="1600" dirty="0"/>
          </a:p>
          <a:p>
            <a:endParaRPr lang="en-US" sz="1600" dirty="0"/>
          </a:p>
          <a:p>
            <a:endParaRPr lang="en-US" sz="1600" dirty="0"/>
          </a:p>
          <a:p>
            <a:endParaRPr lang="en-US" sz="1600" dirty="0"/>
          </a:p>
        </p:txBody>
      </p:sp>
      <p:sp>
        <p:nvSpPr>
          <p:cNvPr id="4" name="Footer Placeholder 3"/>
          <p:cNvSpPr>
            <a:spLocks noGrp="1"/>
          </p:cNvSpPr>
          <p:nvPr>
            <p:ph type="ftr" sz="quarter" idx="11"/>
          </p:nvPr>
        </p:nvSpPr>
        <p:spPr>
          <a:xfrm>
            <a:off x="5791200" y="6353881"/>
            <a:ext cx="2895600" cy="365125"/>
          </a:xfrm>
        </p:spPr>
        <p:txBody>
          <a:bodyPr/>
          <a:lstStyle/>
          <a:p>
            <a:pPr>
              <a:defRPr/>
            </a:pPr>
            <a:r>
              <a:rPr lang="de-DE" dirty="0"/>
              <a:t>© </a:t>
            </a:r>
            <a:r>
              <a:rPr lang="de-DE" dirty="0" err="1"/>
              <a:t>R.O’Connell</a:t>
            </a:r>
            <a:r>
              <a:rPr lang="de-DE" dirty="0"/>
              <a:t> 2017 </a:t>
            </a:r>
            <a:endParaRPr lang="en-US" dirty="0"/>
          </a:p>
        </p:txBody>
      </p:sp>
    </p:spTree>
    <p:extLst>
      <p:ext uri="{BB962C8B-B14F-4D97-AF65-F5344CB8AC3E}">
        <p14:creationId xmlns:p14="http://schemas.microsoft.com/office/powerpoint/2010/main" val="3387238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737" y="1493068"/>
            <a:ext cx="8229600" cy="894717"/>
          </a:xfrm>
        </p:spPr>
        <p:txBody>
          <a:bodyPr/>
          <a:lstStyle/>
          <a:p>
            <a:r>
              <a:rPr lang="en-US" dirty="0"/>
              <a:t>Juba and </a:t>
            </a:r>
            <a:r>
              <a:rPr lang="en-US" dirty="0" err="1"/>
              <a:t>Lewa</a:t>
            </a:r>
            <a:endParaRPr lang="en-US" dirty="0"/>
          </a:p>
        </p:txBody>
      </p:sp>
      <p:sp>
        <p:nvSpPr>
          <p:cNvPr id="3" name="Content Placeholder 2"/>
          <p:cNvSpPr>
            <a:spLocks noGrp="1"/>
          </p:cNvSpPr>
          <p:nvPr>
            <p:ph idx="1"/>
          </p:nvPr>
        </p:nvSpPr>
        <p:spPr>
          <a:xfrm>
            <a:off x="385737" y="2489535"/>
            <a:ext cx="8229600" cy="4536058"/>
          </a:xfrm>
        </p:spPr>
        <p:txBody>
          <a:bodyPr/>
          <a:lstStyle/>
          <a:p>
            <a:pPr marL="0" indent="0">
              <a:buNone/>
            </a:pPr>
            <a:r>
              <a:rPr lang="en-GB" sz="1800" b="1" i="1" dirty="0"/>
              <a:t>Social participation</a:t>
            </a:r>
          </a:p>
          <a:p>
            <a:r>
              <a:rPr lang="en-US" sz="1800" dirty="0"/>
              <a:t>M </a:t>
            </a:r>
            <a:r>
              <a:rPr lang="en-GB" sz="1800" i="1" dirty="0"/>
              <a:t>I have to keep that [their situation] secret</a:t>
            </a:r>
            <a:endParaRPr lang="en-GB" sz="1800" dirty="0"/>
          </a:p>
          <a:p>
            <a:pPr marL="0" indent="0">
              <a:buNone/>
            </a:pPr>
            <a:endParaRPr lang="en-GB" sz="1800" dirty="0"/>
          </a:p>
          <a:p>
            <a:r>
              <a:rPr lang="en-GB" sz="1800" dirty="0"/>
              <a:t>TC: </a:t>
            </a:r>
            <a:r>
              <a:rPr lang="en-GB" sz="1800" i="1" dirty="0"/>
              <a:t>‘I don’t really talk to friends about this, </a:t>
            </a:r>
            <a:r>
              <a:rPr lang="en-GB" sz="1800" i="1" dirty="0" err="1"/>
              <a:t>cos</a:t>
            </a:r>
            <a:r>
              <a:rPr lang="en-GB" sz="1800" i="1" dirty="0"/>
              <a:t> I feel like they’re going to pick on me or something like that’</a:t>
            </a:r>
            <a:r>
              <a:rPr lang="en-GB" sz="1800" dirty="0"/>
              <a:t> </a:t>
            </a:r>
          </a:p>
          <a:p>
            <a:pPr marL="0" indent="0">
              <a:buNone/>
            </a:pPr>
            <a:endParaRPr lang="en-GB" sz="1800" dirty="0"/>
          </a:p>
          <a:p>
            <a:r>
              <a:rPr lang="en-US" sz="1800" dirty="0"/>
              <a:t>M: </a:t>
            </a:r>
            <a:r>
              <a:rPr lang="en-GB" sz="1800" i="1" dirty="0"/>
              <a:t>I can’t bring friends here, because it’s not easy for me, I have to tell them I will meet you at so and so place’</a:t>
            </a:r>
          </a:p>
          <a:p>
            <a:pPr marL="0" indent="0">
              <a:buNone/>
            </a:pPr>
            <a:endParaRPr lang="en-GB" sz="1800" dirty="0"/>
          </a:p>
          <a:p>
            <a:r>
              <a:rPr lang="en-GB" sz="1800" dirty="0"/>
              <a:t>M: ‘</a:t>
            </a:r>
            <a:r>
              <a:rPr lang="en-GB" sz="1800" i="1" dirty="0"/>
              <a:t>any money they give me from church I normally give it to her for like £10 a week for her to spend, because I don’t want her to be looking when her friends are buying things’.</a:t>
            </a:r>
            <a:r>
              <a:rPr lang="en-GB" sz="1800" dirty="0"/>
              <a:t> </a:t>
            </a:r>
          </a:p>
          <a:p>
            <a:endParaRPr lang="en-US" sz="1800" dirty="0"/>
          </a:p>
        </p:txBody>
      </p:sp>
      <p:sp>
        <p:nvSpPr>
          <p:cNvPr id="4" name="Footer Placeholder 3"/>
          <p:cNvSpPr>
            <a:spLocks noGrp="1"/>
          </p:cNvSpPr>
          <p:nvPr>
            <p:ph type="ftr" sz="quarter" idx="11"/>
          </p:nvPr>
        </p:nvSpPr>
        <p:spPr>
          <a:xfrm>
            <a:off x="5322888" y="6356350"/>
            <a:ext cx="2895600" cy="365125"/>
          </a:xfrm>
        </p:spPr>
        <p:txBody>
          <a:bodyPr/>
          <a:lstStyle/>
          <a:p>
            <a:pPr>
              <a:defRPr/>
            </a:pPr>
            <a:r>
              <a:rPr lang="de-DE" dirty="0"/>
              <a:t>© </a:t>
            </a:r>
            <a:r>
              <a:rPr lang="de-DE" dirty="0" err="1"/>
              <a:t>R.O’Connell</a:t>
            </a:r>
            <a:r>
              <a:rPr lang="de-DE" dirty="0"/>
              <a:t> 2017 </a:t>
            </a:r>
            <a:endParaRPr lang="en-US" dirty="0"/>
          </a:p>
        </p:txBody>
      </p:sp>
      <p:sp>
        <p:nvSpPr>
          <p:cNvPr id="5" name="Slide Number Placeholder 4"/>
          <p:cNvSpPr>
            <a:spLocks noGrp="1"/>
          </p:cNvSpPr>
          <p:nvPr>
            <p:ph type="sldNum" sz="quarter" idx="12"/>
          </p:nvPr>
        </p:nvSpPr>
        <p:spPr/>
        <p:txBody>
          <a:bodyPr/>
          <a:lstStyle/>
          <a:p>
            <a:fld id="{3A5E9B27-CB1B-D24B-9293-50977AD052E2}" type="slidenum">
              <a:rPr lang="en-GB" smtClean="0"/>
              <a:pPr/>
              <a:t>25</a:t>
            </a:fld>
            <a:endParaRPr lang="en-GB"/>
          </a:p>
        </p:txBody>
      </p:sp>
    </p:spTree>
    <p:extLst>
      <p:ext uri="{BB962C8B-B14F-4D97-AF65-F5344CB8AC3E}">
        <p14:creationId xmlns:p14="http://schemas.microsoft.com/office/powerpoint/2010/main" val="2838359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0863"/>
            <a:ext cx="8229600" cy="894717"/>
          </a:xfrm>
        </p:spPr>
        <p:txBody>
          <a:bodyPr/>
          <a:lstStyle/>
          <a:p>
            <a:r>
              <a:rPr lang="en-US" dirty="0"/>
              <a:t>Discussion/next steps</a:t>
            </a:r>
          </a:p>
        </p:txBody>
      </p:sp>
      <p:sp>
        <p:nvSpPr>
          <p:cNvPr id="3" name="Content Placeholder 2"/>
          <p:cNvSpPr>
            <a:spLocks noGrp="1"/>
          </p:cNvSpPr>
          <p:nvPr>
            <p:ph idx="1"/>
          </p:nvPr>
        </p:nvSpPr>
        <p:spPr>
          <a:xfrm>
            <a:off x="457200" y="1485580"/>
            <a:ext cx="8229600" cy="5224436"/>
          </a:xfrm>
        </p:spPr>
        <p:txBody>
          <a:bodyPr/>
          <a:lstStyle/>
          <a:p>
            <a:r>
              <a:rPr lang="en-US" sz="2000" dirty="0"/>
              <a:t>Increasing no. UK families at risk over time + some types more at risk than others</a:t>
            </a:r>
          </a:p>
          <a:p>
            <a:r>
              <a:rPr lang="en-US" sz="2000" dirty="0"/>
              <a:t>Both parents and children may compromise food quantity, quality, social acceptability of procurement and social participation - elasticity of food budget but not at the bottom</a:t>
            </a:r>
          </a:p>
          <a:p>
            <a:r>
              <a:rPr lang="en-US" sz="2000" dirty="0"/>
              <a:t>Formal and informal support/networks – vary + change over time</a:t>
            </a:r>
          </a:p>
          <a:p>
            <a:r>
              <a:rPr lang="en-US" sz="2000" dirty="0"/>
              <a:t>Charitable ‘solutions’ i.e. ‘wasted food for surplus people’ (Riches, and </a:t>
            </a:r>
            <a:r>
              <a:rPr lang="en-US" sz="2000" dirty="0" err="1"/>
              <a:t>Silvasti</a:t>
            </a:r>
            <a:r>
              <a:rPr lang="en-US" sz="2000" dirty="0"/>
              <a:t> 2014) MAY temporarily alleviate ‘hunger’ but further </a:t>
            </a:r>
            <a:r>
              <a:rPr lang="en-US" sz="2000" dirty="0" err="1"/>
              <a:t>stigmatise</a:t>
            </a:r>
            <a:r>
              <a:rPr lang="en-US" sz="2000" dirty="0"/>
              <a:t> and exclude the deprived</a:t>
            </a:r>
          </a:p>
          <a:p>
            <a:r>
              <a:rPr lang="en-US" sz="2000" dirty="0"/>
              <a:t>Living wages, adequate benefits, changes to NRPF and School Food policy</a:t>
            </a:r>
          </a:p>
          <a:p>
            <a:r>
              <a:rPr lang="en-US" sz="2000" dirty="0"/>
              <a:t>Systematic and mixed methods research needed to measure and monitor multidimensional food poverty</a:t>
            </a:r>
          </a:p>
          <a:p>
            <a:r>
              <a:rPr lang="en-US" sz="2000" dirty="0"/>
              <a:t>Next steps for FFHT: consolidate UK case analyses according to RQ themes; international comparison</a:t>
            </a:r>
          </a:p>
          <a:p>
            <a:pPr marL="0" indent="0">
              <a:buNone/>
            </a:pPr>
            <a:endParaRPr lang="en-US" sz="1600" dirty="0"/>
          </a:p>
          <a:p>
            <a:endParaRPr lang="en-US" sz="1600" dirty="0"/>
          </a:p>
        </p:txBody>
      </p:sp>
      <p:sp>
        <p:nvSpPr>
          <p:cNvPr id="4" name="Footer Placeholder 3"/>
          <p:cNvSpPr>
            <a:spLocks noGrp="1"/>
          </p:cNvSpPr>
          <p:nvPr>
            <p:ph type="ftr" sz="quarter" idx="11"/>
          </p:nvPr>
        </p:nvSpPr>
        <p:spPr>
          <a:xfrm>
            <a:off x="6248400" y="6492875"/>
            <a:ext cx="2895600" cy="365125"/>
          </a:xfrm>
        </p:spPr>
        <p:txBody>
          <a:bodyPr/>
          <a:lstStyle/>
          <a:p>
            <a:pPr>
              <a:defRPr/>
            </a:pPr>
            <a:r>
              <a:rPr lang="de-DE" dirty="0"/>
              <a:t>© </a:t>
            </a:r>
            <a:r>
              <a:rPr lang="de-DE" dirty="0" err="1"/>
              <a:t>R.O’Connell</a:t>
            </a:r>
            <a:r>
              <a:rPr lang="de-DE" dirty="0"/>
              <a:t> 2017 </a:t>
            </a:r>
            <a:endParaRPr lang="en-US" dirty="0"/>
          </a:p>
        </p:txBody>
      </p:sp>
      <p:sp>
        <p:nvSpPr>
          <p:cNvPr id="5" name="Slide Number Placeholder 4"/>
          <p:cNvSpPr>
            <a:spLocks noGrp="1"/>
          </p:cNvSpPr>
          <p:nvPr>
            <p:ph type="sldNum" sz="quarter" idx="12"/>
          </p:nvPr>
        </p:nvSpPr>
        <p:spPr/>
        <p:txBody>
          <a:bodyPr/>
          <a:lstStyle/>
          <a:p>
            <a:fld id="{3A5E9B27-CB1B-D24B-9293-50977AD052E2}" type="slidenum">
              <a:rPr lang="en-GB" smtClean="0"/>
              <a:pPr/>
              <a:t>26</a:t>
            </a:fld>
            <a:endParaRPr lang="en-GB"/>
          </a:p>
        </p:txBody>
      </p:sp>
    </p:spTree>
    <p:extLst>
      <p:ext uri="{BB962C8B-B14F-4D97-AF65-F5344CB8AC3E}">
        <p14:creationId xmlns:p14="http://schemas.microsoft.com/office/powerpoint/2010/main" val="1442428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39502"/>
            <a:ext cx="8229600" cy="4586661"/>
          </a:xfrm>
        </p:spPr>
        <p:txBody>
          <a:bodyPr/>
          <a:lstStyle/>
          <a:p>
            <a:pPr marL="0" indent="0" algn="ctr">
              <a:buNone/>
            </a:pPr>
            <a:r>
              <a:rPr lang="en-US" dirty="0"/>
              <a:t>Thank you</a:t>
            </a:r>
          </a:p>
          <a:p>
            <a:pPr marL="0" indent="0" algn="ctr">
              <a:buNone/>
            </a:pPr>
            <a:endParaRPr lang="en-US" dirty="0"/>
          </a:p>
          <a:p>
            <a:pPr marL="0" indent="0" algn="ctr">
              <a:buNone/>
            </a:pPr>
            <a:r>
              <a:rPr lang="en-US" dirty="0">
                <a:hlinkClick r:id="rId3"/>
              </a:rPr>
              <a:t>www.foodinhardtimes.org</a:t>
            </a:r>
            <a:endParaRPr lang="en-US" dirty="0"/>
          </a:p>
          <a:p>
            <a:pPr marL="0" indent="0" algn="ctr">
              <a:buNone/>
            </a:pPr>
            <a:endParaRPr lang="en-US" dirty="0"/>
          </a:p>
          <a:p>
            <a:pPr marL="0" indent="0" algn="ctr">
              <a:buNone/>
            </a:pPr>
            <a:r>
              <a:rPr lang="en-US" dirty="0"/>
              <a:t>UK research team at TCRU</a:t>
            </a:r>
          </a:p>
          <a:p>
            <a:pPr marL="0" indent="0" algn="ctr">
              <a:buNone/>
            </a:pPr>
            <a:r>
              <a:rPr lang="en-US" dirty="0"/>
              <a:t>Julia </a:t>
            </a:r>
            <a:r>
              <a:rPr lang="en-US" dirty="0" err="1"/>
              <a:t>Brannen</a:t>
            </a:r>
            <a:r>
              <a:rPr lang="en-US" dirty="0"/>
              <a:t>, Laura Hamilton, Abigail Knight, Charlie Owen, Antonia Simon</a:t>
            </a:r>
          </a:p>
        </p:txBody>
      </p:sp>
      <p:sp>
        <p:nvSpPr>
          <p:cNvPr id="2" name="Footer Placeholder 1"/>
          <p:cNvSpPr>
            <a:spLocks noGrp="1"/>
          </p:cNvSpPr>
          <p:nvPr>
            <p:ph type="ftr" sz="quarter" idx="11"/>
          </p:nvPr>
        </p:nvSpPr>
        <p:spPr/>
        <p:txBody>
          <a:bodyPr/>
          <a:lstStyle/>
          <a:p>
            <a:pPr>
              <a:defRPr/>
            </a:pPr>
            <a:r>
              <a:rPr lang="de-DE"/>
              <a:t>© R.O’Connell 2017 </a:t>
            </a:r>
            <a:endParaRPr lang="en-US"/>
          </a:p>
        </p:txBody>
      </p:sp>
      <p:sp>
        <p:nvSpPr>
          <p:cNvPr id="4" name="Slide Number Placeholder 3"/>
          <p:cNvSpPr>
            <a:spLocks noGrp="1"/>
          </p:cNvSpPr>
          <p:nvPr>
            <p:ph type="sldNum" sz="quarter" idx="12"/>
          </p:nvPr>
        </p:nvSpPr>
        <p:spPr/>
        <p:txBody>
          <a:bodyPr/>
          <a:lstStyle/>
          <a:p>
            <a:fld id="{3A5E9B27-CB1B-D24B-9293-50977AD052E2}" type="slidenum">
              <a:rPr lang="en-GB" smtClean="0"/>
              <a:pPr/>
              <a:t>27</a:t>
            </a:fld>
            <a:endParaRPr lang="en-GB"/>
          </a:p>
        </p:txBody>
      </p:sp>
    </p:spTree>
    <p:extLst>
      <p:ext uri="{BB962C8B-B14F-4D97-AF65-F5344CB8AC3E}">
        <p14:creationId xmlns:p14="http://schemas.microsoft.com/office/powerpoint/2010/main" val="4118703282"/>
      </p:ext>
    </p:extLst>
  </p:cSld>
  <p:clrMapOvr>
    <a:masterClrMapping/>
  </p:clrMapOvr>
</p:sld>
</file>

<file path=ppt/theme/theme1.xml><?xml version="1.0" encoding="utf-8"?>
<a:theme xmlns:a="http://schemas.openxmlformats.org/drawingml/2006/main" name="FaFiHT-v02">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9BF95E4-EC46-4B70-B96F-26447707B9C8}" vid="{799356D5-E374-4BAC-B808-A0629C894900}"/>
    </a:ext>
  </a:extLst>
</a:theme>
</file>

<file path=ppt/theme/theme2.xml><?xml version="1.0" encoding="utf-8"?>
<a:theme xmlns:a="http://schemas.openxmlformats.org/drawingml/2006/main" name="Blue Celest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9BF95E4-EC46-4B70-B96F-26447707B9C8}" vid="{9EADF877-CA99-45D9-92BF-5C5CC7B70241}"/>
    </a:ext>
  </a:extLst>
</a:theme>
</file>

<file path=ppt/theme/theme3.xml><?xml version="1.0" encoding="utf-8"?>
<a:theme xmlns:a="http://schemas.openxmlformats.org/drawingml/2006/main" name="Bright Blu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9BF95E4-EC46-4B70-B96F-26447707B9C8}" vid="{13F23E4A-E715-40A3-8629-A569D34B0C77}"/>
    </a:ext>
  </a:extLst>
</a:theme>
</file>

<file path=ppt/theme/theme4.xml><?xml version="1.0" encoding="utf-8"?>
<a:theme xmlns:a="http://schemas.openxmlformats.org/drawingml/2006/main" name="Sky Blu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9BF95E4-EC46-4B70-B96F-26447707B9C8}" vid="{E1FDCA1E-1303-4061-8ABC-3A8F3D390808}"/>
    </a:ext>
  </a:extLst>
</a:theme>
</file>

<file path=ppt/theme/theme5.xml><?xml version="1.0" encoding="utf-8"?>
<a:theme xmlns:a="http://schemas.openxmlformats.org/drawingml/2006/main" name="Yellow">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9BF95E4-EC46-4B70-B96F-26447707B9C8}" vid="{FF0C0387-3B1F-4813-AD24-519027D245C4}"/>
    </a:ext>
  </a:extLst>
</a:theme>
</file>

<file path=ppt/theme/theme6.xml><?xml version="1.0" encoding="utf-8"?>
<a:theme xmlns:a="http://schemas.openxmlformats.org/drawingml/2006/main" name="Orang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9BF95E4-EC46-4B70-B96F-26447707B9C8}" vid="{4CD94126-3DD3-4E36-A96A-9F4CEE874506}"/>
    </a:ext>
  </a:extLst>
</a:theme>
</file>

<file path=ppt/theme/theme7.xml><?xml version="1.0" encoding="utf-8"?>
<a:theme xmlns:a="http://schemas.openxmlformats.org/drawingml/2006/main" name="Pink">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9BF95E4-EC46-4B70-B96F-26447707B9C8}" vid="{9CB6E90C-8918-4F4D-8BCF-170E65F050FD}"/>
    </a:ext>
  </a:extLst>
</a:theme>
</file>

<file path=ppt/theme/theme8.xml><?xml version="1.0" encoding="utf-8"?>
<a:theme xmlns:a="http://schemas.openxmlformats.org/drawingml/2006/main" name="Purpl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9BF95E4-EC46-4B70-B96F-26447707B9C8}" vid="{C0D7D0B0-D1B5-4070-97B5-A64616CA2789}"/>
    </a:ext>
  </a:extLst>
</a:theme>
</file>

<file path=ppt/theme/theme9.xml><?xml version="1.0" encoding="utf-8"?>
<a:theme xmlns:a="http://schemas.openxmlformats.org/drawingml/2006/main" name="Ston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9BF95E4-EC46-4B70-B96F-26447707B9C8}" vid="{C346A1A4-29BD-4ED2-947A-1FD55F43046F}"/>
    </a:ext>
  </a:extLst>
</a:theme>
</file>

<file path=ppt/theme/theme10.xml><?xml version="1.0" encoding="utf-8"?>
<a:theme xmlns:a="http://schemas.openxmlformats.org/drawingml/2006/main" name="Light Green">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9BF95E4-EC46-4B70-B96F-26447707B9C8}" vid="{08B1A398-D23B-43B8-8E43-B999F810327D}"/>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IOE-Net Document" ma:contentTypeID="0x0101003C6433750ECB5A49A2B0F8B7F0D600E000508F965A44D00B4BB5F97D405736E133" ma:contentTypeVersion="7" ma:contentTypeDescription="" ma:contentTypeScope="" ma:versionID="849809ea6dcb1261241d6a9a69473d50">
  <xsd:schema xmlns:xsd="http://www.w3.org/2001/XMLSchema" xmlns:xs="http://www.w3.org/2001/XMLSchema" xmlns:p="http://schemas.microsoft.com/office/2006/metadata/properties" xmlns:ns1="http://schemas.microsoft.com/sharepoint/v3" xmlns:ns2="1f70c37c-c3dd-452e-8808-84ca52e5f108" targetNamespace="http://schemas.microsoft.com/office/2006/metadata/properties" ma:root="true" ma:fieldsID="17997155ec8a0f7180f991f9e5460b9c" ns1:_="" ns2:_="">
    <xsd:import namespace="http://schemas.microsoft.com/sharepoint/v3"/>
    <xsd:import namespace="1f70c37c-c3dd-452e-8808-84ca52e5f108"/>
    <xsd:element name="properties">
      <xsd:complexType>
        <xsd:sequence>
          <xsd:element name="documentManagement">
            <xsd:complexType>
              <xsd:all>
                <xsd:element ref="ns2:IOENetDocumentType"/>
                <xsd:element ref="ns1:ol_Departm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ol_Department" ma:index="9" nillable="true" ma:displayName="Department" ma:hidden="true" ma:internalName="ol_Department"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70c37c-c3dd-452e-8808-84ca52e5f108" elementFormDefault="qualified">
    <xsd:import namespace="http://schemas.microsoft.com/office/2006/documentManagement/types"/>
    <xsd:import namespace="http://schemas.microsoft.com/office/infopath/2007/PartnerControls"/>
    <xsd:element name="IOENetDocumentType" ma:index="8" ma:displayName="IOE-Net Document Type" ma:format="Dropdown" ma:internalName="IOENetDocumentType" ma:readOnly="false">
      <xsd:simpleType>
        <xsd:restriction base="dms:Choice">
          <xsd:enumeration value="Agreement"/>
          <xsd:enumeration value="Form"/>
          <xsd:enumeration value="Guideline"/>
          <xsd:enumeration value="Policy"/>
          <xsd:enumeration value="Presentation"/>
          <xsd:enumeration value="Report"/>
          <xsd:enumeration value="Strategy"/>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94C293-62A5-490D-83AD-D57271ED98B4}">
  <ds:schemaRefs>
    <ds:schemaRef ds:uri="http://schemas.microsoft.com/office/2006/metadata/longProperties"/>
  </ds:schemaRefs>
</ds:datastoreItem>
</file>

<file path=customXml/itemProps2.xml><?xml version="1.0" encoding="utf-8"?>
<ds:datastoreItem xmlns:ds="http://schemas.openxmlformats.org/officeDocument/2006/customXml" ds:itemID="{D6ABB17C-1081-41D3-9809-558BFD7AF3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f70c37c-c3dd-452e-8808-84ca52e5f1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FaFiHT-v02.pot</Template>
  <TotalTime>5152</TotalTime>
  <Words>4587</Words>
  <Application>Microsoft Office PowerPoint</Application>
  <PresentationFormat>On-screen Show (4:3)</PresentationFormat>
  <Paragraphs>447</Paragraphs>
  <Slides>27</Slides>
  <Notes>27</Notes>
  <HiddenSlides>0</HiddenSlides>
  <MMClips>0</MMClips>
  <ScaleCrop>false</ScaleCrop>
  <HeadingPairs>
    <vt:vector size="6" baseType="variant">
      <vt:variant>
        <vt:lpstr>Fonts Used</vt:lpstr>
      </vt:variant>
      <vt:variant>
        <vt:i4>11</vt:i4>
      </vt:variant>
      <vt:variant>
        <vt:lpstr>Theme</vt:lpstr>
      </vt:variant>
      <vt:variant>
        <vt:i4>10</vt:i4>
      </vt:variant>
      <vt:variant>
        <vt:lpstr>Slide Titles</vt:lpstr>
      </vt:variant>
      <vt:variant>
        <vt:i4>27</vt:i4>
      </vt:variant>
    </vt:vector>
  </HeadingPairs>
  <TitlesOfParts>
    <vt:vector size="48" baseType="lpstr">
      <vt:lpstr>MS PGothic</vt:lpstr>
      <vt:lpstr>MS PGothic</vt:lpstr>
      <vt:lpstr>Arial</vt:lpstr>
      <vt:lpstr>Calibri</vt:lpstr>
      <vt:lpstr>Cambria</vt:lpstr>
      <vt:lpstr>Helvetica</vt:lpstr>
      <vt:lpstr>Mangal</vt:lpstr>
      <vt:lpstr>ＭＳ 明朝</vt:lpstr>
      <vt:lpstr>ＭＳ 明朝</vt:lpstr>
      <vt:lpstr>Times New Roman</vt:lpstr>
      <vt:lpstr>Wingdings</vt:lpstr>
      <vt:lpstr>FaFiHT-v02</vt:lpstr>
      <vt:lpstr>Blue Celeste</vt:lpstr>
      <vt:lpstr>Bright Blue</vt:lpstr>
      <vt:lpstr>Sky Blue</vt:lpstr>
      <vt:lpstr>Yellow</vt:lpstr>
      <vt:lpstr>Orange</vt:lpstr>
      <vt:lpstr>Pink</vt:lpstr>
      <vt:lpstr>Purple</vt:lpstr>
      <vt:lpstr>Stone</vt:lpstr>
      <vt:lpstr>Light Green</vt:lpstr>
      <vt:lpstr>Families and Food in Austerity Britain: Early findings from a mixed methods study of families and food in hard times </vt:lpstr>
      <vt:lpstr>PowerPoint Presentation</vt:lpstr>
      <vt:lpstr>Outline </vt:lpstr>
      <vt:lpstr>Background</vt:lpstr>
      <vt:lpstr>PowerPoint Presentation</vt:lpstr>
      <vt:lpstr>Conceptualising food poverty</vt:lpstr>
      <vt:lpstr>Food, poverty and inequality</vt:lpstr>
      <vt:lpstr>PowerPoint Presentation</vt:lpstr>
      <vt:lpstr>Food: the ‘intimate commodity’  (Winson, 1993) </vt:lpstr>
      <vt:lpstr>LCFS and MIS</vt:lpstr>
      <vt:lpstr>MIS</vt:lpstr>
      <vt:lpstr>Proportion of families spending below the FBS 2005 - 2013 </vt:lpstr>
      <vt:lpstr>PowerPoint Presentation</vt:lpstr>
      <vt:lpstr>Qualitative research: Study areas and sample (n=45)</vt:lpstr>
      <vt:lpstr>Qualitative research – sample (n=45) </vt:lpstr>
      <vt:lpstr>Qualitative research – sample (n=45) </vt:lpstr>
      <vt:lpstr>PowerPoint Presentation</vt:lpstr>
      <vt:lpstr>Sahara and Tarek </vt:lpstr>
      <vt:lpstr>Sahara and Tarek </vt:lpstr>
      <vt:lpstr>Peter, Diane and Bethany</vt:lpstr>
      <vt:lpstr>Peter, Diane and Bethany</vt:lpstr>
      <vt:lpstr>Peter, Diane and Bethany </vt:lpstr>
      <vt:lpstr>PowerPoint Presentation</vt:lpstr>
      <vt:lpstr>Juba and Lewa</vt:lpstr>
      <vt:lpstr>Juba and Lewa</vt:lpstr>
      <vt:lpstr>Discussion/next steps</vt:lpstr>
      <vt:lpstr>PowerPoint Presentation</vt:lpstr>
    </vt:vector>
  </TitlesOfParts>
  <Company>Institute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Ilagan</dc:creator>
  <cp:lastModifiedBy>Heather Stanley</cp:lastModifiedBy>
  <cp:revision>542</cp:revision>
  <cp:lastPrinted>2016-03-14T09:16:04Z</cp:lastPrinted>
  <dcterms:created xsi:type="dcterms:W3CDTF">2015-03-19T09:44:36Z</dcterms:created>
  <dcterms:modified xsi:type="dcterms:W3CDTF">2017-03-29T11:09:21Z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l_Department">
    <vt:lpwstr>External Relations</vt:lpwstr>
  </property>
  <property fmtid="{D5CDD505-2E9C-101B-9397-08002B2CF9AE}" pid="3" name="IOENetDocumentType">
    <vt:lpwstr>Presentation</vt:lpwstr>
  </property>
</Properties>
</file>