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1" r:id="rId4"/>
    <p:sldId id="257" r:id="rId5"/>
    <p:sldId id="258" r:id="rId6"/>
    <p:sldId id="265" r:id="rId7"/>
    <p:sldId id="267" r:id="rId8"/>
    <p:sldId id="268" r:id="rId9"/>
    <p:sldId id="260" r:id="rId10"/>
    <p:sldId id="269" r:id="rId11"/>
    <p:sldId id="263" r:id="rId12"/>
    <p:sldId id="264" r:id="rId13"/>
    <p:sldId id="262" r:id="rId14"/>
    <p:sldId id="270" r:id="rId15"/>
    <p:sldId id="271" r:id="rId16"/>
    <p:sldId id="266" r:id="rId17"/>
    <p:sldId id="272" r:id="rId18"/>
    <p:sldId id="274" r:id="rId19"/>
    <p:sldId id="275" r:id="rId20"/>
    <p:sldId id="273"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1626"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6DC24BD5-F85B-4AAB-B577-948C366F83BD}" type="datetimeFigureOut">
              <a:rPr lang="en-GB" smtClean="0"/>
              <a:pPr/>
              <a:t>28/10/2013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2C97732-3D74-459B-A3E5-49C9B38D721A}"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DC24BD5-F85B-4AAB-B577-948C366F83BD}" type="datetimeFigureOut">
              <a:rPr lang="en-GB" smtClean="0"/>
              <a:pPr/>
              <a:t>28/10/2013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2C97732-3D74-459B-A3E5-49C9B38D721A}"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DC24BD5-F85B-4AAB-B577-948C366F83BD}" type="datetimeFigureOut">
              <a:rPr lang="en-GB" smtClean="0"/>
              <a:pPr/>
              <a:t>28/10/2013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2C97732-3D74-459B-A3E5-49C9B38D721A}"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6DC24BD5-F85B-4AAB-B577-948C366F83BD}" type="datetimeFigureOut">
              <a:rPr lang="en-GB" smtClean="0"/>
              <a:pPr/>
              <a:t>28/10/2013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2C97732-3D74-459B-A3E5-49C9B38D721A}"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6DC24BD5-F85B-4AAB-B577-948C366F83BD}" type="datetimeFigureOut">
              <a:rPr lang="en-GB" smtClean="0"/>
              <a:pPr/>
              <a:t>28/10/2013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2C97732-3D74-459B-A3E5-49C9B38D721A}"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6DC24BD5-F85B-4AAB-B577-948C366F83BD}" type="datetimeFigureOut">
              <a:rPr lang="en-GB" smtClean="0"/>
              <a:pPr/>
              <a:t>28/10/2013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2C97732-3D74-459B-A3E5-49C9B38D721A}"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C24BD5-F85B-4AAB-B577-948C366F83BD}" type="datetimeFigureOut">
              <a:rPr lang="en-GB" smtClean="0"/>
              <a:pPr/>
              <a:t>28/10/2013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2C97732-3D74-459B-A3E5-49C9B38D721A}"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C24BD5-F85B-4AAB-B577-948C366F83BD}" type="datetimeFigureOut">
              <a:rPr lang="en-GB" smtClean="0"/>
              <a:pPr/>
              <a:t>28/10/2013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2C97732-3D74-459B-A3E5-49C9B38D721A}"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C24BD5-F85B-4AAB-B577-948C366F83BD}" type="datetimeFigureOut">
              <a:rPr lang="en-GB" smtClean="0"/>
              <a:pPr/>
              <a:t>28/10/2013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2C97732-3D74-459B-A3E5-49C9B38D721A}"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DC24BD5-F85B-4AAB-B577-948C366F83BD}" type="datetimeFigureOut">
              <a:rPr lang="en-GB" smtClean="0"/>
              <a:pPr/>
              <a:t>28/10/2013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2C97732-3D74-459B-A3E5-49C9B38D721A}"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DC24BD5-F85B-4AAB-B577-948C366F83BD}" type="datetimeFigureOut">
              <a:rPr lang="en-GB" smtClean="0"/>
              <a:pPr/>
              <a:t>28/10/2013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2C97732-3D74-459B-A3E5-49C9B38D721A}"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C24BD5-F85B-4AAB-B577-948C366F83BD}" type="datetimeFigureOut">
              <a:rPr lang="en-GB" smtClean="0"/>
              <a:pPr/>
              <a:t>28/10/2013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C97732-3D74-459B-A3E5-49C9B38D721A}"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google.co.uk/url?sa=i&amp;source=images&amp;cd=&amp;cad=rja&amp;docid=a5oQwNHLOhCRgM&amp;tbnid=aGgp0o1L40UutM:&amp;ved=0CAgQjRwwAA&amp;url=http://somecamerunning.typepad.com/some_came_running/2008/12/image-of-the-day-121208-and-apology-for-light-posting.html&amp;ei=DBQnUuerOJOX0AWD8IGYCg&amp;psig=AFQjCNGQkpigrBXBjeKCb49tNxm1xx3CnQ&amp;ust=1378379149028418" TargetMode="Externa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google.co.uk/url?sa=i&amp;source=images&amp;cd=&amp;cad=rja&amp;docid=Ud8WLg3YU1wYdM&amp;tbnid=4tHVFJoWNQaZ1M:&amp;ved=0CAgQjRwwAA&amp;url=http://www.tft.ucla.edu/mediascape/Winter2013_CrowdMind.html&amp;ei=WgEnUtXoKcLV0QXc-oBo&amp;psig=AFQjCNGQVeZIQnguY2u_JSWvVtqkwyVXrw&amp;ust=1378374362738287" TargetMode="Externa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hyperlink" Target="http://www.google.co.uk/url?sa=i&amp;source=images&amp;cd=&amp;cad=rja&amp;docid=Ud8WLg3YU1wYdM&amp;tbnid=QFgFvcoPQJbOfM:&amp;ved=0CAgQjRwwADgN&amp;url=http://www.tft.ucla.edu/mediascape/Winter2013_CrowdMind.html&amp;ei=wConUrO7O6Ge0QXx9oCQBQ&amp;psig=AFQjCNGpMrPR2osqsTeJGz6jOSxNFds_eA&amp;ust=1378384961027829"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www.google.co.uk/url?sa=i&amp;source=images&amp;cd=&amp;cad=rja&amp;docid=2C9IhsI1Dq1dMM&amp;tbnid=R2frgEv9buWI_M:&amp;ved=0CAgQjRwwAA&amp;url=http://telemarketersarespies.appliedchaosdynamicscontrolassociation.info/&amp;ei=Q48tUqS0DYGR7AbOkIDACw&amp;psig=AFQjCNFBY6MnCX315ELhMxIObX6ccYhbmw&amp;ust=1378803907279428"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4.jpe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hyperlink" Target="http://www.google.co.uk/url?sa=i&amp;source=images&amp;cd=&amp;cad=rja&amp;docid=bZ393O8zeqgE2M&amp;tbnid=DR_o_e8-r0iklM:&amp;ved=0CAgQjRwwAA&amp;url=http://www.heyuguys.co.uk/about-time-uk-quad-poster/&amp;ei=QYctUsfHHa-h7Ab3oIC4AQ&amp;psig=AFQjCNG7UhliowivUPMpDOpq-C4LoHXrOw&amp;ust=1378801857554265" TargetMode="External"/><Relationship Id="rId5" Type="http://schemas.openxmlformats.org/officeDocument/2006/relationships/image" Target="../media/image13.jpeg"/><Relationship Id="rId4" Type="http://schemas.openxmlformats.org/officeDocument/2006/relationships/hyperlink" Target="http://www.google.co.uk/url?sa=i&amp;source=images&amp;cd=&amp;cad=rja&amp;docid=Krn4Vqiw1tatiM&amp;tbnid=l27iQLP9hJJDQM:&amp;ved=0CAgQjRwwAA&amp;url=http://tengossip.com/2010/02/01/official-hot-tub-time-machine-starring-john-cusack-movie-poster/&amp;ei=en0tUqz3I-GK7AaV1YDgDA&amp;psig=AFQjCNH921NVW3wOocAtvtlni_4ZEWfNMg&amp;ust=1378799354643613"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www.slab-mag.com/wp-content/uploads/2012/01/b4.jpg"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www.google.co.uk/url?sa=i&amp;source=images&amp;cd=&amp;cad=rja&amp;docid=hd9Bf96DRSNeAM&amp;tbnid=sC7LKhCdoRfLjM:&amp;ved=0CAgQjRwwADgT&amp;url=http://www.parentdish.co.uk/2012/02/03/one-born-every-minute-sparks-outrage-teen-mum-reveals-she-smoked-throughout-pregnancy/&amp;ei=GGUoUrLrKIWo0QWo_4DgBg&amp;psig=AFQjCNEVU8zWb9dg9ECGTRFgC9sBHk_BQQ&amp;ust=1378465432735726"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www.google.co.uk/url?sa=i&amp;source=images&amp;cd=&amp;cad=rja&amp;docid=SSaepciKQFpeUM&amp;tbnid=uMQsNBMzgLkGeM:&amp;ved=0CAgQjRwwAA&amp;url=http://namecreative.co.uk/2013/01/everyday/&amp;ei=g2UoUvTtOunA0QXC8YGoCQ&amp;psig=AFQjCNE49Q3Q9deRekfKieaOkdikTnah_Q&amp;ust=1378465540023135"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google.co.uk/url?sa=i&amp;source=images&amp;cd=&amp;cad=rja&amp;docid=4vSVK3nipJirpM&amp;tbnid=TOd8oEzbYEgd1M:&amp;ved=0CAUQjRw&amp;url=http://conversa2.blogspot.com/2012_12_01_archive.html&amp;ei=MT8nUrmdAaPS0QWDn4DYCg&amp;psig=AFQjCNHIPCqRiRovD6txdVuV3PYYuQQ9Ow&amp;ust=1378390087839009" TargetMode="External"/><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hyperlink" Target="http://www.google.co.uk/url?sa=i&amp;source=images&amp;cd=&amp;cad=rja&amp;docid=qc8519Jq7ACvcM&amp;tbnid=oBBc8CRBR7SeFM:&amp;ved=0CAgQjRwwADg6&amp;url=http://www.rottentomatoes.com/user/92264/reviews/&amp;ei=Yj8nUtXEFsqk0AWBtIDADg&amp;psig=AFQjCNEkOCbEYqadjoBctyI89bxQbrvaIw&amp;ust=1378390242434900" TargetMode="External"/><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www.google.co.uk/url?sa=i&amp;source=images&amp;cd=&amp;cad=rja&amp;docid=UyYsJqkCRAeTBM&amp;tbnid=VTbHQ9f38w23jM:&amp;ved=0CAgQjRwwADgl&amp;url=http://www.toutlecine.com/images/film/0000/00001276-othello.html&amp;ei=3ZQtUtivIM_G7AaIlIDwCA&amp;psig=AFQjCNE8DTxYgb8UrBqnqunoKiw22DRGQg&amp;ust=1378805341592077" TargetMode="Externa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hyperlink" Target="http://www.google.co.uk/url?sa=i&amp;source=images&amp;cd=&amp;cad=rja&amp;docid=ZdE-UgH8iQrSdM&amp;tbnid=eXFBai5qhjyRTM:&amp;ved=0CAgQjRwwAA&amp;url=http://www.cineoutsider.com/reviews/dvd/e/eraserhead2.html&amp;ei=FJUtUsrlNdCS7AaBzIHIAg&amp;psig=AFQjCNFsbffoSc48DJimmTQwTWnGsO8eew&amp;ust=1378805396944792"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1.bp.blogspot.com/-G95MsTtf0GY/TtyUShbav5I/AAAAAAAAAPc/OCj8oEtqmBc/s1600/Seven+Up!+(1964).JPG"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www.google.co.uk/url?sa=i&amp;rct=j&amp;q=&amp;esrc=s&amp;frm=1&amp;source=images&amp;cd=&amp;cad=rja&amp;docid=vg_hRwihknTEnM&amp;tbnid=8gNQw3uMMebpqM:&amp;ved=0CAUQjRw&amp;url=http://www.picturehouses.co.uk/cinema/Hackney_Picturehouse/film/Everyday/&amp;ei=o5gtUufsMOeb1AW2xYCYAQ&amp;bvm=bv.51773540,d.ZGU&amp;psig=AFQjCNFxvMT6E3KaBi2wEkdfBBoZIkKRHA&amp;ust=1378806269336168"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9552" y="332656"/>
            <a:ext cx="7848872" cy="2160240"/>
          </a:xfrm>
        </p:spPr>
        <p:txBody>
          <a:bodyPr>
            <a:noAutofit/>
          </a:bodyPr>
          <a:lstStyle/>
          <a:p>
            <a:r>
              <a:rPr lang="en-GB" sz="2800" dirty="0" smtClean="0">
                <a:solidFill>
                  <a:schemeClr val="bg1"/>
                </a:solidFill>
              </a:rPr>
              <a:t>‘</a:t>
            </a:r>
            <a:r>
              <a:rPr lang="en-GB" sz="2800" b="1" dirty="0" smtClean="0">
                <a:solidFill>
                  <a:schemeClr val="bg1"/>
                </a:solidFill>
              </a:rPr>
              <a:t>The child in cinematic time: Children on film, domestic drama, and Michael Winterbottom’s </a:t>
            </a:r>
            <a:r>
              <a:rPr lang="en-GB" sz="2800" b="1" i="1" dirty="0" smtClean="0">
                <a:solidFill>
                  <a:schemeClr val="bg1"/>
                </a:solidFill>
              </a:rPr>
              <a:t>Everyday</a:t>
            </a:r>
            <a:r>
              <a:rPr lang="en-GB" sz="2800" b="1" dirty="0" smtClean="0">
                <a:solidFill>
                  <a:schemeClr val="bg1"/>
                </a:solidFill>
              </a:rPr>
              <a:t> (2012) </a:t>
            </a:r>
            <a:r>
              <a:rPr lang="en-GB" sz="2800" dirty="0" smtClean="0">
                <a:solidFill>
                  <a:schemeClr val="bg1"/>
                </a:solidFill>
              </a:rPr>
              <a:t/>
            </a:r>
            <a:br>
              <a:rPr lang="en-GB" sz="2800" dirty="0" smtClean="0">
                <a:solidFill>
                  <a:schemeClr val="bg1"/>
                </a:solidFill>
              </a:rPr>
            </a:br>
            <a:r>
              <a:rPr lang="en-GB" sz="1200" dirty="0" smtClean="0">
                <a:solidFill>
                  <a:schemeClr val="bg1"/>
                </a:solidFill>
              </a:rPr>
              <a:t/>
            </a:r>
            <a:br>
              <a:rPr lang="en-GB" sz="1200" dirty="0" smtClean="0">
                <a:solidFill>
                  <a:schemeClr val="bg1"/>
                </a:solidFill>
              </a:rPr>
            </a:br>
            <a:r>
              <a:rPr lang="en-GB" sz="2800" b="1" dirty="0" smtClean="0">
                <a:solidFill>
                  <a:schemeClr val="bg1"/>
                </a:solidFill>
              </a:rPr>
              <a:t>Bruce Bennett</a:t>
            </a:r>
            <a:r>
              <a:rPr lang="en-GB" sz="2800" dirty="0" smtClean="0">
                <a:solidFill>
                  <a:schemeClr val="bg1"/>
                </a:solidFill>
              </a:rPr>
              <a:t>, Lancaster University</a:t>
            </a:r>
            <a:br>
              <a:rPr lang="en-GB" sz="2800" dirty="0" smtClean="0">
                <a:solidFill>
                  <a:schemeClr val="bg1"/>
                </a:solidFill>
              </a:rPr>
            </a:br>
            <a:r>
              <a:rPr lang="en-GB" sz="2800" dirty="0" smtClean="0">
                <a:solidFill>
                  <a:schemeClr val="bg1"/>
                </a:solidFill>
              </a:rPr>
              <a:t>12/9/13</a:t>
            </a:r>
            <a:endParaRPr lang="en-GB" sz="2800" dirty="0">
              <a:solidFill>
                <a:schemeClr val="bg1"/>
              </a:solidFill>
            </a:endParaRPr>
          </a:p>
        </p:txBody>
      </p:sp>
      <p:sp>
        <p:nvSpPr>
          <p:cNvPr id="3" name="Subtitle 2"/>
          <p:cNvSpPr>
            <a:spLocks noGrp="1"/>
          </p:cNvSpPr>
          <p:nvPr>
            <p:ph type="subTitle" idx="1"/>
          </p:nvPr>
        </p:nvSpPr>
        <p:spPr>
          <a:xfrm>
            <a:off x="2339752" y="6423720"/>
            <a:ext cx="4248472" cy="434280"/>
          </a:xfrm>
        </p:spPr>
        <p:txBody>
          <a:bodyPr>
            <a:normAutofit/>
          </a:bodyPr>
          <a:lstStyle/>
          <a:p>
            <a:r>
              <a:rPr lang="en-GB" sz="1400" i="1" dirty="0" smtClean="0">
                <a:solidFill>
                  <a:schemeClr val="bg1"/>
                </a:solidFill>
              </a:rPr>
              <a:t>Le </a:t>
            </a:r>
            <a:r>
              <a:rPr lang="en-GB" sz="1400" i="1" dirty="0" err="1" smtClean="0">
                <a:solidFill>
                  <a:schemeClr val="bg1"/>
                </a:solidFill>
              </a:rPr>
              <a:t>repas</a:t>
            </a:r>
            <a:r>
              <a:rPr lang="en-GB" sz="1400" i="1" dirty="0" smtClean="0">
                <a:solidFill>
                  <a:schemeClr val="bg1"/>
                </a:solidFill>
              </a:rPr>
              <a:t> de </a:t>
            </a:r>
            <a:r>
              <a:rPr lang="en-GB" sz="1400" i="1" dirty="0" err="1" smtClean="0">
                <a:solidFill>
                  <a:schemeClr val="bg1"/>
                </a:solidFill>
              </a:rPr>
              <a:t>bebe</a:t>
            </a:r>
            <a:r>
              <a:rPr lang="en-GB" sz="1400" i="1" dirty="0" smtClean="0">
                <a:solidFill>
                  <a:schemeClr val="bg1"/>
                </a:solidFill>
              </a:rPr>
              <a:t> </a:t>
            </a:r>
            <a:r>
              <a:rPr lang="en-GB" sz="1400" dirty="0" smtClean="0">
                <a:solidFill>
                  <a:schemeClr val="bg1"/>
                </a:solidFill>
              </a:rPr>
              <a:t>(</a:t>
            </a:r>
            <a:r>
              <a:rPr lang="en-GB" sz="1400" dirty="0" err="1" smtClean="0">
                <a:solidFill>
                  <a:schemeClr val="bg1"/>
                </a:solidFill>
              </a:rPr>
              <a:t>Lumiere</a:t>
            </a:r>
            <a:r>
              <a:rPr lang="en-GB" sz="1400" dirty="0" smtClean="0">
                <a:solidFill>
                  <a:schemeClr val="bg1"/>
                </a:solidFill>
              </a:rPr>
              <a:t>, 1895)</a:t>
            </a:r>
            <a:endParaRPr lang="en-GB" sz="1400" dirty="0">
              <a:solidFill>
                <a:schemeClr val="bg1"/>
              </a:solidFill>
            </a:endParaRPr>
          </a:p>
        </p:txBody>
      </p:sp>
      <p:pic>
        <p:nvPicPr>
          <p:cNvPr id="3074" name="Picture 2" descr="http://www.google.co.uk/url?sa=i&amp;source=images&amp;cd=&amp;docid=iiiXhQO95Gj7eM&amp;tbnid=OTBlfzupggLk5M:&amp;ved=0CAUQjBwwAA&amp;url=http%3A%2F%2Fwww.weirdwildrealm.com%2Ffilmimages%2Flumiere-babymeal.jpg&amp;ei=cxMnUo6_OaHM0QXy0oCwDA&amp;psig=AFQjCNGy_CCr9ikcpvHWdrIoQEnZLs3Oiw&amp;ust=1378378995988480"/>
          <p:cNvPicPr>
            <a:picLocks noChangeAspect="1" noChangeArrowheads="1"/>
          </p:cNvPicPr>
          <p:nvPr/>
        </p:nvPicPr>
        <p:blipFill>
          <a:blip r:embed="rId2" cstate="print"/>
          <a:srcRect/>
          <a:stretch>
            <a:fillRect/>
          </a:stretch>
        </p:blipFill>
        <p:spPr bwMode="auto">
          <a:xfrm>
            <a:off x="2123728" y="2579882"/>
            <a:ext cx="4699431" cy="372195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251520" y="4149080"/>
            <a:ext cx="8892480" cy="2708920"/>
          </a:xfrm>
          <a:solidFill>
            <a:schemeClr val="tx1"/>
          </a:solidFill>
        </p:spPr>
        <p:txBody>
          <a:bodyPr>
            <a:normAutofit/>
          </a:bodyPr>
          <a:lstStyle/>
          <a:p>
            <a:pPr>
              <a:buNone/>
            </a:pPr>
            <a:r>
              <a:rPr lang="en-GB" sz="2400" dirty="0" smtClean="0">
                <a:latin typeface="Arial" pitchFamily="34" charset="0"/>
              </a:rPr>
              <a:t>	</a:t>
            </a:r>
          </a:p>
          <a:p>
            <a:pPr>
              <a:buNone/>
            </a:pPr>
            <a:r>
              <a:rPr lang="en-GB" sz="2400" dirty="0">
                <a:latin typeface="Arial" pitchFamily="34" charset="0"/>
              </a:rPr>
              <a:t>	</a:t>
            </a:r>
            <a:r>
              <a:rPr lang="en-GB" sz="2400" dirty="0" smtClean="0">
                <a:solidFill>
                  <a:schemeClr val="bg1"/>
                </a:solidFill>
                <a:latin typeface="Arial" pitchFamily="34" charset="0"/>
              </a:rPr>
              <a:t>‘Moving pictures were […] rife with anxieties for the genteel representatives of American culture, including the issues of a working class audience and the sexual awareness of children’ (Gunning 1991: 152).</a:t>
            </a:r>
            <a:endParaRPr lang="en-GB" sz="2400" dirty="0">
              <a:solidFill>
                <a:schemeClr val="bg1"/>
              </a:solidFill>
            </a:endParaRPr>
          </a:p>
        </p:txBody>
      </p:sp>
      <p:pic>
        <p:nvPicPr>
          <p:cNvPr id="7172" name="Picture 4" descr="http://somecamerunning.typepad.com/.a/6a00e5523026f5883401053656f4fc970b-800wi">
            <a:hlinkClick r:id="rId2"/>
          </p:cNvPr>
          <p:cNvPicPr>
            <a:picLocks noChangeAspect="1" noChangeArrowheads="1"/>
          </p:cNvPicPr>
          <p:nvPr/>
        </p:nvPicPr>
        <p:blipFill>
          <a:blip r:embed="rId3" cstate="print"/>
          <a:srcRect/>
          <a:stretch>
            <a:fillRect/>
          </a:stretch>
        </p:blipFill>
        <p:spPr bwMode="auto">
          <a:xfrm>
            <a:off x="4572000" y="0"/>
            <a:ext cx="4572000" cy="3503314"/>
          </a:xfrm>
          <a:prstGeom prst="rect">
            <a:avLst/>
          </a:prstGeom>
          <a:noFill/>
        </p:spPr>
      </p:pic>
      <p:pic>
        <p:nvPicPr>
          <p:cNvPr id="7174" name="Picture 6" descr="http://filmfanatic.org/reviews/wp-content/uploads/2012/03/Intolerance-Eroticism.png"/>
          <p:cNvPicPr>
            <a:picLocks noChangeAspect="1" noChangeArrowheads="1"/>
          </p:cNvPicPr>
          <p:nvPr/>
        </p:nvPicPr>
        <p:blipFill>
          <a:blip r:embed="rId4" cstate="print"/>
          <a:srcRect/>
          <a:stretch>
            <a:fillRect/>
          </a:stretch>
        </p:blipFill>
        <p:spPr bwMode="auto">
          <a:xfrm>
            <a:off x="-1" y="0"/>
            <a:ext cx="4614965" cy="3501008"/>
          </a:xfrm>
          <a:prstGeom prst="rect">
            <a:avLst/>
          </a:prstGeom>
          <a:noFill/>
        </p:spPr>
      </p:pic>
      <p:sp>
        <p:nvSpPr>
          <p:cNvPr id="7" name="TextBox 6"/>
          <p:cNvSpPr txBox="1"/>
          <p:nvPr/>
        </p:nvSpPr>
        <p:spPr>
          <a:xfrm>
            <a:off x="539552" y="3573016"/>
            <a:ext cx="9040747" cy="646331"/>
          </a:xfrm>
          <a:prstGeom prst="rect">
            <a:avLst/>
          </a:prstGeom>
          <a:noFill/>
        </p:spPr>
        <p:txBody>
          <a:bodyPr wrap="square" rtlCol="0">
            <a:spAutoFit/>
          </a:bodyPr>
          <a:lstStyle/>
          <a:p>
            <a:r>
              <a:rPr lang="en-GB" dirty="0" smtClean="0">
                <a:solidFill>
                  <a:schemeClr val="bg1"/>
                </a:solidFill>
              </a:rPr>
              <a:t>Ancient Babylon in </a:t>
            </a:r>
            <a:r>
              <a:rPr lang="en-GB" i="1" dirty="0" smtClean="0">
                <a:solidFill>
                  <a:schemeClr val="bg1"/>
                </a:solidFill>
              </a:rPr>
              <a:t>Intolerance</a:t>
            </a:r>
            <a:r>
              <a:rPr lang="en-GB" dirty="0" smtClean="0">
                <a:solidFill>
                  <a:schemeClr val="bg1"/>
                </a:solidFill>
              </a:rPr>
              <a:t> (Griffith, 1917) </a:t>
            </a:r>
          </a:p>
          <a:p>
            <a:r>
              <a:rPr lang="en-GB" dirty="0" smtClean="0">
                <a:solidFill>
                  <a:schemeClr val="bg1"/>
                </a:solidFill>
              </a:rPr>
              <a:t>Gangsters in contemporary New York in </a:t>
            </a:r>
            <a:r>
              <a:rPr lang="en-GB" i="1" dirty="0" smtClean="0">
                <a:solidFill>
                  <a:schemeClr val="bg1"/>
                </a:solidFill>
              </a:rPr>
              <a:t>Musketeers of Pig Alley </a:t>
            </a:r>
            <a:r>
              <a:rPr lang="en-GB" dirty="0" smtClean="0">
                <a:solidFill>
                  <a:schemeClr val="bg1"/>
                </a:solidFill>
              </a:rPr>
              <a:t>(Griffith, 1912)</a:t>
            </a:r>
            <a:endParaRPr lang="en-GB" dirty="0">
              <a:solidFill>
                <a:schemeClr val="bg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solidFill>
                  <a:schemeClr val="bg1"/>
                </a:solidFill>
                <a:latin typeface="Arial" pitchFamily="34" charset="0"/>
              </a:rPr>
              <a:t>Jane Addams, ‘The House of Dreams’</a:t>
            </a:r>
            <a:endParaRPr lang="en-GB" dirty="0">
              <a:solidFill>
                <a:schemeClr val="bg1"/>
              </a:solidFill>
            </a:endParaRPr>
          </a:p>
        </p:txBody>
      </p:sp>
      <p:sp>
        <p:nvSpPr>
          <p:cNvPr id="3" name="Content Placeholder 2"/>
          <p:cNvSpPr>
            <a:spLocks noGrp="1"/>
          </p:cNvSpPr>
          <p:nvPr>
            <p:ph idx="1"/>
          </p:nvPr>
        </p:nvSpPr>
        <p:spPr/>
        <p:txBody>
          <a:bodyPr>
            <a:normAutofit lnSpcReduction="10000"/>
          </a:bodyPr>
          <a:lstStyle/>
          <a:p>
            <a:pPr>
              <a:buNone/>
            </a:pPr>
            <a:r>
              <a:rPr lang="en-GB" dirty="0" smtClean="0">
                <a:solidFill>
                  <a:schemeClr val="bg1"/>
                </a:solidFill>
                <a:latin typeface="Arial" pitchFamily="34" charset="0"/>
              </a:rPr>
              <a:t>	‘Thirteen young lads were brought into the Municipal court in Chicago during the first week that “Raffles, the Amateur Cracksman” was upon the stage, each one with an outfit of burglar’s tools in his possession, and each one shamefacedly admitting that the gentlemanly burglar in the play had suggested to him a career of similar adventure’ (Addams (1909) in Mast 1982: 78).</a:t>
            </a:r>
            <a:endParaRPr lang="en-GB" dirty="0">
              <a:solidFill>
                <a:schemeClr val="bg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1026" name="Picture 2" descr="http://www.tft.ucla.edu/mediascape/images/2012-2013/Petersen%20Fig.%201.png">
            <a:hlinkClick r:id="rId2"/>
          </p:cNvPr>
          <p:cNvPicPr>
            <a:picLocks noChangeAspect="1" noChangeArrowheads="1"/>
          </p:cNvPicPr>
          <p:nvPr/>
        </p:nvPicPr>
        <p:blipFill>
          <a:blip r:embed="rId3" cstate="print"/>
          <a:srcRect/>
          <a:stretch>
            <a:fillRect/>
          </a:stretch>
        </p:blipFill>
        <p:spPr bwMode="auto">
          <a:xfrm>
            <a:off x="0" y="0"/>
            <a:ext cx="4932040" cy="6545229"/>
          </a:xfrm>
          <a:prstGeom prst="rect">
            <a:avLst/>
          </a:prstGeom>
          <a:noFill/>
        </p:spPr>
      </p:pic>
      <p:pic>
        <p:nvPicPr>
          <p:cNvPr id="1030" name="Picture 6" descr="http://www.tft.ucla.edu/mediascape/images/2012-2013/Petersen%20Fig.%202.png">
            <a:hlinkClick r:id="rId4"/>
          </p:cNvPr>
          <p:cNvPicPr>
            <a:picLocks noChangeAspect="1" noChangeArrowheads="1"/>
          </p:cNvPicPr>
          <p:nvPr/>
        </p:nvPicPr>
        <p:blipFill>
          <a:blip r:embed="rId5" cstate="print"/>
          <a:srcRect/>
          <a:stretch>
            <a:fillRect/>
          </a:stretch>
        </p:blipFill>
        <p:spPr bwMode="auto">
          <a:xfrm>
            <a:off x="4932041" y="0"/>
            <a:ext cx="4211960" cy="6384230"/>
          </a:xfrm>
          <a:prstGeom prst="rect">
            <a:avLst/>
          </a:prstGeom>
          <a:noFill/>
        </p:spPr>
      </p:pic>
      <p:sp>
        <p:nvSpPr>
          <p:cNvPr id="6" name="TextBox 5"/>
          <p:cNvSpPr txBox="1"/>
          <p:nvPr/>
        </p:nvSpPr>
        <p:spPr>
          <a:xfrm>
            <a:off x="323528" y="6211669"/>
            <a:ext cx="8392041" cy="646331"/>
          </a:xfrm>
          <a:prstGeom prst="rect">
            <a:avLst/>
          </a:prstGeom>
          <a:solidFill>
            <a:schemeClr val="tx1"/>
          </a:solidFill>
        </p:spPr>
        <p:txBody>
          <a:bodyPr wrap="none" rtlCol="0">
            <a:spAutoFit/>
          </a:bodyPr>
          <a:lstStyle/>
          <a:p>
            <a:r>
              <a:rPr lang="en-GB" dirty="0" smtClean="0">
                <a:solidFill>
                  <a:schemeClr val="bg1"/>
                </a:solidFill>
              </a:rPr>
              <a:t>Contents pages from </a:t>
            </a:r>
            <a:r>
              <a:rPr lang="en-GB" dirty="0" err="1" smtClean="0">
                <a:solidFill>
                  <a:schemeClr val="bg1"/>
                </a:solidFill>
              </a:rPr>
              <a:t>Dysinger</a:t>
            </a:r>
            <a:r>
              <a:rPr lang="en-GB" dirty="0" smtClean="0">
                <a:solidFill>
                  <a:schemeClr val="bg1"/>
                </a:solidFill>
              </a:rPr>
              <a:t> and </a:t>
            </a:r>
            <a:r>
              <a:rPr lang="en-GB" dirty="0" err="1" smtClean="0">
                <a:solidFill>
                  <a:schemeClr val="bg1"/>
                </a:solidFill>
              </a:rPr>
              <a:t>Rutnick</a:t>
            </a:r>
            <a:r>
              <a:rPr lang="en-GB" dirty="0" smtClean="0">
                <a:solidFill>
                  <a:schemeClr val="bg1"/>
                </a:solidFill>
              </a:rPr>
              <a:t>, </a:t>
            </a:r>
            <a:r>
              <a:rPr lang="en-GB" i="1" dirty="0" smtClean="0">
                <a:solidFill>
                  <a:schemeClr val="bg1"/>
                </a:solidFill>
              </a:rPr>
              <a:t>Emotional Responses of Children</a:t>
            </a:r>
          </a:p>
          <a:p>
            <a:r>
              <a:rPr lang="en-GB" i="1" dirty="0" smtClean="0">
                <a:solidFill>
                  <a:schemeClr val="bg1"/>
                </a:solidFill>
              </a:rPr>
              <a:t>to the Motion Picture Situation </a:t>
            </a:r>
            <a:r>
              <a:rPr lang="en-GB" dirty="0" smtClean="0">
                <a:solidFill>
                  <a:schemeClr val="bg1"/>
                </a:solidFill>
              </a:rPr>
              <a:t>(New York: Payne Fund Studies, 1933)</a:t>
            </a:r>
            <a:endParaRPr lang="en-GB" dirty="0">
              <a:solidFill>
                <a:schemeClr val="bg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i2.indiewire.com/images/uploads/archival/people/photos/people_030918winter.jpg"/>
          <p:cNvPicPr>
            <a:picLocks noChangeAspect="1" noChangeArrowheads="1"/>
          </p:cNvPicPr>
          <p:nvPr/>
        </p:nvPicPr>
        <p:blipFill>
          <a:blip r:embed="rId2" cstate="print"/>
          <a:srcRect/>
          <a:stretch>
            <a:fillRect/>
          </a:stretch>
        </p:blipFill>
        <p:spPr bwMode="auto">
          <a:xfrm>
            <a:off x="0" y="2139234"/>
            <a:ext cx="4990710" cy="3233982"/>
          </a:xfrm>
          <a:prstGeom prst="rect">
            <a:avLst/>
          </a:prstGeom>
          <a:noFill/>
        </p:spPr>
      </p:pic>
      <p:sp>
        <p:nvSpPr>
          <p:cNvPr id="3" name="Content Placeholder 2"/>
          <p:cNvSpPr>
            <a:spLocks noGrp="1"/>
          </p:cNvSpPr>
          <p:nvPr>
            <p:ph idx="1"/>
          </p:nvPr>
        </p:nvSpPr>
        <p:spPr>
          <a:xfrm>
            <a:off x="323528" y="5301208"/>
            <a:ext cx="8640960" cy="1368152"/>
          </a:xfrm>
        </p:spPr>
        <p:txBody>
          <a:bodyPr>
            <a:normAutofit fontScale="40000" lnSpcReduction="20000"/>
          </a:bodyPr>
          <a:lstStyle/>
          <a:p>
            <a:endParaRPr lang="en-GB" dirty="0" smtClean="0"/>
          </a:p>
          <a:p>
            <a:pPr>
              <a:buNone/>
            </a:pPr>
            <a:r>
              <a:rPr lang="en-GB" sz="4500" dirty="0" smtClean="0">
                <a:solidFill>
                  <a:schemeClr val="bg1"/>
                </a:solidFill>
              </a:rPr>
              <a:t>The complexity and historical contingency of images of childhood</a:t>
            </a:r>
          </a:p>
          <a:p>
            <a:r>
              <a:rPr lang="en-GB" dirty="0" smtClean="0">
                <a:solidFill>
                  <a:schemeClr val="bg1"/>
                </a:solidFill>
              </a:rPr>
              <a:t>The ‘</a:t>
            </a:r>
            <a:r>
              <a:rPr lang="en-GB" dirty="0" err="1" smtClean="0">
                <a:solidFill>
                  <a:schemeClr val="bg1"/>
                </a:solidFill>
              </a:rPr>
              <a:t>Starchild</a:t>
            </a:r>
            <a:r>
              <a:rPr lang="en-GB" dirty="0" smtClean="0">
                <a:solidFill>
                  <a:schemeClr val="bg1"/>
                </a:solidFill>
              </a:rPr>
              <a:t>’ from the conclusion of </a:t>
            </a:r>
            <a:r>
              <a:rPr lang="en-GB" i="1" dirty="0" smtClean="0">
                <a:solidFill>
                  <a:schemeClr val="bg1"/>
                </a:solidFill>
              </a:rPr>
              <a:t>2001: A Space </a:t>
            </a:r>
            <a:r>
              <a:rPr lang="en-GB" dirty="0" smtClean="0">
                <a:solidFill>
                  <a:schemeClr val="bg1"/>
                </a:solidFill>
              </a:rPr>
              <a:t>Odyssey (Kubrick, 1968)</a:t>
            </a:r>
          </a:p>
          <a:p>
            <a:r>
              <a:rPr lang="en-GB" dirty="0" smtClean="0">
                <a:solidFill>
                  <a:schemeClr val="bg1"/>
                </a:solidFill>
              </a:rPr>
              <a:t>Orphaned Afghan refugees Jamal and </a:t>
            </a:r>
            <a:r>
              <a:rPr lang="en-GB" dirty="0" err="1" smtClean="0">
                <a:solidFill>
                  <a:schemeClr val="bg1"/>
                </a:solidFill>
              </a:rPr>
              <a:t>Enayat</a:t>
            </a:r>
            <a:r>
              <a:rPr lang="en-GB" dirty="0" smtClean="0">
                <a:solidFill>
                  <a:schemeClr val="bg1"/>
                </a:solidFill>
              </a:rPr>
              <a:t> ,</a:t>
            </a:r>
            <a:r>
              <a:rPr lang="en-GB" i="1" dirty="0" smtClean="0">
                <a:solidFill>
                  <a:schemeClr val="bg1"/>
                </a:solidFill>
              </a:rPr>
              <a:t>In This World </a:t>
            </a:r>
            <a:r>
              <a:rPr lang="en-GB" dirty="0" smtClean="0">
                <a:solidFill>
                  <a:schemeClr val="bg1"/>
                </a:solidFill>
              </a:rPr>
              <a:t>(Winterbottom, 2002)</a:t>
            </a:r>
          </a:p>
          <a:p>
            <a:r>
              <a:rPr lang="en-GB" dirty="0" smtClean="0">
                <a:solidFill>
                  <a:schemeClr val="bg1"/>
                </a:solidFill>
              </a:rPr>
              <a:t>Five-year old child star Baby Peggy parodies Polish star, </a:t>
            </a:r>
            <a:r>
              <a:rPr lang="en-GB" dirty="0" err="1" smtClean="0">
                <a:solidFill>
                  <a:schemeClr val="bg1"/>
                </a:solidFill>
              </a:rPr>
              <a:t>Pola</a:t>
            </a:r>
            <a:r>
              <a:rPr lang="en-GB" dirty="0" smtClean="0">
                <a:solidFill>
                  <a:schemeClr val="bg1"/>
                </a:solidFill>
              </a:rPr>
              <a:t> </a:t>
            </a:r>
            <a:r>
              <a:rPr lang="en-GB" dirty="0" err="1" smtClean="0">
                <a:solidFill>
                  <a:schemeClr val="bg1"/>
                </a:solidFill>
              </a:rPr>
              <a:t>Negri</a:t>
            </a:r>
            <a:r>
              <a:rPr lang="en-GB" dirty="0" smtClean="0">
                <a:solidFill>
                  <a:schemeClr val="bg1"/>
                </a:solidFill>
              </a:rPr>
              <a:t> in publicity still for  </a:t>
            </a:r>
            <a:r>
              <a:rPr lang="en-GB" i="1" dirty="0" smtClean="0">
                <a:solidFill>
                  <a:schemeClr val="bg1"/>
                </a:solidFill>
              </a:rPr>
              <a:t>Peg O’ The Movies </a:t>
            </a:r>
            <a:r>
              <a:rPr lang="en-GB" dirty="0" smtClean="0">
                <a:solidFill>
                  <a:schemeClr val="bg1"/>
                </a:solidFill>
              </a:rPr>
              <a:t>(</a:t>
            </a:r>
            <a:r>
              <a:rPr lang="en-GB" dirty="0" err="1" smtClean="0">
                <a:solidFill>
                  <a:schemeClr val="bg1"/>
                </a:solidFill>
              </a:rPr>
              <a:t>Goulding</a:t>
            </a:r>
            <a:r>
              <a:rPr lang="en-GB" dirty="0" smtClean="0">
                <a:solidFill>
                  <a:schemeClr val="bg1"/>
                </a:solidFill>
              </a:rPr>
              <a:t>, 1923)</a:t>
            </a:r>
            <a:endParaRPr lang="en-GB" dirty="0">
              <a:solidFill>
                <a:schemeClr val="bg1"/>
              </a:solidFill>
            </a:endParaRPr>
          </a:p>
        </p:txBody>
      </p:sp>
      <p:pic>
        <p:nvPicPr>
          <p:cNvPr id="6146" name="Picture 2" descr="http://www.tasteofcinema.com/wp-content/uploads/2012/02/47_starchild2.jpg"/>
          <p:cNvPicPr>
            <a:picLocks noChangeAspect="1" noChangeArrowheads="1"/>
          </p:cNvPicPr>
          <p:nvPr/>
        </p:nvPicPr>
        <p:blipFill>
          <a:blip r:embed="rId3" cstate="print"/>
          <a:srcRect/>
          <a:stretch>
            <a:fillRect/>
          </a:stretch>
        </p:blipFill>
        <p:spPr bwMode="auto">
          <a:xfrm>
            <a:off x="0" y="0"/>
            <a:ext cx="5012738" cy="2325910"/>
          </a:xfrm>
          <a:prstGeom prst="rect">
            <a:avLst/>
          </a:prstGeom>
          <a:noFill/>
        </p:spPr>
      </p:pic>
      <p:pic>
        <p:nvPicPr>
          <p:cNvPr id="6148" name="Picture 4" descr="http://25.media.tumblr.com/a059f2887bf40a31016e95629d5ca4b8/tumblr_m5p40lfTLh1qbrdf3o2_r1_500.jpg"/>
          <p:cNvPicPr>
            <a:picLocks noChangeAspect="1" noChangeArrowheads="1"/>
          </p:cNvPicPr>
          <p:nvPr/>
        </p:nvPicPr>
        <p:blipFill>
          <a:blip r:embed="rId4" cstate="print"/>
          <a:srcRect/>
          <a:stretch>
            <a:fillRect/>
          </a:stretch>
        </p:blipFill>
        <p:spPr bwMode="auto">
          <a:xfrm>
            <a:off x="4972805" y="-99392"/>
            <a:ext cx="4171195" cy="5472608"/>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solidFill>
                  <a:schemeClr val="bg1"/>
                </a:solidFill>
              </a:rPr>
              <a:t>From cinematography to </a:t>
            </a:r>
            <a:r>
              <a:rPr lang="en-GB" dirty="0" err="1" smtClean="0">
                <a:solidFill>
                  <a:schemeClr val="bg1"/>
                </a:solidFill>
              </a:rPr>
              <a:t>chronography</a:t>
            </a:r>
            <a:r>
              <a:rPr lang="en-GB" dirty="0" smtClean="0">
                <a:solidFill>
                  <a:schemeClr val="bg1"/>
                </a:solidFill>
              </a:rPr>
              <a:t> – Michel Chion</a:t>
            </a:r>
            <a:endParaRPr lang="en-GB" dirty="0">
              <a:solidFill>
                <a:schemeClr val="bg1"/>
              </a:solidFill>
            </a:endParaRPr>
          </a:p>
        </p:txBody>
      </p:sp>
      <p:sp>
        <p:nvSpPr>
          <p:cNvPr id="3" name="Content Placeholder 2"/>
          <p:cNvSpPr>
            <a:spLocks noGrp="1"/>
          </p:cNvSpPr>
          <p:nvPr>
            <p:ph idx="1"/>
          </p:nvPr>
        </p:nvSpPr>
        <p:spPr/>
        <p:txBody>
          <a:bodyPr>
            <a:normAutofit fontScale="77500" lnSpcReduction="20000"/>
          </a:bodyPr>
          <a:lstStyle/>
          <a:p>
            <a:pPr>
              <a:buNone/>
            </a:pPr>
            <a:r>
              <a:rPr lang="en-GB" dirty="0" smtClean="0"/>
              <a:t>	</a:t>
            </a:r>
            <a:r>
              <a:rPr lang="en-GB" dirty="0" smtClean="0">
                <a:solidFill>
                  <a:schemeClr val="bg1"/>
                </a:solidFill>
              </a:rPr>
              <a:t>Time henceforth had a fixed value; sound cinema guaranteed that whatever lasted x seconds in the</a:t>
            </a:r>
            <a:r>
              <a:rPr lang="pt-BR" dirty="0" smtClean="0">
                <a:solidFill>
                  <a:schemeClr val="bg1"/>
                </a:solidFill>
              </a:rPr>
              <a:t> </a:t>
            </a:r>
            <a:r>
              <a:rPr lang="en-GB" dirty="0" smtClean="0">
                <a:solidFill>
                  <a:schemeClr val="bg1"/>
                </a:solidFill>
              </a:rPr>
              <a:t>editing would still have this same exact duration in the screening. In the silent cinema a shot had no exact internal duration; leaves quivering in the wind and ripples on the surface of the water had no absolute or fixed temporality. Each exhibitor had a certain margin of freedom in setting the rhythm of projection speed.</a:t>
            </a:r>
          </a:p>
          <a:p>
            <a:pPr>
              <a:buNone/>
            </a:pPr>
            <a:r>
              <a:rPr lang="en-GB" dirty="0" smtClean="0">
                <a:solidFill>
                  <a:schemeClr val="bg1"/>
                </a:solidFill>
              </a:rPr>
              <a:t>	[...] So sound </a:t>
            </a:r>
            <a:r>
              <a:rPr lang="en-GB" dirty="0" err="1" smtClean="0">
                <a:solidFill>
                  <a:schemeClr val="bg1"/>
                </a:solidFill>
              </a:rPr>
              <a:t>temporalized</a:t>
            </a:r>
            <a:r>
              <a:rPr lang="en-GB" dirty="0" smtClean="0">
                <a:solidFill>
                  <a:schemeClr val="bg1"/>
                </a:solidFill>
              </a:rPr>
              <a:t> the image: not only by the effect of added value but also quite simply by normalizing and stabilizing film projection speed [...] The sound cinema can therefore be called “chronographic": written in time as well as in movement (Chion 1994: 16-17).</a:t>
            </a:r>
            <a:endParaRPr lang="en-GB" dirty="0">
              <a:solidFill>
                <a:schemeClr val="bg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260648"/>
            <a:ext cx="8229600" cy="4525963"/>
          </a:xfrm>
        </p:spPr>
        <p:txBody>
          <a:bodyPr>
            <a:normAutofit/>
          </a:bodyPr>
          <a:lstStyle/>
          <a:p>
            <a:pPr>
              <a:buNone/>
            </a:pPr>
            <a:r>
              <a:rPr lang="en-GB" sz="2400" dirty="0" smtClean="0">
                <a:solidFill>
                  <a:schemeClr val="bg1"/>
                </a:solidFill>
              </a:rPr>
              <a:t>Everyday city life in forward and reverse-motion: Frame from </a:t>
            </a:r>
            <a:r>
              <a:rPr lang="en-GB" sz="2400" i="1" dirty="0" smtClean="0">
                <a:solidFill>
                  <a:schemeClr val="bg1"/>
                </a:solidFill>
              </a:rPr>
              <a:t>Man with a Movie Camera</a:t>
            </a:r>
            <a:r>
              <a:rPr lang="en-GB" sz="2400" dirty="0" smtClean="0">
                <a:solidFill>
                  <a:schemeClr val="bg1"/>
                </a:solidFill>
              </a:rPr>
              <a:t> (</a:t>
            </a:r>
            <a:r>
              <a:rPr lang="en-GB" sz="2400" dirty="0" err="1" smtClean="0">
                <a:solidFill>
                  <a:schemeClr val="bg1"/>
                </a:solidFill>
              </a:rPr>
              <a:t>Vertov</a:t>
            </a:r>
            <a:r>
              <a:rPr lang="en-GB" sz="2400" dirty="0" smtClean="0">
                <a:solidFill>
                  <a:schemeClr val="bg1"/>
                </a:solidFill>
              </a:rPr>
              <a:t>, 1929)</a:t>
            </a:r>
            <a:endParaRPr lang="en-GB" sz="2400" dirty="0">
              <a:solidFill>
                <a:schemeClr val="bg1"/>
              </a:solidFill>
            </a:endParaRPr>
          </a:p>
        </p:txBody>
      </p:sp>
      <p:pic>
        <p:nvPicPr>
          <p:cNvPr id="1026" name="Picture 2" descr="https://encrypted-tbn2.gstatic.com/images?q=tbn:ANd9GcTfmLexhW86Ky7Tlp3pTza22reWjIIHEJ98R149VG1On0VN0e2Y"/>
          <p:cNvPicPr>
            <a:picLocks noChangeAspect="1" noChangeArrowheads="1"/>
          </p:cNvPicPr>
          <p:nvPr/>
        </p:nvPicPr>
        <p:blipFill>
          <a:blip r:embed="rId2" cstate="print"/>
          <a:srcRect/>
          <a:stretch>
            <a:fillRect/>
          </a:stretch>
        </p:blipFill>
        <p:spPr bwMode="auto">
          <a:xfrm>
            <a:off x="1475656" y="1340768"/>
            <a:ext cx="6264696" cy="5036816"/>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solidFill>
                  <a:schemeClr val="bg1"/>
                </a:solidFill>
              </a:rPr>
              <a:t>Frame from </a:t>
            </a:r>
            <a:r>
              <a:rPr lang="en-GB" sz="2800" i="1" dirty="0" smtClean="0">
                <a:solidFill>
                  <a:schemeClr val="bg1"/>
                </a:solidFill>
              </a:rPr>
              <a:t>Olympia</a:t>
            </a:r>
            <a:r>
              <a:rPr lang="en-GB" sz="2800" dirty="0" smtClean="0">
                <a:solidFill>
                  <a:schemeClr val="bg1"/>
                </a:solidFill>
              </a:rPr>
              <a:t> (Riefenstahl, 1938)</a:t>
            </a:r>
            <a:endParaRPr lang="en-GB" sz="2800" i="1" dirty="0">
              <a:solidFill>
                <a:schemeClr val="bg1"/>
              </a:solidFill>
            </a:endParaRPr>
          </a:p>
        </p:txBody>
      </p:sp>
      <p:sp>
        <p:nvSpPr>
          <p:cNvPr id="25602" name="AutoShape 2" descr="data:image/jpeg;base64,/9j/4AAQSkZJRgABAQAAAQABAAD/2wBDAAkGBwgHBgkIBwgKCgkLDRYPDQwMDRsUFRAWIB0iIiAdHx8kKDQsJCYxJx8fLT0tMTU3Ojo6Iys/RD84QzQ5Ojf/2wBDAQoKCg0MDRoPDxo3JR8lNzc3Nzc3Nzc3Nzc3Nzc3Nzc3Nzc3Nzc3Nzc3Nzc3Nzc3Nzc3Nzc3Nzc3Nzc3Nzc3Nzf/wAARCADGAP4DASIAAhEBAxEB/8QAHAAAAAcBAQAAAAAAAAAAAAAAAAECAwQFBwYI/8QAShAAAQMCBAIECQkECAYDAAAAAQACAwQRBRIhMUFRBhMiYQcVNVRxcpKxshcyM1KBkZOh0RQjQlMWNkNiguHw8SZEY3ODosHC0v/EABQBAQAAAAAAAAAAAAAAAAAAAAD/xAAUEQEAAAAAAAAAAAAAAAAAAAAA/9oADAMBAAIRAxEAPwDaJpY4InSzPDGN3cdgofjjDvPIvvSekXkaq9Ue8LDpJ6h3/MS62/jKDdPHGHeeQ/eh43w7zyH71hTXVF79fKLf9Qp5on3M8v4hQbf44w7zyH70PG+HeeQ+0sOkM4H00tvXKba+a5vPL+If1QbsMWw/zyH2kfjWg88g9sLDH9cLZZ5fbP6oMFTf6eb8RyDc/GuH+eQe2EPGtB55B7YWIQtqC+zp5efz3KdA15cSJZbjm8oNh8a0HnkHthF41w/zyD2wsiayVzdZJLniHlQa2okY3KyaTNx7Z0QbWcXw8C/7bB7aPxth/nkHthef5ampJ0qZwP8AuH9UTamptb9pnOv8136oPQPjXD/PYPbCHjXD/PYPbCwaCapc6xqZvtkcrelle5ozTSXt9YoNi8a4f57B7YQ8a4f55B7YWR/vmutneQRocxT7WPIuZXX5Zig1Xxth/nkHthDxth/nkHthZPUBzNnv+xxUY9cX2EklvWKDYfGuH+eQe2EPG2H+eQe2sqZA+wvI++xOc6KNNmYS10sl+PaQa942w/zyD2wh42w/zyD2wsZ/aiNzLa+naKIzPe4ESSAb6uKDZ/G2H+eQe2EfjXD/ADyD21j3XljDme4n1lAmnnLvpZPaKDcPG2H+eQe2h41w/wA8g9sLE4BUPaf30ntlSf2aRg7U8h03zlBsfjWg88g9sIeNKDzyD2wsSkkka8NEklr/AFilyyktt1z7+sUG2x4jRSPaxlVC57jYAPFyVKuse6CSPdjkbXPc4Z2EZjf+ILYQgq+kXkaq9Ue8LDHHbjotz6ReRqr1R8QWJ9RnLdrWQNxXeQ3VS2U0lrkJ+KiDI8xHoVlCLtaC0EjgUFRJTSOF7HuSIKd5d83RdBNBZueNotbZIpqZjSTl1BuAgrYKQl4LtjunamOKLS/aKtJbBhOSyqZx14cWkdlAI2tLhyspDBG1z7Ea/Yq5riwgOvfgVIhkBzcSdjbZAU1U2JjmkjNtYqmnLpHEn0p+rZ1snZve+oskMhcN9SUELIXXugG8DwViyAOHC6V+yMNyPtQQYr7W3VnRsJLT3/kmDG1pblbpxVtRtb1Gg+3igkQw5mklw9CEsWYAA253TU83UhrQ6xH+tUIp3THKRrZA8WF8elvQktayOxcLjYp8FwtYtPLvTFRI46EICkLb9g9k7jZNTtY1gJA1HNMS5rXvaxUOTrHuJN9OaB1j2AnjrxSWEB/zUzkdcnU24p+G+miATNzDQEJkQk6kH0q1jiY9osLE805G1mRzSwZgggRjIBZv3Jb6gNiy3OiVUShtw0bKC+QuJ0HcgZmkN73/ADTLpSDprzTj2lzrWSTFZu2vcg6HoAb47GT9ZnxBbIFj/QSPJjURsdXs39YLYAgrOkXkar9Ue8LIo4wHBzddAtd6ReRqr1R7wsh/aGjKRrcILJrwYgSPu4JyncC4EfN4lV7ZYmtN36e5QqutfG68cnZ7ig6drmlxBtoOKiSVQc9/VD5qoKfECZM0jnXA5qSagWNna8wgkSS5z23kjgocl2EuDiAeSQycufopJYZIyXDQoIou4AEkjfZT6WJpYSSRxVewHrMo1PFXNPFnhDdB3FBAmgvKCNiEpsRdZoboSp76Zzd23A4p2KJmU5kFXLSdW6wB9Fkmopqg0k37K0GfITGHcSrR2YNtI7UbWCi9Y7rLE3777IOZwPE6iufJBPG0SxNF7CxPA3HNdTSNLIe0Lhc70loqmOVmMYeSJohabKL3bwdbiOB7rKxwXHqeugY1pa2oLTnhvsRxbfcIF4g50pAZdvNMUVW6KQh5vxBScSqGwU01RNezQLAbk8AqShxuN9VGyaHIxzg3MHXt6e5B29LI2RtyNeKOomhZbUG3AJDg2no7uBb6VXyvZKbA2QS+sjmzEcNroObF1W3aOlgobR1faP2J2Budx1QOxU7CLkWTrIIw42OyRPP1UYBIJHJHRTh4Ic0X70CxwLRqEWch5zM330U1rY7AjXuRTwgt7Db8yUFPWMu4ho0UZkZzEH71ZGFwdmdtdNSGNmt73QMNgaLF2/oTopY3A7aJt08R2NyibOGNvcIOg6KxNjxensd5WfEFqQWT9D5zNjUIJvaRh/8AYLWBsgrOkXkaq9UfEFiDpCG720W4dIfI1V6o94WFuKBqWR175tUwXOsTfXipErLjZMBpJOh3QBjiHg8td1Lje4gpqNoI1CkMZlA0ugl0cYb2naqfMRa0drW1sodK4PZlaLEd6lNizQyE6OaNidUEKJv70WOt+Cu2/u476n0Knp2tDrlzs3crYxtkhZlkJdfUHe6A21Rjiu4gXSYJg4us7MDqVBxCMse3M4hg1sQk0Aa+oDWOy33PAILnqmPc3V1hbQbp59FFkJYLkhO0rAH2zNJA0spxgyNziRumtgdUHPuzU7Pm5XX37lx3SDo+5vXYlRGOKNgzyRDs5bcW/pp3LU4mQzvHWMG/EcVyXhIfSYfhLaOFx/aap4OW20Y1J+02H3oM+GJVb6WSllldLC+3ZkNy0g3BB3/3R0FFNVyjq2nq2EGR/BoUVoXQdG39ZDUUoFiLSZgNxsQfy/NBaVOITT2jc4uY06AlKYToBueSLxbK3t8E/HGGNDnHuQOdb2Q1+lktkzRGWtFiePNQKh7jJ2DpzCXSB75gCTugk5C4FOUzS12+isRRgwtdpc8lEnj6k8AglGTK0Hu2unmy3azhpuqh1WToSrGknaYnacLi6Burm6trrkajRc/U1D3Ei97bdysMQkc6/DVVUligJkrttU66Ww3/AMlFzAG5Tju0wkD80HTdA3h2OxW+sz4gtkGyxTweE+P4x3s+MLawgrOkPkaq9UfEFhDJNgVvHSHyPVeqPiC8x1mIzSFzWnq27WbuftQdW2xHzdEjIAdPQqfBcWLrU85u4DsOPEcirB9R2iWkoHpT1duaS2pJ7JdomHTl+jrapDuIvdBYCRxcHRu17lINc5zw2W9hy0ICqWOc031TriX9riUFjNUxCb9zctHPirPB8RjhLzMASfvXNwucOF7a3S46izxmIGtkHRYrUMqWvc3cBUbKh0Umdp05BOPrBlLRYjmoRe0g3Nj3oOjPSSIUPUwU4EvFxKZw/Fckpmqpcsbe05zjoAuYqKlkAzPIA5cT6FUVVdLUmxNmXuGA+9BoNd4SYoG9XhGGNfzmqybH0MadPtP2LhsVxKqxjEJK2ukD5pOQsGgbADgAq/MrLCMOlxCR2VwZEz58jth3Dme5A1T08tRM2GCMySO0DWhXNLDL0axqnNU5klPOMr3MvlIO+/Fpsf8AddHg7aWjZ1NFTdp2jnuF3Sek/wDxsrp+A02IUUsOJMvnBykbxuto5vo/NATozGMoAbpr3KoxSkfbOza2tlIwjCqnDIJo6jEDVxhwLXEEZBbhcnu07k5XV8ckRhaQGgW23Qc8zM13aHpUyAsjI2JPDko9TKxos0+hRBVEbfeUHU01WLENOttiq+tlu45iLqsbXEAX0PNMy1JeSSUEslp3PpUimqBHccFUGbkUGzE7X9KCbVVAffU3PNQnaoXJ1SHOJugSRchSMv7vKCouYhyX1xHGwQdP0AFsej0/iZ8YW0DZYr4PXZsfjPEuZ8YW1DZBW9IPI9V6o+ILypL9I70leq8f8kVPqj4gvKchu93pKAgS0gtNiNQVd0FV+0x2P0jRqOfeqNOQyOika9hs4IOkANu5KASKSZlVCJGnX+JvIp9rBfRAGNvbTRToow9tyNt0inhBGY2sNwn2ljTZp070CeqDG9gHXeyiVEAGt1axtBFtCma+NjInSPdZjRcknZBVtBbubAa3JVTiGIufIWUri2MfxDQu/QIVdVUVLnQszdW93Zja3U8hzKep+j9XKA6UtiB4HtO+4IKhzi45nEk8ybpcUMstuqie/wBVpK6aDBoKcfRiR31pNfy2CmPDmAAtHcgpcOwJ8g62td1cQ/s2m73foungYHMayNrY4W2DWNFgAo0LTM5oP5K/NLHTUDal4Jb8xgbprzQWODR0oeWRmMOAuSUzi2KSwOcGtOXYLnaaeaKsbJGbZTcBT5s1TIXTvIzG6Csqa+Z5JDiL7jgovXm2pN1Oq6aLaIm9lWyREboESvJ4nVNm42SrHj9yK9wUDZdrsizEhAhFtyQKuUbXWKRZHsgkZgG8E2X3uU2T3Ir6oFFIJR3s3RA7d6DqPB0b9II/WZ8YW3BYj4Ov6wxnvZ8YW3BBW9IPJFV6o+ILyjJpI70lerukHkeq9UfEF5Rk+kd6xQJujBSUaCXQ1b6SYPZq3+JvMLsKSJlTC2eF2aNwuLcO5cKCug6IY1HheIMZWXNDK4CUWvk/vAd3uQX80D4orkEKJnIJ713/AEgwYT08U9NZ8bm5mvYbhwOxCqsO6JyVN35rAa2KDmoJpAQ037+9WopYq+gfC9+R7ho7kd1YYj0flpbkNGW26r4oXRPN3ZQ3dAjDMBZTND3kOncO07cDuH6roIcIBiBeyxOlwNFUxVzmOyE3HJX+HSyzx3BIA790EefBYoy5ucWtfdc3V0Mkc5abgd/JdpUQSvYSCS4ngoZwsySjrhccyd0HOU9DNHZ4YSOdlYVs96Vlm2DWgOB59y7CioYY4GtcL6bLlulHURyNZEW6XuBsg5ySTK4ubdtk9DUMcwiRziTx5KuqJS51r7JLJMoPuQWQly3aDe5UaQh+axuQoRmN+SMT21uUC3gjUplx9CUZbu035ojqL6boGyUSdbGSUborDbUIGgedkYN90nmiJF9kCyk3TZd3oF3egcLtEWYW3TLnpBcg7Lwcm/SCP0s+Nq28LCvBm6/SOP8AwfG1bqEFb0g8kVXqj4gvKM30r/WK9X4/5IqvVHvC8oTfSv8AWKBBQQQ4oDCU1JRjdBo/g26Yto2jA8WfelkNqaVx0icf4T/dJ+4rsanFTh0r427g62WE3XbdHsffXQNo6x96mNto3u3kaOBPMfmEHatx51UHwvc3XZxC5zEhURzODrlp1ulUoZJIbGx3T04eM0RBcMugOiCFSkNOu5C7DCHOkp7xgAaC9tlxgjLX6NPo713nRerpmUnVyuDZLcUF/S0zHxiwBcRqVIfhuePM1ouAqs41TwuaIyD6FYUuPwyHq8vaA3ugoMYxEwU7o42Frz2b7WXDVfWSuOa913GJ9VUSvkjsdyQeK5zE3sjcA1oPcg5aWBw1KNsbdc7gLC4U6vc18txYDlyUB5AB42QNzMbfQhRze+iD3kknZEH6G6AnaEap5jrDXbmmCRf9EYdpa6CU2QC9tElz9LJhp5JQcgURfgmn6Epwu0sm3W47oGvtSSTxS3b9yQ7VAklEdkCgUHW+DH+scZ9T42rdwsK8Gf8AWGMj+58bVuoQV2P+SKr1R7wvJ830r/WPvXrDH/JFT6o+ILyfN9K/1j70CEaCIIDRhEjCBV0tj3MeHMcQ4G4IOoSEYQdngmJCuaDIQJWDtgce8K9la18bXRZiGjUk6rNaaokppmyxOs5v5rs8OxVktM18drfxNvseSCyib1pa0Xve6lTgxlvV6NGhd3qtZiDW2yi3NOyVwe0AjTuCC8gps9P1gkJedjfiktqTStc2S4uNCq6DEckYja7KON03UVDagjW7WiwsUEmPEXxSHtW425oVD2VDSQRfmqp7u0A1IhqHh1u9A1Vwua4kqFIS0a7q9kcyZljv3KsqoADcbc0FWT2v8kknkU9IzXZMuCA73Sh3JIG10B3DRAsFAlJvpqgXckC82iQ5wSSURNzqgJxSUoj/AEUQQAaAocNELEBGBpsg63waf1ijHLJ8bVugWGeDUf8AEcf+D42rcwgrukGuEVPqj4gvJ830r/WPvXrDpB5IqfVHxBeT5vpn+sfegQjCJBApBEggUCjCTwRhAoKVQ1T6WXMNWnRzeYUUJSDqIJBK0OY67DqCn2y5QNdttVz+F1LopeqJJY/hyKs3ya6IJElU7cGxuiirHsuOahPebnmkByC5bWXsCL35hK69rXE2Gqq438LpT3nW/NBYOqteyfsSmzB7e0qnrNSSU4yUi1kEuZgOwUYssU62XNog7XUckEchJ4p17dU2dCgSb6nmkkpRIRFAlA3QPMo7G2iAjog06oyEoDggK19UoCw1CUG6afkl2sNUHT+Dcf8AEcd/7vxtW5BYf4OBbpFF/h+Nq3AbIK7pB5IqfVHxBeUJ/ppPWPvXq/pBphFR6G/EF5QqPp5PWPvQNoII9UAQQRoAjCJSIKWabVrbN+s7QIGgnoIJJj2G6fWOymxUUUYBd+8dzdt9ykt/2QNQUkUVnPOd33AJx70HnTdNHdAd0YPJBovslBhQORXzc068ZtAk09mu1UnM0O7Q07kERzSDqEQ0GqlSua75gUZ7bIAH6p5kiYDUtoIQPnbRItoUGA3TjWg8EDJaT9vFJLDuVLawcbfeie23JBFtpdBrdU4W3S2sG5CBrKEprblLLeSDRugUxqWY7DZLjjTxi0HegvPB2zL0gi04t+Nq20LGegceTHoTwLm29tq2YIK7pAL4TUehvxBeUagHr5PXPvXriuhjqKWSGV+RrxYuuARr3rkn9AejLiSaaI3NyRAw/wD1QecNUCvSLfB10bcAW0kJB2Ihj/8AympOgPRiKTq3UYL7Xs2kDtPsYUHnSyehpZZBe2Vp4uXoxng76PABzaOMcR+4YD8KcPQDAz/y7fwmfog8+w00MVjbO7m79FJa653W8fJ9gXm7Pwmfoh8n2B8IG/hM/RBg8jgCQEkP5LeT4PcDO8DPwmfok/J3gX8hn4Tf0QYK52uiIOW9fJ1gf8hn4LUPk5wP+Sz8FqDC47WTjH2FgtwHg7wQf2TPwmofJ1glrCJg/wDE1BhzpLbI+uHBbefBzgh/smfhNRfJxgn8pn4QQYkySyczBy2oeDjBP5TPwgjHg6wUbRt/DCDHKenMh0IThhaxxBGq2JnQDCmfM09EYQPQDCiSTqT/ANMIMbNheySHDNoAtmPg/wAIO4v/AOMJPyeYNe+QfhhBjmcbDdE51wFsnyeYN9Ufhj9UPk8we3zR7A/VBjbADZOBullsHyeYPwb/AOg/VJ/oFg7ZAwfOPAM29OqDIREXcEpsRB2WvO6A4SwFxJAG9mf5pMfQbCZfmuN99Wf5oMthYANQVIbEDsVpv9A8LzZM5uBe2Th96V/QLDts7rep/mg47oa22OwW+sz4gteC5vDuilFQzsqIJiOqcD8ywNjfe/cukBF7Ai9r2QEWi97C/O2qJ7c7S0ki/EIIIGX0rHbukve5ObUnT9E4+FryS4uubag2tbVBBAkU7Q2zXyD0PP8ArgkiB2f6aTKLEdq5J293vQQQKdEWx/SyHK362psOJTNNEKika57pB1mZ9mvOgdw+6yCCCW0ECxcXHmUaCCAIIIIAggggCCCCAIIIIAggggCCCCAIIIIAopp53lxkqMpLhbq220B0QQQPMhIjcx8r5ARa7rX/ACCJtPG0gtBADS0NBNrehBBAmOljawAgjUOIa42uEYpYhlyhwy7ds6aWQQQAUkNgMrrBuUdo7JyGFsWa1yXG5c43J5IIIP/Z"/>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25604" name="AutoShape 4" descr="data:image/jpeg;base64,/9j/4AAQSkZJRgABAQAAAQABAAD/2wBDAAkGBwgHBgkIBwgKCgkLDRYPDQwMDRsUFRAWIB0iIiAdHx8kKDQsJCYxJx8fLT0tMTU3Ojo6Iys/RD84QzQ5Ojf/2wBDAQoKCg0MDRoPDxo3JR8lNzc3Nzc3Nzc3Nzc3Nzc3Nzc3Nzc3Nzc3Nzc3Nzc3Nzc3Nzc3Nzc3Nzc3Nzc3Nzc3Nzf/wAARCADGAP4DASIAAhEBAxEB/8QAHAAAAAcBAQAAAAAAAAAAAAAAAAECAwQFBwYI/8QAShAAAQMCBAIECQkECAYDAAAAAQACAwQRBRIhMUFRBhMiYQcVNVRxcpKxshcyM1KBkZOh0RQjQlMWNkNiguHw8SZEY3ODosHC0v/EABQBAQAAAAAAAAAAAAAAAAAAAAD/xAAUEQEAAAAAAAAAAAAAAAAAAAAA/9oADAMBAAIRAxEAPwDaJpY4InSzPDGN3cdgofjjDvPIvvSekXkaq9Ue8LDpJ6h3/MS62/jKDdPHGHeeQ/eh43w7zyH71hTXVF79fKLf9Qp5on3M8v4hQbf44w7zyH70PG+HeeQ+0sOkM4H00tvXKba+a5vPL+If1QbsMWw/zyH2kfjWg88g9sLDH9cLZZ5fbP6oMFTf6eb8RyDc/GuH+eQe2EPGtB55B7YWIQtqC+zp5efz3KdA15cSJZbjm8oNh8a0HnkHthF41w/zyD2wsiayVzdZJLniHlQa2okY3KyaTNx7Z0QbWcXw8C/7bB7aPxth/nkHthef5ampJ0qZwP8AuH9UTamptb9pnOv8136oPQPjXD/PYPbCHjXD/PYPbCwaCapc6xqZvtkcrelle5ozTSXt9YoNi8a4f57B7YQ8a4f55B7YWR/vmutneQRocxT7WPIuZXX5Zig1Xxth/nkHthDxth/nkHthZPUBzNnv+xxUY9cX2EklvWKDYfGuH+eQe2EPG2H+eQe2sqZA+wvI++xOc6KNNmYS10sl+PaQa942w/zyD2wh42w/zyD2wsZ/aiNzLa+naKIzPe4ESSAb6uKDZ/G2H+eQe2EfjXD/ADyD21j3XljDme4n1lAmnnLvpZPaKDcPG2H+eQe2h41w/wA8g9sLE4BUPaf30ntlSf2aRg7U8h03zlBsfjWg88g9sIeNKDzyD2wsSkkka8NEklr/AFilyyktt1z7+sUG2x4jRSPaxlVC57jYAPFyVKuse6CSPdjkbXPc4Z2EZjf+ILYQgq+kXkaq9Ue8LDHHbjotz6ReRqr1R8QWJ9RnLdrWQNxXeQ3VS2U0lrkJ+KiDI8xHoVlCLtaC0EjgUFRJTSOF7HuSIKd5d83RdBNBZueNotbZIpqZjSTl1BuAgrYKQl4LtjunamOKLS/aKtJbBhOSyqZx14cWkdlAI2tLhyspDBG1z7Ea/Yq5riwgOvfgVIhkBzcSdjbZAU1U2JjmkjNtYqmnLpHEn0p+rZ1snZve+oskMhcN9SUELIXXugG8DwViyAOHC6V+yMNyPtQQYr7W3VnRsJLT3/kmDG1pblbpxVtRtb1Gg+3igkQw5mklw9CEsWYAA253TU83UhrQ6xH+tUIp3THKRrZA8WF8elvQktayOxcLjYp8FwtYtPLvTFRI46EICkLb9g9k7jZNTtY1gJA1HNMS5rXvaxUOTrHuJN9OaB1j2AnjrxSWEB/zUzkdcnU24p+G+miATNzDQEJkQk6kH0q1jiY9osLE805G1mRzSwZgggRjIBZv3Jb6gNiy3OiVUShtw0bKC+QuJ0HcgZmkN73/ADTLpSDprzTj2lzrWSTFZu2vcg6HoAb47GT9ZnxBbIFj/QSPJjURsdXs39YLYAgrOkXkar9Ue8LIo4wHBzddAtd6ReRqr1R7wsh/aGjKRrcILJrwYgSPu4JyncC4EfN4lV7ZYmtN36e5QqutfG68cnZ7ig6drmlxBtoOKiSVQc9/VD5qoKfECZM0jnXA5qSagWNna8wgkSS5z23kjgocl2EuDiAeSQycufopJYZIyXDQoIou4AEkjfZT6WJpYSSRxVewHrMo1PFXNPFnhDdB3FBAmgvKCNiEpsRdZoboSp76Zzd23A4p2KJmU5kFXLSdW6wB9Fkmopqg0k37K0GfITGHcSrR2YNtI7UbWCi9Y7rLE3777IOZwPE6iufJBPG0SxNF7CxPA3HNdTSNLIe0Lhc70loqmOVmMYeSJohabKL3bwdbiOB7rKxwXHqeugY1pa2oLTnhvsRxbfcIF4g50pAZdvNMUVW6KQh5vxBScSqGwU01RNezQLAbk8AqShxuN9VGyaHIxzg3MHXt6e5B29LI2RtyNeKOomhZbUG3AJDg2no7uBb6VXyvZKbA2QS+sjmzEcNroObF1W3aOlgobR1faP2J2Budx1QOxU7CLkWTrIIw42OyRPP1UYBIJHJHRTh4Ic0X70CxwLRqEWch5zM330U1rY7AjXuRTwgt7Db8yUFPWMu4ho0UZkZzEH71ZGFwdmdtdNSGNmt73QMNgaLF2/oTopY3A7aJt08R2NyibOGNvcIOg6KxNjxensd5WfEFqQWT9D5zNjUIJvaRh/8AYLWBsgrOkXkaq9UfEFiDpCG720W4dIfI1V6o94WFuKBqWR175tUwXOsTfXipErLjZMBpJOh3QBjiHg8td1Lje4gpqNoI1CkMZlA0ugl0cYb2naqfMRa0drW1sodK4PZlaLEd6lNizQyE6OaNidUEKJv70WOt+Cu2/u476n0Knp2tDrlzs3crYxtkhZlkJdfUHe6A21Rjiu4gXSYJg4us7MDqVBxCMse3M4hg1sQk0Aa+oDWOy33PAILnqmPc3V1hbQbp59FFkJYLkhO0rAH2zNJA0spxgyNziRumtgdUHPuzU7Pm5XX37lx3SDo+5vXYlRGOKNgzyRDs5bcW/pp3LU4mQzvHWMG/EcVyXhIfSYfhLaOFx/aap4OW20Y1J+02H3oM+GJVb6WSllldLC+3ZkNy0g3BB3/3R0FFNVyjq2nq2EGR/BoUVoXQdG39ZDUUoFiLSZgNxsQfy/NBaVOITT2jc4uY06AlKYToBueSLxbK3t8E/HGGNDnHuQOdb2Q1+lktkzRGWtFiePNQKh7jJ2DpzCXSB75gCTugk5C4FOUzS12+isRRgwtdpc8lEnj6k8AglGTK0Hu2unmy3azhpuqh1WToSrGknaYnacLi6Burm6trrkajRc/U1D3Ei97bdysMQkc6/DVVUligJkrttU66Ww3/AMlFzAG5Tju0wkD80HTdA3h2OxW+sz4gtkGyxTweE+P4x3s+MLawgrOkPkaq9UfEFhDJNgVvHSHyPVeqPiC8x1mIzSFzWnq27WbuftQdW2xHzdEjIAdPQqfBcWLrU85u4DsOPEcirB9R2iWkoHpT1duaS2pJ7JdomHTl+jrapDuIvdBYCRxcHRu17lINc5zw2W9hy0ICqWOc031TriX9riUFjNUxCb9zctHPirPB8RjhLzMASfvXNwucOF7a3S46izxmIGtkHRYrUMqWvc3cBUbKh0Umdp05BOPrBlLRYjmoRe0g3Nj3oOjPSSIUPUwU4EvFxKZw/Fckpmqpcsbe05zjoAuYqKlkAzPIA5cT6FUVVdLUmxNmXuGA+9BoNd4SYoG9XhGGNfzmqybH0MadPtP2LhsVxKqxjEJK2ukD5pOQsGgbADgAq/MrLCMOlxCR2VwZEz58jth3Dme5A1T08tRM2GCMySO0DWhXNLDL0axqnNU5klPOMr3MvlIO+/Fpsf8AddHg7aWjZ1NFTdp2jnuF3Sek/wDxsrp+A02IUUsOJMvnBykbxuto5vo/NATozGMoAbpr3KoxSkfbOza2tlIwjCqnDIJo6jEDVxhwLXEEZBbhcnu07k5XV8ckRhaQGgW23Qc8zM13aHpUyAsjI2JPDko9TKxos0+hRBVEbfeUHU01WLENOttiq+tlu45iLqsbXEAX0PNMy1JeSSUEslp3PpUimqBHccFUGbkUGzE7X9KCbVVAffU3PNQnaoXJ1SHOJugSRchSMv7vKCouYhyX1xHGwQdP0AFsej0/iZ8YW0DZYr4PXZsfjPEuZ8YW1DZBW9IPI9V6o+ILypL9I70leq8f8kVPqj4gvKchu93pKAgS0gtNiNQVd0FV+0x2P0jRqOfeqNOQyOika9hs4IOkANu5KASKSZlVCJGnX+JvIp9rBfRAGNvbTRToow9tyNt0inhBGY2sNwn2ljTZp070CeqDG9gHXeyiVEAGt1axtBFtCma+NjInSPdZjRcknZBVtBbubAa3JVTiGIufIWUri2MfxDQu/QIVdVUVLnQszdW93Zja3U8hzKep+j9XKA6UtiB4HtO+4IKhzi45nEk8ybpcUMstuqie/wBVpK6aDBoKcfRiR31pNfy2CmPDmAAtHcgpcOwJ8g62td1cQ/s2m73foungYHMayNrY4W2DWNFgAo0LTM5oP5K/NLHTUDal4Jb8xgbprzQWODR0oeWRmMOAuSUzi2KSwOcGtOXYLnaaeaKsbJGbZTcBT5s1TIXTvIzG6Csqa+Z5JDiL7jgovXm2pN1Oq6aLaIm9lWyREboESvJ4nVNm42SrHj9yK9wUDZdrsizEhAhFtyQKuUbXWKRZHsgkZgG8E2X3uU2T3Ir6oFFIJR3s3RA7d6DqPB0b9II/WZ8YW3BYj4Ov6wxnvZ8YW3BBW9IPJFV6o+ILyjJpI70lerukHkeq9UfEF5Rk+kd6xQJujBSUaCXQ1b6SYPZq3+JvMLsKSJlTC2eF2aNwuLcO5cKCug6IY1HheIMZWXNDK4CUWvk/vAd3uQX80D4orkEKJnIJ713/AEgwYT08U9NZ8bm5mvYbhwOxCqsO6JyVN35rAa2KDmoJpAQ037+9WopYq+gfC9+R7ho7kd1YYj0flpbkNGW26r4oXRPN3ZQ3dAjDMBZTND3kOncO07cDuH6roIcIBiBeyxOlwNFUxVzmOyE3HJX+HSyzx3BIA790EefBYoy5ucWtfdc3V0Mkc5abgd/JdpUQSvYSCS4ngoZwsySjrhccyd0HOU9DNHZ4YSOdlYVs96Vlm2DWgOB59y7CioYY4GtcL6bLlulHURyNZEW6XuBsg5ySTK4ubdtk9DUMcwiRziTx5KuqJS51r7JLJMoPuQWQly3aDe5UaQh+axuQoRmN+SMT21uUC3gjUplx9CUZbu035ojqL6boGyUSdbGSUborDbUIGgedkYN90nmiJF9kCyk3TZd3oF3egcLtEWYW3TLnpBcg7Lwcm/SCP0s+Nq28LCvBm6/SOP8AwfG1bqEFb0g8kVXqj4gvKM30r/WK9X4/5IqvVHvC8oTfSv8AWKBBQQQ4oDCU1JRjdBo/g26Yto2jA8WfelkNqaVx0icf4T/dJ+4rsanFTh0r427g62WE3XbdHsffXQNo6x96mNto3u3kaOBPMfmEHatx51UHwvc3XZxC5zEhURzODrlp1ulUoZJIbGx3T04eM0RBcMugOiCFSkNOu5C7DCHOkp7xgAaC9tlxgjLX6NPo713nRerpmUnVyuDZLcUF/S0zHxiwBcRqVIfhuePM1ouAqs41TwuaIyD6FYUuPwyHq8vaA3ugoMYxEwU7o42Frz2b7WXDVfWSuOa913GJ9VUSvkjsdyQeK5zE3sjcA1oPcg5aWBw1KNsbdc7gLC4U6vc18txYDlyUB5AB42QNzMbfQhRze+iD3kknZEH6G6AnaEap5jrDXbmmCRf9EYdpa6CU2QC9tElz9LJhp5JQcgURfgmn6Epwu0sm3W47oGvtSSTxS3b9yQ7VAklEdkCgUHW+DH+scZ9T42rdwsK8Gf8AWGMj+58bVuoQV2P+SKr1R7wvJ830r/WPvXrDH/JFT6o+ILyfN9K/1j70CEaCIIDRhEjCBV0tj3MeHMcQ4G4IOoSEYQdngmJCuaDIQJWDtgce8K9la18bXRZiGjUk6rNaaokppmyxOs5v5rs8OxVktM18drfxNvseSCyib1pa0Xve6lTgxlvV6NGhd3qtZiDW2yi3NOyVwe0AjTuCC8gps9P1gkJedjfiktqTStc2S4uNCq6DEckYja7KON03UVDagjW7WiwsUEmPEXxSHtW425oVD2VDSQRfmqp7u0A1IhqHh1u9A1Vwua4kqFIS0a7q9kcyZljv3KsqoADcbc0FWT2v8kknkU9IzXZMuCA73Sh3JIG10B3DRAsFAlJvpqgXckC82iQ5wSSURNzqgJxSUoj/AEUQQAaAocNELEBGBpsg63waf1ijHLJ8bVugWGeDUf8AEcf+D42rcwgrukGuEVPqj4gvJ830r/WPvXrDpB5IqfVHxBeT5vpn+sfegQjCJBApBEggUCjCTwRhAoKVQ1T6WXMNWnRzeYUUJSDqIJBK0OY67DqCn2y5QNdttVz+F1LopeqJJY/hyKs3ya6IJElU7cGxuiirHsuOahPebnmkByC5bWXsCL35hK69rXE2Gqq438LpT3nW/NBYOqteyfsSmzB7e0qnrNSSU4yUi1kEuZgOwUYssU62XNog7XUckEchJ4p17dU2dCgSb6nmkkpRIRFAlA3QPMo7G2iAjog06oyEoDggK19UoCw1CUG6afkl2sNUHT+Dcf8AEcd/7vxtW5BYf4OBbpFF/h+Nq3AbIK7pB5IqfVHxBeUJ/ppPWPvXq/pBphFR6G/EF5QqPp5PWPvQNoII9UAQQRoAjCJSIKWabVrbN+s7QIGgnoIJJj2G6fWOymxUUUYBd+8dzdt9ykt/2QNQUkUVnPOd33AJx70HnTdNHdAd0YPJBovslBhQORXzc068ZtAk09mu1UnM0O7Q07kERzSDqEQ0GqlSua75gUZ7bIAH6p5kiYDUtoIQPnbRItoUGA3TjWg8EDJaT9vFJLDuVLawcbfeie23JBFtpdBrdU4W3S2sG5CBrKEprblLLeSDRugUxqWY7DZLjjTxi0HegvPB2zL0gi04t+Nq20LGegceTHoTwLm29tq2YIK7pAL4TUehvxBeUagHr5PXPvXriuhjqKWSGV+RrxYuuARr3rkn9AejLiSaaI3NyRAw/wD1QecNUCvSLfB10bcAW0kJB2Ihj/8AympOgPRiKTq3UYL7Xs2kDtPsYUHnSyehpZZBe2Vp4uXoxng76PABzaOMcR+4YD8KcPQDAz/y7fwmfog8+w00MVjbO7m79FJa653W8fJ9gXm7Pwmfoh8n2B8IG/hM/RBg8jgCQEkP5LeT4PcDO8DPwmfok/J3gX8hn4Tf0QYK52uiIOW9fJ1gf8hn4LUPk5wP+Sz8FqDC47WTjH2FgtwHg7wQf2TPwmofJ1glrCJg/wDE1BhzpLbI+uHBbefBzgh/smfhNRfJxgn8pn4QQYkySyczBy2oeDjBP5TPwgjHg6wUbRt/DCDHKenMh0IThhaxxBGq2JnQDCmfM09EYQPQDCiSTqT/ANMIMbNheySHDNoAtmPg/wAIO4v/AOMJPyeYNe+QfhhBjmcbDdE51wFsnyeYN9Ufhj9UPk8we3zR7A/VBjbADZOBullsHyeYPwb/AOg/VJ/oFg7ZAwfOPAM29OqDIREXcEpsRB2WvO6A4SwFxJAG9mf5pMfQbCZfmuN99Wf5oMthYANQVIbEDsVpv9A8LzZM5uBe2Th96V/QLDts7rep/mg47oa22OwW+sz4gteC5vDuilFQzsqIJiOqcD8ywNjfe/cukBF7Ai9r2QEWi97C/O2qJ7c7S0ki/EIIIGX0rHbukve5ObUnT9E4+FryS4uubag2tbVBBAkU7Q2zXyD0PP8ArgkiB2f6aTKLEdq5J293vQQQKdEWx/SyHK362psOJTNNEKika57pB1mZ9mvOgdw+6yCCCW0ECxcXHmUaCCAIIIIAggggCCCCAIIIIAggggCCCCAIIIIAopp53lxkqMpLhbq220B0QQQPMhIjcx8r5ARa7rX/ACCJtPG0gtBADS0NBNrehBBAmOljawAgjUOIa42uEYpYhlyhwy7ds6aWQQQAUkNgMrrBuUdo7JyGFsWa1yXG5c43J5IIIP/Z"/>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25606" name="Picture 6" descr="http://telemarketersarespies.appliedchaosdynamicscontrolassociation.info/panoptitronology/2011/03/riefenstahl-olympia.jpg">
            <a:hlinkClick r:id="rId2"/>
          </p:cNvPr>
          <p:cNvPicPr>
            <a:picLocks noChangeAspect="1" noChangeArrowheads="1"/>
          </p:cNvPicPr>
          <p:nvPr/>
        </p:nvPicPr>
        <p:blipFill>
          <a:blip r:embed="rId3" cstate="print"/>
          <a:srcRect/>
          <a:stretch>
            <a:fillRect/>
          </a:stretch>
        </p:blipFill>
        <p:spPr bwMode="auto">
          <a:xfrm>
            <a:off x="1187624" y="1232248"/>
            <a:ext cx="6624736" cy="4968552"/>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0" y="3789041"/>
            <a:ext cx="4499992" cy="2232248"/>
          </a:xfrm>
        </p:spPr>
        <p:txBody>
          <a:bodyPr/>
          <a:lstStyle/>
          <a:p>
            <a:endParaRPr lang="en-GB" dirty="0"/>
          </a:p>
        </p:txBody>
      </p:sp>
      <p:pic>
        <p:nvPicPr>
          <p:cNvPr id="8196" name="Picture 4" descr="http://www.google.co.uk/url?sa=i&amp;source=images&amp;cd=&amp;docid=m7D8qlTKX2ptuM&amp;tbnid=WtZvG95D8IgaBM:&amp;ved=0CAUQjBwwADgK&amp;url=http%3A%2F%2F4.bp.blogspot.com%2F-4Kfn7Nh_6I0%2FUFY5IjzewrI%2FAAAAAAAAN8M%2F5sAh15d0gj8%2Fs400%2FThe%2BTime%2BMachine%2B(1960)%2B3.jpg&amp;ei=iTknUreeNKKV0QW03YHYCw&amp;psig=AFQjCNHYnSadriWGsoxG_l1PtNLhz7yJdw&amp;ust=1378388745925553"/>
          <p:cNvPicPr>
            <a:picLocks noChangeAspect="1" noChangeArrowheads="1"/>
          </p:cNvPicPr>
          <p:nvPr/>
        </p:nvPicPr>
        <p:blipFill>
          <a:blip r:embed="rId2" cstate="print"/>
          <a:srcRect/>
          <a:stretch>
            <a:fillRect/>
          </a:stretch>
        </p:blipFill>
        <p:spPr bwMode="auto">
          <a:xfrm>
            <a:off x="0" y="0"/>
            <a:ext cx="4565576" cy="3469838"/>
          </a:xfrm>
          <a:prstGeom prst="rect">
            <a:avLst/>
          </a:prstGeom>
          <a:noFill/>
        </p:spPr>
      </p:pic>
      <p:pic>
        <p:nvPicPr>
          <p:cNvPr id="8194" name="Picture 2" descr="http://www.google.co.uk/url?sa=i&amp;source=images&amp;cd=&amp;docid=MHVjioHutx1kDM&amp;tbnid=CapAPEtb9Cv35M:&amp;ved=0CAUQjBwwAA&amp;url=http%3A%2F%2Fupload.wikimedia.org%2Fwikipedia%2Fen%2Fthumb%2F6%2F6f%2FTime_machine.jpg%2F215px-Time_machine.jpg&amp;ei=NSQnUvvUN9SY0AXbnoHgBQ&amp;psig=AFQjCNEzw2R0z-KbSD2SWZLDXdM1hycBPw&amp;ust=1378383285964996"/>
          <p:cNvPicPr>
            <a:picLocks noChangeAspect="1" noChangeArrowheads="1"/>
          </p:cNvPicPr>
          <p:nvPr/>
        </p:nvPicPr>
        <p:blipFill>
          <a:blip r:embed="rId3" cstate="print"/>
          <a:srcRect/>
          <a:stretch>
            <a:fillRect/>
          </a:stretch>
        </p:blipFill>
        <p:spPr bwMode="auto">
          <a:xfrm>
            <a:off x="4521836" y="0"/>
            <a:ext cx="4622163" cy="6858000"/>
          </a:xfrm>
          <a:prstGeom prst="rect">
            <a:avLst/>
          </a:prstGeom>
          <a:noFill/>
        </p:spPr>
      </p:pic>
      <p:pic>
        <p:nvPicPr>
          <p:cNvPr id="6146" name="Picture 2" descr="http://tengossip.com/wp-content/uploads/2010/02/HTTM_1sht_6x9_72dpi.jpg">
            <a:hlinkClick r:id="rId4"/>
          </p:cNvPr>
          <p:cNvPicPr>
            <a:picLocks noChangeAspect="1" noChangeArrowheads="1"/>
          </p:cNvPicPr>
          <p:nvPr/>
        </p:nvPicPr>
        <p:blipFill>
          <a:blip r:embed="rId5" cstate="print"/>
          <a:srcRect/>
          <a:stretch>
            <a:fillRect/>
          </a:stretch>
        </p:blipFill>
        <p:spPr bwMode="auto">
          <a:xfrm>
            <a:off x="-68014" y="0"/>
            <a:ext cx="4635500" cy="6858000"/>
          </a:xfrm>
          <a:prstGeom prst="rect">
            <a:avLst/>
          </a:prstGeom>
          <a:noFill/>
        </p:spPr>
      </p:pic>
      <p:pic>
        <p:nvPicPr>
          <p:cNvPr id="6148" name="Picture 4" descr="http://www.heyuguys.co.uk/images/2013/06/About-Time-UK-Quad-Poster-585x443.jpg">
            <a:hlinkClick r:id="rId6"/>
          </p:cNvPr>
          <p:cNvPicPr>
            <a:picLocks noChangeAspect="1" noChangeArrowheads="1"/>
          </p:cNvPicPr>
          <p:nvPr/>
        </p:nvPicPr>
        <p:blipFill>
          <a:blip r:embed="rId7" cstate="print"/>
          <a:srcRect/>
          <a:stretch>
            <a:fillRect/>
          </a:stretch>
        </p:blipFill>
        <p:spPr bwMode="auto">
          <a:xfrm>
            <a:off x="1619672" y="0"/>
            <a:ext cx="5572125" cy="4219575"/>
          </a:xfrm>
          <a:prstGeom prst="rect">
            <a:avLst/>
          </a:prstGeom>
          <a:noFill/>
        </p:spPr>
      </p:pic>
      <p:sp>
        <p:nvSpPr>
          <p:cNvPr id="8" name="TextBox 7"/>
          <p:cNvSpPr txBox="1"/>
          <p:nvPr/>
        </p:nvSpPr>
        <p:spPr>
          <a:xfrm>
            <a:off x="2483768" y="3717032"/>
            <a:ext cx="4144083" cy="523220"/>
          </a:xfrm>
          <a:prstGeom prst="rect">
            <a:avLst/>
          </a:prstGeom>
          <a:solidFill>
            <a:schemeClr val="tx1"/>
          </a:solidFill>
        </p:spPr>
        <p:txBody>
          <a:bodyPr wrap="none" rtlCol="0">
            <a:spAutoFit/>
          </a:bodyPr>
          <a:lstStyle/>
          <a:p>
            <a:r>
              <a:rPr lang="en-GB" sz="2800" dirty="0" smtClean="0">
                <a:solidFill>
                  <a:schemeClr val="bg1"/>
                </a:solidFill>
              </a:rPr>
              <a:t>Cinema as time machine</a:t>
            </a:r>
            <a:endParaRPr lang="en-GB" sz="2800" dirty="0">
              <a:solidFill>
                <a:schemeClr val="bg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solidFill>
                  <a:schemeClr val="bg1"/>
                </a:solidFill>
              </a:rPr>
              <a:t>Railway time and mediated temporality: Frame from </a:t>
            </a:r>
            <a:r>
              <a:rPr lang="en-GB" sz="2800" i="1" dirty="0" smtClean="0">
                <a:solidFill>
                  <a:schemeClr val="bg1"/>
                </a:solidFill>
              </a:rPr>
              <a:t>Brief Encounter </a:t>
            </a:r>
            <a:r>
              <a:rPr lang="en-GB" sz="2800" dirty="0" smtClean="0">
                <a:solidFill>
                  <a:schemeClr val="bg1"/>
                </a:solidFill>
              </a:rPr>
              <a:t>(Lean, 1945)</a:t>
            </a:r>
            <a:endParaRPr lang="en-GB" sz="2800" dirty="0">
              <a:solidFill>
                <a:schemeClr val="bg1"/>
              </a:solidFill>
            </a:endParaRPr>
          </a:p>
        </p:txBody>
      </p:sp>
      <p:pic>
        <p:nvPicPr>
          <p:cNvPr id="26626" name="Picture 2" descr="http://www.slab-mag.com/wp-content/uploads/2012/01/b4.jpg">
            <a:hlinkClick r:id="rId2"/>
          </p:cNvPr>
          <p:cNvPicPr>
            <a:picLocks noChangeAspect="1" noChangeArrowheads="1"/>
          </p:cNvPicPr>
          <p:nvPr/>
        </p:nvPicPr>
        <p:blipFill>
          <a:blip r:embed="rId3" cstate="print"/>
          <a:srcRect/>
          <a:stretch>
            <a:fillRect/>
          </a:stretch>
        </p:blipFill>
        <p:spPr bwMode="auto">
          <a:xfrm>
            <a:off x="986646" y="1340768"/>
            <a:ext cx="7113746" cy="5237593"/>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74638"/>
            <a:ext cx="8568952" cy="1143000"/>
          </a:xfrm>
        </p:spPr>
        <p:txBody>
          <a:bodyPr>
            <a:normAutofit/>
          </a:bodyPr>
          <a:lstStyle/>
          <a:p>
            <a:r>
              <a:rPr lang="en-GB" sz="2800" dirty="0" smtClean="0">
                <a:solidFill>
                  <a:schemeClr val="bg1"/>
                </a:solidFill>
              </a:rPr>
              <a:t>Still from </a:t>
            </a:r>
            <a:r>
              <a:rPr lang="en-GB" sz="2800" i="1" dirty="0" smtClean="0">
                <a:solidFill>
                  <a:schemeClr val="bg1"/>
                </a:solidFill>
              </a:rPr>
              <a:t>One Born Every Minute </a:t>
            </a:r>
            <a:r>
              <a:rPr lang="en-GB" sz="2800" dirty="0" smtClean="0">
                <a:solidFill>
                  <a:schemeClr val="bg1"/>
                </a:solidFill>
              </a:rPr>
              <a:t>(2010, Channel 4) </a:t>
            </a:r>
            <a:endParaRPr lang="en-GB" sz="2800" dirty="0">
              <a:solidFill>
                <a:schemeClr val="bg1"/>
              </a:solidFill>
            </a:endParaRPr>
          </a:p>
        </p:txBody>
      </p:sp>
      <p:pic>
        <p:nvPicPr>
          <p:cNvPr id="20482" name="Picture 2" descr="http://www.blogcdn.com/www.parentdish.co.uk/media/2012/02/2ay79069629image005.jpg">
            <a:hlinkClick r:id="rId2"/>
          </p:cNvPr>
          <p:cNvPicPr>
            <a:picLocks noChangeAspect="1" noChangeArrowheads="1"/>
          </p:cNvPicPr>
          <p:nvPr/>
        </p:nvPicPr>
        <p:blipFill>
          <a:blip r:embed="rId3" cstate="print"/>
          <a:srcRect/>
          <a:stretch>
            <a:fillRect/>
          </a:stretch>
        </p:blipFill>
        <p:spPr bwMode="auto">
          <a:xfrm>
            <a:off x="899592" y="1484784"/>
            <a:ext cx="7416824" cy="4927788"/>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21506" name="Picture 2" descr="http://namecreative.co.uk/blog/wp-content/uploads/2013/01/everyday-michael-winterbottom-poster-design.jpg">
            <a:hlinkClick r:id="rId2"/>
          </p:cNvPr>
          <p:cNvPicPr>
            <a:picLocks noChangeAspect="1" noChangeArrowheads="1"/>
          </p:cNvPicPr>
          <p:nvPr/>
        </p:nvPicPr>
        <p:blipFill>
          <a:blip r:embed="rId3" cstate="print"/>
          <a:srcRect/>
          <a:stretch>
            <a:fillRect/>
          </a:stretch>
        </p:blipFill>
        <p:spPr bwMode="auto">
          <a:xfrm>
            <a:off x="0" y="0"/>
            <a:ext cx="9144000" cy="6891831"/>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44008" y="0"/>
            <a:ext cx="4499992" cy="2808313"/>
          </a:xfrm>
        </p:spPr>
        <p:txBody>
          <a:bodyPr>
            <a:normAutofit lnSpcReduction="10000"/>
          </a:bodyPr>
          <a:lstStyle/>
          <a:p>
            <a:pPr>
              <a:buNone/>
            </a:pPr>
            <a:r>
              <a:rPr lang="en-GB" dirty="0" smtClean="0"/>
              <a:t>	</a:t>
            </a:r>
            <a:r>
              <a:rPr lang="en-GB" dirty="0" smtClean="0">
                <a:solidFill>
                  <a:schemeClr val="bg1"/>
                </a:solidFill>
              </a:rPr>
              <a:t>Duration as spectacular special effect: Benjamin Button’s ageing from infancy (top left) to old age (bottom right)</a:t>
            </a:r>
            <a:endParaRPr lang="en-GB" dirty="0">
              <a:solidFill>
                <a:schemeClr val="bg1"/>
              </a:solidFill>
            </a:endParaRPr>
          </a:p>
        </p:txBody>
      </p:sp>
      <p:pic>
        <p:nvPicPr>
          <p:cNvPr id="19459" name="Picture 3" descr="http://www.google.co.uk/url?sa=i&amp;source=images&amp;cd=&amp;docid=4vSVK3nipJirpM&amp;tbnid=TOd8oEzbYEgd1M:&amp;ved=0CAUQjBwwADgH&amp;url=http%3A%2F%2Fi.telegraph.co.uk%2Fmultimedia%2Farchive%2F00680%2Fbejamin-button-03_680339c.jpg&amp;ei=xz4nUqSmL5SQ0QXWzYC4Cw&amp;psig=AFQjCNHIPCqRiRovD6txdVuV3PYYuQQ9Ow&amp;ust=1378390087839009"/>
          <p:cNvPicPr>
            <a:picLocks noChangeAspect="1" noChangeArrowheads="1"/>
          </p:cNvPicPr>
          <p:nvPr/>
        </p:nvPicPr>
        <p:blipFill>
          <a:blip r:embed="rId2" cstate="print"/>
          <a:srcRect/>
          <a:stretch>
            <a:fillRect/>
          </a:stretch>
        </p:blipFill>
        <p:spPr bwMode="auto">
          <a:xfrm>
            <a:off x="-1" y="3429000"/>
            <a:ext cx="4617722" cy="3429001"/>
          </a:xfrm>
          <a:prstGeom prst="rect">
            <a:avLst/>
          </a:prstGeom>
          <a:noFill/>
        </p:spPr>
      </p:pic>
      <p:pic>
        <p:nvPicPr>
          <p:cNvPr id="19461" name="Picture 5" descr="http://t3.gstatic.com/images?q=tbn:ANd9GcS74S7ZhW-et_-m2PwdAH2k8sZLJUF5GVLFQvq6poMzfjYbRM2o">
            <a:hlinkClick r:id="rId3"/>
          </p:cNvPr>
          <p:cNvPicPr>
            <a:picLocks noChangeAspect="1" noChangeArrowheads="1"/>
          </p:cNvPicPr>
          <p:nvPr/>
        </p:nvPicPr>
        <p:blipFill>
          <a:blip r:embed="rId4" cstate="print"/>
          <a:srcRect/>
          <a:stretch>
            <a:fillRect/>
          </a:stretch>
        </p:blipFill>
        <p:spPr bwMode="auto">
          <a:xfrm>
            <a:off x="0" y="0"/>
            <a:ext cx="4502957" cy="2996952"/>
          </a:xfrm>
          <a:prstGeom prst="rect">
            <a:avLst/>
          </a:prstGeom>
          <a:noFill/>
        </p:spPr>
      </p:pic>
      <p:pic>
        <p:nvPicPr>
          <p:cNvPr id="19463" name="Picture 7" descr="http://www.telegraph.co.uk/telegraph/multimedia/archive/00680/bejamin-button-08_680334c.jpg">
            <a:hlinkClick r:id="rId5"/>
          </p:cNvPr>
          <p:cNvPicPr>
            <a:picLocks noChangeAspect="1" noChangeArrowheads="1"/>
          </p:cNvPicPr>
          <p:nvPr/>
        </p:nvPicPr>
        <p:blipFill>
          <a:blip r:embed="rId6" cstate="print"/>
          <a:srcRect/>
          <a:stretch>
            <a:fillRect/>
          </a:stretch>
        </p:blipFill>
        <p:spPr bwMode="auto">
          <a:xfrm>
            <a:off x="4525660" y="3429000"/>
            <a:ext cx="4618340" cy="3429001"/>
          </a:xfrm>
          <a:prstGeom prst="rect">
            <a:avLst/>
          </a:prstGeom>
          <a:noFill/>
        </p:spPr>
      </p:pic>
      <p:sp>
        <p:nvSpPr>
          <p:cNvPr id="7" name="TextBox 6"/>
          <p:cNvSpPr txBox="1"/>
          <p:nvPr/>
        </p:nvSpPr>
        <p:spPr>
          <a:xfrm>
            <a:off x="0" y="3068960"/>
            <a:ext cx="5064079" cy="338554"/>
          </a:xfrm>
          <a:prstGeom prst="rect">
            <a:avLst/>
          </a:prstGeom>
          <a:noFill/>
        </p:spPr>
        <p:txBody>
          <a:bodyPr wrap="none" rtlCol="0">
            <a:spAutoFit/>
          </a:bodyPr>
          <a:lstStyle/>
          <a:p>
            <a:r>
              <a:rPr lang="en-GB" sz="1600" i="1" dirty="0" smtClean="0">
                <a:solidFill>
                  <a:schemeClr val="bg1"/>
                </a:solidFill>
              </a:rPr>
              <a:t>The Curious Case of Benjamin Button </a:t>
            </a:r>
            <a:r>
              <a:rPr lang="en-GB" sz="1600" dirty="0" smtClean="0">
                <a:solidFill>
                  <a:schemeClr val="bg1"/>
                </a:solidFill>
              </a:rPr>
              <a:t>(Fincher, 2008)</a:t>
            </a:r>
            <a:endParaRPr lang="en-GB" sz="1600" dirty="0">
              <a:solidFill>
                <a:schemeClr val="bg1"/>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08104" y="1600200"/>
            <a:ext cx="3178696" cy="4525963"/>
          </a:xfrm>
        </p:spPr>
        <p:txBody>
          <a:bodyPr/>
          <a:lstStyle/>
          <a:p>
            <a:pPr>
              <a:buNone/>
            </a:pPr>
            <a:r>
              <a:rPr lang="en-GB" i="1" dirty="0" smtClean="0">
                <a:solidFill>
                  <a:schemeClr val="bg1"/>
                </a:solidFill>
              </a:rPr>
              <a:t>	</a:t>
            </a:r>
            <a:r>
              <a:rPr lang="en-GB" sz="2800" i="1" dirty="0" smtClean="0">
                <a:solidFill>
                  <a:schemeClr val="bg1"/>
                </a:solidFill>
              </a:rPr>
              <a:t>Othello</a:t>
            </a:r>
            <a:r>
              <a:rPr lang="en-GB" sz="2800" dirty="0" smtClean="0">
                <a:solidFill>
                  <a:schemeClr val="bg1"/>
                </a:solidFill>
              </a:rPr>
              <a:t> (Welles, 1952)</a:t>
            </a:r>
          </a:p>
          <a:p>
            <a:pPr>
              <a:buNone/>
            </a:pPr>
            <a:r>
              <a:rPr lang="en-GB" sz="2800" i="1" dirty="0" smtClean="0">
                <a:solidFill>
                  <a:schemeClr val="bg1"/>
                </a:solidFill>
              </a:rPr>
              <a:t>	</a:t>
            </a:r>
          </a:p>
          <a:p>
            <a:pPr>
              <a:buNone/>
            </a:pPr>
            <a:endParaRPr lang="en-GB" sz="2800" i="1" dirty="0" smtClean="0">
              <a:solidFill>
                <a:schemeClr val="bg1"/>
              </a:solidFill>
            </a:endParaRPr>
          </a:p>
          <a:p>
            <a:pPr>
              <a:buNone/>
            </a:pPr>
            <a:endParaRPr lang="en-GB" sz="2800" i="1" dirty="0" smtClean="0">
              <a:solidFill>
                <a:schemeClr val="bg1"/>
              </a:solidFill>
            </a:endParaRPr>
          </a:p>
          <a:p>
            <a:pPr>
              <a:buNone/>
            </a:pPr>
            <a:r>
              <a:rPr lang="en-GB" sz="2800" i="1" dirty="0" smtClean="0">
                <a:solidFill>
                  <a:schemeClr val="bg1"/>
                </a:solidFill>
              </a:rPr>
              <a:t>	</a:t>
            </a:r>
          </a:p>
          <a:p>
            <a:pPr>
              <a:buNone/>
            </a:pPr>
            <a:r>
              <a:rPr lang="en-GB" sz="2800" i="1" dirty="0" smtClean="0">
                <a:solidFill>
                  <a:schemeClr val="bg1"/>
                </a:solidFill>
              </a:rPr>
              <a:t>	</a:t>
            </a:r>
            <a:r>
              <a:rPr lang="en-GB" sz="2800" i="1" dirty="0" err="1" smtClean="0">
                <a:solidFill>
                  <a:schemeClr val="bg1"/>
                </a:solidFill>
              </a:rPr>
              <a:t>Eraserhead</a:t>
            </a:r>
            <a:r>
              <a:rPr lang="en-GB" sz="2800" i="1" dirty="0" smtClean="0">
                <a:solidFill>
                  <a:schemeClr val="bg1"/>
                </a:solidFill>
              </a:rPr>
              <a:t> </a:t>
            </a:r>
            <a:r>
              <a:rPr lang="en-GB" sz="2800" dirty="0" smtClean="0">
                <a:solidFill>
                  <a:schemeClr val="bg1"/>
                </a:solidFill>
              </a:rPr>
              <a:t>(Lynch, 1977)</a:t>
            </a:r>
            <a:endParaRPr lang="en-GB" sz="2800" dirty="0">
              <a:solidFill>
                <a:schemeClr val="bg1"/>
              </a:solidFill>
            </a:endParaRPr>
          </a:p>
        </p:txBody>
      </p:sp>
      <p:pic>
        <p:nvPicPr>
          <p:cNvPr id="27652" name="Picture 4" descr="http://image.toutlecine.com/photos/o/t/h/othello-1952-05-g.jpg">
            <a:hlinkClick r:id="rId2"/>
          </p:cNvPr>
          <p:cNvPicPr>
            <a:picLocks noChangeAspect="1" noChangeArrowheads="1"/>
          </p:cNvPicPr>
          <p:nvPr/>
        </p:nvPicPr>
        <p:blipFill>
          <a:blip r:embed="rId3" cstate="print"/>
          <a:srcRect/>
          <a:stretch>
            <a:fillRect/>
          </a:stretch>
        </p:blipFill>
        <p:spPr bwMode="auto">
          <a:xfrm>
            <a:off x="0" y="0"/>
            <a:ext cx="5292079" cy="3980524"/>
          </a:xfrm>
          <a:prstGeom prst="rect">
            <a:avLst/>
          </a:prstGeom>
          <a:noFill/>
        </p:spPr>
      </p:pic>
      <p:pic>
        <p:nvPicPr>
          <p:cNvPr id="27654" name="Picture 6" descr="http://www.cineoutsider.com/reviews/pix/e/er/eraserhead1.jpg">
            <a:hlinkClick r:id="rId4"/>
          </p:cNvPr>
          <p:cNvPicPr>
            <a:picLocks noChangeAspect="1" noChangeArrowheads="1"/>
          </p:cNvPicPr>
          <p:nvPr/>
        </p:nvPicPr>
        <p:blipFill>
          <a:blip r:embed="rId5" cstate="print"/>
          <a:srcRect/>
          <a:stretch>
            <a:fillRect/>
          </a:stretch>
        </p:blipFill>
        <p:spPr bwMode="auto">
          <a:xfrm>
            <a:off x="0" y="3989664"/>
            <a:ext cx="5292080" cy="2868336"/>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solidFill>
                  <a:schemeClr val="bg1"/>
                </a:solidFill>
              </a:rPr>
              <a:t>Peter and Neil in </a:t>
            </a:r>
            <a:r>
              <a:rPr lang="en-GB" sz="2800" i="1" dirty="0" smtClean="0">
                <a:solidFill>
                  <a:schemeClr val="bg1"/>
                </a:solidFill>
              </a:rPr>
              <a:t>Seven Up!</a:t>
            </a:r>
            <a:r>
              <a:rPr lang="en-GB" sz="2800" dirty="0" smtClean="0">
                <a:solidFill>
                  <a:schemeClr val="bg1"/>
                </a:solidFill>
              </a:rPr>
              <a:t> (Almond, 1964)</a:t>
            </a:r>
            <a:endParaRPr lang="en-GB" sz="2800" dirty="0">
              <a:solidFill>
                <a:schemeClr val="bg1"/>
              </a:solidFill>
            </a:endParaRPr>
          </a:p>
        </p:txBody>
      </p:sp>
      <p:pic>
        <p:nvPicPr>
          <p:cNvPr id="28674" name="Picture 2" descr="http://1.bp.blogspot.com/-G95MsTtf0GY/TtyUShbav5I/AAAAAAAAAPc/OCj8oEtqmBc/s640/Seven+Up%2521+%25281964%2529.JPG">
            <a:hlinkClick r:id="rId2"/>
          </p:cNvPr>
          <p:cNvPicPr>
            <a:picLocks noChangeAspect="1" noChangeArrowheads="1"/>
          </p:cNvPicPr>
          <p:nvPr/>
        </p:nvPicPr>
        <p:blipFill>
          <a:blip r:embed="rId3" cstate="print"/>
          <a:srcRect/>
          <a:stretch>
            <a:fillRect/>
          </a:stretch>
        </p:blipFill>
        <p:spPr bwMode="auto">
          <a:xfrm>
            <a:off x="1016378" y="1180099"/>
            <a:ext cx="7156022" cy="5322291"/>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solidFill>
                  <a:schemeClr val="bg1"/>
                </a:solidFill>
              </a:rPr>
              <a:t>The ‘everyday’ in British film and TV</a:t>
            </a:r>
            <a:endParaRPr lang="en-GB" dirty="0">
              <a:solidFill>
                <a:schemeClr val="bg1"/>
              </a:solidFill>
            </a:endParaRPr>
          </a:p>
        </p:txBody>
      </p:sp>
      <p:sp>
        <p:nvSpPr>
          <p:cNvPr id="3" name="Content Placeholder 2"/>
          <p:cNvSpPr>
            <a:spLocks noGrp="1"/>
          </p:cNvSpPr>
          <p:nvPr>
            <p:ph idx="1"/>
          </p:nvPr>
        </p:nvSpPr>
        <p:spPr/>
        <p:txBody>
          <a:bodyPr>
            <a:normAutofit fontScale="85000" lnSpcReduction="20000"/>
          </a:bodyPr>
          <a:lstStyle/>
          <a:p>
            <a:pPr>
              <a:buNone/>
            </a:pPr>
            <a:r>
              <a:rPr lang="en-GB" dirty="0" smtClean="0">
                <a:solidFill>
                  <a:schemeClr val="bg1"/>
                </a:solidFill>
              </a:rPr>
              <a:t>	‘In keeping with its longevity and relative stability, </a:t>
            </a:r>
            <a:r>
              <a:rPr lang="en-GB" i="1" dirty="0" smtClean="0">
                <a:solidFill>
                  <a:schemeClr val="bg1"/>
                </a:solidFill>
              </a:rPr>
              <a:t>Seven Up </a:t>
            </a:r>
            <a:r>
              <a:rPr lang="en-GB" dirty="0" smtClean="0">
                <a:solidFill>
                  <a:schemeClr val="bg1"/>
                </a:solidFill>
              </a:rPr>
              <a:t>is also representative of</a:t>
            </a:r>
            <a:r>
              <a:rPr lang="en-GB" i="1" dirty="0" smtClean="0">
                <a:solidFill>
                  <a:schemeClr val="bg1"/>
                </a:solidFill>
              </a:rPr>
              <a:t> </a:t>
            </a:r>
            <a:r>
              <a:rPr lang="en-GB" dirty="0" smtClean="0">
                <a:solidFill>
                  <a:schemeClr val="bg1"/>
                </a:solidFill>
              </a:rPr>
              <a:t>a persistent fixation in British cinema and television documentary upon the quotidian and the personal – and how best to show them’ (</a:t>
            </a:r>
            <a:r>
              <a:rPr lang="en-GB" dirty="0" err="1" smtClean="0">
                <a:solidFill>
                  <a:schemeClr val="bg1"/>
                </a:solidFill>
              </a:rPr>
              <a:t>Bruzzi</a:t>
            </a:r>
            <a:r>
              <a:rPr lang="en-GB" dirty="0" smtClean="0">
                <a:solidFill>
                  <a:schemeClr val="bg1"/>
                </a:solidFill>
              </a:rPr>
              <a:t> 2007: 22).</a:t>
            </a:r>
          </a:p>
          <a:p>
            <a:pPr>
              <a:buNone/>
            </a:pPr>
            <a:endParaRPr lang="en-GB" dirty="0" smtClean="0">
              <a:solidFill>
                <a:schemeClr val="bg1"/>
              </a:solidFill>
            </a:endParaRPr>
          </a:p>
          <a:p>
            <a:pPr>
              <a:buNone/>
            </a:pPr>
            <a:r>
              <a:rPr lang="en-GB" dirty="0" smtClean="0">
                <a:solidFill>
                  <a:schemeClr val="bg1"/>
                </a:solidFill>
              </a:rPr>
              <a:t>	‘What I have to believe the film does in a sense is honour the ordinary life – that people who have ordinary lives as opposed to celebrity lives can be very articulate and their lives can be full of changes about which they’d have a lot to say’ (</a:t>
            </a:r>
            <a:r>
              <a:rPr lang="en-GB" dirty="0" err="1" smtClean="0">
                <a:solidFill>
                  <a:schemeClr val="bg1"/>
                </a:solidFill>
              </a:rPr>
              <a:t>Apted</a:t>
            </a:r>
            <a:r>
              <a:rPr lang="en-GB" dirty="0" smtClean="0">
                <a:solidFill>
                  <a:schemeClr val="bg1"/>
                </a:solidFill>
              </a:rPr>
              <a:t> in </a:t>
            </a:r>
            <a:r>
              <a:rPr lang="en-GB" dirty="0" err="1" smtClean="0">
                <a:solidFill>
                  <a:schemeClr val="bg1"/>
                </a:solidFill>
              </a:rPr>
              <a:t>Bruzzi</a:t>
            </a:r>
            <a:r>
              <a:rPr lang="en-GB" dirty="0" smtClean="0">
                <a:solidFill>
                  <a:schemeClr val="bg1"/>
                </a:solidFill>
              </a:rPr>
              <a:t> 2007: 105)</a:t>
            </a:r>
            <a:endParaRPr lang="en-GB" dirty="0">
              <a:solidFill>
                <a:schemeClr val="bg1"/>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solidFill>
                  <a:schemeClr val="bg1"/>
                </a:solidFill>
              </a:rPr>
              <a:t>Karen and her children, Stephanie, Katrina and Shaun in </a:t>
            </a:r>
            <a:r>
              <a:rPr lang="en-GB" sz="2800" i="1" dirty="0" smtClean="0">
                <a:solidFill>
                  <a:schemeClr val="bg1"/>
                </a:solidFill>
              </a:rPr>
              <a:t>Everyday </a:t>
            </a:r>
            <a:r>
              <a:rPr lang="en-GB" sz="2800" dirty="0" smtClean="0">
                <a:solidFill>
                  <a:schemeClr val="bg1"/>
                </a:solidFill>
              </a:rPr>
              <a:t>(Winterbottom, 2012)</a:t>
            </a:r>
            <a:endParaRPr lang="en-GB" sz="2800" dirty="0">
              <a:solidFill>
                <a:schemeClr val="bg1"/>
              </a:solidFill>
            </a:endParaRPr>
          </a:p>
        </p:txBody>
      </p:sp>
      <p:sp>
        <p:nvSpPr>
          <p:cNvPr id="3" name="Content Placeholder 2"/>
          <p:cNvSpPr>
            <a:spLocks noGrp="1"/>
          </p:cNvSpPr>
          <p:nvPr>
            <p:ph idx="1"/>
          </p:nvPr>
        </p:nvSpPr>
        <p:spPr/>
        <p:txBody>
          <a:bodyPr/>
          <a:lstStyle/>
          <a:p>
            <a:endParaRPr lang="en-GB"/>
          </a:p>
        </p:txBody>
      </p:sp>
      <p:pic>
        <p:nvPicPr>
          <p:cNvPr id="29698" name="Picture 2" descr="https://www.picturehouses.co.uk/newman/static/atchs/Content/ra/ract7.jpeg">
            <a:hlinkClick r:id="rId2"/>
          </p:cNvPr>
          <p:cNvPicPr>
            <a:picLocks noChangeAspect="1" noChangeArrowheads="1"/>
          </p:cNvPicPr>
          <p:nvPr/>
        </p:nvPicPr>
        <p:blipFill>
          <a:blip r:embed="rId3" cstate="print"/>
          <a:srcRect/>
          <a:stretch>
            <a:fillRect/>
          </a:stretch>
        </p:blipFill>
        <p:spPr bwMode="auto">
          <a:xfrm>
            <a:off x="467544" y="1556792"/>
            <a:ext cx="8316018" cy="468052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solidFill>
                  <a:schemeClr val="bg1"/>
                </a:solidFill>
              </a:rPr>
              <a:t>The problematic status of documentaries</a:t>
            </a:r>
            <a:endParaRPr lang="en-GB" dirty="0">
              <a:solidFill>
                <a:schemeClr val="bg1"/>
              </a:solidFill>
            </a:endParaRPr>
          </a:p>
        </p:txBody>
      </p:sp>
      <p:sp>
        <p:nvSpPr>
          <p:cNvPr id="3" name="Content Placeholder 2"/>
          <p:cNvSpPr>
            <a:spLocks noGrp="1"/>
          </p:cNvSpPr>
          <p:nvPr>
            <p:ph idx="1"/>
          </p:nvPr>
        </p:nvSpPr>
        <p:spPr/>
        <p:txBody>
          <a:bodyPr/>
          <a:lstStyle/>
          <a:p>
            <a:pPr>
              <a:buNone/>
            </a:pPr>
            <a:r>
              <a:rPr lang="en-GB" dirty="0" smtClean="0">
                <a:solidFill>
                  <a:schemeClr val="bg1"/>
                </a:solidFill>
              </a:rPr>
              <a:t>	‘Anyone who thinks there’s anything pure about making a documentary film is delusional. Every edit is someone’s judgement. Someone has to make that judgement – in this instance me – so that becomes my view of the world’ (</a:t>
            </a:r>
            <a:r>
              <a:rPr lang="en-GB" dirty="0" err="1" smtClean="0">
                <a:solidFill>
                  <a:schemeClr val="bg1"/>
                </a:solidFill>
              </a:rPr>
              <a:t>Apted</a:t>
            </a:r>
            <a:r>
              <a:rPr lang="en-GB" dirty="0" smtClean="0">
                <a:solidFill>
                  <a:schemeClr val="bg1"/>
                </a:solidFill>
              </a:rPr>
              <a:t> in </a:t>
            </a:r>
            <a:r>
              <a:rPr lang="en-GB" dirty="0" err="1" smtClean="0">
                <a:solidFill>
                  <a:schemeClr val="bg1"/>
                </a:solidFill>
              </a:rPr>
              <a:t>Bruzzi</a:t>
            </a:r>
            <a:r>
              <a:rPr lang="en-GB" dirty="0" smtClean="0">
                <a:solidFill>
                  <a:schemeClr val="bg1"/>
                </a:solidFill>
              </a:rPr>
              <a:t>: 78).</a:t>
            </a:r>
            <a:endParaRPr lang="en-GB" dirty="0">
              <a:solidFill>
                <a:schemeClr val="bg1"/>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solidFill>
                  <a:schemeClr val="bg1"/>
                </a:solidFill>
              </a:rPr>
              <a:t>The problematic status of documentaries</a:t>
            </a:r>
            <a:endParaRPr lang="en-GB" dirty="0"/>
          </a:p>
        </p:txBody>
      </p:sp>
      <p:sp>
        <p:nvSpPr>
          <p:cNvPr id="3" name="Content Placeholder 2"/>
          <p:cNvSpPr>
            <a:spLocks noGrp="1"/>
          </p:cNvSpPr>
          <p:nvPr>
            <p:ph idx="1"/>
          </p:nvPr>
        </p:nvSpPr>
        <p:spPr/>
        <p:txBody>
          <a:bodyPr/>
          <a:lstStyle/>
          <a:p>
            <a:pPr>
              <a:buNone/>
            </a:pPr>
            <a:r>
              <a:rPr lang="en-GB" dirty="0" smtClean="0">
                <a:solidFill>
                  <a:schemeClr val="bg1"/>
                </a:solidFill>
              </a:rPr>
              <a:t>	‘documentary has come to suggest incompleteness and uncertainty, recollection and impression, images of personal worlds and their subjective construction...What counts as knowledge is not what it used to be’  (Nichols 1994: 1).</a:t>
            </a:r>
            <a:endParaRPr lang="en-GB" dirty="0">
              <a:solidFill>
                <a:schemeClr val="bg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bg1"/>
                </a:solidFill>
              </a:rPr>
              <a:t>References</a:t>
            </a:r>
            <a:endParaRPr lang="en-GB" dirty="0">
              <a:solidFill>
                <a:schemeClr val="bg1"/>
              </a:solidFill>
            </a:endParaRPr>
          </a:p>
        </p:txBody>
      </p:sp>
      <p:sp>
        <p:nvSpPr>
          <p:cNvPr id="3" name="Content Placeholder 2"/>
          <p:cNvSpPr>
            <a:spLocks noGrp="1"/>
          </p:cNvSpPr>
          <p:nvPr>
            <p:ph idx="1"/>
          </p:nvPr>
        </p:nvSpPr>
        <p:spPr/>
        <p:txBody>
          <a:bodyPr>
            <a:normAutofit fontScale="70000" lnSpcReduction="20000"/>
          </a:bodyPr>
          <a:lstStyle/>
          <a:p>
            <a:pPr>
              <a:buNone/>
            </a:pPr>
            <a:r>
              <a:rPr lang="en-GB" sz="2000" dirty="0" smtClean="0">
                <a:solidFill>
                  <a:schemeClr val="bg1"/>
                </a:solidFill>
              </a:rPr>
              <a:t>Stella </a:t>
            </a:r>
            <a:r>
              <a:rPr lang="en-GB" sz="2000" dirty="0" err="1" smtClean="0">
                <a:solidFill>
                  <a:schemeClr val="bg1"/>
                </a:solidFill>
              </a:rPr>
              <a:t>Bruzzi</a:t>
            </a:r>
            <a:r>
              <a:rPr lang="en-GB" sz="2000" dirty="0" smtClean="0">
                <a:solidFill>
                  <a:schemeClr val="bg1"/>
                </a:solidFill>
              </a:rPr>
              <a:t> (2007) </a:t>
            </a:r>
            <a:r>
              <a:rPr lang="en-GB" sz="2000" i="1" dirty="0" smtClean="0">
                <a:solidFill>
                  <a:schemeClr val="bg1"/>
                </a:solidFill>
              </a:rPr>
              <a:t>Seven Up</a:t>
            </a:r>
            <a:r>
              <a:rPr lang="en-GB" sz="2000" dirty="0" smtClean="0">
                <a:solidFill>
                  <a:schemeClr val="bg1"/>
                </a:solidFill>
              </a:rPr>
              <a:t>. London: BFI</a:t>
            </a:r>
          </a:p>
          <a:p>
            <a:pPr>
              <a:buNone/>
            </a:pPr>
            <a:r>
              <a:rPr lang="en-GB" sz="2000" dirty="0" smtClean="0">
                <a:solidFill>
                  <a:schemeClr val="bg1"/>
                </a:solidFill>
              </a:rPr>
              <a:t>Michel Chion (1994) </a:t>
            </a:r>
            <a:r>
              <a:rPr lang="en-GB" sz="2000" i="1" dirty="0" smtClean="0">
                <a:solidFill>
                  <a:schemeClr val="bg1"/>
                </a:solidFill>
              </a:rPr>
              <a:t>Audio-Vision: Sound on Screen. </a:t>
            </a:r>
            <a:r>
              <a:rPr lang="en-GB" sz="2000" dirty="0" smtClean="0">
                <a:solidFill>
                  <a:schemeClr val="bg1"/>
                </a:solidFill>
              </a:rPr>
              <a:t>Columbia University Press: New York</a:t>
            </a:r>
          </a:p>
          <a:p>
            <a:pPr>
              <a:lnSpc>
                <a:spcPct val="80000"/>
              </a:lnSpc>
              <a:buNone/>
            </a:pPr>
            <a:r>
              <a:rPr lang="en-GB" sz="2000" dirty="0" smtClean="0">
                <a:solidFill>
                  <a:schemeClr val="bg1"/>
                </a:solidFill>
                <a:latin typeface="Arial" pitchFamily="34" charset="0"/>
              </a:rPr>
              <a:t>Tom Gunning (1991) ‘From Obscene films to High-Class Drama’ in </a:t>
            </a:r>
            <a:r>
              <a:rPr lang="en-GB" sz="2000" i="1" dirty="0" smtClean="0">
                <a:solidFill>
                  <a:schemeClr val="bg1"/>
                </a:solidFill>
                <a:latin typeface="Arial" pitchFamily="34" charset="0"/>
              </a:rPr>
              <a:t>D.W. Griffith and the Origins of American Narrative Film: The Early Years at </a:t>
            </a:r>
            <a:r>
              <a:rPr lang="en-GB" sz="2000" i="1" dirty="0" err="1" smtClean="0">
                <a:solidFill>
                  <a:schemeClr val="bg1"/>
                </a:solidFill>
                <a:latin typeface="Arial" pitchFamily="34" charset="0"/>
              </a:rPr>
              <a:t>Biograph</a:t>
            </a:r>
            <a:r>
              <a:rPr lang="en-GB" sz="2000" dirty="0" smtClean="0">
                <a:solidFill>
                  <a:schemeClr val="bg1"/>
                </a:solidFill>
                <a:latin typeface="Arial" pitchFamily="34" charset="0"/>
              </a:rPr>
              <a:t>. Urbana and Chicago: University of Illinois Press</a:t>
            </a:r>
          </a:p>
          <a:p>
            <a:pPr>
              <a:buNone/>
            </a:pPr>
            <a:r>
              <a:rPr lang="en-GB" sz="2000" dirty="0" smtClean="0">
                <a:solidFill>
                  <a:schemeClr val="bg1"/>
                </a:solidFill>
              </a:rPr>
              <a:t>Garth Jowett et al (1996)</a:t>
            </a:r>
            <a:r>
              <a:rPr lang="en-GB" sz="2000" i="1" dirty="0" smtClean="0">
                <a:solidFill>
                  <a:schemeClr val="bg1"/>
                </a:solidFill>
              </a:rPr>
              <a:t>Children and the Movies: Media Influence and the </a:t>
            </a:r>
            <a:r>
              <a:rPr lang="en-GB" sz="2000" i="1" dirty="0" err="1" smtClean="0">
                <a:solidFill>
                  <a:schemeClr val="bg1"/>
                </a:solidFill>
              </a:rPr>
              <a:t>Payenne</a:t>
            </a:r>
            <a:r>
              <a:rPr lang="en-GB" sz="2000" i="1" dirty="0" smtClean="0">
                <a:solidFill>
                  <a:schemeClr val="bg1"/>
                </a:solidFill>
              </a:rPr>
              <a:t> Fund Controversy.</a:t>
            </a:r>
            <a:r>
              <a:rPr lang="en-GB" sz="2000" dirty="0" smtClean="0">
                <a:solidFill>
                  <a:schemeClr val="bg1"/>
                </a:solidFill>
              </a:rPr>
              <a:t> Harvard University Press: Cambridge </a:t>
            </a:r>
          </a:p>
          <a:p>
            <a:pPr>
              <a:lnSpc>
                <a:spcPct val="80000"/>
              </a:lnSpc>
              <a:buNone/>
            </a:pPr>
            <a:r>
              <a:rPr lang="en-GB" sz="2000" dirty="0" smtClean="0">
                <a:solidFill>
                  <a:schemeClr val="bg1"/>
                </a:solidFill>
                <a:latin typeface="Arial" pitchFamily="34" charset="0"/>
              </a:rPr>
              <a:t>Gerald Mast, ed. (1982) </a:t>
            </a:r>
            <a:r>
              <a:rPr lang="en-GB" sz="2000" i="1" dirty="0" smtClean="0">
                <a:solidFill>
                  <a:schemeClr val="bg1"/>
                </a:solidFill>
                <a:latin typeface="Arial" pitchFamily="34" charset="0"/>
              </a:rPr>
              <a:t>The Movies in Our Midst: Documents in the Cultural History of film in America. </a:t>
            </a:r>
            <a:r>
              <a:rPr lang="en-GB" sz="2000" dirty="0" smtClean="0">
                <a:solidFill>
                  <a:schemeClr val="bg1"/>
                </a:solidFill>
                <a:latin typeface="Arial" pitchFamily="34" charset="0"/>
              </a:rPr>
              <a:t>Chicago: University of Chicago</a:t>
            </a:r>
          </a:p>
          <a:p>
            <a:pPr>
              <a:lnSpc>
                <a:spcPct val="80000"/>
              </a:lnSpc>
              <a:buNone/>
            </a:pPr>
            <a:r>
              <a:rPr lang="en-GB" sz="2000" dirty="0" smtClean="0">
                <a:solidFill>
                  <a:schemeClr val="bg1"/>
                </a:solidFill>
                <a:latin typeface="Arial" pitchFamily="34" charset="0"/>
              </a:rPr>
              <a:t>Bill </a:t>
            </a:r>
            <a:r>
              <a:rPr lang="en-GB" sz="2000" dirty="0" err="1" smtClean="0">
                <a:solidFill>
                  <a:schemeClr val="bg1"/>
                </a:solidFill>
                <a:latin typeface="Arial" pitchFamily="34" charset="0"/>
              </a:rPr>
              <a:t>Nchols</a:t>
            </a:r>
            <a:r>
              <a:rPr lang="en-GB" sz="2000" dirty="0" smtClean="0">
                <a:solidFill>
                  <a:schemeClr val="bg1"/>
                </a:solidFill>
                <a:latin typeface="Arial" pitchFamily="34" charset="0"/>
              </a:rPr>
              <a:t> (1994) </a:t>
            </a:r>
            <a:r>
              <a:rPr lang="en-GB" sz="2000" i="1" dirty="0" smtClean="0">
                <a:solidFill>
                  <a:schemeClr val="bg1"/>
                </a:solidFill>
                <a:latin typeface="Arial" pitchFamily="34" charset="0"/>
              </a:rPr>
              <a:t>Blurred Boundaries: Questions of Meaning in Contemporary Culture</a:t>
            </a:r>
            <a:r>
              <a:rPr lang="en-GB" sz="2000" dirty="0" smtClean="0">
                <a:solidFill>
                  <a:schemeClr val="bg1"/>
                </a:solidFill>
                <a:latin typeface="Arial" pitchFamily="34" charset="0"/>
              </a:rPr>
              <a:t>. Bloomington and Indianapolis: Indiana University Press</a:t>
            </a:r>
          </a:p>
          <a:p>
            <a:pPr>
              <a:buNone/>
            </a:pPr>
            <a:endParaRPr lang="en-GB" sz="2000" dirty="0" smtClean="0">
              <a:solidFill>
                <a:schemeClr val="bg1"/>
              </a:solidFill>
            </a:endParaRPr>
          </a:p>
          <a:p>
            <a:pPr>
              <a:buNone/>
            </a:pPr>
            <a:r>
              <a:rPr lang="en-GB" sz="2000" dirty="0" smtClean="0">
                <a:solidFill>
                  <a:schemeClr val="bg1"/>
                </a:solidFill>
              </a:rPr>
              <a:t>Clips:</a:t>
            </a:r>
          </a:p>
          <a:p>
            <a:pPr>
              <a:buNone/>
            </a:pPr>
            <a:endParaRPr lang="en-GB" sz="2000" dirty="0" smtClean="0">
              <a:solidFill>
                <a:schemeClr val="bg1"/>
              </a:solidFill>
            </a:endParaRPr>
          </a:p>
          <a:p>
            <a:pPr>
              <a:buNone/>
            </a:pPr>
            <a:r>
              <a:rPr lang="en-GB" sz="2000" i="1" dirty="0" smtClean="0">
                <a:solidFill>
                  <a:schemeClr val="bg1"/>
                </a:solidFill>
              </a:rPr>
              <a:t>Cops </a:t>
            </a:r>
            <a:r>
              <a:rPr lang="en-GB" sz="2000" dirty="0" smtClean="0">
                <a:solidFill>
                  <a:schemeClr val="bg1"/>
                </a:solidFill>
              </a:rPr>
              <a:t>(Keaton, 1922)</a:t>
            </a:r>
          </a:p>
          <a:p>
            <a:pPr>
              <a:buNone/>
            </a:pPr>
            <a:r>
              <a:rPr lang="en-GB" sz="2000" dirty="0" smtClean="0">
                <a:solidFill>
                  <a:schemeClr val="bg1"/>
                </a:solidFill>
              </a:rPr>
              <a:t>Le demolition d’un </a:t>
            </a:r>
            <a:r>
              <a:rPr lang="en-GB" sz="2000" dirty="0" err="1" smtClean="0">
                <a:solidFill>
                  <a:schemeClr val="bg1"/>
                </a:solidFill>
              </a:rPr>
              <a:t>mur</a:t>
            </a:r>
            <a:r>
              <a:rPr lang="en-GB" sz="2000" dirty="0" smtClean="0">
                <a:solidFill>
                  <a:schemeClr val="bg1"/>
                </a:solidFill>
              </a:rPr>
              <a:t> (</a:t>
            </a:r>
            <a:r>
              <a:rPr lang="en-GB" sz="2000" dirty="0" err="1" smtClean="0">
                <a:solidFill>
                  <a:schemeClr val="bg1"/>
                </a:solidFill>
              </a:rPr>
              <a:t>Lumiere</a:t>
            </a:r>
            <a:r>
              <a:rPr lang="en-GB" sz="2000" dirty="0" smtClean="0">
                <a:solidFill>
                  <a:schemeClr val="bg1"/>
                </a:solidFill>
              </a:rPr>
              <a:t>, 1895)</a:t>
            </a:r>
          </a:p>
          <a:p>
            <a:pPr>
              <a:buNone/>
            </a:pPr>
            <a:r>
              <a:rPr lang="en-GB" sz="2000" i="1" dirty="0" smtClean="0">
                <a:solidFill>
                  <a:schemeClr val="bg1"/>
                </a:solidFill>
              </a:rPr>
              <a:t>Everyday</a:t>
            </a:r>
            <a:r>
              <a:rPr lang="en-GB" sz="2000" dirty="0" smtClean="0">
                <a:solidFill>
                  <a:schemeClr val="bg1"/>
                </a:solidFill>
              </a:rPr>
              <a:t> (Winterbottom, 2012)</a:t>
            </a:r>
          </a:p>
          <a:p>
            <a:pPr>
              <a:buNone/>
            </a:pPr>
            <a:r>
              <a:rPr lang="en-GB" sz="2000" i="1" dirty="0" smtClean="0">
                <a:solidFill>
                  <a:schemeClr val="bg1"/>
                </a:solidFill>
              </a:rPr>
              <a:t>Fishing for goldfish </a:t>
            </a:r>
            <a:r>
              <a:rPr lang="en-GB" sz="2000" dirty="0" smtClean="0">
                <a:solidFill>
                  <a:schemeClr val="bg1"/>
                </a:solidFill>
              </a:rPr>
              <a:t>(</a:t>
            </a:r>
            <a:r>
              <a:rPr lang="en-GB" sz="2000" dirty="0" err="1" smtClean="0">
                <a:solidFill>
                  <a:schemeClr val="bg1"/>
                </a:solidFill>
              </a:rPr>
              <a:t>Lumiere</a:t>
            </a:r>
            <a:r>
              <a:rPr lang="en-GB" sz="2000" dirty="0" smtClean="0">
                <a:solidFill>
                  <a:schemeClr val="bg1"/>
                </a:solidFill>
              </a:rPr>
              <a:t>, 1895)</a:t>
            </a:r>
          </a:p>
          <a:p>
            <a:pPr>
              <a:buNone/>
            </a:pPr>
            <a:r>
              <a:rPr lang="en-GB" sz="2000" i="1" dirty="0" smtClean="0">
                <a:solidFill>
                  <a:schemeClr val="bg1"/>
                </a:solidFill>
              </a:rPr>
              <a:t>Le </a:t>
            </a:r>
            <a:r>
              <a:rPr lang="en-GB" sz="2000" i="1" dirty="0" err="1" smtClean="0">
                <a:solidFill>
                  <a:schemeClr val="bg1"/>
                </a:solidFill>
              </a:rPr>
              <a:t>repas</a:t>
            </a:r>
            <a:r>
              <a:rPr lang="en-GB" sz="2000" i="1" dirty="0" smtClean="0">
                <a:solidFill>
                  <a:schemeClr val="bg1"/>
                </a:solidFill>
              </a:rPr>
              <a:t> de </a:t>
            </a:r>
            <a:r>
              <a:rPr lang="en-GB" sz="2000" i="1" dirty="0" err="1" smtClean="0">
                <a:solidFill>
                  <a:schemeClr val="bg1"/>
                </a:solidFill>
              </a:rPr>
              <a:t>bebe</a:t>
            </a:r>
            <a:r>
              <a:rPr lang="en-GB" sz="2000" dirty="0" smtClean="0">
                <a:solidFill>
                  <a:schemeClr val="bg1"/>
                </a:solidFill>
              </a:rPr>
              <a:t> (</a:t>
            </a:r>
            <a:r>
              <a:rPr lang="en-GB" sz="2000" dirty="0" err="1" smtClean="0">
                <a:solidFill>
                  <a:schemeClr val="bg1"/>
                </a:solidFill>
              </a:rPr>
              <a:t>Lumiere</a:t>
            </a:r>
            <a:r>
              <a:rPr lang="en-GB" sz="2000" dirty="0" smtClean="0">
                <a:solidFill>
                  <a:schemeClr val="bg1"/>
                </a:solidFill>
              </a:rPr>
              <a:t>, 1895)</a:t>
            </a:r>
          </a:p>
          <a:p>
            <a:pPr>
              <a:buNone/>
            </a:pPr>
            <a:r>
              <a:rPr lang="en-GB" sz="2000" i="1" dirty="0" smtClean="0">
                <a:solidFill>
                  <a:schemeClr val="bg1"/>
                </a:solidFill>
              </a:rPr>
              <a:t>Seven Up!</a:t>
            </a:r>
            <a:r>
              <a:rPr lang="en-GB" sz="2000" dirty="0" smtClean="0">
                <a:solidFill>
                  <a:schemeClr val="bg1"/>
                </a:solidFill>
              </a:rPr>
              <a:t> (Almond, 1964)</a:t>
            </a:r>
            <a:endParaRPr lang="en-GB" sz="2000" i="1" dirty="0" smtClean="0">
              <a:solidFill>
                <a:schemeClr val="bg1"/>
              </a:solidFill>
            </a:endParaRPr>
          </a:p>
          <a:p>
            <a:pPr>
              <a:buNone/>
            </a:pPr>
            <a:r>
              <a:rPr lang="en-GB" sz="2000" i="1" dirty="0" smtClean="0">
                <a:solidFill>
                  <a:schemeClr val="bg1"/>
                </a:solidFill>
              </a:rPr>
              <a:t>Stalker</a:t>
            </a:r>
            <a:r>
              <a:rPr lang="en-GB" sz="2000" dirty="0" smtClean="0">
                <a:solidFill>
                  <a:schemeClr val="bg1"/>
                </a:solidFill>
              </a:rPr>
              <a:t> (</a:t>
            </a:r>
            <a:r>
              <a:rPr lang="en-GB" sz="2000" dirty="0" err="1" smtClean="0">
                <a:solidFill>
                  <a:schemeClr val="bg1"/>
                </a:solidFill>
              </a:rPr>
              <a:t>Tarkovsky</a:t>
            </a:r>
            <a:r>
              <a:rPr lang="en-GB" sz="2000" dirty="0" smtClean="0">
                <a:solidFill>
                  <a:schemeClr val="bg1"/>
                </a:solidFill>
              </a:rPr>
              <a:t>, 1979)</a:t>
            </a:r>
          </a:p>
          <a:p>
            <a:pPr>
              <a:buNone/>
            </a:pPr>
            <a:endParaRPr lang="en-GB" sz="2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478</Words>
  <Application>Microsoft Office PowerPoint</Application>
  <PresentationFormat>On-screen Show (4:3)</PresentationFormat>
  <Paragraphs>58</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‘The child in cinematic time: Children on film, domestic drama, and Michael Winterbottom’s Everyday (2012)   Bruce Bennett, Lancaster University 12/9/13</vt:lpstr>
      <vt:lpstr>PowerPoint Presentation</vt:lpstr>
      <vt:lpstr>Jane Addams, ‘The House of Dreams’</vt:lpstr>
      <vt:lpstr>PowerPoint Presentation</vt:lpstr>
      <vt:lpstr>PowerPoint Presentation</vt:lpstr>
      <vt:lpstr>From cinematography to chronography – Michel Chion</vt:lpstr>
      <vt:lpstr>PowerPoint Presentation</vt:lpstr>
      <vt:lpstr>Frame from Olympia (Riefenstahl, 1938)</vt:lpstr>
      <vt:lpstr>PowerPoint Presentation</vt:lpstr>
      <vt:lpstr>Railway time and mediated temporality: Frame from Brief Encounter (Lean, 1945)</vt:lpstr>
      <vt:lpstr>Still from One Born Every Minute (2010, Channel 4) </vt:lpstr>
      <vt:lpstr>PowerPoint Presentation</vt:lpstr>
      <vt:lpstr>PowerPoint Presentation</vt:lpstr>
      <vt:lpstr>PowerPoint Presentation</vt:lpstr>
      <vt:lpstr>Peter and Neil in Seven Up! (Almond, 1964)</vt:lpstr>
      <vt:lpstr>The ‘everyday’ in British film and TV</vt:lpstr>
      <vt:lpstr>Karen and her children, Stephanie, Katrina and Shaun in Everyday (Winterbottom, 2012)</vt:lpstr>
      <vt:lpstr>The problematic status of documentaries</vt:lpstr>
      <vt:lpstr>The problematic status of documentaries</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Heather Stanley</cp:lastModifiedBy>
  <cp:revision>13</cp:revision>
  <dcterms:created xsi:type="dcterms:W3CDTF">2013-09-04T09:46:57Z</dcterms:created>
  <dcterms:modified xsi:type="dcterms:W3CDTF">2013-10-28T09:00:39Z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726330642</vt:i4>
  </property>
  <property fmtid="{D5CDD505-2E9C-101B-9397-08002B2CF9AE}" pid="3" name="_NewReviewCycle">
    <vt:lpwstr/>
  </property>
  <property fmtid="{D5CDD505-2E9C-101B-9397-08002B2CF9AE}" pid="4" name="_EmailSubject">
    <vt:lpwstr>NFQLR website</vt:lpwstr>
  </property>
  <property fmtid="{D5CDD505-2E9C-101B-9397-08002B2CF9AE}" pid="5" name="_AuthorEmail">
    <vt:lpwstr>E.Mcgeeney@sussex.ac.uk</vt:lpwstr>
  </property>
  <property fmtid="{D5CDD505-2E9C-101B-9397-08002B2CF9AE}" pid="6" name="_AuthorEmailDisplayName">
    <vt:lpwstr>Ester McGeeney</vt:lpwstr>
  </property>
</Properties>
</file>