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87" r:id="rId4"/>
    <p:sldId id="288" r:id="rId5"/>
    <p:sldId id="270" r:id="rId6"/>
    <p:sldId id="269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kern="1200">
        <a:solidFill>
          <a:schemeClr val="bg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3366"/>
    <a:srgbClr val="FE9900"/>
    <a:srgbClr val="CCFFFF"/>
    <a:srgbClr val="00FFFF"/>
    <a:srgbClr val="33CCCC"/>
    <a:srgbClr val="00808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9399" autoAdjust="0"/>
  </p:normalViewPr>
  <p:slideViewPr>
    <p:cSldViewPr>
      <p:cViewPr>
        <p:scale>
          <a:sx n="70" d="100"/>
          <a:sy n="70" d="100"/>
        </p:scale>
        <p:origin x="-2814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GB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GB" altLang="en-GB"/>
              <a:t>©US 2004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01BD03-F60D-4A80-AD96-1106482A9FFE}" type="slidenum">
              <a:rPr lang="en-GB" altLang="en-GB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293127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  <a:p>
            <a:pPr lvl="4"/>
            <a:r>
              <a:rPr lang="en-GB" altLang="en-GB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6114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622256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622256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5938" y="295275"/>
            <a:ext cx="5884862" cy="1000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GB" smtClean="0"/>
              <a:t>Click to edit Master title style</a:t>
            </a:r>
            <a:endParaRPr lang="en-GB" altLang="en-GB"/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2450" y="1871663"/>
            <a:ext cx="8286750" cy="549275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FF6600"/>
                </a:solidFill>
              </a:defRPr>
            </a:lvl1pPr>
          </a:lstStyle>
          <a:p>
            <a:r>
              <a:rPr lang="en-US" altLang="en-GB" smtClean="0"/>
              <a:t>Click to edit Master subtitle style</a:t>
            </a:r>
            <a:endParaRPr lang="en-US" altLang="en-GB"/>
          </a:p>
        </p:txBody>
      </p:sp>
      <p:sp>
        <p:nvSpPr>
          <p:cNvPr id="296964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96965" name="Picture 5" descr="Us_pos_CMYK"/>
          <p:cNvPicPr>
            <a:picLocks noChangeAspect="1" noChangeArrowheads="1"/>
          </p:cNvPicPr>
          <p:nvPr/>
        </p:nvPicPr>
        <p:blipFill>
          <a:blip r:embed="rId2" cstate="print"/>
          <a:srcRect t="18727" b="19583"/>
          <a:stretch>
            <a:fillRect/>
          </a:stretch>
        </p:blipFill>
        <p:spPr bwMode="auto">
          <a:xfrm>
            <a:off x="6248400" y="304800"/>
            <a:ext cx="2716213" cy="1023938"/>
          </a:xfrm>
          <a:prstGeom prst="rect">
            <a:avLst/>
          </a:prstGeom>
          <a:noFill/>
        </p:spPr>
      </p:pic>
      <p:sp>
        <p:nvSpPr>
          <p:cNvPr id="296966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60799BFD-CBA6-4A92-91BC-C1F11D943949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29696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296968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490DDB-109C-4A8D-BE4E-0837B0D81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BB55AA-57E1-4D87-A05A-598AC7BD6184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5636E-D468-447F-984D-DDD03D7DA1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5B3A72-D3C8-4DFF-B848-9FDB2413CAC1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207B1-556D-478F-92EC-A5B9797BFA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871663"/>
            <a:ext cx="4065587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025" y="1871663"/>
            <a:ext cx="4067175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F42264-1ED9-4CF3-8C33-18C788DA0359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5FDC2-D173-45A9-A0FA-55DCEE5DA8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5376AB-2F1A-4AC2-A438-A703182AC8E0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D90D0-19EC-477E-89B5-B21F5716F9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109259-F0A9-4E84-88AA-172268AD0F42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65FA2-D795-4EBA-964C-78EDF2ED1E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9B27B0-826B-41CE-813F-4EE590D00D2D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2C1CF-86D9-4F3C-89DC-0998B81937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34FF01-C118-4566-A964-58E240089C65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9DF50-786D-4501-8607-0C67EAB815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42BB85-02C9-4E44-8632-62666C931907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7CC7B-25CD-4747-8CBC-DBCC837839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9881D3-852D-486E-A030-D99CBA4DC76A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B0B57-3456-4BD9-8319-536B82CF3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9575" y="304800"/>
            <a:ext cx="207962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5938" y="304800"/>
            <a:ext cx="6091237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BBD4C4-BFC6-4D99-9527-BBED357C51E4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" pitchFamily="18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88F0A-D76F-4A18-B856-2CF6B3BECA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Text Box 2"/>
          <p:cNvSpPr txBox="1">
            <a:spLocks noChangeArrowheads="1"/>
          </p:cNvSpPr>
          <p:nvPr/>
        </p:nvSpPr>
        <p:spPr bwMode="auto">
          <a:xfrm>
            <a:off x="2498725" y="3336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endParaRPr lang="en-GB" altLang="en-GB" sz="2400">
              <a:solidFill>
                <a:schemeClr val="tx1"/>
              </a:solidFill>
            </a:endParaRPr>
          </a:p>
        </p:txBody>
      </p:sp>
      <p:sp>
        <p:nvSpPr>
          <p:cNvPr id="295939" name="Text Box 3"/>
          <p:cNvSpPr txBox="1">
            <a:spLocks noChangeArrowheads="1"/>
          </p:cNvSpPr>
          <p:nvPr/>
        </p:nvSpPr>
        <p:spPr bwMode="auto">
          <a:xfrm>
            <a:off x="2498725" y="3108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endParaRPr lang="en-GB" altLang="en-GB" sz="2400">
              <a:solidFill>
                <a:schemeClr val="tx1"/>
              </a:solidFill>
            </a:endParaRP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15938" y="304800"/>
            <a:ext cx="5961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title style</a:t>
            </a:r>
          </a:p>
        </p:txBody>
      </p:sp>
      <p:sp>
        <p:nvSpPr>
          <p:cNvPr id="2959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1871663"/>
            <a:ext cx="8285162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</a:p>
        </p:txBody>
      </p:sp>
      <p:sp>
        <p:nvSpPr>
          <p:cNvPr id="295942" name="Line 6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95943" name="Picture 7" descr="Us_pos_CMYK"/>
          <p:cNvPicPr>
            <a:picLocks noChangeAspect="1" noChangeArrowheads="1"/>
          </p:cNvPicPr>
          <p:nvPr/>
        </p:nvPicPr>
        <p:blipFill>
          <a:blip r:embed="rId13" cstate="print"/>
          <a:srcRect t="18727" b="19583"/>
          <a:stretch>
            <a:fillRect/>
          </a:stretch>
        </p:blipFill>
        <p:spPr bwMode="auto">
          <a:xfrm>
            <a:off x="6172200" y="228600"/>
            <a:ext cx="2819400" cy="1063625"/>
          </a:xfrm>
          <a:prstGeom prst="rect">
            <a:avLst/>
          </a:prstGeom>
          <a:noFill/>
        </p:spPr>
      </p:pic>
      <p:sp>
        <p:nvSpPr>
          <p:cNvPr id="295944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7308850" y="6165850"/>
            <a:ext cx="15128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fld id="{5867240A-ACF1-4708-935E-4D36C2980CE4}" type="datetime3">
              <a:rPr lang="en-US"/>
              <a:pPr/>
              <a:t>4 March 2014</a:t>
            </a:fld>
            <a:endParaRPr lang="en-GB" altLang="en-GB"/>
          </a:p>
        </p:txBody>
      </p:sp>
      <p:sp>
        <p:nvSpPr>
          <p:cNvPr id="29594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165850"/>
            <a:ext cx="640873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endParaRPr lang="en-GB" altLang="en-GB"/>
          </a:p>
          <a:p>
            <a:endParaRPr lang="en-US"/>
          </a:p>
        </p:txBody>
      </p:sp>
      <p:sp>
        <p:nvSpPr>
          <p:cNvPr id="29594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165850"/>
            <a:ext cx="468313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hlink"/>
                </a:solidFill>
                <a:latin typeface="+mn-lt"/>
                <a:cs typeface="Arial" charset="0"/>
              </a:defRPr>
            </a:lvl1pPr>
          </a:lstStyle>
          <a:p>
            <a:fld id="{39508347-2329-45E7-979B-1FEA7D3B43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marL="182563" indent="-182563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168275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Font typeface="Arial" charset="0"/>
        <a:buChar char="-"/>
        <a:defRPr sz="2200">
          <a:solidFill>
            <a:schemeClr val="tx1"/>
          </a:solidFill>
          <a:latin typeface="+mn-lt"/>
        </a:defRPr>
      </a:lvl2pPr>
      <a:lvl3pPr marL="898525" indent="-182563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3pPr>
      <a:lvl4pPr marL="1249363" indent="-1666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+mn-lt"/>
        </a:defRPr>
      </a:lvl4pPr>
      <a:lvl5pPr marL="16160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5pPr>
      <a:lvl6pPr marL="20732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6pPr>
      <a:lvl7pPr marL="25304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7pPr>
      <a:lvl8pPr marL="29876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8pPr>
      <a:lvl9pPr marL="3444875" indent="-184150" algn="l" rtl="0" eaLnBrk="1" fontAlgn="base" hangingPunct="1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ji.nl/smartsite.dws?id=100444" TargetMode="External"/><Relationship Id="rId5" Type="http://schemas.openxmlformats.org/officeDocument/2006/relationships/image" Target="../media/image4.gif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ffieldfoundation.org/news/beyond-contact-work-families-children-placed-away-hom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6000"/>
            <a:ext cx="9144000" cy="4356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360000" tIns="144000" rIns="2412000"/>
          <a:lstStyle/>
          <a:p>
            <a:pPr>
              <a:lnSpc>
                <a:spcPct val="100000"/>
              </a:lnSpc>
            </a:pPr>
            <a:r>
              <a:rPr lang="en-GB" sz="6000" kern="1200" dirty="0" smtClean="0">
                <a:latin typeface="+mj-lt"/>
              </a:rPr>
              <a:t>Beyond contact</a:t>
            </a:r>
          </a:p>
          <a:p>
            <a:pPr>
              <a:lnSpc>
                <a:spcPct val="100000"/>
              </a:lnSpc>
            </a:pPr>
            <a:endParaRPr lang="en-GB" sz="3200" i="1" kern="1200" dirty="0" smtClean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3200" i="1" kern="1200" dirty="0" smtClean="0">
                <a:latin typeface="+mj-lt"/>
              </a:rPr>
              <a:t>European Perspectives on </a:t>
            </a:r>
          </a:p>
          <a:p>
            <a:pPr>
              <a:lnSpc>
                <a:spcPct val="100000"/>
              </a:lnSpc>
            </a:pPr>
            <a:r>
              <a:rPr lang="en-GB" sz="3200" i="1" kern="1200" dirty="0" smtClean="0">
                <a:latin typeface="+mj-lt"/>
              </a:rPr>
              <a:t>Work with Families of Children Placed Away From Home</a:t>
            </a:r>
          </a:p>
          <a:p>
            <a:pPr>
              <a:lnSpc>
                <a:spcPct val="100000"/>
              </a:lnSpc>
            </a:pPr>
            <a:endParaRPr lang="en-GB" sz="3200" i="1" kern="1200" dirty="0" smtClean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3200" kern="1200" dirty="0" smtClean="0">
                <a:solidFill>
                  <a:schemeClr val="bg1"/>
                </a:solidFill>
                <a:latin typeface="+mj-lt"/>
              </a:rPr>
              <a:t>Janet Boddy</a:t>
            </a:r>
          </a:p>
          <a:p>
            <a:pPr>
              <a:lnSpc>
                <a:spcPct val="100000"/>
              </a:lnSpc>
            </a:pPr>
            <a:endParaRPr lang="en-GB" sz="3200" i="1" kern="1200" dirty="0" smtClean="0">
              <a:latin typeface="+mj-lt"/>
            </a:endParaRPr>
          </a:p>
          <a:p>
            <a:pPr>
              <a:lnSpc>
                <a:spcPct val="100000"/>
              </a:lnSpc>
            </a:pPr>
            <a:endParaRPr lang="en-GB" sz="2000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6" name="Picture 5" descr="campus shot.jpg"/>
          <p:cNvPicPr>
            <a:picLocks noChangeAspect="1"/>
          </p:cNvPicPr>
          <p:nvPr/>
        </p:nvPicPr>
        <p:blipFill>
          <a:blip r:embed="rId3" cstate="print"/>
          <a:srcRect l="18367" r="27955"/>
          <a:stretch>
            <a:fillRect/>
          </a:stretch>
        </p:blipFill>
        <p:spPr>
          <a:xfrm>
            <a:off x="6516000" y="1314000"/>
            <a:ext cx="2638440" cy="4338000"/>
          </a:xfrm>
          <a:prstGeom prst="rect">
            <a:avLst/>
          </a:prstGeom>
        </p:spPr>
      </p:pic>
      <p:pic>
        <p:nvPicPr>
          <p:cNvPr id="8" name="Picture 7" descr="CMYK_A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733256"/>
            <a:ext cx="1872208" cy="81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UCC logo_red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5805264"/>
            <a:ext cx="1747715" cy="644649"/>
          </a:xfrm>
          <a:prstGeom prst="rect">
            <a:avLst/>
          </a:prstGeom>
        </p:spPr>
      </p:pic>
      <p:pic>
        <p:nvPicPr>
          <p:cNvPr id="1029" name="Picture 5" descr="Nederlands Jeugdinstituut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575" y="-350838"/>
            <a:ext cx="1619250" cy="742951"/>
          </a:xfrm>
          <a:prstGeom prst="rect">
            <a:avLst/>
          </a:prstGeom>
          <a:noFill/>
        </p:spPr>
      </p:pic>
      <p:pic>
        <p:nvPicPr>
          <p:cNvPr id="14" name="Picture 13" descr="nji logo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1" y="5792549"/>
            <a:ext cx="2016223" cy="75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logo nanterr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92330" y="5805264"/>
            <a:ext cx="2351670" cy="744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5938" y="476672"/>
            <a:ext cx="5884862" cy="818728"/>
          </a:xfrm>
        </p:spPr>
        <p:txBody>
          <a:bodyPr/>
          <a:lstStyle/>
          <a:p>
            <a:r>
              <a:rPr lang="en-GB" sz="48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The study</a:t>
            </a:r>
            <a:endParaRPr lang="en-US" sz="4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556792"/>
            <a:ext cx="8435280" cy="456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3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Funded by the Nuffield Foundation</a:t>
            </a:r>
            <a:endParaRPr lang="en-GB" sz="3000" b="1" kern="0" noProof="0" dirty="0" smtClean="0"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800" b="1" kern="0" dirty="0" smtClean="0">
                <a:solidFill>
                  <a:srgbClr val="FF6600"/>
                </a:solidFill>
                <a:latin typeface="+mn-lt"/>
              </a:rPr>
              <a:t>Project team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400" b="1" kern="0" noProof="0" dirty="0" smtClean="0">
                <a:latin typeface="+mn-lt"/>
              </a:rPr>
              <a:t>UK		</a:t>
            </a:r>
            <a:r>
              <a:rPr lang="en-GB" sz="2400" kern="0" noProof="0" dirty="0" smtClean="0">
                <a:latin typeface="+mn-lt"/>
              </a:rPr>
              <a:t>Janet Boddy,  </a:t>
            </a:r>
            <a:r>
              <a:rPr lang="en-GB" sz="2400" i="1" kern="0" noProof="0" dirty="0" smtClean="0">
                <a:latin typeface="+mn-lt"/>
              </a:rPr>
              <a:t>University of Sussex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400" kern="0" dirty="0" smtClean="0">
                <a:latin typeface="+mn-lt"/>
              </a:rPr>
              <a:t>		June Statham, </a:t>
            </a:r>
            <a:r>
              <a:rPr lang="en-GB" sz="2400" i="1" kern="0" dirty="0" smtClean="0">
                <a:latin typeface="+mn-lt"/>
              </a:rPr>
              <a:t>Institute of Education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400" b="1" kern="0" dirty="0" smtClean="0">
                <a:latin typeface="+mn-lt"/>
              </a:rPr>
              <a:t>Denmark	</a:t>
            </a:r>
            <a:r>
              <a:rPr lang="en-GB" sz="2400" kern="0" dirty="0" err="1" smtClean="0">
                <a:latin typeface="+mn-lt"/>
              </a:rPr>
              <a:t>Inge</a:t>
            </a:r>
            <a:r>
              <a:rPr lang="en-GB" sz="2400" kern="0" dirty="0" smtClean="0">
                <a:latin typeface="+mn-lt"/>
              </a:rPr>
              <a:t> </a:t>
            </a:r>
            <a:r>
              <a:rPr lang="en-GB" sz="2400" kern="0" dirty="0" err="1" smtClean="0">
                <a:latin typeface="+mn-lt"/>
              </a:rPr>
              <a:t>Danielsen</a:t>
            </a:r>
            <a:r>
              <a:rPr lang="en-GB" sz="2400" kern="0" dirty="0" smtClean="0">
                <a:latin typeface="+mn-lt"/>
              </a:rPr>
              <a:t>, </a:t>
            </a:r>
            <a:r>
              <a:rPr lang="en-GB" sz="2400" i="1" kern="0" dirty="0" smtClean="0">
                <a:latin typeface="+mn-lt"/>
              </a:rPr>
              <a:t>University College Copenhagen</a:t>
            </a:r>
          </a:p>
          <a:p>
            <a:pPr>
              <a:lnSpc>
                <a:spcPct val="100000"/>
              </a:lnSpc>
            </a:pPr>
            <a:r>
              <a:rPr lang="en-GB" sz="2400" b="1" kern="0" dirty="0" smtClean="0">
                <a:latin typeface="+mn-lt"/>
              </a:rPr>
              <a:t>France	</a:t>
            </a:r>
            <a:r>
              <a:rPr lang="en-GB" sz="2400" kern="0" dirty="0" smtClean="0">
                <a:latin typeface="+mn-lt"/>
              </a:rPr>
              <a:t>H</a:t>
            </a:r>
            <a:r>
              <a:rPr lang="en-US" sz="2400" kern="0" dirty="0" err="1" smtClean="0">
                <a:latin typeface="+mn-lt"/>
              </a:rPr>
              <a:t>élène</a:t>
            </a:r>
            <a:r>
              <a:rPr lang="en-US" sz="2400" kern="0" dirty="0" smtClean="0">
                <a:latin typeface="+mn-lt"/>
              </a:rPr>
              <a:t> Join-Lambert and </a:t>
            </a:r>
            <a:r>
              <a:rPr lang="en-US" sz="2400" kern="0" dirty="0" err="1" smtClean="0">
                <a:latin typeface="+mn-lt"/>
              </a:rPr>
              <a:t>Séverine</a:t>
            </a:r>
            <a:r>
              <a:rPr lang="en-US" sz="2400" kern="0" dirty="0" smtClean="0">
                <a:latin typeface="+mn-lt"/>
              </a:rPr>
              <a:t> </a:t>
            </a:r>
            <a:r>
              <a:rPr lang="en-US" sz="2400" kern="0" dirty="0" err="1" smtClean="0">
                <a:latin typeface="+mn-lt"/>
              </a:rPr>
              <a:t>Euillet</a:t>
            </a:r>
            <a:r>
              <a:rPr lang="en-US" sz="2400" kern="0" dirty="0" smtClean="0">
                <a:latin typeface="+mn-lt"/>
              </a:rPr>
              <a:t>, 			</a:t>
            </a:r>
            <a:r>
              <a:rPr lang="fr-FR" sz="2400" i="1" kern="0" dirty="0" smtClean="0">
                <a:latin typeface="+mn-lt"/>
              </a:rPr>
              <a:t>Université Paris Ouest Nanterre La Défense</a:t>
            </a:r>
            <a:endParaRPr lang="fr-FR" sz="2400" kern="0" dirty="0" smtClean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fr-FR" sz="2400" b="1" kern="0" dirty="0" err="1" smtClean="0">
                <a:latin typeface="+mn-lt"/>
              </a:rPr>
              <a:t>Netherlands</a:t>
            </a:r>
            <a:r>
              <a:rPr lang="fr-FR" sz="2400" b="1" kern="0" dirty="0" smtClean="0">
                <a:latin typeface="+mn-lt"/>
              </a:rPr>
              <a:t>	</a:t>
            </a:r>
            <a:r>
              <a:rPr lang="fr-FR" sz="2400" kern="0" dirty="0" smtClean="0">
                <a:latin typeface="+mn-lt"/>
              </a:rPr>
              <a:t>Esther </a:t>
            </a:r>
            <a:r>
              <a:rPr lang="fr-FR" sz="2400" kern="0" dirty="0" err="1" smtClean="0">
                <a:latin typeface="+mn-lt"/>
              </a:rPr>
              <a:t>Geurts</a:t>
            </a:r>
            <a:r>
              <a:rPr lang="fr-FR" sz="2400" kern="0" dirty="0" smtClean="0">
                <a:latin typeface="+mn-lt"/>
              </a:rPr>
              <a:t>, </a:t>
            </a:r>
            <a:r>
              <a:rPr lang="fr-FR" sz="2400" i="1" kern="0" dirty="0" err="1" smtClean="0">
                <a:latin typeface="+mn-lt"/>
              </a:rPr>
              <a:t>Netherlands</a:t>
            </a:r>
            <a:r>
              <a:rPr lang="fr-FR" sz="2400" i="1" kern="0" dirty="0" smtClean="0">
                <a:latin typeface="+mn-lt"/>
              </a:rPr>
              <a:t> </a:t>
            </a:r>
            <a:r>
              <a:rPr lang="fr-FR" sz="2400" i="1" kern="0" dirty="0" err="1" smtClean="0">
                <a:latin typeface="+mn-lt"/>
              </a:rPr>
              <a:t>Youth</a:t>
            </a:r>
            <a:r>
              <a:rPr lang="fr-FR" sz="2400" i="1" kern="0" dirty="0" smtClean="0">
                <a:latin typeface="+mn-lt"/>
              </a:rPr>
              <a:t> Institute</a:t>
            </a:r>
          </a:p>
          <a:p>
            <a:pPr>
              <a:lnSpc>
                <a:spcPct val="100000"/>
              </a:lnSpc>
            </a:pPr>
            <a:endParaRPr lang="fr-FR" sz="2400" b="1" i="1" kern="0" dirty="0" smtClean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GB" sz="2400" b="1" i="1" kern="0" dirty="0" smtClean="0">
                <a:latin typeface="+mn-lt"/>
                <a:hlinkClick r:id="rId3"/>
              </a:rPr>
              <a:t>http://www.nuffieldfoundation.org/news/beyond-contact-work-families-children-placed-away-home</a:t>
            </a:r>
            <a:r>
              <a:rPr lang="en-GB" sz="2400" b="1" i="1" kern="0" dirty="0" smtClean="0">
                <a:latin typeface="+mn-lt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sz="2400" b="1" kern="0" dirty="0" smtClean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2600" b="1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sz="4800" dirty="0" smtClean="0">
                <a:solidFill>
                  <a:srgbClr val="FF6600"/>
                </a:solidFill>
              </a:rPr>
              <a:t>Aims</a:t>
            </a:r>
            <a:endParaRPr lang="en-US" sz="48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8285162" cy="4680520"/>
          </a:xfrm>
        </p:spPr>
        <p:txBody>
          <a:bodyPr/>
          <a:lstStyle/>
          <a:p>
            <a:r>
              <a:rPr lang="cy-GB" sz="2400" b="1" dirty="0" smtClean="0">
                <a:solidFill>
                  <a:schemeClr val="bg1"/>
                </a:solidFill>
              </a:rPr>
              <a:t>Learning from difference: fresh perspectives from cross-national work</a:t>
            </a:r>
          </a:p>
          <a:p>
            <a:r>
              <a:rPr lang="cy-GB" sz="2400" b="1" dirty="0" smtClean="0">
                <a:solidFill>
                  <a:schemeClr val="bg1"/>
                </a:solidFill>
              </a:rPr>
              <a:t>Stimulating reflection and discussion, not evaluating effectiveness</a:t>
            </a:r>
          </a:p>
          <a:p>
            <a:r>
              <a:rPr lang="cy-GB" sz="2400" b="1" dirty="0" smtClean="0">
                <a:solidFill>
                  <a:schemeClr val="bg1"/>
                </a:solidFill>
              </a:rPr>
              <a:t>Sharing approaches to similar problems</a:t>
            </a:r>
          </a:p>
          <a:p>
            <a:r>
              <a:rPr lang="cy-GB" sz="2400" b="1" dirty="0" smtClean="0">
                <a:solidFill>
                  <a:schemeClr val="bg1"/>
                </a:solidFill>
              </a:rPr>
              <a:t>Implications for policy and practice development in England</a:t>
            </a:r>
          </a:p>
          <a:p>
            <a:pPr lvl="1"/>
            <a:r>
              <a:rPr lang="cy-GB" sz="2400" b="1" i="1" dirty="0" smtClean="0">
                <a:solidFill>
                  <a:schemeClr val="bg1"/>
                </a:solidFill>
              </a:rPr>
              <a:t>Ongoing policy concern including                   Children and Families Bill development</a:t>
            </a:r>
          </a:p>
          <a:p>
            <a:endParaRPr lang="cy-GB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sz="4800" dirty="0" smtClean="0">
                <a:solidFill>
                  <a:srgbClr val="FF6600"/>
                </a:solidFill>
              </a:rPr>
              <a:t>Contexts</a:t>
            </a:r>
            <a:endParaRPr lang="en-US" sz="4800" dirty="0">
              <a:solidFill>
                <a:srgbClr val="FF66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23528" y="1412775"/>
          <a:ext cx="8488082" cy="5345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082"/>
                <a:gridCol w="1476000"/>
                <a:gridCol w="1476000"/>
                <a:gridCol w="1476000"/>
                <a:gridCol w="1476000"/>
              </a:tblGrid>
              <a:tr h="414141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France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Denmark 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Netherlands 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England 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90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Total </a:t>
                      </a:r>
                      <a:r>
                        <a:rPr lang="en-GB" sz="1600" b="1" dirty="0" smtClean="0">
                          <a:latin typeface="+mn-lt"/>
                          <a:ea typeface="Times New Roman"/>
                          <a:cs typeface="Times New Roman"/>
                        </a:rPr>
                        <a:t>population </a:t>
                      </a: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(m)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64.7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16.7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63.2 </a:t>
                      </a:r>
                      <a:endParaRPr lang="en-US" sz="18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90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Looked after </a:t>
                      </a:r>
                      <a:r>
                        <a:rPr lang="en-GB" sz="1600" b="1" dirty="0" smtClean="0">
                          <a:latin typeface="+mn-lt"/>
                          <a:ea typeface="Times New Roman"/>
                          <a:cs typeface="Times New Roman"/>
                        </a:rPr>
                        <a:t>children (N)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133,671</a:t>
                      </a:r>
                      <a:endParaRPr lang="en-US" sz="18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12,565 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40,450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68,110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43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Rate of LAC per 10,000 under 18 </a:t>
                      </a:r>
                      <a:r>
                        <a:rPr lang="en-GB" sz="1600" b="1" dirty="0" smtClean="0">
                          <a:latin typeface="+mn-lt"/>
                          <a:ea typeface="Times New Roman"/>
                          <a:cs typeface="Times New Roman"/>
                        </a:rPr>
                        <a:t>years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93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104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114 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2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% of LAC in foster care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53%</a:t>
                      </a:r>
                      <a:endParaRPr lang="en-US" sz="18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51% </a:t>
                      </a:r>
                      <a:endParaRPr lang="en-US" sz="18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54%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75% 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629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% of LAC in residential care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Times New Roman"/>
                          <a:cs typeface="Times New Roman"/>
                        </a:rPr>
                        <a:t>39%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+mn-lt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18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46%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9%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434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n-lt"/>
                          <a:ea typeface="Times New Roman"/>
                          <a:cs typeface="Times New Roman"/>
                        </a:rPr>
                        <a:t>% of LAC placements involving some delegation of parental authority</a:t>
                      </a:r>
                      <a:endParaRPr lang="en-US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2.5</a:t>
                      </a: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73%*</a:t>
                      </a:r>
                    </a:p>
                    <a:p>
                      <a:pPr marL="0" marR="0" lvl="1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Care Orders 59%</a:t>
                      </a:r>
                      <a:r>
                        <a:rPr kumimoji="0" lang="cy-GB" sz="1000" b="0" i="1" u="none" strike="noStrike" kern="0" cap="none" spc="0" normalizeH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Placement Orders 14%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15616" y="2924944"/>
            <a:ext cx="7632848" cy="10801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6696744" cy="890736"/>
          </a:xfrm>
        </p:spPr>
        <p:txBody>
          <a:bodyPr/>
          <a:lstStyle/>
          <a:p>
            <a:r>
              <a:rPr lang="cy-GB" sz="3400" dirty="0" smtClean="0">
                <a:solidFill>
                  <a:srgbClr val="FF6600"/>
                </a:solidFill>
              </a:rPr>
              <a:t>From contact to involvement?</a:t>
            </a:r>
            <a:endParaRPr lang="en-US" sz="3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038" y="1484785"/>
            <a:ext cx="7906394" cy="407781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cy-GB" sz="2400" dirty="0" smtClean="0">
                <a:solidFill>
                  <a:schemeClr val="bg1"/>
                </a:solidFill>
              </a:rPr>
              <a:t>Keeping informed</a:t>
            </a:r>
          </a:p>
          <a:p>
            <a:pPr>
              <a:buFont typeface="Arial" pitchFamily="34" charset="0"/>
              <a:buChar char="•"/>
            </a:pPr>
            <a:r>
              <a:rPr lang="cy-GB" sz="2400" dirty="0" smtClean="0">
                <a:solidFill>
                  <a:schemeClr val="bg1"/>
                </a:solidFill>
              </a:rPr>
              <a:t>Delegated authority and ‘symbolic’ decisions</a:t>
            </a:r>
          </a:p>
          <a:p>
            <a:pPr>
              <a:buFont typeface="Arial" pitchFamily="34" charset="0"/>
              <a:buChar char="•"/>
            </a:pPr>
            <a:r>
              <a:rPr lang="cy-GB" sz="2400" b="1" dirty="0" smtClean="0">
                <a:solidFill>
                  <a:schemeClr val="bg1"/>
                </a:solidFill>
              </a:rPr>
              <a:t>‘</a:t>
            </a:r>
            <a:r>
              <a:rPr lang="cy-GB" sz="2400" dirty="0" smtClean="0">
                <a:solidFill>
                  <a:schemeClr val="bg1"/>
                </a:solidFill>
              </a:rPr>
              <a:t>Contact’ or being together: </a:t>
            </a:r>
            <a:r>
              <a:rPr lang="da-DK" sz="2400" b="1" dirty="0" smtClean="0">
                <a:solidFill>
                  <a:srgbClr val="FF6600"/>
                </a:solidFill>
              </a:rPr>
              <a:t>samvær</a:t>
            </a:r>
          </a:p>
          <a:p>
            <a:pPr>
              <a:buNone/>
            </a:pPr>
            <a:r>
              <a:rPr lang="en-US" sz="2000" i="1" dirty="0" smtClean="0">
                <a:solidFill>
                  <a:schemeClr val="bg1"/>
                </a:solidFill>
              </a:rPr>
              <a:t>		</a:t>
            </a:r>
            <a:r>
              <a:rPr lang="en-US" sz="1800" i="1" dirty="0" smtClean="0">
                <a:solidFill>
                  <a:schemeClr val="tx2"/>
                </a:solidFill>
              </a:rPr>
              <a:t>‘[Parents] can come whenever they feel like, drink a cup of coffee, 	dine with the group, or take part in the </a:t>
            </a:r>
            <a:r>
              <a:rPr lang="en-US" sz="1800" i="1" dirty="0" err="1" smtClean="0">
                <a:solidFill>
                  <a:schemeClr val="tx2"/>
                </a:solidFill>
              </a:rPr>
              <a:t>cosy</a:t>
            </a:r>
            <a:r>
              <a:rPr lang="en-US" sz="1800" i="1" dirty="0" smtClean="0">
                <a:solidFill>
                  <a:schemeClr val="tx2"/>
                </a:solidFill>
              </a:rPr>
              <a:t> time in the evening.’  </a:t>
            </a:r>
          </a:p>
          <a:p>
            <a:pPr algn="r">
              <a:buNone/>
            </a:pPr>
            <a:r>
              <a:rPr lang="en-US" sz="1800" dirty="0" smtClean="0">
                <a:solidFill>
                  <a:schemeClr val="tx2"/>
                </a:solidFill>
              </a:rPr>
              <a:t>(Residential home described in Danish policy guidance, 2011)</a:t>
            </a:r>
            <a:r>
              <a:rPr lang="en-US" sz="1800" i="1" dirty="0" smtClean="0">
                <a:solidFill>
                  <a:schemeClr val="tx2"/>
                </a:solidFill>
              </a:rPr>
              <a:t> </a:t>
            </a:r>
            <a:endParaRPr lang="cy-GB" sz="1800" b="1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da-DK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a-DK" sz="2400" dirty="0" smtClean="0">
                <a:solidFill>
                  <a:schemeClr val="accent2">
                    <a:lumMod val="50000"/>
                  </a:schemeClr>
                </a:solidFill>
              </a:rPr>
              <a:t>Intervention to address the problems that led to placement</a:t>
            </a:r>
          </a:p>
          <a:p>
            <a:pPr>
              <a:buFont typeface="Arial" pitchFamily="34" charset="0"/>
              <a:buChar char="•"/>
            </a:pPr>
            <a:r>
              <a:rPr lang="da-DK" sz="2400" dirty="0" smtClean="0">
                <a:solidFill>
                  <a:schemeClr val="accent2">
                    <a:lumMod val="50000"/>
                  </a:schemeClr>
                </a:solidFill>
              </a:rPr>
              <a:t>Dedicated support (mandated in law) for parents of looked after children in Denmark and Netherlands</a:t>
            </a:r>
            <a:endParaRPr lang="cy-GB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5328592" cy="1034752"/>
          </a:xfrm>
        </p:spPr>
        <p:txBody>
          <a:bodyPr/>
          <a:lstStyle/>
          <a:p>
            <a:r>
              <a:rPr lang="cy-GB" sz="4800" dirty="0" smtClean="0">
                <a:solidFill>
                  <a:srgbClr val="FF6600"/>
                </a:solidFill>
              </a:rPr>
              <a:t>Beyond contact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038" y="1484785"/>
            <a:ext cx="8338442" cy="4077816"/>
          </a:xfrm>
        </p:spPr>
        <p:txBody>
          <a:bodyPr/>
          <a:lstStyle/>
          <a:p>
            <a:pPr marL="182563" lvl="1" indent="-182563">
              <a:spcBef>
                <a:spcPct val="0"/>
              </a:spcBef>
              <a:buFont typeface="Wingdings" pitchFamily="2" charset="2"/>
              <a:buChar char="§"/>
            </a:pPr>
            <a:r>
              <a:rPr lang="cy-GB" sz="2400" dirty="0" smtClean="0">
                <a:solidFill>
                  <a:schemeClr val="bg1"/>
                </a:solidFill>
              </a:rPr>
              <a:t>Children return home from care</a:t>
            </a:r>
          </a:p>
          <a:p>
            <a:pPr>
              <a:buFont typeface="Wingdings" pitchFamily="2" charset="2"/>
              <a:buChar char="§"/>
            </a:pPr>
            <a:r>
              <a:rPr lang="cy-GB" sz="2400" dirty="0" smtClean="0">
                <a:solidFill>
                  <a:schemeClr val="bg1"/>
                </a:solidFill>
              </a:rPr>
              <a:t>Relationships with families continue </a:t>
            </a:r>
            <a:r>
              <a:rPr lang="cy-GB" sz="2400" i="1" dirty="0" smtClean="0">
                <a:solidFill>
                  <a:schemeClr val="bg1"/>
                </a:solidFill>
              </a:rPr>
              <a:t>in care, after leaving care </a:t>
            </a:r>
            <a:r>
              <a:rPr lang="cy-GB" sz="2400" dirty="0" smtClean="0">
                <a:solidFill>
                  <a:schemeClr val="bg1"/>
                </a:solidFill>
              </a:rPr>
              <a:t>and </a:t>
            </a:r>
            <a:r>
              <a:rPr lang="cy-GB" sz="2400" i="1" dirty="0" smtClean="0">
                <a:solidFill>
                  <a:schemeClr val="bg1"/>
                </a:solidFill>
              </a:rPr>
              <a:t>into adulthood</a:t>
            </a:r>
          </a:p>
          <a:p>
            <a:pPr>
              <a:buFont typeface="Wingdings" pitchFamily="2" charset="2"/>
              <a:buChar char="§"/>
            </a:pPr>
            <a:r>
              <a:rPr lang="cy-GB" sz="2400" dirty="0" smtClean="0">
                <a:solidFill>
                  <a:schemeClr val="bg1"/>
                </a:solidFill>
              </a:rPr>
              <a:t>Even when there is no ‘contact’, family forms part of identity; children and families need to come to terms with separation</a:t>
            </a:r>
          </a:p>
          <a:p>
            <a:pPr>
              <a:buFont typeface="Wingdings" pitchFamily="2" charset="2"/>
              <a:buChar char="§"/>
            </a:pPr>
            <a:r>
              <a:rPr lang="cy-GB" sz="2400" b="1" dirty="0" smtClean="0">
                <a:solidFill>
                  <a:srgbClr val="FF6600"/>
                </a:solidFill>
              </a:rPr>
              <a:t>Distinguishing aims and approaches</a:t>
            </a:r>
            <a:endParaRPr lang="cy-GB" sz="2400" b="1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cy-GB" sz="2400" b="1" dirty="0" smtClean="0">
                <a:solidFill>
                  <a:schemeClr val="bg1"/>
                </a:solidFill>
              </a:rPr>
              <a:t>Intervention with family problems</a:t>
            </a:r>
          </a:p>
          <a:p>
            <a:pPr lvl="1">
              <a:buFont typeface="Arial" pitchFamily="34" charset="0"/>
              <a:buChar char="•"/>
            </a:pPr>
            <a:r>
              <a:rPr lang="cy-GB" sz="2400" b="1" dirty="0" smtClean="0">
                <a:solidFill>
                  <a:schemeClr val="bg1"/>
                </a:solidFill>
              </a:rPr>
              <a:t>Maintaining relationships and involvement</a:t>
            </a:r>
          </a:p>
          <a:p>
            <a:pPr lvl="1">
              <a:buFont typeface="Arial" pitchFamily="34" charset="0"/>
              <a:buChar char="•"/>
            </a:pPr>
            <a:r>
              <a:rPr lang="cy-GB" sz="2400" b="1" dirty="0" smtClean="0">
                <a:solidFill>
                  <a:schemeClr val="bg1"/>
                </a:solidFill>
              </a:rPr>
              <a:t>Support wider family networks for the future</a:t>
            </a:r>
          </a:p>
          <a:p>
            <a:pPr lvl="1">
              <a:buFont typeface="Arial" pitchFamily="34" charset="0"/>
              <a:buChar char="•"/>
            </a:pPr>
            <a:r>
              <a:rPr lang="cy-GB" sz="2400" b="1" dirty="0" smtClean="0">
                <a:solidFill>
                  <a:schemeClr val="bg1"/>
                </a:solidFill>
              </a:rPr>
              <a:t>Psychological understanding and future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s_powerpoint_white_template_ver2003[1]">
  <a:themeElements>
    <a:clrScheme name="Sussex_template 1">
      <a:dk1>
        <a:srgbClr val="000000"/>
      </a:dk1>
      <a:lt1>
        <a:srgbClr val="004846"/>
      </a:lt1>
      <a:dk2>
        <a:srgbClr val="FFFFFF"/>
      </a:dk2>
      <a:lt2>
        <a:srgbClr val="808080"/>
      </a:lt2>
      <a:accent1>
        <a:srgbClr val="9BB9BA"/>
      </a:accent1>
      <a:accent2>
        <a:srgbClr val="658E92"/>
      </a:accent2>
      <a:accent3>
        <a:srgbClr val="AAB1B0"/>
      </a:accent3>
      <a:accent4>
        <a:srgbClr val="000000"/>
      </a:accent4>
      <a:accent5>
        <a:srgbClr val="CBD9D9"/>
      </a:accent5>
      <a:accent6>
        <a:srgbClr val="5B8084"/>
      </a:accent6>
      <a:hlink>
        <a:srgbClr val="326065"/>
      </a:hlink>
      <a:folHlink>
        <a:srgbClr val="10393E"/>
      </a:folHlink>
    </a:clrScheme>
    <a:fontScheme name="Sussex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ussex_template 1">
        <a:dk1>
          <a:srgbClr val="000000"/>
        </a:dk1>
        <a:lt1>
          <a:srgbClr val="004846"/>
        </a:lt1>
        <a:dk2>
          <a:srgbClr val="FFFFFF"/>
        </a:dk2>
        <a:lt2>
          <a:srgbClr val="808080"/>
        </a:lt2>
        <a:accent1>
          <a:srgbClr val="9BB9BA"/>
        </a:accent1>
        <a:accent2>
          <a:srgbClr val="658E92"/>
        </a:accent2>
        <a:accent3>
          <a:srgbClr val="AAB1B0"/>
        </a:accent3>
        <a:accent4>
          <a:srgbClr val="000000"/>
        </a:accent4>
        <a:accent5>
          <a:srgbClr val="CBD9D9"/>
        </a:accent5>
        <a:accent6>
          <a:srgbClr val="5B8084"/>
        </a:accent6>
        <a:hlink>
          <a:srgbClr val="326065"/>
        </a:hlink>
        <a:folHlink>
          <a:srgbClr val="103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ssex_template 2">
        <a:dk1>
          <a:srgbClr val="FFCC00"/>
        </a:dk1>
        <a:lt1>
          <a:srgbClr val="FF9900"/>
        </a:lt1>
        <a:dk2>
          <a:srgbClr val="FF6600"/>
        </a:dk2>
        <a:lt2>
          <a:srgbClr val="FFFD00"/>
        </a:lt2>
        <a:accent1>
          <a:srgbClr val="008080"/>
        </a:accent1>
        <a:accent2>
          <a:srgbClr val="33CCCC"/>
        </a:accent2>
        <a:accent3>
          <a:srgbClr val="FFB8AA"/>
        </a:accent3>
        <a:accent4>
          <a:srgbClr val="DA8200"/>
        </a:accent4>
        <a:accent5>
          <a:srgbClr val="AAC0C0"/>
        </a:accent5>
        <a:accent6>
          <a:srgbClr val="2DB9B9"/>
        </a:accent6>
        <a:hlink>
          <a:srgbClr val="00FF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us_powerpoint_white_template_ver2003[1]</Template>
  <TotalTime>0</TotalTime>
  <Words>246</Words>
  <Application>Microsoft Office PowerPoint</Application>
  <PresentationFormat>On-screen Show (4:3)</PresentationFormat>
  <Paragraphs>81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us_powerpoint_white_template_ver2003[1]</vt:lpstr>
      <vt:lpstr>PowerPoint Presentation</vt:lpstr>
      <vt:lpstr>The study</vt:lpstr>
      <vt:lpstr>Aims</vt:lpstr>
      <vt:lpstr>Contexts</vt:lpstr>
      <vt:lpstr>From contact to involvement?</vt:lpstr>
      <vt:lpstr>Beyond contact</vt:lpstr>
    </vt:vector>
  </TitlesOfParts>
  <Company>TCRU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June</dc:creator>
  <cp:lastModifiedBy>Heather Stanley</cp:lastModifiedBy>
  <cp:revision>97</cp:revision>
  <cp:lastPrinted>2004-02-23T16:20:12Z</cp:lastPrinted>
  <dcterms:created xsi:type="dcterms:W3CDTF">2014-03-04T12:18:30Z</dcterms:created>
  <dcterms:modified xsi:type="dcterms:W3CDTF">2014-03-04T16:42:16Z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913953379</vt:i4>
  </property>
  <property fmtid="{D5CDD505-2E9C-101B-9397-08002B2CF9AE}" pid="3" name="_NewReviewCycle">
    <vt:lpwstr/>
  </property>
  <property fmtid="{D5CDD505-2E9C-101B-9397-08002B2CF9AE}" pid="4" name="_EmailSubject">
    <vt:lpwstr>seminar intro</vt:lpwstr>
  </property>
  <property fmtid="{D5CDD505-2E9C-101B-9397-08002B2CF9AE}" pid="5" name="_AuthorEmail">
    <vt:lpwstr>J.M.Boddy@sussex.ac.uk</vt:lpwstr>
  </property>
  <property fmtid="{D5CDD505-2E9C-101B-9397-08002B2CF9AE}" pid="6" name="_AuthorEmailDisplayName">
    <vt:lpwstr>Janet Boddy</vt:lpwstr>
  </property>
</Properties>
</file>