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6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748" autoAdjust="0"/>
  </p:normalViewPr>
  <p:slideViewPr>
    <p:cSldViewPr>
      <p:cViewPr varScale="1">
        <p:scale>
          <a:sx n="115" d="100"/>
          <a:sy n="115" d="100"/>
        </p:scale>
        <p:origin x="-147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A6FCAC7-E1CF-44B6-B0FE-3FA502958303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27A4AB0-ABE8-40DF-B95C-3CBF428F4B0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GB" dirty="0" smtClean="0"/>
              <a:t>lternative narratives of social exclusion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The case of school exclusion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Dr Louise Gazeley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University of Sussex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9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7504" y="533400"/>
            <a:ext cx="8579296" cy="879376"/>
          </a:xfrm>
        </p:spPr>
        <p:txBody>
          <a:bodyPr>
            <a:normAutofit/>
          </a:bodyPr>
          <a:lstStyle/>
          <a:p>
            <a:r>
              <a:rPr lang="en-GB" dirty="0" smtClean="0"/>
              <a:t>Families and parenting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23528" y="1283739"/>
            <a:ext cx="4032447" cy="4881565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1067" name="Picture 43" descr="C:\Users\louise\AppData\Local\Microsoft\Windows\Temporary Internet Files\Content.IE5\PAX8FW1A\MC90044637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52" y="1688436"/>
            <a:ext cx="1689100" cy="202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45" descr="C:\Users\louise\AppData\Local\Microsoft\Windows\Temporary Internet Files\Content.IE5\K15121E7\MC900232151[2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02814"/>
            <a:ext cx="2952328" cy="447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C:\Users\louise\AppData\Local\Microsoft\Windows\Temporary Internet Files\Content.IE5\K5Z1VS04\MC900439598[2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08720"/>
            <a:ext cx="7416824" cy="586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C:\Users\louise\AppData\Local\Microsoft\Windows\Temporary Internet Files\Content.IE5\075YZA48\MC900237319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5" y="4350284"/>
            <a:ext cx="1368153" cy="250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49" descr="C:\Users\louise\AppData\Local\Microsoft\Windows\Temporary Internet Files\Content.IE5\K15121E7\MC900232988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128027"/>
            <a:ext cx="1843889" cy="183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C:\Users\louise\AppData\Local\Microsoft\Windows\Temporary Internet Files\Content.IE5\K5Z1VS04\MC900088956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564" y="5475029"/>
            <a:ext cx="1768450" cy="109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Picture 51" descr="C:\Users\louise\AppData\Local\Microsoft\Windows\Temporary Internet Files\Content.IE5\075YZA48\MC900232054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47803"/>
            <a:ext cx="1786550" cy="18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28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Social and educational (dis)-advantage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75" name="Picture 27" descr="C:\Users\louise\AppData\Local\Microsoft\Windows\Temporary Internet Files\Content.IE5\075YZA48\MC900232899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1988841"/>
            <a:ext cx="2431783" cy="450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C:\Users\louise\AppData\Local\Microsoft\Windows\Temporary Internet Files\Content.IE5\K5Z1VS04\MC900030677[2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88795"/>
            <a:ext cx="1203869" cy="8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C:\Users\louise\AppData\Local\Microsoft\Windows\Temporary Internet Files\Content.IE5\075YZA48\MC90034038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32" y="5085184"/>
            <a:ext cx="1850746" cy="10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C:\Users\louise\AppData\Local\Microsoft\Windows\Temporary Internet Files\Content.IE5\075YZA48\MC90031874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7"/>
            <a:ext cx="328828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1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Compensatory approaches, meritocracy or systemic change?</a:t>
            </a:r>
            <a:endParaRPr lang="en-GB" dirty="0"/>
          </a:p>
        </p:txBody>
      </p:sp>
      <p:pic>
        <p:nvPicPr>
          <p:cNvPr id="3076" name="Picture 4" descr="C:\Users\louise\AppData\Local\Microsoft\Windows\Temporary Internet Files\Content.IE5\075YZA48\MC900334342[1]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3384376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ouise\AppData\Local\Microsoft\Windows\Temporary Internet Files\Content.IE5\K5Z1VS04\MC900014671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0768"/>
            <a:ext cx="2016224" cy="168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ouise\AppData\Local\Microsoft\Windows\Temporary Internet Files\Content.IE5\K15121E7\MC90030148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99686"/>
            <a:ext cx="2022178" cy="48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louise\AppData\Local\Microsoft\Windows\Temporary Internet Files\Content.IE5\PAX8FW1A\MC90032687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296144" cy="131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louise\AppData\Local\Microsoft\Windows\Temporary Internet Files\Content.IE5\K5Z1VS04\MC900251781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8445"/>
            <a:ext cx="1821485" cy="141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louise\AppData\Local\Microsoft\Windows\Temporary Internet Files\Content.IE5\PAX8FW1A\MC900437547[1]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96952"/>
            <a:ext cx="230425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9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/>
          <a:lstStyle/>
          <a:p>
            <a:r>
              <a:rPr lang="en-GB" dirty="0" smtClean="0"/>
              <a:t>Social mobility and fair access?</a:t>
            </a:r>
            <a:endParaRPr lang="en-GB" dirty="0"/>
          </a:p>
        </p:txBody>
      </p:sp>
      <p:pic>
        <p:nvPicPr>
          <p:cNvPr id="5132" name="Picture 12" descr="C:\Users\louise\AppData\Local\Microsoft\Windows\Temporary Internet Files\Content.IE5\075YZA48\MC900056772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640" y="980728"/>
            <a:ext cx="3240360" cy="6011756"/>
          </a:xfrm>
        </p:spPr>
      </p:pic>
      <p:pic>
        <p:nvPicPr>
          <p:cNvPr id="5131" name="Picture 11" descr="C:\Users\louise\AppData\Local\Microsoft\Windows\Temporary Internet Files\Content.IE5\K15121E7\MC90021670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93095"/>
            <a:ext cx="1643875" cy="256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C:\Users\louise\AppData\Local\Microsoft\Windows\Temporary Internet Files\Content.IE5\PAX8FW1A\MC90021210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942" y="1916832"/>
            <a:ext cx="1245413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 descr="C:\Users\louise\AppData\Local\Microsoft\Windows\Temporary Internet Files\Content.IE5\075YZA48\MC90021210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9" y="2564904"/>
            <a:ext cx="128016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2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5154" name="Picture 34" descr="C:\Users\louise\AppData\Local\Microsoft\Windows\Temporary Internet Files\Content.IE5\9CYO05JE\MC90021208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84785"/>
            <a:ext cx="1350569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7" name="Picture 37" descr="C:\Users\louise\AppData\Local\Microsoft\Windows\Temporary Internet Files\Content.IE5\QGX459US\MC900334112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337" y="4387415"/>
            <a:ext cx="1761134" cy="247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31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Exclusion from school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5445224"/>
          </a:xfrm>
        </p:spPr>
        <p:txBody>
          <a:bodyPr>
            <a:normAutofit fontScale="85000" lnSpcReduction="10000"/>
          </a:bodyPr>
          <a:lstStyle/>
          <a:p>
            <a:r>
              <a:rPr lang="en-GB" sz="2800" dirty="0" smtClean="0"/>
              <a:t>Notion of an ‘underclass’ – cultural deficit, poor parenting, social deprivation</a:t>
            </a:r>
          </a:p>
          <a:p>
            <a:r>
              <a:rPr lang="en-GB" sz="2800" dirty="0" smtClean="0"/>
              <a:t>Interventions and sanctions that limit access to mainstream educational opportunities and qualifications - shape </a:t>
            </a:r>
            <a:r>
              <a:rPr lang="en-GB" sz="2800" dirty="0"/>
              <a:t>future trajectories whilst also re-producing </a:t>
            </a:r>
            <a:r>
              <a:rPr lang="en-GB" sz="2800" dirty="0" smtClean="0"/>
              <a:t>them</a:t>
            </a:r>
          </a:p>
          <a:p>
            <a:r>
              <a:rPr lang="en-GB" sz="2800" dirty="0" smtClean="0"/>
              <a:t>Disproportionate impact on specific social groups – often those least powerfully positioned to resist</a:t>
            </a:r>
          </a:p>
          <a:p>
            <a:r>
              <a:rPr lang="en-GB" sz="2800" dirty="0" smtClean="0"/>
              <a:t>Contributory factor in </a:t>
            </a:r>
            <a:r>
              <a:rPr lang="en-GB" sz="2800" dirty="0"/>
              <a:t>s</a:t>
            </a:r>
            <a:r>
              <a:rPr lang="en-GB" sz="2800" dirty="0" smtClean="0"/>
              <a:t>ocial exclusion - not just a product of it</a:t>
            </a:r>
          </a:p>
          <a:p>
            <a:r>
              <a:rPr lang="en-GB" sz="2800" dirty="0" smtClean="0"/>
              <a:t>Importance of the role of teachers as ‘agents for change’ – role of Initial Teacher Education in this</a:t>
            </a:r>
          </a:p>
          <a:p>
            <a:r>
              <a:rPr lang="en-GB" sz="2800" dirty="0" smtClean="0"/>
              <a:t>Policy conceptualisations of ‘disadvantage’ and meritocratic,  neo-liberal ideology part of what would need to change to deliver a more socially just education system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921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Aspiring to a more socially just education system?</a:t>
            </a:r>
            <a:endParaRPr lang="en-GB" dirty="0"/>
          </a:p>
        </p:txBody>
      </p:sp>
      <p:pic>
        <p:nvPicPr>
          <p:cNvPr id="10242" name="Picture 2" descr="C:\Users\louise\AppData\Local\Microsoft\Windows\Temporary Internet Files\Content.IE5\9CYO05JE\MC900324448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484784"/>
            <a:ext cx="8609112" cy="501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louise\AppData\Local\Microsoft\Windows\Temporary Internet Files\Content.IE5\0XTFTJ72\MC90043959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37012"/>
            <a:ext cx="25922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louise\AppData\Local\Microsoft\Windows\Temporary Internet Files\Content.IE5\9CYO05JE\MC90044637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1184841" cy="125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louise\AppData\Local\Microsoft\Windows\Temporary Internet Files\Content.IE5\6MFH1EQB\MC900232151[2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68" y="3789040"/>
            <a:ext cx="194421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05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Readings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256584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 smtClean="0">
                <a:latin typeface="Arial Narrow" panose="020B0606020202030204" pitchFamily="34" charset="0"/>
              </a:rPr>
              <a:t>Gazeley, L. (2010), The role of school exclusion processes in the re-production of social and educational disadvantage. </a:t>
            </a:r>
            <a:r>
              <a:rPr lang="en-GB" sz="8800" i="1" dirty="0" smtClean="0">
                <a:latin typeface="Arial Narrow" panose="020B0606020202030204" pitchFamily="34" charset="0"/>
              </a:rPr>
              <a:t>British Journal of Education Studies</a:t>
            </a:r>
            <a:r>
              <a:rPr lang="en-GB" sz="8800" dirty="0" smtClean="0">
                <a:latin typeface="Arial Narrow" panose="020B0606020202030204" pitchFamily="34" charset="0"/>
              </a:rPr>
              <a:t>, Vol. 58, No. 3, p. 293 – 309</a:t>
            </a:r>
          </a:p>
          <a:p>
            <a:r>
              <a:rPr lang="en-GB" sz="8800" dirty="0" smtClean="0">
                <a:latin typeface="Arial Narrow" panose="020B0606020202030204" pitchFamily="34" charset="0"/>
              </a:rPr>
              <a:t>Gazeley, L. (2012), The impact of social class on parent professional interaction in school exclusion processes: deficit or disadvantage? </a:t>
            </a:r>
            <a:r>
              <a:rPr lang="en-GB" sz="8800" i="1" dirty="0" smtClean="0">
                <a:latin typeface="Arial Narrow" panose="020B0606020202030204" pitchFamily="34" charset="0"/>
              </a:rPr>
              <a:t>International Journal of Inclusive Education</a:t>
            </a:r>
            <a:r>
              <a:rPr lang="en-GB" sz="8800" dirty="0">
                <a:latin typeface="Arial Narrow" panose="020B0606020202030204" pitchFamily="34" charset="0"/>
              </a:rPr>
              <a:t> </a:t>
            </a:r>
            <a:r>
              <a:rPr lang="en-GB" sz="8800" dirty="0" smtClean="0">
                <a:latin typeface="Arial Narrow" panose="020B0606020202030204" pitchFamily="34" charset="0"/>
              </a:rPr>
              <a:t>16, 3, pp.297-311.</a:t>
            </a:r>
          </a:p>
          <a:p>
            <a:r>
              <a:rPr lang="en-GB" sz="8800" dirty="0" smtClean="0">
                <a:latin typeface="Arial Narrow" panose="020B0606020202030204" pitchFamily="34" charset="0"/>
              </a:rPr>
              <a:t> Gazeley, L. and Dunne, M. (2013), </a:t>
            </a:r>
            <a:r>
              <a:rPr lang="en-US" sz="8800" i="1" dirty="0" smtClean="0">
                <a:latin typeface="Arial Narrow" panose="020B0606020202030204" pitchFamily="34" charset="0"/>
              </a:rPr>
              <a:t>Initial Teacher Education </a:t>
            </a:r>
            <a:r>
              <a:rPr lang="en-US" sz="8800" i="1" dirty="0" err="1" smtClean="0">
                <a:latin typeface="Arial Narrow" panose="020B0606020202030204" pitchFamily="34" charset="0"/>
              </a:rPr>
              <a:t>programmes</a:t>
            </a:r>
            <a:r>
              <a:rPr lang="en-US" sz="8800" i="1" dirty="0" smtClean="0">
                <a:latin typeface="Arial Narrow" panose="020B0606020202030204" pitchFamily="34" charset="0"/>
              </a:rPr>
              <a:t>:</a:t>
            </a:r>
            <a:r>
              <a:rPr lang="en-GB" sz="8800" dirty="0" smtClean="0">
                <a:latin typeface="Arial Narrow" panose="020B0606020202030204" pitchFamily="34" charset="0"/>
              </a:rPr>
              <a:t> </a:t>
            </a:r>
            <a:r>
              <a:rPr lang="en-US" sz="8800" i="1" dirty="0" smtClean="0">
                <a:latin typeface="Arial Narrow" panose="020B0606020202030204" pitchFamily="34" charset="0"/>
              </a:rPr>
              <a:t>providing a space to address the disproportionate exclusion of Black pupils</a:t>
            </a:r>
            <a:r>
              <a:rPr lang="en-GB" sz="8800" dirty="0" smtClean="0">
                <a:latin typeface="Arial Narrow" panose="020B0606020202030204" pitchFamily="34" charset="0"/>
              </a:rPr>
              <a:t> </a:t>
            </a:r>
            <a:r>
              <a:rPr lang="en-US" sz="8800" i="1" dirty="0" smtClean="0">
                <a:latin typeface="Arial Narrow" panose="020B0606020202030204" pitchFamily="34" charset="0"/>
              </a:rPr>
              <a:t>from schools in England?</a:t>
            </a:r>
            <a:r>
              <a:rPr lang="en-US" sz="8800" dirty="0" smtClean="0">
                <a:latin typeface="Arial Narrow" panose="020B0606020202030204" pitchFamily="34" charset="0"/>
              </a:rPr>
              <a:t> I</a:t>
            </a:r>
            <a:r>
              <a:rPr lang="en-US" sz="8800" i="1" dirty="0" smtClean="0">
                <a:latin typeface="Arial Narrow" panose="020B0606020202030204" pitchFamily="34" charset="0"/>
              </a:rPr>
              <a:t>nternational </a:t>
            </a:r>
            <a:r>
              <a:rPr lang="en-GB" sz="8800" i="1" dirty="0" smtClean="0">
                <a:latin typeface="Arial Narrow" panose="020B0606020202030204" pitchFamily="34" charset="0"/>
              </a:rPr>
              <a:t>Journal of Education for Teachers</a:t>
            </a:r>
            <a:r>
              <a:rPr lang="en-GB" sz="8800" dirty="0" smtClean="0">
                <a:latin typeface="Arial Narrow" panose="020B0606020202030204" pitchFamily="34" charset="0"/>
              </a:rPr>
              <a:t>, 39, 5, </a:t>
            </a:r>
            <a:r>
              <a:rPr lang="en-GB" sz="8800" b="1" dirty="0" err="1" smtClean="0">
                <a:latin typeface="Arial Narrow" panose="020B0606020202030204" pitchFamily="34" charset="0"/>
              </a:rPr>
              <a:t>pp.X</a:t>
            </a:r>
            <a:r>
              <a:rPr lang="en-GB" sz="8800" b="1" dirty="0" smtClean="0">
                <a:latin typeface="Arial Narrow" panose="020B0606020202030204" pitchFamily="34" charset="0"/>
              </a:rPr>
              <a:t>- X.</a:t>
            </a:r>
            <a:endParaRPr lang="en-GB" sz="8800" dirty="0" smtClean="0">
              <a:latin typeface="Arial Narrow" panose="020B0606020202030204" pitchFamily="34" charset="0"/>
            </a:endParaRPr>
          </a:p>
          <a:p>
            <a:r>
              <a:rPr lang="en-GB" sz="8800" dirty="0" err="1" smtClean="0">
                <a:latin typeface="Arial Narrow" panose="020B0606020202030204" pitchFamily="34" charset="0"/>
              </a:rPr>
              <a:t>Gillborn</a:t>
            </a:r>
            <a:r>
              <a:rPr lang="en-GB" sz="8800" dirty="0" smtClean="0">
                <a:latin typeface="Arial Narrow" panose="020B0606020202030204" pitchFamily="34" charset="0"/>
              </a:rPr>
              <a:t>, D. (2010), Reform, racism and the centrality of whiteness: assessment, ability and the ‘new eugenics’ </a:t>
            </a:r>
            <a:r>
              <a:rPr lang="en-GB" sz="8800" i="1" dirty="0" smtClean="0">
                <a:latin typeface="Arial Narrow" panose="020B0606020202030204" pitchFamily="34" charset="0"/>
              </a:rPr>
              <a:t>Irish Educational Studies</a:t>
            </a:r>
            <a:r>
              <a:rPr lang="en-GB" sz="8800" dirty="0" smtClean="0">
                <a:latin typeface="Arial Narrow" panose="020B0606020202030204" pitchFamily="34" charset="0"/>
              </a:rPr>
              <a:t>, 29. 3. pp.231-252</a:t>
            </a:r>
          </a:p>
          <a:p>
            <a:r>
              <a:rPr lang="en-GB" sz="8800" dirty="0" err="1" smtClean="0">
                <a:latin typeface="Arial Narrow" panose="020B0606020202030204" pitchFamily="34" charset="0"/>
              </a:rPr>
              <a:t>Reay</a:t>
            </a:r>
            <a:r>
              <a:rPr lang="en-GB" sz="8800" dirty="0" smtClean="0">
                <a:latin typeface="Arial Narrow" panose="020B0606020202030204" pitchFamily="34" charset="0"/>
              </a:rPr>
              <a:t>, D. (2011), What would a socially just education system look like?: saving the minnows from the pike, </a:t>
            </a:r>
            <a:r>
              <a:rPr lang="en-GB" sz="8800" i="1" dirty="0" smtClean="0">
                <a:latin typeface="Arial Narrow" panose="020B0606020202030204" pitchFamily="34" charset="0"/>
              </a:rPr>
              <a:t>Journal of Education Policy</a:t>
            </a:r>
            <a:r>
              <a:rPr lang="en-GB" sz="8800" dirty="0" smtClean="0">
                <a:latin typeface="Arial Narrow" panose="020B0606020202030204" pitchFamily="34" charset="0"/>
              </a:rPr>
              <a:t>, 27, 5, pp. 587-599. </a:t>
            </a:r>
          </a:p>
          <a:p>
            <a:r>
              <a:rPr lang="en-GB" sz="8800" dirty="0" err="1" smtClean="0">
                <a:latin typeface="Arial Narrow" panose="020B0606020202030204" pitchFamily="34" charset="0"/>
              </a:rPr>
              <a:t>Skeggs</a:t>
            </a:r>
            <a:r>
              <a:rPr lang="en-GB" sz="8800" dirty="0" smtClean="0">
                <a:latin typeface="Arial Narrow" panose="020B0606020202030204" pitchFamily="34" charset="0"/>
              </a:rPr>
              <a:t>, B., (2004), </a:t>
            </a:r>
            <a:r>
              <a:rPr lang="en-GB" sz="8800" i="1" dirty="0" smtClean="0">
                <a:latin typeface="Arial Narrow" panose="020B0606020202030204" pitchFamily="34" charset="0"/>
              </a:rPr>
              <a:t>Class, Culture, Self</a:t>
            </a:r>
            <a:r>
              <a:rPr lang="en-GB" sz="8800" dirty="0" smtClean="0">
                <a:latin typeface="Arial Narrow" panose="020B0606020202030204" pitchFamily="34" charset="0"/>
              </a:rPr>
              <a:t>, (Routledge, London).</a:t>
            </a:r>
          </a:p>
          <a:p>
            <a:r>
              <a:rPr lang="en-GB" sz="8800" dirty="0" smtClean="0">
                <a:latin typeface="Arial Narrow" panose="020B0606020202030204" pitchFamily="34" charset="0"/>
              </a:rPr>
              <a:t>Solomon, R.P., </a:t>
            </a:r>
            <a:r>
              <a:rPr lang="en-GB" sz="8800" dirty="0" err="1" smtClean="0">
                <a:latin typeface="Arial Narrow" panose="020B0606020202030204" pitchFamily="34" charset="0"/>
              </a:rPr>
              <a:t>Portelli</a:t>
            </a:r>
            <a:r>
              <a:rPr lang="en-GB" sz="8800" dirty="0" smtClean="0">
                <a:latin typeface="Arial Narrow" panose="020B0606020202030204" pitchFamily="34" charset="0"/>
              </a:rPr>
              <a:t>, J. , Daniel, B-J. and Campbell, A. (2005), The discourse of Denial: how white teacher candidates construct race, racism and ‘white </a:t>
            </a:r>
            <a:r>
              <a:rPr lang="en-GB" sz="8800" dirty="0" err="1" smtClean="0">
                <a:latin typeface="Arial Narrow" panose="020B0606020202030204" pitchFamily="34" charset="0"/>
              </a:rPr>
              <a:t>privelege</a:t>
            </a:r>
            <a:r>
              <a:rPr lang="en-GB" sz="8800" dirty="0" smtClean="0">
                <a:latin typeface="Arial Narrow" panose="020B0606020202030204" pitchFamily="34" charset="0"/>
              </a:rPr>
              <a:t>’, </a:t>
            </a:r>
            <a:r>
              <a:rPr lang="en-GB" sz="8800" i="1" dirty="0" smtClean="0">
                <a:latin typeface="Arial Narrow" panose="020B0606020202030204" pitchFamily="34" charset="0"/>
              </a:rPr>
              <a:t>Race, Ethnicity and Education, </a:t>
            </a:r>
            <a:r>
              <a:rPr lang="en-GB" sz="8800" dirty="0" smtClean="0">
                <a:latin typeface="Arial Narrow" panose="020B0606020202030204" pitchFamily="34" charset="0"/>
              </a:rPr>
              <a:t>8, 2, pp.147-169.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63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237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Clarity</vt:lpstr>
      <vt:lpstr>Alternative narratives of social exclusion</vt:lpstr>
      <vt:lpstr>Families and parenting</vt:lpstr>
      <vt:lpstr>Social and educational (dis)-advantage</vt:lpstr>
      <vt:lpstr>Compensatory approaches, meritocracy or systemic change?</vt:lpstr>
      <vt:lpstr>Social mobility and fair access?</vt:lpstr>
      <vt:lpstr>Exclusion from school</vt:lpstr>
      <vt:lpstr>Aspiring to a more socially just education system?</vt:lpstr>
      <vt:lpstr>Readings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Alternative narratives of social exclusion</dc:title>
  <dc:creator>louise</dc:creator>
  <cp:lastModifiedBy>Heather Stanley</cp:lastModifiedBy>
  <cp:revision>34</cp:revision>
  <dcterms:created xsi:type="dcterms:W3CDTF">2013-11-28T13:09:18Z</dcterms:created>
  <dcterms:modified xsi:type="dcterms:W3CDTF">2013-11-28T13:55:09Z</dcterms:modified>
</cp:coreProperties>
</file>