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6" r:id="rId2"/>
    <p:sldId id="258" r:id="rId3"/>
    <p:sldId id="259" r:id="rId4"/>
    <p:sldId id="260" r:id="rId5"/>
    <p:sldId id="261" r:id="rId6"/>
    <p:sldId id="270" r:id="rId7"/>
    <p:sldId id="271" r:id="rId8"/>
    <p:sldId id="265" r:id="rId9"/>
    <p:sldId id="272" r:id="rId10"/>
    <p:sldId id="266" r:id="rId11"/>
    <p:sldId id="273"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howGuides="1">
      <p:cViewPr varScale="1">
        <p:scale>
          <a:sx n="117" d="100"/>
          <a:sy n="117" d="100"/>
        </p:scale>
        <p:origin x="-146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5F43B8-DB5E-4A7F-A5FB-E3467755DC5C}" type="datetimeFigureOut">
              <a:rPr lang="en-GB" smtClean="0"/>
              <a:pPr/>
              <a:t>04/03/2014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C57667-8F8E-4E11-98C0-EE4CAABABA66}" type="slidenum">
              <a:rPr lang="en-GB" smtClean="0"/>
              <a:pPr/>
              <a:t>‹#›</a:t>
            </a:fld>
            <a:endParaRPr lang="en-GB"/>
          </a:p>
        </p:txBody>
      </p:sp>
    </p:spTree>
    <p:extLst>
      <p:ext uri="{BB962C8B-B14F-4D97-AF65-F5344CB8AC3E}">
        <p14:creationId xmlns:p14="http://schemas.microsoft.com/office/powerpoint/2010/main" val="3447733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3C57667-8F8E-4E11-98C0-EE4CAABABA66}" type="slidenum">
              <a:rPr lang="en-GB" smtClean="0"/>
              <a:pPr/>
              <a:t>1</a:t>
            </a:fld>
            <a:endParaRPr lang="en-GB"/>
          </a:p>
        </p:txBody>
      </p:sp>
    </p:spTree>
    <p:extLst>
      <p:ext uri="{BB962C8B-B14F-4D97-AF65-F5344CB8AC3E}">
        <p14:creationId xmlns:p14="http://schemas.microsoft.com/office/powerpoint/2010/main" val="177076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3C57667-8F8E-4E11-98C0-EE4CAABABA66}" type="slidenum">
              <a:rPr lang="en-GB" smtClean="0"/>
              <a:pPr/>
              <a:t>2</a:t>
            </a:fld>
            <a:endParaRPr lang="en-GB"/>
          </a:p>
        </p:txBody>
      </p:sp>
    </p:spTree>
    <p:extLst>
      <p:ext uri="{BB962C8B-B14F-4D97-AF65-F5344CB8AC3E}">
        <p14:creationId xmlns:p14="http://schemas.microsoft.com/office/powerpoint/2010/main" val="2040796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3C57667-8F8E-4E11-98C0-EE4CAABABA66}" type="slidenum">
              <a:rPr lang="en-GB" smtClean="0"/>
              <a:pPr/>
              <a:t>3</a:t>
            </a:fld>
            <a:endParaRPr lang="en-GB"/>
          </a:p>
        </p:txBody>
      </p:sp>
    </p:spTree>
    <p:extLst>
      <p:ext uri="{BB962C8B-B14F-4D97-AF65-F5344CB8AC3E}">
        <p14:creationId xmlns:p14="http://schemas.microsoft.com/office/powerpoint/2010/main" val="477645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3C57667-8F8E-4E11-98C0-EE4CAABABA66}" type="slidenum">
              <a:rPr lang="en-GB" smtClean="0"/>
              <a:pPr/>
              <a:t>4</a:t>
            </a:fld>
            <a:endParaRPr lang="en-GB"/>
          </a:p>
        </p:txBody>
      </p:sp>
    </p:spTree>
    <p:extLst>
      <p:ext uri="{BB962C8B-B14F-4D97-AF65-F5344CB8AC3E}">
        <p14:creationId xmlns:p14="http://schemas.microsoft.com/office/powerpoint/2010/main" val="431730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3C57667-8F8E-4E11-98C0-EE4CAABABA66}" type="slidenum">
              <a:rPr lang="en-GB" smtClean="0"/>
              <a:pPr/>
              <a:t>5</a:t>
            </a:fld>
            <a:endParaRPr lang="en-GB"/>
          </a:p>
        </p:txBody>
      </p:sp>
    </p:spTree>
    <p:extLst>
      <p:ext uri="{BB962C8B-B14F-4D97-AF65-F5344CB8AC3E}">
        <p14:creationId xmlns:p14="http://schemas.microsoft.com/office/powerpoint/2010/main" val="3614049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3C57667-8F8E-4E11-98C0-EE4CAABABA66}" type="slidenum">
              <a:rPr lang="en-GB" smtClean="0"/>
              <a:pPr/>
              <a:t>6</a:t>
            </a:fld>
            <a:endParaRPr lang="en-GB"/>
          </a:p>
        </p:txBody>
      </p:sp>
    </p:spTree>
    <p:extLst>
      <p:ext uri="{BB962C8B-B14F-4D97-AF65-F5344CB8AC3E}">
        <p14:creationId xmlns:p14="http://schemas.microsoft.com/office/powerpoint/2010/main" val="1083303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3C57667-8F8E-4E11-98C0-EE4CAABABA66}" type="slidenum">
              <a:rPr lang="en-GB" smtClean="0"/>
              <a:pPr/>
              <a:t>7</a:t>
            </a:fld>
            <a:endParaRPr lang="en-GB"/>
          </a:p>
        </p:txBody>
      </p:sp>
    </p:spTree>
    <p:extLst>
      <p:ext uri="{BB962C8B-B14F-4D97-AF65-F5344CB8AC3E}">
        <p14:creationId xmlns:p14="http://schemas.microsoft.com/office/powerpoint/2010/main" val="4144378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3C57667-8F8E-4E11-98C0-EE4CAABABA66}" type="slidenum">
              <a:rPr lang="en-GB" smtClean="0"/>
              <a:pPr/>
              <a:t>8</a:t>
            </a:fld>
            <a:endParaRPr lang="en-GB"/>
          </a:p>
        </p:txBody>
      </p:sp>
    </p:spTree>
    <p:extLst>
      <p:ext uri="{BB962C8B-B14F-4D97-AF65-F5344CB8AC3E}">
        <p14:creationId xmlns:p14="http://schemas.microsoft.com/office/powerpoint/2010/main" val="507887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3C57667-8F8E-4E11-98C0-EE4CAABABA66}" type="slidenum">
              <a:rPr lang="en-GB" smtClean="0"/>
              <a:pPr/>
              <a:t>9</a:t>
            </a:fld>
            <a:endParaRPr lang="en-GB"/>
          </a:p>
        </p:txBody>
      </p:sp>
    </p:spTree>
    <p:extLst>
      <p:ext uri="{BB962C8B-B14F-4D97-AF65-F5344CB8AC3E}">
        <p14:creationId xmlns:p14="http://schemas.microsoft.com/office/powerpoint/2010/main" val="3793042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3C57667-8F8E-4E11-98C0-EE4CAABABA66}" type="slidenum">
              <a:rPr lang="en-GB" smtClean="0"/>
              <a:pPr/>
              <a:t>10</a:t>
            </a:fld>
            <a:endParaRPr lang="en-GB"/>
          </a:p>
        </p:txBody>
      </p:sp>
    </p:spTree>
    <p:extLst>
      <p:ext uri="{BB962C8B-B14F-4D97-AF65-F5344CB8AC3E}">
        <p14:creationId xmlns:p14="http://schemas.microsoft.com/office/powerpoint/2010/main" val="398848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3C57667-8F8E-4E11-98C0-EE4CAABABA66}" type="slidenum">
              <a:rPr lang="en-GB" smtClean="0"/>
              <a:pPr/>
              <a:t>11</a:t>
            </a:fld>
            <a:endParaRPr lang="en-GB"/>
          </a:p>
        </p:txBody>
      </p:sp>
    </p:spTree>
    <p:extLst>
      <p:ext uri="{BB962C8B-B14F-4D97-AF65-F5344CB8AC3E}">
        <p14:creationId xmlns:p14="http://schemas.microsoft.com/office/powerpoint/2010/main" val="3594317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B166542-F87E-45E7-B068-87F18070C751}" type="datetimeFigureOut">
              <a:rPr lang="en-GB" smtClean="0"/>
              <a:pPr/>
              <a:t>04/03/2014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05109-9355-48CB-8C26-702959052AC9}" type="slidenum">
              <a:rPr lang="en-GB" smtClean="0"/>
              <a:pPr/>
              <a:t>‹#›</a:t>
            </a:fld>
            <a:endParaRPr lang="en-GB"/>
          </a:p>
        </p:txBody>
      </p:sp>
    </p:spTree>
    <p:extLst>
      <p:ext uri="{BB962C8B-B14F-4D97-AF65-F5344CB8AC3E}">
        <p14:creationId xmlns:p14="http://schemas.microsoft.com/office/powerpoint/2010/main" val="256119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B166542-F87E-45E7-B068-87F18070C751}" type="datetimeFigureOut">
              <a:rPr lang="en-GB" smtClean="0"/>
              <a:pPr/>
              <a:t>04/03/2014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05109-9355-48CB-8C26-702959052AC9}" type="slidenum">
              <a:rPr lang="en-GB" smtClean="0"/>
              <a:pPr/>
              <a:t>‹#›</a:t>
            </a:fld>
            <a:endParaRPr lang="en-GB"/>
          </a:p>
        </p:txBody>
      </p:sp>
    </p:spTree>
    <p:extLst>
      <p:ext uri="{BB962C8B-B14F-4D97-AF65-F5344CB8AC3E}">
        <p14:creationId xmlns:p14="http://schemas.microsoft.com/office/powerpoint/2010/main" val="188038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166542-F87E-45E7-B068-87F18070C751}" type="datetimeFigureOut">
              <a:rPr lang="en-GB" smtClean="0"/>
              <a:pPr/>
              <a:t>04/03/2014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05109-9355-48CB-8C26-702959052AC9}" type="slidenum">
              <a:rPr lang="en-GB" smtClean="0"/>
              <a:pPr/>
              <a:t>‹#›</a:t>
            </a:fld>
            <a:endParaRPr lang="en-GB"/>
          </a:p>
        </p:txBody>
      </p:sp>
    </p:spTree>
    <p:extLst>
      <p:ext uri="{BB962C8B-B14F-4D97-AF65-F5344CB8AC3E}">
        <p14:creationId xmlns:p14="http://schemas.microsoft.com/office/powerpoint/2010/main" val="2296623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B166542-F87E-45E7-B068-87F18070C751}" type="datetimeFigureOut">
              <a:rPr lang="en-GB" smtClean="0"/>
              <a:pPr/>
              <a:t>04/03/2014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B05109-9355-48CB-8C26-702959052AC9}" type="slidenum">
              <a:rPr lang="en-GB" smtClean="0"/>
              <a:pPr/>
              <a:t>‹#›</a:t>
            </a:fld>
            <a:endParaRPr lang="en-GB"/>
          </a:p>
        </p:txBody>
      </p:sp>
    </p:spTree>
    <p:extLst>
      <p:ext uri="{BB962C8B-B14F-4D97-AF65-F5344CB8AC3E}">
        <p14:creationId xmlns:p14="http://schemas.microsoft.com/office/powerpoint/2010/main" val="17340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B166542-F87E-45E7-B068-87F18070C751}" type="datetimeFigureOut">
              <a:rPr lang="en-GB" smtClean="0"/>
              <a:pPr/>
              <a:t>04/03/2014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4B05109-9355-48CB-8C26-702959052AC9}" type="slidenum">
              <a:rPr lang="en-GB" smtClean="0"/>
              <a:pPr/>
              <a:t>‹#›</a:t>
            </a:fld>
            <a:endParaRPr lang="en-GB"/>
          </a:p>
        </p:txBody>
      </p:sp>
    </p:spTree>
    <p:extLst>
      <p:ext uri="{BB962C8B-B14F-4D97-AF65-F5344CB8AC3E}">
        <p14:creationId xmlns:p14="http://schemas.microsoft.com/office/powerpoint/2010/main" val="272773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B166542-F87E-45E7-B068-87F18070C751}" type="datetimeFigureOut">
              <a:rPr lang="en-GB" smtClean="0"/>
              <a:pPr/>
              <a:t>04/03/2014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4B05109-9355-48CB-8C26-702959052AC9}" type="slidenum">
              <a:rPr lang="en-GB" smtClean="0"/>
              <a:pPr/>
              <a:t>‹#›</a:t>
            </a:fld>
            <a:endParaRPr lang="en-GB"/>
          </a:p>
        </p:txBody>
      </p:sp>
    </p:spTree>
    <p:extLst>
      <p:ext uri="{BB962C8B-B14F-4D97-AF65-F5344CB8AC3E}">
        <p14:creationId xmlns:p14="http://schemas.microsoft.com/office/powerpoint/2010/main" val="1405570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166542-F87E-45E7-B068-87F18070C751}" type="datetimeFigureOut">
              <a:rPr lang="en-GB" smtClean="0"/>
              <a:pPr/>
              <a:t>04/03/2014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4B05109-9355-48CB-8C26-702959052AC9}" type="slidenum">
              <a:rPr lang="en-GB" smtClean="0"/>
              <a:pPr/>
              <a:t>‹#›</a:t>
            </a:fld>
            <a:endParaRPr lang="en-GB"/>
          </a:p>
        </p:txBody>
      </p:sp>
    </p:spTree>
    <p:extLst>
      <p:ext uri="{BB962C8B-B14F-4D97-AF65-F5344CB8AC3E}">
        <p14:creationId xmlns:p14="http://schemas.microsoft.com/office/powerpoint/2010/main" val="2666076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166542-F87E-45E7-B068-87F18070C751}" type="datetimeFigureOut">
              <a:rPr lang="en-GB" smtClean="0"/>
              <a:pPr/>
              <a:t>04/03/2014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B05109-9355-48CB-8C26-702959052AC9}" type="slidenum">
              <a:rPr lang="en-GB" smtClean="0"/>
              <a:pPr/>
              <a:t>‹#›</a:t>
            </a:fld>
            <a:endParaRPr lang="en-GB"/>
          </a:p>
        </p:txBody>
      </p:sp>
    </p:spTree>
    <p:extLst>
      <p:ext uri="{BB962C8B-B14F-4D97-AF65-F5344CB8AC3E}">
        <p14:creationId xmlns:p14="http://schemas.microsoft.com/office/powerpoint/2010/main" val="1741238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166542-F87E-45E7-B068-87F18070C751}" type="datetimeFigureOut">
              <a:rPr lang="en-GB" smtClean="0"/>
              <a:pPr/>
              <a:t>04/03/2014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B05109-9355-48CB-8C26-702959052AC9}" type="slidenum">
              <a:rPr lang="en-GB" smtClean="0"/>
              <a:pPr/>
              <a:t>‹#›</a:t>
            </a:fld>
            <a:endParaRPr lang="en-GB"/>
          </a:p>
        </p:txBody>
      </p:sp>
    </p:spTree>
    <p:extLst>
      <p:ext uri="{BB962C8B-B14F-4D97-AF65-F5344CB8AC3E}">
        <p14:creationId xmlns:p14="http://schemas.microsoft.com/office/powerpoint/2010/main" val="2882420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B166542-F87E-45E7-B068-87F18070C751}" type="datetimeFigureOut">
              <a:rPr lang="en-GB" smtClean="0"/>
              <a:pPr/>
              <a:t>04/03/2014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05109-9355-48CB-8C26-702959052AC9}" type="slidenum">
              <a:rPr lang="en-GB" smtClean="0"/>
              <a:pPr/>
              <a:t>‹#›</a:t>
            </a:fld>
            <a:endParaRPr lang="en-GB"/>
          </a:p>
        </p:txBody>
      </p:sp>
    </p:spTree>
    <p:extLst>
      <p:ext uri="{BB962C8B-B14F-4D97-AF65-F5344CB8AC3E}">
        <p14:creationId xmlns:p14="http://schemas.microsoft.com/office/powerpoint/2010/main" val="41699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B166542-F87E-45E7-B068-87F18070C751}" type="datetimeFigureOut">
              <a:rPr lang="en-GB" smtClean="0"/>
              <a:pPr/>
              <a:t>04/03/2014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05109-9355-48CB-8C26-702959052AC9}" type="slidenum">
              <a:rPr lang="en-GB" smtClean="0"/>
              <a:pPr/>
              <a:t>‹#›</a:t>
            </a:fld>
            <a:endParaRPr lang="en-GB"/>
          </a:p>
        </p:txBody>
      </p:sp>
    </p:spTree>
    <p:extLst>
      <p:ext uri="{BB962C8B-B14F-4D97-AF65-F5344CB8AC3E}">
        <p14:creationId xmlns:p14="http://schemas.microsoft.com/office/powerpoint/2010/main" val="1665355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166542-F87E-45E7-B068-87F18070C751}" type="datetimeFigureOut">
              <a:rPr lang="en-GB" smtClean="0"/>
              <a:pPr/>
              <a:t>04/03/2014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B05109-9355-48CB-8C26-702959052AC9}" type="slidenum">
              <a:rPr lang="en-GB" smtClean="0"/>
              <a:pPr/>
              <a:t>‹#›</a:t>
            </a:fld>
            <a:endParaRPr lang="en-GB"/>
          </a:p>
        </p:txBody>
      </p:sp>
    </p:spTree>
    <p:extLst>
      <p:ext uri="{BB962C8B-B14F-4D97-AF65-F5344CB8AC3E}">
        <p14:creationId xmlns:p14="http://schemas.microsoft.com/office/powerpoint/2010/main" val="16824081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ebarchive.nationalarchives.gov.uk/20130802215754/http:/www.youtube.com/watch?v=U_F7yTVB2Iw"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4705"/>
            <a:ext cx="7772400" cy="2835746"/>
          </a:xfrm>
        </p:spPr>
        <p:txBody>
          <a:bodyPr>
            <a:normAutofit fontScale="90000"/>
          </a:bodyPr>
          <a:lstStyle/>
          <a:p>
            <a:r>
              <a:rPr lang="en-GB" dirty="0" smtClean="0">
                <a:solidFill>
                  <a:schemeClr val="accent4">
                    <a:lumMod val="50000"/>
                  </a:schemeClr>
                </a:solidFill>
              </a:rPr>
              <a:t>“All a bit of a nightmare:” Parents’ experience of professional intervention following sudden, unexpected child death </a:t>
            </a:r>
            <a:endParaRPr lang="en-GB" dirty="0">
              <a:solidFill>
                <a:schemeClr val="accent4">
                  <a:lumMod val="50000"/>
                </a:schemeClr>
              </a:solidFill>
            </a:endParaRPr>
          </a:p>
        </p:txBody>
      </p:sp>
      <p:sp>
        <p:nvSpPr>
          <p:cNvPr id="3" name="Subtitle 2"/>
          <p:cNvSpPr>
            <a:spLocks noGrp="1"/>
          </p:cNvSpPr>
          <p:nvPr>
            <p:ph type="subTitle" idx="1"/>
          </p:nvPr>
        </p:nvSpPr>
        <p:spPr>
          <a:xfrm>
            <a:off x="1371600" y="3429000"/>
            <a:ext cx="6400800" cy="2736304"/>
          </a:xfrm>
        </p:spPr>
        <p:txBody>
          <a:bodyPr>
            <a:normAutofit/>
          </a:bodyPr>
          <a:lstStyle/>
          <a:p>
            <a:r>
              <a:rPr lang="en-GB" dirty="0" smtClean="0">
                <a:solidFill>
                  <a:schemeClr val="tx2">
                    <a:lumMod val="60000"/>
                    <a:lumOff val="40000"/>
                  </a:schemeClr>
                </a:solidFill>
              </a:rPr>
              <a:t>Denise Turner</a:t>
            </a:r>
          </a:p>
          <a:p>
            <a:r>
              <a:rPr lang="en-GB" dirty="0" smtClean="0">
                <a:solidFill>
                  <a:schemeClr val="tx2">
                    <a:lumMod val="60000"/>
                    <a:lumOff val="40000"/>
                  </a:schemeClr>
                </a:solidFill>
              </a:rPr>
              <a:t>Department of Social Work and Social Care</a:t>
            </a:r>
          </a:p>
          <a:p>
            <a:r>
              <a:rPr lang="en-GB" dirty="0" smtClean="0">
                <a:solidFill>
                  <a:schemeClr val="tx2">
                    <a:lumMod val="60000"/>
                    <a:lumOff val="40000"/>
                  </a:schemeClr>
                </a:solidFill>
              </a:rPr>
              <a:t>University of Sussex</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8745" y="5733256"/>
            <a:ext cx="1762125" cy="381000"/>
          </a:xfrm>
          <a:prstGeom prst="rect">
            <a:avLst/>
          </a:prstGeom>
        </p:spPr>
      </p:pic>
    </p:spTree>
    <p:extLst>
      <p:ext uri="{BB962C8B-B14F-4D97-AF65-F5344CB8AC3E}">
        <p14:creationId xmlns:p14="http://schemas.microsoft.com/office/powerpoint/2010/main" val="8868574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2016224"/>
          </a:xfrm>
        </p:spPr>
        <p:txBody>
          <a:bodyPr>
            <a:normAutofit fontScale="90000"/>
          </a:bodyPr>
          <a:lstStyle/>
          <a:p>
            <a:pPr algn="l"/>
            <a:r>
              <a:rPr lang="en-GB" dirty="0"/>
              <a:t>‘</a:t>
            </a:r>
            <a:r>
              <a:rPr lang="en-GB" sz="4000" dirty="0"/>
              <a:t>Sudden, Unexpected Death in Infancy’ a multi-agency protocol for care and investigation</a:t>
            </a:r>
            <a:r>
              <a:rPr lang="en-GB" sz="4000" dirty="0" smtClean="0"/>
              <a:t>’ </a:t>
            </a:r>
            <a:r>
              <a:rPr lang="en-GB" sz="2000" dirty="0" smtClean="0"/>
              <a:t>(Royal </a:t>
            </a:r>
            <a:r>
              <a:rPr lang="en-GB" sz="2000" dirty="0"/>
              <a:t>College of Pathologists and the Royal College of Paediatricians and Child </a:t>
            </a:r>
            <a:r>
              <a:rPr lang="en-GB" sz="2000" dirty="0" smtClean="0"/>
              <a:t>Health, 2004) </a:t>
            </a:r>
            <a:endParaRPr lang="en-GB" sz="2000" dirty="0"/>
          </a:p>
        </p:txBody>
      </p:sp>
      <p:sp>
        <p:nvSpPr>
          <p:cNvPr id="3" name="Content Placeholder 2"/>
          <p:cNvSpPr>
            <a:spLocks noGrp="1"/>
          </p:cNvSpPr>
          <p:nvPr>
            <p:ph idx="1"/>
          </p:nvPr>
        </p:nvSpPr>
        <p:spPr>
          <a:xfrm>
            <a:off x="457200" y="2420888"/>
            <a:ext cx="8229600" cy="4176464"/>
          </a:xfrm>
        </p:spPr>
        <p:txBody>
          <a:bodyPr/>
          <a:lstStyle/>
          <a:p>
            <a:r>
              <a:rPr lang="en-GB" dirty="0" smtClean="0">
                <a:solidFill>
                  <a:schemeClr val="tx2">
                    <a:lumMod val="60000"/>
                    <a:lumOff val="40000"/>
                  </a:schemeClr>
                </a:solidFill>
              </a:rPr>
              <a:t>Response to Sally Clark; Angela </a:t>
            </a:r>
            <a:r>
              <a:rPr lang="en-GB" dirty="0" err="1" smtClean="0">
                <a:solidFill>
                  <a:schemeClr val="tx2">
                    <a:lumMod val="60000"/>
                    <a:lumOff val="40000"/>
                  </a:schemeClr>
                </a:solidFill>
              </a:rPr>
              <a:t>Cannings</a:t>
            </a:r>
            <a:r>
              <a:rPr lang="en-GB" dirty="0" smtClean="0">
                <a:solidFill>
                  <a:schemeClr val="tx2">
                    <a:lumMod val="60000"/>
                    <a:lumOff val="40000"/>
                  </a:schemeClr>
                </a:solidFill>
              </a:rPr>
              <a:t> and </a:t>
            </a:r>
            <a:r>
              <a:rPr lang="en-GB" dirty="0" err="1" smtClean="0">
                <a:solidFill>
                  <a:schemeClr val="tx2">
                    <a:lumMod val="60000"/>
                    <a:lumOff val="40000"/>
                  </a:schemeClr>
                </a:solidFill>
              </a:rPr>
              <a:t>Trupti</a:t>
            </a:r>
            <a:r>
              <a:rPr lang="en-GB" dirty="0" smtClean="0">
                <a:solidFill>
                  <a:schemeClr val="tx2">
                    <a:lumMod val="60000"/>
                    <a:lumOff val="40000"/>
                  </a:schemeClr>
                </a:solidFill>
              </a:rPr>
              <a:t> Patel – all released on Appeal (2003)</a:t>
            </a:r>
          </a:p>
          <a:p>
            <a:r>
              <a:rPr lang="en-GB" dirty="0" smtClean="0">
                <a:solidFill>
                  <a:schemeClr val="tx2">
                    <a:lumMod val="60000"/>
                    <a:lumOff val="40000"/>
                  </a:schemeClr>
                </a:solidFill>
              </a:rPr>
              <a:t>Recommendations: Formalisation of ‘Rapid Response’ :</a:t>
            </a:r>
            <a:r>
              <a:rPr lang="en-GB" sz="2400" dirty="0" smtClean="0">
                <a:solidFill>
                  <a:schemeClr val="tx2">
                    <a:lumMod val="60000"/>
                    <a:lumOff val="40000"/>
                  </a:schemeClr>
                </a:solidFill>
              </a:rPr>
              <a:t>The ‘golden hour’; Investigation and interview; crime scene …Police are required to treat the deaths as a potential crime (ACPO, 2005).  </a:t>
            </a:r>
          </a:p>
        </p:txBody>
      </p:sp>
    </p:spTree>
    <p:extLst>
      <p:ext uri="{BB962C8B-B14F-4D97-AF65-F5344CB8AC3E}">
        <p14:creationId xmlns:p14="http://schemas.microsoft.com/office/powerpoint/2010/main" val="21219175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GB" dirty="0" smtClean="0"/>
              <a:t>Further Recommendations…</a:t>
            </a:r>
            <a:endParaRPr lang="en-GB" dirty="0"/>
          </a:p>
        </p:txBody>
      </p:sp>
      <p:sp>
        <p:nvSpPr>
          <p:cNvPr id="3" name="Content Placeholder 2"/>
          <p:cNvSpPr>
            <a:spLocks noGrp="1"/>
          </p:cNvSpPr>
          <p:nvPr>
            <p:ph idx="1"/>
          </p:nvPr>
        </p:nvSpPr>
        <p:spPr>
          <a:xfrm>
            <a:off x="457200" y="980728"/>
            <a:ext cx="8229600" cy="5616624"/>
          </a:xfrm>
        </p:spPr>
        <p:txBody>
          <a:bodyPr>
            <a:normAutofit fontScale="85000" lnSpcReduction="20000"/>
          </a:bodyPr>
          <a:lstStyle/>
          <a:p>
            <a:endParaRPr lang="en-GB" sz="2400" dirty="0" smtClean="0">
              <a:solidFill>
                <a:schemeClr val="tx2">
                  <a:lumMod val="60000"/>
                  <a:lumOff val="40000"/>
                </a:schemeClr>
              </a:solidFill>
            </a:endParaRPr>
          </a:p>
          <a:p>
            <a:r>
              <a:rPr lang="en-GB" sz="2400" dirty="0" smtClean="0">
                <a:solidFill>
                  <a:schemeClr val="tx2">
                    <a:lumMod val="60000"/>
                    <a:lumOff val="40000"/>
                  </a:schemeClr>
                </a:solidFill>
              </a:rPr>
              <a:t>Initial </a:t>
            </a:r>
            <a:r>
              <a:rPr lang="en-GB" sz="2400" dirty="0">
                <a:solidFill>
                  <a:schemeClr val="tx2">
                    <a:lumMod val="60000"/>
                    <a:lumOff val="40000"/>
                  </a:schemeClr>
                </a:solidFill>
              </a:rPr>
              <a:t>police investigation should be followed by examination in A &amp; E and a later home visit, within 24 hours if possible. This home visit should be carried out ideally, by a ‘trained and experienced health professional’ usually a paediatrician, ‘who will have the confidence of the family and authority with the police’ (RCPCH &amp; </a:t>
            </a:r>
            <a:r>
              <a:rPr lang="en-GB" sz="2400" dirty="0" err="1">
                <a:solidFill>
                  <a:schemeClr val="tx2">
                    <a:lumMod val="60000"/>
                    <a:lumOff val="40000"/>
                  </a:schemeClr>
                </a:solidFill>
              </a:rPr>
              <a:t>RCPath</a:t>
            </a:r>
            <a:r>
              <a:rPr lang="en-GB" sz="2400" dirty="0">
                <a:solidFill>
                  <a:schemeClr val="tx2">
                    <a:lumMod val="60000"/>
                    <a:lumOff val="40000"/>
                  </a:schemeClr>
                </a:solidFill>
              </a:rPr>
              <a:t>, 2004, p. 2). </a:t>
            </a:r>
            <a:endParaRPr lang="en-GB" sz="2400" dirty="0" smtClean="0">
              <a:solidFill>
                <a:schemeClr val="tx2">
                  <a:lumMod val="60000"/>
                  <a:lumOff val="40000"/>
                </a:schemeClr>
              </a:solidFill>
            </a:endParaRPr>
          </a:p>
          <a:p>
            <a:endParaRPr lang="en-GB" sz="2400" dirty="0" smtClean="0">
              <a:solidFill>
                <a:schemeClr val="tx2">
                  <a:lumMod val="60000"/>
                  <a:lumOff val="40000"/>
                </a:schemeClr>
              </a:solidFill>
            </a:endParaRPr>
          </a:p>
          <a:p>
            <a:r>
              <a:rPr lang="en-GB" sz="2400" dirty="0" smtClean="0">
                <a:solidFill>
                  <a:schemeClr val="tx2">
                    <a:lumMod val="60000"/>
                    <a:lumOff val="40000"/>
                  </a:schemeClr>
                </a:solidFill>
              </a:rPr>
              <a:t>A </a:t>
            </a:r>
            <a:r>
              <a:rPr lang="en-GB" sz="2400" dirty="0">
                <a:solidFill>
                  <a:schemeClr val="tx2">
                    <a:lumMod val="60000"/>
                    <a:lumOff val="40000"/>
                  </a:schemeClr>
                </a:solidFill>
              </a:rPr>
              <a:t>multi professional meeting to discuss the family and the death and ‘provide a …report for the coroner’ (RCPCH &amp; </a:t>
            </a:r>
            <a:r>
              <a:rPr lang="en-GB" sz="2400" dirty="0" err="1">
                <a:solidFill>
                  <a:schemeClr val="tx2">
                    <a:lumMod val="60000"/>
                    <a:lumOff val="40000"/>
                  </a:schemeClr>
                </a:solidFill>
              </a:rPr>
              <a:t>RCPath</a:t>
            </a:r>
            <a:r>
              <a:rPr lang="en-GB" sz="2400" dirty="0">
                <a:solidFill>
                  <a:schemeClr val="tx2">
                    <a:lumMod val="60000"/>
                    <a:lumOff val="40000"/>
                  </a:schemeClr>
                </a:solidFill>
              </a:rPr>
              <a:t>, 2004, p. 3). This is likely to be the first of several meetings, with the aim of considering ‘how procedures at the time of the death and afterwards were managed’ (FSID, 2011, p. 6) and these meetings will usually culminate in a Case Review.</a:t>
            </a:r>
          </a:p>
          <a:p>
            <a:pPr marL="0" indent="0">
              <a:buNone/>
            </a:pPr>
            <a:endParaRPr lang="en-GB" sz="2400" dirty="0">
              <a:solidFill>
                <a:schemeClr val="tx2">
                  <a:lumMod val="60000"/>
                  <a:lumOff val="40000"/>
                </a:schemeClr>
              </a:solidFill>
            </a:endParaRPr>
          </a:p>
          <a:p>
            <a:r>
              <a:rPr lang="en-GB" sz="2400" dirty="0">
                <a:solidFill>
                  <a:schemeClr val="tx2">
                    <a:lumMod val="60000"/>
                    <a:lumOff val="40000"/>
                  </a:schemeClr>
                </a:solidFill>
              </a:rPr>
              <a:t>The conclusions reached from this Case Review also lead to a report which is sent to the Child Death Overview Panel (CDOP) formed in turn  from groups of professionals who meet several times a year to discuss child deaths within their area and ‘report on the lessons learnt.’ ‘CDOP also produces information and reports for Local Safeguarding Children’s </a:t>
            </a:r>
            <a:r>
              <a:rPr lang="en-GB" sz="2400" dirty="0" smtClean="0">
                <a:solidFill>
                  <a:schemeClr val="tx2">
                    <a:lumMod val="60000"/>
                    <a:lumOff val="40000"/>
                  </a:schemeClr>
                </a:solidFill>
              </a:rPr>
              <a:t>Boards….</a:t>
            </a:r>
          </a:p>
          <a:p>
            <a:r>
              <a:rPr lang="en-GB" sz="2400" dirty="0" smtClean="0">
                <a:solidFill>
                  <a:schemeClr val="tx2">
                    <a:lumMod val="60000"/>
                    <a:lumOff val="40000"/>
                  </a:schemeClr>
                </a:solidFill>
              </a:rPr>
              <a:t> ‘Parents are not invited to be part of this panel …but may be invited to contribute comments..’ (FSID, 2011, p.6)</a:t>
            </a:r>
          </a:p>
          <a:p>
            <a:endParaRPr lang="en-GB" sz="2400" dirty="0">
              <a:solidFill>
                <a:schemeClr val="tx2">
                  <a:lumMod val="60000"/>
                  <a:lumOff val="40000"/>
                </a:schemeClr>
              </a:solidFill>
            </a:endParaRPr>
          </a:p>
          <a:p>
            <a:endParaRPr lang="en-GB" sz="2400" dirty="0">
              <a:solidFill>
                <a:schemeClr val="tx2">
                  <a:lumMod val="60000"/>
                  <a:lumOff val="40000"/>
                </a:schemeClr>
              </a:solidFill>
            </a:endParaRPr>
          </a:p>
          <a:p>
            <a:endParaRPr lang="en-GB" sz="1800" dirty="0">
              <a:solidFill>
                <a:schemeClr val="tx2">
                  <a:lumMod val="60000"/>
                  <a:lumOff val="40000"/>
                </a:schemeClr>
              </a:solidFill>
            </a:endParaRPr>
          </a:p>
          <a:p>
            <a:pPr marL="0" indent="0">
              <a:buNone/>
            </a:pPr>
            <a:endParaRPr lang="en-GB" dirty="0"/>
          </a:p>
        </p:txBody>
      </p:sp>
    </p:spTree>
    <p:extLst>
      <p:ext uri="{BB962C8B-B14F-4D97-AF65-F5344CB8AC3E}">
        <p14:creationId xmlns:p14="http://schemas.microsoft.com/office/powerpoint/2010/main" val="21617804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smtClean="0"/>
              <a:t>‘Every parent has the right to have their child’s death properly investigated..’</a:t>
            </a:r>
            <a:endParaRPr lang="en-GB" sz="3600" dirty="0"/>
          </a:p>
        </p:txBody>
      </p:sp>
      <p:sp>
        <p:nvSpPr>
          <p:cNvPr id="3" name="Content Placeholder 2"/>
          <p:cNvSpPr>
            <a:spLocks noGrp="1"/>
          </p:cNvSpPr>
          <p:nvPr>
            <p:ph idx="1"/>
          </p:nvPr>
        </p:nvSpPr>
        <p:spPr/>
        <p:txBody>
          <a:bodyPr>
            <a:normAutofit fontScale="77500" lnSpcReduction="20000"/>
          </a:bodyPr>
          <a:lstStyle/>
          <a:p>
            <a:r>
              <a:rPr lang="en-US" dirty="0" smtClean="0">
                <a:solidFill>
                  <a:schemeClr val="tx2">
                    <a:lumMod val="60000"/>
                    <a:lumOff val="40000"/>
                  </a:schemeClr>
                </a:solidFill>
              </a:rPr>
              <a:t>‘the family should be at the </a:t>
            </a:r>
            <a:r>
              <a:rPr lang="en-US" dirty="0" err="1" smtClean="0">
                <a:solidFill>
                  <a:schemeClr val="tx2">
                    <a:lumMod val="60000"/>
                    <a:lumOff val="40000"/>
                  </a:schemeClr>
                </a:solidFill>
              </a:rPr>
              <a:t>centre</a:t>
            </a:r>
            <a:r>
              <a:rPr lang="en-US" dirty="0" smtClean="0">
                <a:solidFill>
                  <a:schemeClr val="tx2">
                    <a:lumMod val="60000"/>
                    <a:lumOff val="40000"/>
                  </a:schemeClr>
                </a:solidFill>
              </a:rPr>
              <a:t> of procedures and every process should be sensitive to the family’s needs’ (Kennedy Report, p. 3)</a:t>
            </a:r>
          </a:p>
          <a:p>
            <a:endParaRPr lang="en-US" dirty="0" smtClean="0">
              <a:solidFill>
                <a:schemeClr val="tx2">
                  <a:lumMod val="60000"/>
                  <a:lumOff val="40000"/>
                </a:schemeClr>
              </a:solidFill>
            </a:endParaRPr>
          </a:p>
          <a:p>
            <a:r>
              <a:rPr lang="en-US" dirty="0" smtClean="0">
                <a:solidFill>
                  <a:schemeClr val="tx2">
                    <a:lumMod val="60000"/>
                    <a:lumOff val="40000"/>
                  </a:schemeClr>
                </a:solidFill>
              </a:rPr>
              <a:t>A thorough , systematic investigation of the circumstances of the death based on the best available evidence and a sensitive, caring approach to the family…the two are not mutually exclusive’ (</a:t>
            </a:r>
            <a:r>
              <a:rPr lang="en-US" dirty="0" err="1" smtClean="0">
                <a:solidFill>
                  <a:schemeClr val="tx2">
                    <a:lumMod val="60000"/>
                    <a:lumOff val="40000"/>
                  </a:schemeClr>
                </a:solidFill>
              </a:rPr>
              <a:t>Sidebotham</a:t>
            </a:r>
            <a:r>
              <a:rPr lang="en-US" dirty="0" smtClean="0">
                <a:solidFill>
                  <a:schemeClr val="tx2">
                    <a:lumMod val="60000"/>
                    <a:lumOff val="40000"/>
                  </a:schemeClr>
                </a:solidFill>
              </a:rPr>
              <a:t> and Fleming, 2007, p.98).</a:t>
            </a:r>
          </a:p>
          <a:p>
            <a:endParaRPr lang="en-US" dirty="0">
              <a:solidFill>
                <a:schemeClr val="tx2">
                  <a:lumMod val="60000"/>
                  <a:lumOff val="40000"/>
                </a:schemeClr>
              </a:solidFill>
            </a:endParaRPr>
          </a:p>
          <a:p>
            <a:endParaRPr lang="en-US" dirty="0" smtClean="0">
              <a:solidFill>
                <a:schemeClr val="tx2">
                  <a:lumMod val="60000"/>
                  <a:lumOff val="40000"/>
                </a:schemeClr>
              </a:solidFill>
            </a:endParaRPr>
          </a:p>
          <a:p>
            <a:r>
              <a:rPr lang="en-GB" dirty="0" smtClean="0">
                <a:solidFill>
                  <a:schemeClr val="tx2">
                    <a:lumMod val="60000"/>
                    <a:lumOff val="40000"/>
                  </a:schemeClr>
                </a:solidFill>
              </a:rPr>
              <a:t> </a:t>
            </a:r>
            <a:r>
              <a:rPr lang="en-GB" dirty="0">
                <a:solidFill>
                  <a:schemeClr val="tx2">
                    <a:lumMod val="60000"/>
                    <a:lumOff val="40000"/>
                  </a:schemeClr>
                </a:solidFill>
              </a:rPr>
              <a:t>‘given the nature and sensitivity of the subject, some contentious issues </a:t>
            </a:r>
            <a:r>
              <a:rPr lang="en-GB" dirty="0" smtClean="0">
                <a:solidFill>
                  <a:schemeClr val="tx2">
                    <a:lumMod val="60000"/>
                    <a:lumOff val="40000"/>
                  </a:schemeClr>
                </a:solidFill>
              </a:rPr>
              <a:t>remain…’ (Kennedy Report, p.5) </a:t>
            </a:r>
            <a:endParaRPr lang="en-US" dirty="0" smtClean="0">
              <a:solidFill>
                <a:schemeClr val="tx2">
                  <a:lumMod val="60000"/>
                  <a:lumOff val="40000"/>
                </a:schemeClr>
              </a:solidFill>
            </a:endParaRPr>
          </a:p>
          <a:p>
            <a:endParaRPr lang="en-US" dirty="0"/>
          </a:p>
          <a:p>
            <a:endParaRPr lang="en-US" dirty="0" smtClean="0"/>
          </a:p>
          <a:p>
            <a:endParaRPr lang="en-US" dirty="0"/>
          </a:p>
          <a:p>
            <a:endParaRPr lang="en-GB" dirty="0" smtClean="0"/>
          </a:p>
          <a:p>
            <a:endParaRPr lang="en-GB" dirty="0"/>
          </a:p>
        </p:txBody>
      </p:sp>
    </p:spTree>
    <p:extLst>
      <p:ext uri="{BB962C8B-B14F-4D97-AF65-F5344CB8AC3E}">
        <p14:creationId xmlns:p14="http://schemas.microsoft.com/office/powerpoint/2010/main" val="12326190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92088"/>
          </a:xfrm>
        </p:spPr>
        <p:txBody>
          <a:bodyPr/>
          <a:lstStyle/>
          <a:p>
            <a:r>
              <a:rPr lang="en-GB" dirty="0" smtClean="0"/>
              <a:t>Parents Stories…</a:t>
            </a:r>
            <a:endParaRPr lang="en-GB" dirty="0"/>
          </a:p>
        </p:txBody>
      </p:sp>
      <p:sp>
        <p:nvSpPr>
          <p:cNvPr id="3" name="Content Placeholder 2"/>
          <p:cNvSpPr>
            <a:spLocks noGrp="1"/>
          </p:cNvSpPr>
          <p:nvPr>
            <p:ph idx="1"/>
          </p:nvPr>
        </p:nvSpPr>
        <p:spPr>
          <a:xfrm>
            <a:off x="457200" y="1124744"/>
            <a:ext cx="8229600" cy="5472608"/>
          </a:xfrm>
        </p:spPr>
        <p:txBody>
          <a:bodyPr>
            <a:normAutofit fontScale="25000" lnSpcReduction="20000"/>
          </a:bodyPr>
          <a:lstStyle/>
          <a:p>
            <a:pPr hangingPunct="0"/>
            <a:r>
              <a:rPr lang="en-US" sz="9000" dirty="0">
                <a:solidFill>
                  <a:schemeClr val="tx2">
                    <a:lumMod val="60000"/>
                    <a:lumOff val="40000"/>
                  </a:schemeClr>
                </a:solidFill>
              </a:rPr>
              <a:t>Two uniformed officers arrived…a great big guy with full uniform on (belt </a:t>
            </a:r>
            <a:r>
              <a:rPr lang="en-US" sz="9000" dirty="0" err="1">
                <a:solidFill>
                  <a:schemeClr val="tx2">
                    <a:lumMod val="60000"/>
                    <a:lumOff val="40000"/>
                  </a:schemeClr>
                </a:solidFill>
              </a:rPr>
              <a:t>etc</a:t>
            </a:r>
            <a:r>
              <a:rPr lang="en-US" sz="9000" dirty="0">
                <a:solidFill>
                  <a:schemeClr val="tx2">
                    <a:lumMod val="60000"/>
                    <a:lumOff val="40000"/>
                  </a:schemeClr>
                </a:solidFill>
              </a:rPr>
              <a:t>) and not sure if he was armed, I didn’t really look to check (Chrissie</a:t>
            </a:r>
            <a:r>
              <a:rPr lang="en-US" sz="9000" dirty="0" smtClean="0">
                <a:solidFill>
                  <a:schemeClr val="tx2">
                    <a:lumMod val="60000"/>
                    <a:lumOff val="40000"/>
                  </a:schemeClr>
                </a:solidFill>
              </a:rPr>
              <a:t>).</a:t>
            </a:r>
            <a:r>
              <a:rPr lang="en-US" sz="9000" dirty="0">
                <a:solidFill>
                  <a:schemeClr val="tx2">
                    <a:lumMod val="60000"/>
                    <a:lumOff val="40000"/>
                  </a:schemeClr>
                </a:solidFill>
              </a:rPr>
              <a:t> </a:t>
            </a:r>
            <a:endParaRPr lang="en-GB" sz="9000" dirty="0">
              <a:solidFill>
                <a:schemeClr val="tx2">
                  <a:lumMod val="60000"/>
                  <a:lumOff val="40000"/>
                </a:schemeClr>
              </a:solidFill>
            </a:endParaRPr>
          </a:p>
          <a:p>
            <a:pPr hangingPunct="0"/>
            <a:endParaRPr lang="en-US" sz="9000" dirty="0" smtClean="0">
              <a:solidFill>
                <a:schemeClr val="tx2">
                  <a:lumMod val="60000"/>
                  <a:lumOff val="40000"/>
                </a:schemeClr>
              </a:solidFill>
            </a:endParaRPr>
          </a:p>
          <a:p>
            <a:pPr hangingPunct="0"/>
            <a:r>
              <a:rPr lang="en-US" sz="9000" dirty="0" smtClean="0">
                <a:solidFill>
                  <a:schemeClr val="tx2">
                    <a:lumMod val="60000"/>
                    <a:lumOff val="40000"/>
                  </a:schemeClr>
                </a:solidFill>
              </a:rPr>
              <a:t>Well </a:t>
            </a:r>
            <a:r>
              <a:rPr lang="en-US" sz="9000" dirty="0">
                <a:solidFill>
                  <a:schemeClr val="tx2">
                    <a:lumMod val="60000"/>
                    <a:lumOff val="40000"/>
                  </a:schemeClr>
                </a:solidFill>
              </a:rPr>
              <a:t>we had armed police, because I saw a Taser and I said ‘Is that a Taser gun? And she said ‘no it’s a real gun’ (Andy</a:t>
            </a:r>
            <a:r>
              <a:rPr lang="en-US" sz="9000" dirty="0" smtClean="0">
                <a:solidFill>
                  <a:schemeClr val="tx2">
                    <a:lumMod val="60000"/>
                    <a:lumOff val="40000"/>
                  </a:schemeClr>
                </a:solidFill>
              </a:rPr>
              <a:t>).</a:t>
            </a:r>
            <a:r>
              <a:rPr lang="en-US" sz="9000" dirty="0">
                <a:solidFill>
                  <a:schemeClr val="tx2">
                    <a:lumMod val="60000"/>
                    <a:lumOff val="40000"/>
                  </a:schemeClr>
                </a:solidFill>
              </a:rPr>
              <a:t> </a:t>
            </a:r>
            <a:endParaRPr lang="en-US" sz="9000" dirty="0" smtClean="0">
              <a:solidFill>
                <a:schemeClr val="tx2">
                  <a:lumMod val="60000"/>
                  <a:lumOff val="40000"/>
                </a:schemeClr>
              </a:solidFill>
            </a:endParaRPr>
          </a:p>
          <a:p>
            <a:pPr hangingPunct="0"/>
            <a:endParaRPr lang="en-US" sz="9000" dirty="0">
              <a:solidFill>
                <a:schemeClr val="tx2">
                  <a:lumMod val="60000"/>
                  <a:lumOff val="40000"/>
                </a:schemeClr>
              </a:solidFill>
            </a:endParaRPr>
          </a:p>
          <a:p>
            <a:pPr hangingPunct="0"/>
            <a:r>
              <a:rPr lang="en-US" sz="9000" dirty="0" smtClean="0">
                <a:solidFill>
                  <a:schemeClr val="tx2">
                    <a:lumMod val="60000"/>
                    <a:lumOff val="40000"/>
                  </a:schemeClr>
                </a:solidFill>
              </a:rPr>
              <a:t>And </a:t>
            </a:r>
            <a:r>
              <a:rPr lang="en-US" sz="9000" dirty="0">
                <a:solidFill>
                  <a:schemeClr val="tx2">
                    <a:lumMod val="60000"/>
                    <a:lumOff val="40000"/>
                  </a:schemeClr>
                </a:solidFill>
              </a:rPr>
              <a:t>then we had two plain clothes turn up, ‘The Child Abuse Team’ their business cards said, or words to that effect, rather than child protection...so you were sort of guilty until very much proven otherwise (Andy</a:t>
            </a:r>
            <a:r>
              <a:rPr lang="en-US" sz="9000" dirty="0" smtClean="0">
                <a:solidFill>
                  <a:schemeClr val="tx2">
                    <a:lumMod val="60000"/>
                    <a:lumOff val="40000"/>
                  </a:schemeClr>
                </a:solidFill>
              </a:rPr>
              <a:t>).</a:t>
            </a:r>
          </a:p>
          <a:p>
            <a:pPr hangingPunct="0"/>
            <a:endParaRPr lang="en-US" sz="9000" dirty="0">
              <a:solidFill>
                <a:schemeClr val="tx2">
                  <a:lumMod val="60000"/>
                  <a:lumOff val="40000"/>
                </a:schemeClr>
              </a:solidFill>
            </a:endParaRPr>
          </a:p>
          <a:p>
            <a:pPr marL="0" indent="0" hangingPunct="0">
              <a:buNone/>
            </a:pPr>
            <a:endParaRPr lang="en-US" sz="9000" dirty="0" smtClean="0">
              <a:solidFill>
                <a:schemeClr val="tx2">
                  <a:lumMod val="60000"/>
                  <a:lumOff val="40000"/>
                </a:schemeClr>
              </a:solidFill>
            </a:endParaRPr>
          </a:p>
          <a:p>
            <a:pPr hangingPunct="0"/>
            <a:r>
              <a:rPr lang="en-US" sz="9000" dirty="0">
                <a:solidFill>
                  <a:schemeClr val="tx2">
                    <a:lumMod val="60000"/>
                    <a:lumOff val="40000"/>
                  </a:schemeClr>
                </a:solidFill>
              </a:rPr>
              <a:t>I didn’t like being in the back of a police car…when we got to our house; several </a:t>
            </a:r>
            <a:r>
              <a:rPr lang="en-US" sz="9000" dirty="0" err="1">
                <a:solidFill>
                  <a:schemeClr val="tx2">
                    <a:lumMod val="60000"/>
                    <a:lumOff val="40000"/>
                  </a:schemeClr>
                </a:solidFill>
              </a:rPr>
              <a:t>neighbours</a:t>
            </a:r>
            <a:r>
              <a:rPr lang="en-US" sz="9000" dirty="0">
                <a:solidFill>
                  <a:schemeClr val="tx2">
                    <a:lumMod val="60000"/>
                    <a:lumOff val="40000"/>
                  </a:schemeClr>
                </a:solidFill>
              </a:rPr>
              <a:t> were outside keeping an eye. There was a uniformed officer outside and a squad car (Chrissie).</a:t>
            </a:r>
            <a:endParaRPr lang="en-GB" sz="9000" dirty="0">
              <a:solidFill>
                <a:schemeClr val="tx2">
                  <a:lumMod val="60000"/>
                  <a:lumOff val="40000"/>
                </a:schemeClr>
              </a:solidFill>
            </a:endParaRPr>
          </a:p>
          <a:p>
            <a:pPr hangingPunct="0"/>
            <a:endParaRPr lang="en-US" sz="9000" dirty="0">
              <a:solidFill>
                <a:schemeClr val="tx2">
                  <a:lumMod val="60000"/>
                  <a:lumOff val="40000"/>
                </a:schemeClr>
              </a:solidFill>
            </a:endParaRPr>
          </a:p>
          <a:p>
            <a:pPr hangingPunct="0"/>
            <a:endParaRPr lang="en-GB" sz="9000" dirty="0">
              <a:solidFill>
                <a:schemeClr val="tx2">
                  <a:lumMod val="60000"/>
                  <a:lumOff val="40000"/>
                </a:schemeClr>
              </a:solidFill>
            </a:endParaRPr>
          </a:p>
          <a:p>
            <a:pPr hangingPunct="0"/>
            <a:endParaRPr lang="en-US" sz="9000" dirty="0" smtClean="0">
              <a:solidFill>
                <a:schemeClr val="tx2">
                  <a:lumMod val="60000"/>
                  <a:lumOff val="40000"/>
                </a:schemeClr>
              </a:solidFill>
            </a:endParaRPr>
          </a:p>
          <a:p>
            <a:pPr hangingPunct="0"/>
            <a:endParaRPr lang="en-GB" sz="9000" dirty="0">
              <a:solidFill>
                <a:schemeClr val="tx2">
                  <a:lumMod val="60000"/>
                  <a:lumOff val="40000"/>
                </a:schemeClr>
              </a:solidFill>
            </a:endParaRPr>
          </a:p>
          <a:p>
            <a:pPr marL="0" indent="0" hangingPunct="0">
              <a:buNone/>
            </a:pPr>
            <a:r>
              <a:rPr lang="en-US" sz="9000" dirty="0">
                <a:solidFill>
                  <a:schemeClr val="tx2">
                    <a:lumMod val="60000"/>
                    <a:lumOff val="40000"/>
                  </a:schemeClr>
                </a:solidFill>
              </a:rPr>
              <a:t> </a:t>
            </a:r>
            <a:endParaRPr lang="en-GB" sz="9000" dirty="0">
              <a:solidFill>
                <a:schemeClr val="tx2">
                  <a:lumMod val="60000"/>
                  <a:lumOff val="40000"/>
                </a:schemeClr>
              </a:solidFill>
            </a:endParaRPr>
          </a:p>
          <a:p>
            <a:pPr marL="0" indent="0">
              <a:buNone/>
            </a:pPr>
            <a:endParaRPr lang="en-GB" dirty="0"/>
          </a:p>
        </p:txBody>
      </p:sp>
    </p:spTree>
    <p:extLst>
      <p:ext uri="{BB962C8B-B14F-4D97-AF65-F5344CB8AC3E}">
        <p14:creationId xmlns:p14="http://schemas.microsoft.com/office/powerpoint/2010/main" val="36634086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5400" dirty="0" smtClean="0"/>
              <a:t>‘Why Jason Died’</a:t>
            </a:r>
            <a:br>
              <a:rPr lang="en-GB" sz="5400" dirty="0" smtClean="0"/>
            </a:br>
            <a:r>
              <a:rPr lang="en-GB" sz="3100" dirty="0" smtClean="0"/>
              <a:t>(</a:t>
            </a:r>
            <a:r>
              <a:rPr lang="en-GB" sz="3100" dirty="0" err="1" smtClean="0"/>
              <a:t>Dept</a:t>
            </a:r>
            <a:r>
              <a:rPr lang="en-GB" sz="3100" dirty="0" smtClean="0"/>
              <a:t> of Education, 2008)</a:t>
            </a:r>
            <a:endParaRPr lang="en-GB" sz="3100" dirty="0"/>
          </a:p>
        </p:txBody>
      </p:sp>
      <p:sp>
        <p:nvSpPr>
          <p:cNvPr id="3" name="Content Placeholder 2"/>
          <p:cNvSpPr>
            <a:spLocks noGrp="1"/>
          </p:cNvSpPr>
          <p:nvPr>
            <p:ph idx="1"/>
          </p:nvPr>
        </p:nvSpPr>
        <p:spPr/>
        <p:txBody>
          <a:bodyPr>
            <a:normAutofit lnSpcReduction="10000"/>
          </a:bodyPr>
          <a:lstStyle/>
          <a:p>
            <a:r>
              <a:rPr lang="en-GB" sz="6000" dirty="0" smtClean="0">
                <a:solidFill>
                  <a:schemeClr val="tx2">
                    <a:lumMod val="60000"/>
                    <a:lumOff val="40000"/>
                  </a:schemeClr>
                </a:solidFill>
              </a:rPr>
              <a:t>‘The </a:t>
            </a:r>
            <a:r>
              <a:rPr lang="en-GB" sz="6000" dirty="0">
                <a:solidFill>
                  <a:schemeClr val="tx2">
                    <a:lumMod val="60000"/>
                    <a:lumOff val="40000"/>
                  </a:schemeClr>
                </a:solidFill>
              </a:rPr>
              <a:t>reality is you can’t make things worse…’</a:t>
            </a:r>
          </a:p>
          <a:p>
            <a:pPr marL="0" indent="0">
              <a:buNone/>
            </a:pPr>
            <a:endParaRPr lang="en-GB" dirty="0" smtClean="0"/>
          </a:p>
          <a:p>
            <a:pPr marL="0" indent="0">
              <a:buNone/>
            </a:pPr>
            <a:endParaRPr lang="en-GB" dirty="0"/>
          </a:p>
          <a:p>
            <a:pPr marL="0" indent="0">
              <a:buNone/>
            </a:pPr>
            <a:r>
              <a:rPr lang="en-GB" dirty="0" smtClean="0">
                <a:hlinkClick r:id="rId3"/>
              </a:rPr>
              <a:t>http</a:t>
            </a:r>
            <a:r>
              <a:rPr lang="en-GB" dirty="0">
                <a:hlinkClick r:id="rId3"/>
              </a:rPr>
              <a:t>://webarchive.nationalarchives.gov.uk/20130802215754/http://</a:t>
            </a:r>
            <a:r>
              <a:rPr lang="en-GB" dirty="0" smtClean="0">
                <a:hlinkClick r:id="rId3"/>
              </a:rPr>
              <a:t>www.youtube.com/watch?v=U_F7yTVB2Iw</a:t>
            </a:r>
            <a:r>
              <a:rPr lang="en-GB" dirty="0" smtClean="0"/>
              <a:t> </a:t>
            </a:r>
          </a:p>
          <a:p>
            <a:endParaRPr lang="en-GB" dirty="0"/>
          </a:p>
          <a:p>
            <a:pPr marL="0" indent="0">
              <a:buNone/>
            </a:pPr>
            <a:endParaRPr lang="en-GB" dirty="0" smtClean="0"/>
          </a:p>
          <a:p>
            <a:endParaRPr lang="en-GB" dirty="0"/>
          </a:p>
        </p:txBody>
      </p:sp>
    </p:spTree>
    <p:extLst>
      <p:ext uri="{BB962C8B-B14F-4D97-AF65-F5344CB8AC3E}">
        <p14:creationId xmlns:p14="http://schemas.microsoft.com/office/powerpoint/2010/main" val="2410227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Recommendations 1:</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smtClean="0"/>
              <a:t>Language:</a:t>
            </a:r>
          </a:p>
          <a:p>
            <a:pPr marL="0" indent="0">
              <a:buNone/>
            </a:pPr>
            <a:r>
              <a:rPr lang="en-US" dirty="0" smtClean="0">
                <a:solidFill>
                  <a:schemeClr val="tx2">
                    <a:lumMod val="60000"/>
                    <a:lumOff val="40000"/>
                  </a:schemeClr>
                </a:solidFill>
              </a:rPr>
              <a:t>One </a:t>
            </a:r>
            <a:r>
              <a:rPr lang="en-US" dirty="0">
                <a:solidFill>
                  <a:schemeClr val="tx2">
                    <a:lumMod val="60000"/>
                    <a:lumOff val="40000"/>
                  </a:schemeClr>
                </a:solidFill>
              </a:rPr>
              <a:t>of the biggest factors that I would like to see changed is national so I doubt it will ever happen but </a:t>
            </a:r>
            <a:r>
              <a:rPr lang="en-US" dirty="0" smtClean="0">
                <a:solidFill>
                  <a:schemeClr val="tx2">
                    <a:lumMod val="60000"/>
                    <a:lumOff val="40000"/>
                  </a:schemeClr>
                </a:solidFill>
              </a:rPr>
              <a:t>…I </a:t>
            </a:r>
            <a:r>
              <a:rPr lang="en-US" dirty="0">
                <a:solidFill>
                  <a:schemeClr val="tx2">
                    <a:lumMod val="60000"/>
                    <a:lumOff val="40000"/>
                  </a:schemeClr>
                </a:solidFill>
              </a:rPr>
              <a:t>had just finished talking to the human Policeman. He was helpful and understanding and just doing his job and I was happy with that but I then encountered some plain clothed Detectives who gave me a card saying ‘Child Abuse Team.’ I had just left a policeman who basically wanted to know the story, because at the end of the day, Dylan had come to harm, even if we hadn’t harmed him. So straightaway I go to someone giving me a card that says ‘Child Abuse Team.’ It made me think “</a:t>
            </a:r>
            <a:r>
              <a:rPr lang="en-US" dirty="0" err="1">
                <a:solidFill>
                  <a:schemeClr val="tx2">
                    <a:lumMod val="60000"/>
                    <a:lumOff val="40000"/>
                  </a:schemeClr>
                </a:solidFill>
              </a:rPr>
              <a:t>Shit..Do</a:t>
            </a:r>
            <a:r>
              <a:rPr lang="en-US" dirty="0">
                <a:solidFill>
                  <a:schemeClr val="tx2">
                    <a:lumMod val="60000"/>
                    <a:lumOff val="40000"/>
                  </a:schemeClr>
                </a:solidFill>
              </a:rPr>
              <a:t> they now think I’m guilty?’ There was a part of me that felt guilty anyway, as I had failed as a parent because my child was dying so I couldn’t fail any more than that. So to then have this feeling that they actually thought that, gave me this fear of being like that solicitor that went to prison and she didn’t do it...Sally Clark it was I think and so I knew that it happens and that all of a sudden it’s happening to me, although I knew I wasn’t guilty. </a:t>
            </a:r>
            <a:r>
              <a:rPr lang="en-US" dirty="0" smtClean="0">
                <a:solidFill>
                  <a:schemeClr val="tx2">
                    <a:lumMod val="60000"/>
                    <a:lumOff val="40000"/>
                  </a:schemeClr>
                </a:solidFill>
              </a:rPr>
              <a:t>(Cathy)</a:t>
            </a:r>
            <a:endParaRPr lang="en-GB" dirty="0">
              <a:solidFill>
                <a:schemeClr val="tx2">
                  <a:lumMod val="60000"/>
                  <a:lumOff val="40000"/>
                </a:schemeClr>
              </a:solidFill>
            </a:endParaRPr>
          </a:p>
          <a:p>
            <a:pPr marL="0" indent="0">
              <a:buNone/>
            </a:pPr>
            <a:endParaRPr lang="en-GB" dirty="0">
              <a:solidFill>
                <a:schemeClr val="tx2">
                  <a:lumMod val="60000"/>
                  <a:lumOff val="40000"/>
                </a:schemeClr>
              </a:solidFill>
            </a:endParaRPr>
          </a:p>
        </p:txBody>
      </p:sp>
    </p:spTree>
    <p:extLst>
      <p:ext uri="{BB962C8B-B14F-4D97-AF65-F5344CB8AC3E}">
        <p14:creationId xmlns:p14="http://schemas.microsoft.com/office/powerpoint/2010/main" val="37177058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720080"/>
          </a:xfrm>
        </p:spPr>
        <p:txBody>
          <a:bodyPr>
            <a:normAutofit fontScale="90000"/>
          </a:bodyPr>
          <a:lstStyle/>
          <a:p>
            <a:r>
              <a:rPr lang="en-GB" dirty="0" smtClean="0"/>
              <a:t>Recommendations 2:</a:t>
            </a:r>
            <a:endParaRPr lang="en-GB" dirty="0"/>
          </a:p>
        </p:txBody>
      </p:sp>
      <p:sp>
        <p:nvSpPr>
          <p:cNvPr id="3" name="Content Placeholder 2"/>
          <p:cNvSpPr>
            <a:spLocks noGrp="1"/>
          </p:cNvSpPr>
          <p:nvPr>
            <p:ph idx="1"/>
          </p:nvPr>
        </p:nvSpPr>
        <p:spPr>
          <a:xfrm>
            <a:off x="457200" y="980728"/>
            <a:ext cx="8229600" cy="5760640"/>
          </a:xfrm>
        </p:spPr>
        <p:txBody>
          <a:bodyPr>
            <a:noAutofit/>
          </a:bodyPr>
          <a:lstStyle/>
          <a:p>
            <a:pPr marL="0" indent="0" hangingPunct="0">
              <a:buNone/>
            </a:pPr>
            <a:r>
              <a:rPr lang="en-GB" sz="3600" dirty="0" smtClean="0"/>
              <a:t>Siblings:</a:t>
            </a:r>
            <a:endParaRPr lang="en-GB" sz="3600" dirty="0">
              <a:solidFill>
                <a:schemeClr val="tx2">
                  <a:lumMod val="60000"/>
                  <a:lumOff val="40000"/>
                </a:schemeClr>
              </a:solidFill>
            </a:endParaRPr>
          </a:p>
          <a:p>
            <a:pPr hangingPunct="0"/>
            <a:r>
              <a:rPr lang="en-GB" sz="2000" dirty="0" smtClean="0">
                <a:solidFill>
                  <a:schemeClr val="tx2">
                    <a:lumMod val="60000"/>
                    <a:lumOff val="40000"/>
                  </a:schemeClr>
                </a:solidFill>
              </a:rPr>
              <a:t>Whilst </a:t>
            </a:r>
            <a:r>
              <a:rPr lang="en-GB" sz="2000" dirty="0">
                <a:solidFill>
                  <a:schemeClr val="tx2">
                    <a:lumMod val="60000"/>
                    <a:lumOff val="40000"/>
                  </a:schemeClr>
                </a:solidFill>
              </a:rPr>
              <a:t>Mike and I were away the Police had arrived at our house  and at that point in time my friend Sue, her daughter and Josh were still in the house and were just preparing to go up to Sue's </a:t>
            </a:r>
            <a:r>
              <a:rPr lang="en-GB" sz="2000" dirty="0" smtClean="0">
                <a:solidFill>
                  <a:schemeClr val="tx2">
                    <a:lumMod val="60000"/>
                    <a:lumOff val="40000"/>
                  </a:schemeClr>
                </a:solidFill>
              </a:rPr>
              <a:t>house….Sue </a:t>
            </a:r>
            <a:r>
              <a:rPr lang="en-GB" sz="2000" dirty="0">
                <a:solidFill>
                  <a:schemeClr val="tx2">
                    <a:lumMod val="60000"/>
                    <a:lumOff val="40000"/>
                  </a:schemeClr>
                </a:solidFill>
              </a:rPr>
              <a:t>was keen to take Josh off to her house and provide him with just warmth and love. She didn't know how much he understood about what had happened but she knew it wasn't her place to tell him anything else other than to provide him with a safe place until we returned. When the Police arrived at the door, they entered and they informed Sue that she, her daughter and my son should not leave the house. I think what happened after that is that Sue had finally persuaded them that that was not the right thing to do in the circumstances. I don't know exactly how that conversation went</a:t>
            </a:r>
            <a:r>
              <a:rPr lang="en-GB" sz="2000" dirty="0" smtClean="0">
                <a:solidFill>
                  <a:schemeClr val="tx2">
                    <a:lumMod val="60000"/>
                    <a:lumOff val="40000"/>
                  </a:schemeClr>
                </a:solidFill>
              </a:rPr>
              <a:t>…</a:t>
            </a:r>
            <a:r>
              <a:rPr lang="en-GB" sz="2000" dirty="0">
                <a:solidFill>
                  <a:schemeClr val="tx2">
                    <a:lumMod val="60000"/>
                    <a:lumOff val="40000"/>
                  </a:schemeClr>
                </a:solidFill>
              </a:rPr>
              <a:t> </a:t>
            </a:r>
          </a:p>
          <a:p>
            <a:pPr hangingPunct="0"/>
            <a:r>
              <a:rPr lang="en-GB" sz="2000" dirty="0" smtClean="0">
                <a:solidFill>
                  <a:schemeClr val="tx2">
                    <a:lumMod val="60000"/>
                    <a:lumOff val="40000"/>
                  </a:schemeClr>
                </a:solidFill>
              </a:rPr>
              <a:t>Sue…understood </a:t>
            </a:r>
            <a:r>
              <a:rPr lang="en-GB" sz="2000" dirty="0">
                <a:solidFill>
                  <a:schemeClr val="tx2">
                    <a:lumMod val="60000"/>
                    <a:lumOff val="40000"/>
                  </a:schemeClr>
                </a:solidFill>
              </a:rPr>
              <a:t>that the most important place for Josh to be was around his peers, his friends and comfort and not with them, but Josh obviously remembers the Police man arriving at the house. </a:t>
            </a:r>
          </a:p>
          <a:p>
            <a:endParaRPr lang="en-GB" sz="2400" dirty="0">
              <a:solidFill>
                <a:schemeClr val="tx2">
                  <a:lumMod val="60000"/>
                  <a:lumOff val="40000"/>
                </a:schemeClr>
              </a:solidFill>
            </a:endParaRPr>
          </a:p>
        </p:txBody>
      </p:sp>
    </p:spTree>
    <p:extLst>
      <p:ext uri="{BB962C8B-B14F-4D97-AF65-F5344CB8AC3E}">
        <p14:creationId xmlns:p14="http://schemas.microsoft.com/office/powerpoint/2010/main" val="33444257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GB" dirty="0" smtClean="0"/>
              <a:t>Recommendations 3:</a:t>
            </a:r>
            <a:endParaRPr lang="en-GB" dirty="0"/>
          </a:p>
        </p:txBody>
      </p:sp>
      <p:sp>
        <p:nvSpPr>
          <p:cNvPr id="3" name="Content Placeholder 2"/>
          <p:cNvSpPr>
            <a:spLocks noGrp="1"/>
          </p:cNvSpPr>
          <p:nvPr>
            <p:ph idx="1"/>
          </p:nvPr>
        </p:nvSpPr>
        <p:spPr>
          <a:xfrm>
            <a:off x="457200" y="1268760"/>
            <a:ext cx="8229600" cy="5184576"/>
          </a:xfrm>
        </p:spPr>
        <p:txBody>
          <a:bodyPr>
            <a:normAutofit lnSpcReduction="10000"/>
          </a:bodyPr>
          <a:lstStyle/>
          <a:p>
            <a:pPr marL="0" indent="0" hangingPunct="0">
              <a:buNone/>
            </a:pPr>
            <a:r>
              <a:rPr lang="en-US" sz="3600" dirty="0" smtClean="0"/>
              <a:t>Endings:</a:t>
            </a:r>
          </a:p>
          <a:p>
            <a:pPr hangingPunct="0"/>
            <a:endParaRPr lang="en-US" dirty="0"/>
          </a:p>
          <a:p>
            <a:pPr hangingPunct="0"/>
            <a:r>
              <a:rPr lang="en-US" dirty="0" smtClean="0">
                <a:solidFill>
                  <a:schemeClr val="tx2">
                    <a:lumMod val="60000"/>
                    <a:lumOff val="40000"/>
                  </a:schemeClr>
                </a:solidFill>
              </a:rPr>
              <a:t>And </a:t>
            </a:r>
            <a:r>
              <a:rPr lang="en-US" dirty="0">
                <a:solidFill>
                  <a:schemeClr val="tx2">
                    <a:lumMod val="60000"/>
                    <a:lumOff val="40000"/>
                  </a:schemeClr>
                </a:solidFill>
              </a:rPr>
              <a:t>as I say they never…we were just kind of left, well we never had any sort of conclusion from the police (Ellie).</a:t>
            </a:r>
            <a:endParaRPr lang="en-GB" dirty="0">
              <a:solidFill>
                <a:schemeClr val="tx2">
                  <a:lumMod val="60000"/>
                  <a:lumOff val="40000"/>
                </a:schemeClr>
              </a:solidFill>
            </a:endParaRPr>
          </a:p>
          <a:p>
            <a:pPr marL="0" indent="0" hangingPunct="0">
              <a:buNone/>
            </a:pPr>
            <a:r>
              <a:rPr lang="en-US" dirty="0">
                <a:solidFill>
                  <a:schemeClr val="tx2">
                    <a:lumMod val="60000"/>
                    <a:lumOff val="40000"/>
                  </a:schemeClr>
                </a:solidFill>
              </a:rPr>
              <a:t> </a:t>
            </a:r>
            <a:endParaRPr lang="en-GB" dirty="0">
              <a:solidFill>
                <a:schemeClr val="tx2">
                  <a:lumMod val="60000"/>
                  <a:lumOff val="40000"/>
                </a:schemeClr>
              </a:solidFill>
            </a:endParaRPr>
          </a:p>
          <a:p>
            <a:pPr hangingPunct="0"/>
            <a:r>
              <a:rPr lang="en-US" dirty="0">
                <a:solidFill>
                  <a:schemeClr val="tx2">
                    <a:lumMod val="60000"/>
                    <a:lumOff val="40000"/>
                  </a:schemeClr>
                </a:solidFill>
              </a:rPr>
              <a:t>So then the police weren’t involved after that but they never sort of rang or got in touch, to say or to tell us anything…we just didn’t hear from them again (Andy).</a:t>
            </a:r>
            <a:endParaRPr lang="en-GB" dirty="0">
              <a:solidFill>
                <a:schemeClr val="tx2">
                  <a:lumMod val="60000"/>
                  <a:lumOff val="40000"/>
                </a:schemeClr>
              </a:solidFill>
            </a:endParaRPr>
          </a:p>
          <a:p>
            <a:pPr marL="0" indent="0">
              <a:buNone/>
            </a:pPr>
            <a:endParaRPr lang="en-GB" dirty="0"/>
          </a:p>
        </p:txBody>
      </p:sp>
    </p:spTree>
    <p:extLst>
      <p:ext uri="{BB962C8B-B14F-4D97-AF65-F5344CB8AC3E}">
        <p14:creationId xmlns:p14="http://schemas.microsoft.com/office/powerpoint/2010/main" val="13988853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And finally…..</a:t>
            </a:r>
            <a:endParaRPr lang="en-GB" dirty="0"/>
          </a:p>
        </p:txBody>
      </p:sp>
      <p:sp>
        <p:nvSpPr>
          <p:cNvPr id="3" name="Content Placeholder 2"/>
          <p:cNvSpPr>
            <a:spLocks noGrp="1"/>
          </p:cNvSpPr>
          <p:nvPr>
            <p:ph idx="1"/>
          </p:nvPr>
        </p:nvSpPr>
        <p:spPr/>
        <p:txBody>
          <a:bodyPr>
            <a:normAutofit fontScale="70000" lnSpcReduction="20000"/>
          </a:bodyPr>
          <a:lstStyle/>
          <a:p>
            <a:r>
              <a:rPr lang="en-US" dirty="0">
                <a:solidFill>
                  <a:schemeClr val="tx2">
                    <a:lumMod val="60000"/>
                    <a:lumOff val="40000"/>
                  </a:schemeClr>
                </a:solidFill>
              </a:rPr>
              <a:t>if they’d informed us it would have made such a difference. These things didn’t have to cost very much money because I know everything is limited resources and we can’t expect what we might want. But a ’phone call just to check that you hadn’t hung yourself or just a call to check that you were there or whether you needed some sedatives. And also just to check that my other children were all right because there was part of me that thought ‘hang on a minute; you think I’ve killed my son, but you don’t actually care where my other children are.’ It all seemed a bit weird because if I had killed my son then someone needs to be looking after us or at least asking. We were just there </a:t>
            </a:r>
            <a:r>
              <a:rPr lang="en-US" dirty="0" smtClean="0">
                <a:solidFill>
                  <a:schemeClr val="tx2">
                    <a:lumMod val="60000"/>
                    <a:lumOff val="40000"/>
                  </a:schemeClr>
                </a:solidFill>
              </a:rPr>
              <a:t>waiting…</a:t>
            </a:r>
            <a:r>
              <a:rPr lang="en-GB" dirty="0">
                <a:solidFill>
                  <a:schemeClr val="tx2">
                    <a:lumMod val="60000"/>
                    <a:lumOff val="40000"/>
                  </a:schemeClr>
                </a:solidFill>
              </a:rPr>
              <a:t>If you buy things off eBay you get emails and phone calls all the time about when it’s coming and what’s happening… but when Dylan died there was no one to hold accountable, there was no one to go to </a:t>
            </a:r>
            <a:r>
              <a:rPr lang="en-US" dirty="0" smtClean="0">
                <a:solidFill>
                  <a:schemeClr val="tx2">
                    <a:lumMod val="60000"/>
                    <a:lumOff val="40000"/>
                  </a:schemeClr>
                </a:solidFill>
              </a:rPr>
              <a:t>(Cathy) </a:t>
            </a:r>
            <a:endParaRPr lang="en-GB" dirty="0">
              <a:solidFill>
                <a:schemeClr val="tx2">
                  <a:lumMod val="60000"/>
                  <a:lumOff val="40000"/>
                </a:schemeClr>
              </a:solidFill>
            </a:endParaRPr>
          </a:p>
        </p:txBody>
      </p:sp>
    </p:spTree>
    <p:extLst>
      <p:ext uri="{BB962C8B-B14F-4D97-AF65-F5344CB8AC3E}">
        <p14:creationId xmlns:p14="http://schemas.microsoft.com/office/powerpoint/2010/main" val="11369127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Some questions to think about</a:t>
            </a:r>
            <a:r>
              <a:rPr lang="en-GB" dirty="0" smtClean="0"/>
              <a:t>…</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solidFill>
                  <a:schemeClr val="tx2">
                    <a:lumMod val="60000"/>
                    <a:lumOff val="40000"/>
                  </a:schemeClr>
                </a:solidFill>
              </a:rPr>
              <a:t>Thinking of the DVD can this experience be ‘made worse’ or is it the case (as many say) that you can never ‘do the right thing’ in these circumstances?</a:t>
            </a:r>
          </a:p>
          <a:p>
            <a:r>
              <a:rPr lang="en-GB" dirty="0" smtClean="0">
                <a:solidFill>
                  <a:schemeClr val="tx2">
                    <a:lumMod val="60000"/>
                    <a:lumOff val="40000"/>
                  </a:schemeClr>
                </a:solidFill>
              </a:rPr>
              <a:t>Is it possible to combine ‘systematic investigation’ and a ‘sensitive caring approach?’ And how? </a:t>
            </a:r>
          </a:p>
          <a:p>
            <a:r>
              <a:rPr lang="en-GB" dirty="0" smtClean="0">
                <a:solidFill>
                  <a:schemeClr val="tx2">
                    <a:lumMod val="60000"/>
                    <a:lumOff val="40000"/>
                  </a:schemeClr>
                </a:solidFill>
              </a:rPr>
              <a:t>Are the potential consequences to parents and siblings simply a regrettable part of a necessary safeguarding process?</a:t>
            </a:r>
          </a:p>
          <a:p>
            <a:r>
              <a:rPr lang="en-GB" dirty="0" smtClean="0">
                <a:solidFill>
                  <a:schemeClr val="tx2">
                    <a:lumMod val="60000"/>
                    <a:lumOff val="40000"/>
                  </a:schemeClr>
                </a:solidFill>
              </a:rPr>
              <a:t>Is the language used  - ‘Child Abuse Team </a:t>
            </a:r>
            <a:r>
              <a:rPr lang="en-GB" dirty="0" err="1" smtClean="0">
                <a:solidFill>
                  <a:schemeClr val="tx2">
                    <a:lumMod val="60000"/>
                    <a:lumOff val="40000"/>
                  </a:schemeClr>
                </a:solidFill>
              </a:rPr>
              <a:t>etc</a:t>
            </a:r>
            <a:r>
              <a:rPr lang="en-GB" dirty="0" smtClean="0">
                <a:solidFill>
                  <a:schemeClr val="tx2">
                    <a:lumMod val="60000"/>
                    <a:lumOff val="40000"/>
                  </a:schemeClr>
                </a:solidFill>
              </a:rPr>
              <a:t>’ a necessary part of that same process?</a:t>
            </a:r>
          </a:p>
          <a:p>
            <a:r>
              <a:rPr lang="en-GB" dirty="0" smtClean="0">
                <a:solidFill>
                  <a:schemeClr val="tx2">
                    <a:lumMod val="60000"/>
                    <a:lumOff val="40000"/>
                  </a:schemeClr>
                </a:solidFill>
              </a:rPr>
              <a:t>Listening to this today, what are your immediate emotional reactions? </a:t>
            </a:r>
            <a:endParaRPr lang="en-GB" dirty="0" smtClean="0"/>
          </a:p>
          <a:p>
            <a:pPr marL="0" indent="0">
              <a:buNone/>
            </a:pP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260649"/>
            <a:ext cx="1279028" cy="936104"/>
          </a:xfrm>
          <a:prstGeom prst="rect">
            <a:avLst/>
          </a:prstGeom>
        </p:spPr>
      </p:pic>
    </p:spTree>
    <p:extLst>
      <p:ext uri="{BB962C8B-B14F-4D97-AF65-F5344CB8AC3E}">
        <p14:creationId xmlns:p14="http://schemas.microsoft.com/office/powerpoint/2010/main" val="10513486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1274</Words>
  <Application>Microsoft Office PowerPoint</Application>
  <PresentationFormat>On-screen Show (4:3)</PresentationFormat>
  <Paragraphs>79</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“All a bit of a nightmare:” Parents’ experience of professional intervention following sudden, unexpected child death </vt:lpstr>
      <vt:lpstr>‘Sudden, Unexpected Death in Infancy’ a multi-agency protocol for care and investigation’ (Royal College of Pathologists and the Royal College of Paediatricians and Child Health, 2004) </vt:lpstr>
      <vt:lpstr>Further Recommendations…</vt:lpstr>
      <vt:lpstr>‘Every parent has the right to have their child’s death properly investigated..’</vt:lpstr>
      <vt:lpstr>Parents Stories…</vt:lpstr>
      <vt:lpstr>‘Why Jason Died’ (Dept of Education, 2008)</vt:lpstr>
      <vt:lpstr>Recommendations 1:</vt:lpstr>
      <vt:lpstr>Recommendations 2:</vt:lpstr>
      <vt:lpstr>Recommendations 3:</vt:lpstr>
      <vt:lpstr>And finally…..</vt:lpstr>
      <vt:lpstr>Some questions to think about…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a bit of a nightmare:” Parents’ experience of professional intervention following sudden, unexpected child death</dc:title>
  <dc:creator>Denise</dc:creator>
  <cp:lastModifiedBy>Heather Stanley</cp:lastModifiedBy>
  <cp:revision>17</cp:revision>
  <dcterms:created xsi:type="dcterms:W3CDTF">2014-03-04T12:19:49Z</dcterms:created>
  <dcterms:modified xsi:type="dcterms:W3CDTF">2014-03-04T16:39:48Z</dcterms:modified>
</cp:coreProperties>
</file>