
<file path=[Content_Types].xml><?xml version="1.0" encoding="utf-8"?>
<Types xmlns="http://schemas.openxmlformats.org/package/2006/content-types">
  <Default Extension="png" ContentType="image/png"/>
  <Default Extension="sv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27"/>
  </p:notesMasterIdLst>
  <p:handoutMasterIdLst>
    <p:handoutMasterId r:id="rId28"/>
  </p:handoutMasterIdLst>
  <p:sldIdLst>
    <p:sldId id="257" r:id="rId2"/>
    <p:sldId id="261" r:id="rId3"/>
    <p:sldId id="270" r:id="rId4"/>
    <p:sldId id="269" r:id="rId5"/>
    <p:sldId id="283" r:id="rId6"/>
    <p:sldId id="280" r:id="rId7"/>
    <p:sldId id="266" r:id="rId8"/>
    <p:sldId id="279" r:id="rId9"/>
    <p:sldId id="284" r:id="rId10"/>
    <p:sldId id="285" r:id="rId11"/>
    <p:sldId id="286" r:id="rId12"/>
    <p:sldId id="281" r:id="rId13"/>
    <p:sldId id="268" r:id="rId14"/>
    <p:sldId id="267" r:id="rId15"/>
    <p:sldId id="275" r:id="rId16"/>
    <p:sldId id="277" r:id="rId17"/>
    <p:sldId id="262" r:id="rId18"/>
    <p:sldId id="271" r:id="rId19"/>
    <p:sldId id="272" r:id="rId20"/>
    <p:sldId id="273" r:id="rId21"/>
    <p:sldId id="274" r:id="rId22"/>
    <p:sldId id="278" r:id="rId23"/>
    <p:sldId id="264" r:id="rId24"/>
    <p:sldId id="276" r:id="rId25"/>
    <p:sldId id="26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4D485BB-939B-46DD-A409-B7C8AC52F2D4}">
          <p14:sldIdLst/>
        </p14:section>
        <p14:section name="Title" id="{4DFDA914-D5AE-4545-9C24-53279B57CEB5}">
          <p14:sldIdLst>
            <p14:sldId id="257"/>
          </p14:sldIdLst>
        </p14:section>
        <p14:section name="Introduction" id="{186F9672-E023-4DF5-95AC-7AC81A2B2A75}">
          <p14:sldIdLst>
            <p14:sldId id="261"/>
          </p14:sldIdLst>
        </p14:section>
        <p14:section name="Why" id="{C5EEDA75-0E2B-4986-A753-76A191FEBBC1}">
          <p14:sldIdLst>
            <p14:sldId id="270"/>
            <p14:sldId id="269"/>
            <p14:sldId id="283"/>
            <p14:sldId id="280"/>
          </p14:sldIdLst>
        </p14:section>
        <p14:section name="What" id="{A11F63E9-C65A-4D9B-A26B-A66716CD6475}">
          <p14:sldIdLst>
            <p14:sldId id="266"/>
            <p14:sldId id="279"/>
            <p14:sldId id="284"/>
            <p14:sldId id="285"/>
            <p14:sldId id="286"/>
            <p14:sldId id="281"/>
            <p14:sldId id="268"/>
            <p14:sldId id="267"/>
            <p14:sldId id="275"/>
            <p14:sldId id="277"/>
          </p14:sldIdLst>
        </p14:section>
        <p14:section name="How" id="{2DDA4F50-0425-4C78-B771-C03D0D30F931}">
          <p14:sldIdLst>
            <p14:sldId id="262"/>
            <p14:sldId id="271"/>
            <p14:sldId id="272"/>
            <p14:sldId id="273"/>
            <p14:sldId id="274"/>
            <p14:sldId id="278"/>
          </p14:sldIdLst>
        </p14:section>
        <p14:section name="What if" id="{B0F55B10-966B-4308-96DD-AB2F59C39FD6}">
          <p14:sldIdLst>
            <p14:sldId id="264"/>
            <p14:sldId id="276"/>
          </p14:sldIdLst>
        </p14:section>
        <p14:section name="Conclusion" id="{8629D973-39D7-4374-A566-C69585D4E110}">
          <p14:sldIdLst>
            <p14:sldId id="26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EFE"/>
    <a:srgbClr val="FEF2CA"/>
    <a:srgbClr val="FEF2C9"/>
    <a:srgbClr val="F4EEEB"/>
    <a:srgbClr val="EDE5E2"/>
    <a:srgbClr val="F7F2EF"/>
    <a:srgbClr val="F3F5F0"/>
    <a:srgbClr val="D9D9D9"/>
    <a:srgbClr val="00BEB2"/>
    <a:srgbClr val="D0D4D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3" autoAdjust="0"/>
    <p:restoredTop sz="79966" autoAdjust="0"/>
  </p:normalViewPr>
  <p:slideViewPr>
    <p:cSldViewPr snapToGrid="0" showGuides="1">
      <p:cViewPr varScale="1">
        <p:scale>
          <a:sx n="70" d="100"/>
          <a:sy n="70" d="100"/>
        </p:scale>
        <p:origin x="504" y="66"/>
      </p:cViewPr>
      <p:guideLst>
        <p:guide orient="horz" pos="2160"/>
        <p:guide pos="3840"/>
      </p:guideLst>
    </p:cSldViewPr>
  </p:slideViewPr>
  <p:notesTextViewPr>
    <p:cViewPr>
      <p:scale>
        <a:sx n="1" d="1"/>
        <a:sy n="1" d="1"/>
      </p:scale>
      <p:origin x="0" y="0"/>
    </p:cViewPr>
  </p:notesTextViewPr>
  <p:sorterViewPr>
    <p:cViewPr>
      <p:scale>
        <a:sx n="100" d="100"/>
        <a:sy n="100" d="100"/>
      </p:scale>
      <p:origin x="0" y="-9246"/>
    </p:cViewPr>
  </p:sorterViewPr>
  <p:notesViewPr>
    <p:cSldViewPr snapToGrid="0" showGuides="1">
      <p:cViewPr varScale="1">
        <p:scale>
          <a:sx n="59" d="100"/>
          <a:sy n="59" d="100"/>
        </p:scale>
        <p:origin x="214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10/08/2016</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8E26C9-0BB8-4414-964C-1A61DC593E40}" type="datetimeFigureOut">
              <a:rPr lang="en-GB" smtClean="0"/>
              <a:t>10/08/2016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12511A-EA43-4792-9A90-56BCF404B2C9}" type="slidenum">
              <a:rPr lang="en-GB" smtClean="0"/>
              <a:t>‹#›</a:t>
            </a:fld>
            <a:endParaRPr lang="en-GB"/>
          </a:p>
        </p:txBody>
      </p:sp>
    </p:spTree>
    <p:extLst>
      <p:ext uri="{BB962C8B-B14F-4D97-AF65-F5344CB8AC3E}">
        <p14:creationId xmlns:p14="http://schemas.microsoft.com/office/powerpoint/2010/main" val="240276305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Source:  http://www.health-safety.net/Page/Audits</a:t>
            </a:r>
            <a:endParaRPr lang="en-GB"/>
          </a:p>
        </p:txBody>
      </p:sp>
    </p:spTree>
    <p:extLst>
      <p:ext uri="{BB962C8B-B14F-4D97-AF65-F5344CB8AC3E}">
        <p14:creationId xmlns:p14="http://schemas.microsoft.com/office/powerpoint/2010/main" val="1737486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The Health and Safety Executive’s guidance document HSG65 "Successful Health and Safety Management" recommends that audits are undertaken. Indeed, safety audits are widely accepted to be best practice as they enable organisations to focus resources on areas of need, prioritise actions and facilitate continuous improvement. </a:t>
            </a:r>
          </a:p>
          <a:p>
            <a:endParaRPr lang="en-GB" dirty="0"/>
          </a:p>
        </p:txBody>
      </p:sp>
    </p:spTree>
    <p:extLst>
      <p:ext uri="{BB962C8B-B14F-4D97-AF65-F5344CB8AC3E}">
        <p14:creationId xmlns:p14="http://schemas.microsoft.com/office/powerpoint/2010/main" val="1912445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Heath and Safety</a:t>
            </a:r>
            <a:r>
              <a:rPr lang="en-GB" baseline="0" dirty="0" smtClean="0"/>
              <a:t> Executive: </a:t>
            </a:r>
            <a:r>
              <a:rPr lang="en-GB" dirty="0" smtClean="0"/>
              <a:t>http://www.hse.gov.uk/leadership/auditing.htm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Quote from http://safety.rospa.com/safetymatters/info/safety-audits-ebook.pdf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Tree>
    <p:extLst>
      <p:ext uri="{BB962C8B-B14F-4D97-AF65-F5344CB8AC3E}">
        <p14:creationId xmlns:p14="http://schemas.microsoft.com/office/powerpoint/2010/main" val="3900029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Heath and Safety</a:t>
            </a:r>
            <a:r>
              <a:rPr lang="en-GB" baseline="0" dirty="0" smtClean="0"/>
              <a:t> Executive: </a:t>
            </a:r>
            <a:r>
              <a:rPr lang="en-GB" dirty="0" smtClean="0"/>
              <a:t>http://www.hse.gov.uk/leadership/auditing.htm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Quote from http://safety.rospa.com/safetymatters/info/safety-audits-ebook.pdf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Tree>
    <p:extLst>
      <p:ext uri="{BB962C8B-B14F-4D97-AF65-F5344CB8AC3E}">
        <p14:creationId xmlns:p14="http://schemas.microsoft.com/office/powerpoint/2010/main" val="1257175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Heath and Safety</a:t>
            </a:r>
            <a:r>
              <a:rPr lang="en-GB" baseline="0" dirty="0" smtClean="0"/>
              <a:t> Executive: </a:t>
            </a:r>
            <a:r>
              <a:rPr lang="en-GB" dirty="0" smtClean="0"/>
              <a:t>http://www.hse.gov.uk/leadership/auditing.htm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Quote from http://safety.rospa.com/safetymatters/info/safety-audits-ebook.pdf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Tree>
    <p:extLst>
      <p:ext uri="{BB962C8B-B14F-4D97-AF65-F5344CB8AC3E}">
        <p14:creationId xmlns:p14="http://schemas.microsoft.com/office/powerpoint/2010/main" val="4281297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Heath and Safety</a:t>
            </a:r>
            <a:r>
              <a:rPr lang="en-GB" baseline="0" dirty="0" smtClean="0"/>
              <a:t> Executive: </a:t>
            </a:r>
            <a:r>
              <a:rPr lang="en-GB" dirty="0" smtClean="0"/>
              <a:t>http://www.hse.gov.uk/leadership/auditing.htm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Quote from http://safety.rospa.com/safetymatters/info/safety-audits-ebook.pdf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Tree>
    <p:extLst>
      <p:ext uri="{BB962C8B-B14F-4D97-AF65-F5344CB8AC3E}">
        <p14:creationId xmlns:p14="http://schemas.microsoft.com/office/powerpoint/2010/main" val="4089280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Quoted from </a:t>
            </a:r>
            <a:r>
              <a:rPr lang="en-GB" sz="1200" dirty="0" smtClean="0"/>
              <a:t>http://www.theworkplacedepot.co.uk/news/2013/10/08/importance-health-safety-audit/</a:t>
            </a:r>
          </a:p>
          <a:p>
            <a:endParaRPr lang="en-GB" dirty="0"/>
          </a:p>
        </p:txBody>
      </p:sp>
    </p:spTree>
    <p:extLst>
      <p:ext uri="{BB962C8B-B14F-4D97-AF65-F5344CB8AC3E}">
        <p14:creationId xmlns:p14="http://schemas.microsoft.com/office/powerpoint/2010/main" val="606274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Universities</a:t>
            </a:r>
            <a:r>
              <a:rPr lang="en-GB" baseline="0" dirty="0" smtClean="0"/>
              <a:t> Safety and Health Association (USHA)  </a:t>
            </a:r>
            <a:r>
              <a:rPr lang="en-GB" dirty="0" smtClean="0"/>
              <a:t>http://www.usha.org.uk/</a:t>
            </a:r>
            <a:endParaRPr lang="en-GB" dirty="0"/>
          </a:p>
        </p:txBody>
      </p:sp>
    </p:spTree>
    <p:extLst>
      <p:ext uri="{BB962C8B-B14F-4D97-AF65-F5344CB8AC3E}">
        <p14:creationId xmlns:p14="http://schemas.microsoft.com/office/powerpoint/2010/main" val="3801601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36594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a:t>
            </a:r>
            <a:r>
              <a:rPr lang="en-GB" baseline="0" dirty="0" smtClean="0"/>
              <a:t> School could pass with flying colours to a high standard – or need to build on current achievements</a:t>
            </a:r>
            <a:endParaRPr lang="en-GB" dirty="0"/>
          </a:p>
        </p:txBody>
      </p:sp>
    </p:spTree>
    <p:extLst>
      <p:ext uri="{BB962C8B-B14F-4D97-AF65-F5344CB8AC3E}">
        <p14:creationId xmlns:p14="http://schemas.microsoft.com/office/powerpoint/2010/main" val="730670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audit is not intended as a crime-and-punishment</a:t>
            </a:r>
            <a:r>
              <a:rPr lang="en-GB" baseline="0" dirty="0" smtClean="0"/>
              <a:t> exercise. Rather, its goals are to compile a capture of current state-of-play, and to provide recommendations and identify goals towards an improvement level of compliance.</a:t>
            </a:r>
            <a:endParaRPr lang="en-GB" dirty="0"/>
          </a:p>
        </p:txBody>
      </p:sp>
    </p:spTree>
    <p:extLst>
      <p:ext uri="{BB962C8B-B14F-4D97-AF65-F5344CB8AC3E}">
        <p14:creationId xmlns:p14="http://schemas.microsoft.com/office/powerpoint/2010/main" val="572258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audit process recognises that there are obstacles each unit faces in developing and maintaining a comprehensive HSE management system.</a:t>
            </a:r>
          </a:p>
          <a:p>
            <a:r>
              <a:rPr lang="en-GB" baseline="0" dirty="0" smtClean="0"/>
              <a:t>SEF will continue to support local efforts, within the scope of its contract and resources.</a:t>
            </a:r>
          </a:p>
          <a:p>
            <a:r>
              <a:rPr lang="en-GB" baseline="0" dirty="0" smtClean="0"/>
              <a:t>  </a:t>
            </a:r>
            <a:endParaRPr lang="en-GB" dirty="0"/>
          </a:p>
        </p:txBody>
      </p:sp>
    </p:spTree>
    <p:extLst>
      <p:ext uri="{BB962C8B-B14F-4D97-AF65-F5344CB8AC3E}">
        <p14:creationId xmlns:p14="http://schemas.microsoft.com/office/powerpoint/2010/main" val="2539197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0488" y="95250"/>
            <a:ext cx="12020548" cy="6677025"/>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1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sp>
        <p:nvSpPr>
          <p:cNvPr id="8" name="Title 1"/>
          <p:cNvSpPr>
            <a:spLocks noGrp="1"/>
          </p:cNvSpPr>
          <p:nvPr>
            <p:ph type="ctrTitle" hasCustomPrompt="1"/>
          </p:nvPr>
        </p:nvSpPr>
        <p:spPr>
          <a:xfrm>
            <a:off x="1523998" y="804334"/>
            <a:ext cx="9144001" cy="3098799"/>
          </a:xfrm>
          <a:prstGeom prst="rect">
            <a:avLst/>
          </a:prstGeom>
        </p:spPr>
        <p:txBody>
          <a:bodyPr anchor="b"/>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6507442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97046" y="5800676"/>
            <a:ext cx="797904" cy="701290"/>
          </a:xfrm>
          <a:prstGeom prst="rect">
            <a:avLst/>
          </a:prstGeom>
        </p:spPr>
      </p:pic>
      <p:sp>
        <p:nvSpPr>
          <p:cNvPr id="2" name="TextBox 1"/>
          <p:cNvSpPr txBox="1"/>
          <p:nvPr userDrawn="1"/>
        </p:nvSpPr>
        <p:spPr>
          <a:xfrm>
            <a:off x="11589259" y="6240356"/>
            <a:ext cx="493884" cy="261610"/>
          </a:xfrm>
          <a:prstGeom prst="rect">
            <a:avLst/>
          </a:prstGeom>
          <a:noFill/>
        </p:spPr>
        <p:txBody>
          <a:bodyPr wrap="square" rtlCol="0">
            <a:spAutoFit/>
          </a:bodyPr>
          <a:lstStyle/>
          <a:p>
            <a:fld id="{085404EF-61F7-472F-B87E-4A041EB24BEA}" type="slidenum">
              <a:rPr lang="en-GB" sz="1050" smtClean="0"/>
              <a:t>‹#›</a:t>
            </a:fld>
            <a:endParaRPr lang="en-GB" sz="1200" dirty="0"/>
          </a:p>
        </p:txBody>
      </p:sp>
    </p:spTree>
    <p:extLst>
      <p:ext uri="{BB962C8B-B14F-4D97-AF65-F5344CB8AC3E}">
        <p14:creationId xmlns:p14="http://schemas.microsoft.com/office/powerpoint/2010/main" val="26721883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202736964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698" r:id="rId1"/>
    <p:sldLayoutId id="2147483901" r:id="rId2"/>
    <p:sldLayoutId id="2147483902" r:id="rId3"/>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t="-7000" b="-7000"/>
          </a:stretch>
        </a:blipFill>
        <a:effectLst/>
      </p:bgPr>
    </p:bg>
    <p:spTree>
      <p:nvGrpSpPr>
        <p:cNvPr id="1" name=""/>
        <p:cNvGrpSpPr/>
        <p:nvPr/>
      </p:nvGrpSpPr>
      <p:grpSpPr>
        <a:xfrm>
          <a:off x="0" y="0"/>
          <a:ext cx="0" cy="0"/>
          <a:chOff x="0" y="0"/>
          <a:chExt cx="0" cy="0"/>
        </a:xfrm>
      </p:grpSpPr>
      <p:sp>
        <p:nvSpPr>
          <p:cNvPr id="3" name="Title 2"/>
          <p:cNvSpPr>
            <a:spLocks noGrp="1"/>
          </p:cNvSpPr>
          <p:nvPr>
            <p:ph type="ctrTitle" idx="4294967295"/>
          </p:nvPr>
        </p:nvSpPr>
        <p:spPr>
          <a:xfrm>
            <a:off x="1280160" y="510624"/>
            <a:ext cx="10025063" cy="896838"/>
          </a:xfrm>
          <a:prstGeom prst="rect">
            <a:avLst/>
          </a:prstGeom>
        </p:spPr>
        <p:txBody>
          <a:bodyPr/>
          <a:lstStyle/>
          <a:p>
            <a:pPr algn="ctr"/>
            <a:r>
              <a:rPr lang="en-GB" sz="6000" dirty="0" smtClean="0">
                <a:latin typeface="+mn-lt"/>
              </a:rPr>
              <a:t>Health &amp; Safety audit 2016 </a:t>
            </a:r>
            <a:r>
              <a:rPr lang="en-GB" sz="5400" dirty="0" smtClean="0">
                <a:latin typeface="+mn-lt"/>
              </a:rPr>
              <a:t/>
            </a:r>
            <a:br>
              <a:rPr lang="en-GB" sz="5400" dirty="0" smtClean="0">
                <a:latin typeface="+mn-lt"/>
              </a:rPr>
            </a:br>
            <a:endParaRPr lang="en-GB" sz="5400" dirty="0">
              <a:latin typeface="+mn-lt"/>
            </a:endParaRPr>
          </a:p>
        </p:txBody>
      </p:sp>
      <p:sp>
        <p:nvSpPr>
          <p:cNvPr id="6" name="Rectangle 5"/>
          <p:cNvSpPr/>
          <p:nvPr/>
        </p:nvSpPr>
        <p:spPr>
          <a:xfrm>
            <a:off x="1280160" y="3622985"/>
            <a:ext cx="9581429" cy="1508105"/>
          </a:xfrm>
          <a:prstGeom prst="rect">
            <a:avLst/>
          </a:prstGeom>
        </p:spPr>
        <p:txBody>
          <a:bodyPr wrap="square">
            <a:spAutoFit/>
          </a:bodyPr>
          <a:lstStyle/>
          <a:p>
            <a:pPr algn="ctr"/>
            <a:r>
              <a:rPr lang="en-GB" sz="3600" dirty="0">
                <a:ea typeface="+mj-ea"/>
                <a:cs typeface="+mj-cs"/>
              </a:rPr>
              <a:t>Briefing for </a:t>
            </a:r>
            <a:r>
              <a:rPr lang="en-GB" sz="3600" dirty="0" smtClean="0">
                <a:ea typeface="+mj-ea"/>
                <a:cs typeface="+mj-cs"/>
              </a:rPr>
              <a:t>Heads </a:t>
            </a:r>
            <a:r>
              <a:rPr lang="en-GB" sz="3600" dirty="0">
                <a:ea typeface="+mj-ea"/>
                <a:cs typeface="+mj-cs"/>
              </a:rPr>
              <a:t>of </a:t>
            </a:r>
            <a:r>
              <a:rPr lang="en-GB" sz="3600" dirty="0" smtClean="0">
                <a:ea typeface="+mj-ea"/>
                <a:cs typeface="+mj-cs"/>
              </a:rPr>
              <a:t>units</a:t>
            </a:r>
          </a:p>
          <a:p>
            <a:pPr algn="ctr"/>
            <a:endParaRPr lang="en-GB" sz="2800" dirty="0" smtClean="0">
              <a:ea typeface="+mj-ea"/>
              <a:cs typeface="+mj-cs"/>
            </a:endParaRPr>
          </a:p>
          <a:p>
            <a:pPr algn="ctr"/>
            <a:r>
              <a:rPr lang="en-GB" sz="2800" dirty="0" smtClean="0">
                <a:ea typeface="+mj-ea"/>
                <a:cs typeface="+mj-cs"/>
              </a:rPr>
              <a:t>September 2016</a:t>
            </a:r>
            <a:endParaRPr lang="en-GB" sz="2800" dirty="0">
              <a:ea typeface="+mj-ea"/>
              <a:cs typeface="+mj-cs"/>
            </a:endParaRPr>
          </a:p>
        </p:txBody>
      </p:sp>
    </p:spTree>
    <p:extLst>
      <p:ext uri="{BB962C8B-B14F-4D97-AF65-F5344CB8AC3E}">
        <p14:creationId xmlns:p14="http://schemas.microsoft.com/office/powerpoint/2010/main" val="21274285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5F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9654" y="1427925"/>
            <a:ext cx="6044320" cy="4031513"/>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793629" y="599714"/>
            <a:ext cx="10636371"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dirty="0">
                <a:solidFill>
                  <a:schemeClr val="accent2"/>
                </a:solidFill>
              </a:rPr>
              <a:t>Welcome!</a:t>
            </a:r>
            <a:endParaRPr lang="en-GB" sz="4000" dirty="0">
              <a:solidFill>
                <a:schemeClr val="accent2"/>
              </a:solidFill>
            </a:endParaRPr>
          </a:p>
        </p:txBody>
      </p:sp>
      <p:sp>
        <p:nvSpPr>
          <p:cNvPr id="8" name="TextBox 7"/>
          <p:cNvSpPr txBox="1"/>
          <p:nvPr/>
        </p:nvSpPr>
        <p:spPr>
          <a:xfrm>
            <a:off x="11654288" y="6512943"/>
            <a:ext cx="370938" cy="215444"/>
          </a:xfrm>
          <a:prstGeom prst="rect">
            <a:avLst/>
          </a:prstGeom>
          <a:noFill/>
        </p:spPr>
        <p:txBody>
          <a:bodyPr wrap="square" rtlCol="0">
            <a:spAutoFit/>
          </a:bodyPr>
          <a:lstStyle/>
          <a:p>
            <a:pPr algn="r"/>
            <a:r>
              <a:rPr lang="en-GB" sz="800" dirty="0" smtClean="0"/>
              <a:t>2</a:t>
            </a:r>
            <a:endParaRPr lang="en-GB" sz="800" dirty="0"/>
          </a:p>
        </p:txBody>
      </p:sp>
    </p:spTree>
    <p:extLst>
      <p:ext uri="{BB962C8B-B14F-4D97-AF65-F5344CB8AC3E}">
        <p14:creationId xmlns:p14="http://schemas.microsoft.com/office/powerpoint/2010/main" val="11538038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793629" y="599714"/>
            <a:ext cx="10636371"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sz="4000" dirty="0">
              <a:solidFill>
                <a:schemeClr val="accent2"/>
              </a:solidFill>
              <a:latin typeface="+mj-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3081" y="1743043"/>
            <a:ext cx="3685837" cy="3564205"/>
          </a:xfrm>
          <a:prstGeom prst="rect">
            <a:avLst/>
          </a:prstGeom>
        </p:spPr>
      </p:pic>
      <p:sp>
        <p:nvSpPr>
          <p:cNvPr id="9" name="Subtitle 2"/>
          <p:cNvSpPr txBox="1">
            <a:spLocks/>
          </p:cNvSpPr>
          <p:nvPr/>
        </p:nvSpPr>
        <p:spPr>
          <a:xfrm>
            <a:off x="946029" y="752114"/>
            <a:ext cx="10636371"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dirty="0">
                <a:solidFill>
                  <a:schemeClr val="accent2"/>
                </a:solidFill>
              </a:rPr>
              <a:t>Why are you here?</a:t>
            </a:r>
            <a:endParaRPr lang="en-GB" sz="4000" dirty="0">
              <a:solidFill>
                <a:schemeClr val="accent2"/>
              </a:solidFill>
            </a:endParaRPr>
          </a:p>
        </p:txBody>
      </p:sp>
    </p:spTree>
    <p:extLst>
      <p:ext uri="{BB962C8B-B14F-4D97-AF65-F5344CB8AC3E}">
        <p14:creationId xmlns:p14="http://schemas.microsoft.com/office/powerpoint/2010/main" val="8318959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368" y="3450753"/>
            <a:ext cx="4225136" cy="3168852"/>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4651504" y="599714"/>
            <a:ext cx="6778496"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a:solidFill>
                  <a:schemeClr val="accent2"/>
                </a:solidFill>
              </a:rPr>
              <a:t>The law</a:t>
            </a:r>
            <a:endParaRPr lang="en-GB" sz="4000" dirty="0">
              <a:solidFill>
                <a:schemeClr val="accent2"/>
              </a:solidFill>
            </a:endParaRPr>
          </a:p>
        </p:txBody>
      </p:sp>
      <p:sp>
        <p:nvSpPr>
          <p:cNvPr id="6" name="TextBox 5"/>
          <p:cNvSpPr txBox="1"/>
          <p:nvPr/>
        </p:nvSpPr>
        <p:spPr>
          <a:xfrm>
            <a:off x="4651504" y="1341860"/>
            <a:ext cx="7002784" cy="4433073"/>
          </a:xfrm>
          <a:prstGeom prst="rect">
            <a:avLst/>
          </a:prstGeom>
          <a:noFill/>
        </p:spPr>
        <p:txBody>
          <a:bodyPr wrap="square" rtlCol="0">
            <a:spAutoFit/>
          </a:bodyPr>
          <a:lstStyle/>
          <a:p>
            <a:pPr>
              <a:lnSpc>
                <a:spcPct val="150000"/>
              </a:lnSpc>
            </a:pPr>
            <a:r>
              <a:rPr lang="en-US" sz="3200" dirty="0" smtClean="0"/>
              <a:t>Effective health and safety auditing provides the framework for compliance </a:t>
            </a:r>
            <a:r>
              <a:rPr lang="en-GB" sz="3200" dirty="0"/>
              <a:t>with the legal duty to monitor, maintain and review all matters and arrangements of Health &amp; Safety</a:t>
            </a:r>
            <a:r>
              <a:rPr lang="en-GB" sz="3200" dirty="0" smtClean="0"/>
              <a:t>.</a:t>
            </a:r>
            <a:endParaRPr lang="en-GB" sz="1600" dirty="0"/>
          </a:p>
        </p:txBody>
      </p:sp>
    </p:spTree>
    <p:extLst>
      <p:ext uri="{BB962C8B-B14F-4D97-AF65-F5344CB8AC3E}">
        <p14:creationId xmlns:p14="http://schemas.microsoft.com/office/powerpoint/2010/main" val="26647569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368" y="3334601"/>
            <a:ext cx="4225136" cy="3168852"/>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4651504" y="599714"/>
            <a:ext cx="6778496"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a:solidFill>
                  <a:schemeClr val="accent2"/>
                </a:solidFill>
              </a:rPr>
              <a:t>The law</a:t>
            </a:r>
            <a:endParaRPr lang="en-GB" sz="4000" dirty="0">
              <a:solidFill>
                <a:schemeClr val="accent2"/>
              </a:solidFill>
            </a:endParaRPr>
          </a:p>
        </p:txBody>
      </p:sp>
      <p:sp>
        <p:nvSpPr>
          <p:cNvPr id="4" name="TextBox 3"/>
          <p:cNvSpPr txBox="1"/>
          <p:nvPr/>
        </p:nvSpPr>
        <p:spPr>
          <a:xfrm>
            <a:off x="4651504" y="1427925"/>
            <a:ext cx="6052689" cy="4247317"/>
          </a:xfrm>
          <a:prstGeom prst="rect">
            <a:avLst/>
          </a:prstGeom>
          <a:noFill/>
        </p:spPr>
        <p:txBody>
          <a:bodyPr wrap="square" rtlCol="0">
            <a:spAutoFit/>
          </a:bodyPr>
          <a:lstStyle/>
          <a:p>
            <a:pPr>
              <a:lnSpc>
                <a:spcPct val="150000"/>
              </a:lnSpc>
            </a:pPr>
            <a:r>
              <a:rPr lang="en-GB" sz="2800" dirty="0"/>
              <a:t>By adhering to the Audit requirement and process, an organisation will be able to demonstrate that Heath &amp; Safety is pro-actively managed in accordance with legislative, </a:t>
            </a:r>
            <a:r>
              <a:rPr lang="en-GB" sz="2800" dirty="0" smtClean="0"/>
              <a:t>insurers </a:t>
            </a:r>
            <a:r>
              <a:rPr lang="en-GB" sz="2800" dirty="0"/>
              <a:t>and Fire </a:t>
            </a:r>
            <a:r>
              <a:rPr lang="en-GB" sz="2800" dirty="0" smtClean="0"/>
              <a:t>Department </a:t>
            </a:r>
            <a:r>
              <a:rPr lang="en-GB" sz="2800" dirty="0"/>
              <a:t>requirements.</a:t>
            </a:r>
          </a:p>
          <a:p>
            <a:endParaRPr lang="en-GB" dirty="0"/>
          </a:p>
        </p:txBody>
      </p:sp>
    </p:spTree>
    <p:extLst>
      <p:ext uri="{BB962C8B-B14F-4D97-AF65-F5344CB8AC3E}">
        <p14:creationId xmlns:p14="http://schemas.microsoft.com/office/powerpoint/2010/main" val="3315396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808" y="2975940"/>
            <a:ext cx="3750222" cy="2812667"/>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4651504" y="599714"/>
            <a:ext cx="6778496"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smtClean="0">
                <a:solidFill>
                  <a:schemeClr val="accent2"/>
                </a:solidFill>
              </a:rPr>
              <a:t>Accepted best practice</a:t>
            </a:r>
            <a:endParaRPr lang="en-GB" sz="4000" dirty="0">
              <a:solidFill>
                <a:schemeClr val="accent2"/>
              </a:solidFill>
            </a:endParaRPr>
          </a:p>
        </p:txBody>
      </p:sp>
      <p:sp>
        <p:nvSpPr>
          <p:cNvPr id="6" name="TextBox 5"/>
          <p:cNvSpPr txBox="1"/>
          <p:nvPr/>
        </p:nvSpPr>
        <p:spPr>
          <a:xfrm>
            <a:off x="4651504" y="1341860"/>
            <a:ext cx="7002784" cy="3785652"/>
          </a:xfrm>
          <a:prstGeom prst="rect">
            <a:avLst/>
          </a:prstGeom>
          <a:noFill/>
        </p:spPr>
        <p:txBody>
          <a:bodyPr wrap="square" rtlCol="0">
            <a:spAutoFit/>
          </a:bodyPr>
          <a:lstStyle/>
          <a:p>
            <a:pPr>
              <a:lnSpc>
                <a:spcPct val="150000"/>
              </a:lnSpc>
            </a:pPr>
            <a:r>
              <a:rPr lang="en-GB" sz="3200" dirty="0" smtClean="0"/>
              <a:t>Safety audits </a:t>
            </a:r>
            <a:r>
              <a:rPr lang="en-GB" sz="3200" dirty="0"/>
              <a:t>are widely accepted to be best practice as they enable organisations to focus resources on areas of need, prioritise actions and facilitate continuous improvement. </a:t>
            </a:r>
          </a:p>
        </p:txBody>
      </p:sp>
    </p:spTree>
    <p:extLst>
      <p:ext uri="{BB962C8B-B14F-4D97-AF65-F5344CB8AC3E}">
        <p14:creationId xmlns:p14="http://schemas.microsoft.com/office/powerpoint/2010/main" val="4909994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814" y="2286932"/>
            <a:ext cx="3499603" cy="2624702"/>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4715690" y="599714"/>
            <a:ext cx="6714310"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a:solidFill>
                  <a:schemeClr val="accent2"/>
                </a:solidFill>
              </a:rPr>
              <a:t>What is an audit</a:t>
            </a:r>
            <a:endParaRPr lang="en-GB" sz="4000" dirty="0">
              <a:solidFill>
                <a:schemeClr val="accent2"/>
              </a:solidFill>
            </a:endParaRPr>
          </a:p>
        </p:txBody>
      </p:sp>
      <p:sp>
        <p:nvSpPr>
          <p:cNvPr id="6" name="TextBox 5"/>
          <p:cNvSpPr txBox="1"/>
          <p:nvPr/>
        </p:nvSpPr>
        <p:spPr>
          <a:xfrm>
            <a:off x="4715690" y="1341860"/>
            <a:ext cx="6938597" cy="3416320"/>
          </a:xfrm>
          <a:prstGeom prst="rect">
            <a:avLst/>
          </a:prstGeom>
          <a:noFill/>
        </p:spPr>
        <p:txBody>
          <a:bodyPr wrap="square" rtlCol="0">
            <a:spAutoFit/>
          </a:bodyPr>
          <a:lstStyle/>
          <a:p>
            <a:pPr>
              <a:lnSpc>
                <a:spcPct val="150000"/>
              </a:lnSpc>
            </a:pPr>
            <a:r>
              <a:rPr lang="en-US" sz="3600" b="1" dirty="0" smtClean="0"/>
              <a:t>Audit: </a:t>
            </a:r>
          </a:p>
          <a:p>
            <a:pPr>
              <a:lnSpc>
                <a:spcPct val="150000"/>
              </a:lnSpc>
            </a:pPr>
            <a:r>
              <a:rPr lang="en-US" sz="3600" dirty="0" smtClean="0"/>
              <a:t>an </a:t>
            </a:r>
            <a:r>
              <a:rPr lang="en-US" sz="3600" dirty="0"/>
              <a:t>official inspection of an organization's accounts, typically by an independent body.</a:t>
            </a:r>
            <a:endParaRPr lang="en-GB" dirty="0"/>
          </a:p>
        </p:txBody>
      </p:sp>
    </p:spTree>
    <p:extLst>
      <p:ext uri="{BB962C8B-B14F-4D97-AF65-F5344CB8AC3E}">
        <p14:creationId xmlns:p14="http://schemas.microsoft.com/office/powerpoint/2010/main" val="1842589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814" y="2286932"/>
            <a:ext cx="3499603" cy="2624702"/>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4715690" y="599714"/>
            <a:ext cx="6714310"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200" dirty="0">
                <a:solidFill>
                  <a:schemeClr val="accent2"/>
                </a:solidFill>
              </a:rPr>
              <a:t>What is </a:t>
            </a:r>
            <a:r>
              <a:rPr lang="en-US" sz="3200" dirty="0" smtClean="0">
                <a:solidFill>
                  <a:schemeClr val="accent2"/>
                </a:solidFill>
              </a:rPr>
              <a:t>a Health and Safety </a:t>
            </a:r>
            <a:r>
              <a:rPr lang="en-US" sz="3200" dirty="0">
                <a:solidFill>
                  <a:schemeClr val="accent2"/>
                </a:solidFill>
              </a:rPr>
              <a:t>audit</a:t>
            </a:r>
            <a:endParaRPr lang="en-GB" sz="3200" dirty="0">
              <a:solidFill>
                <a:schemeClr val="accent2"/>
              </a:solidFill>
            </a:endParaRPr>
          </a:p>
        </p:txBody>
      </p:sp>
      <p:sp>
        <p:nvSpPr>
          <p:cNvPr id="6" name="TextBox 5"/>
          <p:cNvSpPr txBox="1"/>
          <p:nvPr/>
        </p:nvSpPr>
        <p:spPr>
          <a:xfrm>
            <a:off x="4715690" y="1341860"/>
            <a:ext cx="6938597" cy="3570208"/>
          </a:xfrm>
          <a:prstGeom prst="rect">
            <a:avLst/>
          </a:prstGeom>
          <a:noFill/>
        </p:spPr>
        <p:txBody>
          <a:bodyPr wrap="square" rtlCol="0">
            <a:spAutoFit/>
          </a:bodyPr>
          <a:lstStyle/>
          <a:p>
            <a:pPr>
              <a:lnSpc>
                <a:spcPct val="150000"/>
              </a:lnSpc>
              <a:spcAft>
                <a:spcPts val="1200"/>
              </a:spcAft>
            </a:pPr>
            <a:r>
              <a:rPr lang="en-US" sz="2400" b="1" dirty="0"/>
              <a:t>The Health and Safety Executive </a:t>
            </a:r>
            <a:r>
              <a:rPr lang="en-US" sz="2400" dirty="0"/>
              <a:t>define safety audits as: </a:t>
            </a:r>
            <a:endParaRPr lang="en-GB" sz="2400" dirty="0"/>
          </a:p>
          <a:p>
            <a:pPr>
              <a:lnSpc>
                <a:spcPct val="150000"/>
              </a:lnSpc>
            </a:pPr>
            <a:r>
              <a:rPr lang="en-US" sz="2400" dirty="0"/>
              <a:t>“The collection of independent information on the efficiency, effectiveness and reliability of the total health and safety management system and drawing up plans for corrective action.”</a:t>
            </a:r>
            <a:endParaRPr lang="en-GB" sz="2400" dirty="0"/>
          </a:p>
        </p:txBody>
      </p:sp>
      <p:sp>
        <p:nvSpPr>
          <p:cNvPr id="4" name="TextBox 3"/>
          <p:cNvSpPr txBox="1"/>
          <p:nvPr/>
        </p:nvSpPr>
        <p:spPr>
          <a:xfrm>
            <a:off x="4715690" y="5284882"/>
            <a:ext cx="6848863" cy="369332"/>
          </a:xfrm>
          <a:prstGeom prst="rect">
            <a:avLst/>
          </a:prstGeom>
          <a:noFill/>
        </p:spPr>
        <p:txBody>
          <a:bodyPr wrap="none" rtlCol="0">
            <a:spAutoFit/>
          </a:bodyPr>
          <a:lstStyle/>
          <a:p>
            <a:r>
              <a:rPr lang="en-GB" dirty="0"/>
              <a:t>http://safety.rospa.com/safetymatters/info/safety-audits-ebook.pdf</a:t>
            </a:r>
          </a:p>
        </p:txBody>
      </p:sp>
    </p:spTree>
    <p:extLst>
      <p:ext uri="{BB962C8B-B14F-4D97-AF65-F5344CB8AC3E}">
        <p14:creationId xmlns:p14="http://schemas.microsoft.com/office/powerpoint/2010/main" val="498056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814" y="2286932"/>
            <a:ext cx="3499603" cy="2624702"/>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4602997" y="599714"/>
            <a:ext cx="6827003"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200" dirty="0">
                <a:solidFill>
                  <a:schemeClr val="accent2"/>
                </a:solidFill>
              </a:rPr>
              <a:t>What is </a:t>
            </a:r>
            <a:r>
              <a:rPr lang="en-US" sz="3200" dirty="0" smtClean="0">
                <a:solidFill>
                  <a:schemeClr val="accent2"/>
                </a:solidFill>
              </a:rPr>
              <a:t>a Health and Safety </a:t>
            </a:r>
            <a:r>
              <a:rPr lang="en-US" sz="3200" dirty="0">
                <a:solidFill>
                  <a:schemeClr val="accent2"/>
                </a:solidFill>
              </a:rPr>
              <a:t>audit</a:t>
            </a:r>
            <a:endParaRPr lang="en-GB" sz="3200" dirty="0">
              <a:solidFill>
                <a:schemeClr val="accent2"/>
              </a:solidFill>
            </a:endParaRPr>
          </a:p>
        </p:txBody>
      </p:sp>
      <p:sp>
        <p:nvSpPr>
          <p:cNvPr id="6" name="TextBox 5"/>
          <p:cNvSpPr txBox="1"/>
          <p:nvPr/>
        </p:nvSpPr>
        <p:spPr>
          <a:xfrm>
            <a:off x="4602998" y="1341860"/>
            <a:ext cx="7051290" cy="2339102"/>
          </a:xfrm>
          <a:prstGeom prst="rect">
            <a:avLst/>
          </a:prstGeom>
          <a:noFill/>
        </p:spPr>
        <p:txBody>
          <a:bodyPr wrap="square" rtlCol="0">
            <a:spAutoFit/>
          </a:bodyPr>
          <a:lstStyle/>
          <a:p>
            <a:pPr>
              <a:lnSpc>
                <a:spcPct val="150000"/>
              </a:lnSpc>
              <a:spcAft>
                <a:spcPts val="1200"/>
              </a:spcAft>
            </a:pPr>
            <a:r>
              <a:rPr lang="en-US" sz="2800" dirty="0" smtClean="0"/>
              <a:t>Efficiency</a:t>
            </a:r>
          </a:p>
          <a:p>
            <a:pPr>
              <a:lnSpc>
                <a:spcPct val="150000"/>
              </a:lnSpc>
              <a:spcAft>
                <a:spcPts val="1200"/>
              </a:spcAft>
            </a:pPr>
            <a:r>
              <a:rPr lang="en-US" sz="2800" dirty="0" smtClean="0"/>
              <a:t>Effectiveness</a:t>
            </a:r>
          </a:p>
          <a:p>
            <a:pPr>
              <a:lnSpc>
                <a:spcPct val="150000"/>
              </a:lnSpc>
              <a:spcAft>
                <a:spcPts val="1200"/>
              </a:spcAft>
            </a:pPr>
            <a:r>
              <a:rPr lang="en-US" sz="2800" dirty="0" smtClean="0"/>
              <a:t>Reliability</a:t>
            </a:r>
            <a:endParaRPr lang="en-GB" sz="28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9773" y="3601133"/>
            <a:ext cx="4634514" cy="2434930"/>
          </a:xfrm>
          <a:prstGeom prst="rect">
            <a:avLst/>
          </a:prstGeom>
        </p:spPr>
      </p:pic>
    </p:spTree>
    <p:extLst>
      <p:ext uri="{BB962C8B-B14F-4D97-AF65-F5344CB8AC3E}">
        <p14:creationId xmlns:p14="http://schemas.microsoft.com/office/powerpoint/2010/main" val="31197007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814" y="2286932"/>
            <a:ext cx="3499603" cy="2624702"/>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4587498" y="599714"/>
            <a:ext cx="6842502"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200" dirty="0">
                <a:solidFill>
                  <a:schemeClr val="accent2"/>
                </a:solidFill>
              </a:rPr>
              <a:t>What is </a:t>
            </a:r>
            <a:r>
              <a:rPr lang="en-US" sz="3200" dirty="0" smtClean="0">
                <a:solidFill>
                  <a:schemeClr val="accent2"/>
                </a:solidFill>
              </a:rPr>
              <a:t>a Health and Safety </a:t>
            </a:r>
            <a:r>
              <a:rPr lang="en-US" sz="3200" dirty="0">
                <a:solidFill>
                  <a:schemeClr val="accent2"/>
                </a:solidFill>
              </a:rPr>
              <a:t>audit</a:t>
            </a:r>
            <a:endParaRPr lang="en-GB" sz="3200" dirty="0">
              <a:solidFill>
                <a:schemeClr val="accent2"/>
              </a:solidFill>
            </a:endParaRPr>
          </a:p>
        </p:txBody>
      </p:sp>
      <p:sp>
        <p:nvSpPr>
          <p:cNvPr id="6" name="TextBox 5"/>
          <p:cNvSpPr txBox="1"/>
          <p:nvPr/>
        </p:nvSpPr>
        <p:spPr>
          <a:xfrm>
            <a:off x="4587498" y="1341860"/>
            <a:ext cx="7066789" cy="1754326"/>
          </a:xfrm>
          <a:prstGeom prst="rect">
            <a:avLst/>
          </a:prstGeom>
          <a:noFill/>
        </p:spPr>
        <p:txBody>
          <a:bodyPr wrap="square" rtlCol="0">
            <a:spAutoFit/>
          </a:bodyPr>
          <a:lstStyle/>
          <a:p>
            <a:pPr>
              <a:lnSpc>
                <a:spcPct val="150000"/>
              </a:lnSpc>
              <a:spcAft>
                <a:spcPts val="1200"/>
              </a:spcAft>
            </a:pPr>
            <a:r>
              <a:rPr lang="en-GB" sz="3600" dirty="0" smtClean="0"/>
              <a:t>T</a:t>
            </a:r>
            <a:r>
              <a:rPr lang="en-US" sz="3600" dirty="0" smtClean="0"/>
              <a:t>he </a:t>
            </a:r>
            <a:r>
              <a:rPr lang="en-US" sz="3600" dirty="0"/>
              <a:t>total health and safety management </a:t>
            </a:r>
            <a:r>
              <a:rPr lang="en-US" sz="3600" dirty="0" smtClean="0"/>
              <a:t>system</a:t>
            </a:r>
            <a:endParaRPr lang="en-GB" sz="36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6520" y="3146742"/>
            <a:ext cx="4137767" cy="2922298"/>
          </a:xfrm>
          <a:prstGeom prst="rect">
            <a:avLst/>
          </a:prstGeom>
        </p:spPr>
      </p:pic>
    </p:spTree>
    <p:extLst>
      <p:ext uri="{BB962C8B-B14F-4D97-AF65-F5344CB8AC3E}">
        <p14:creationId xmlns:p14="http://schemas.microsoft.com/office/powerpoint/2010/main" val="10502876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814" y="2286932"/>
            <a:ext cx="3499603" cy="2624702"/>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4602997" y="599714"/>
            <a:ext cx="6827003"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200" dirty="0">
                <a:solidFill>
                  <a:schemeClr val="accent2"/>
                </a:solidFill>
              </a:rPr>
              <a:t>What is </a:t>
            </a:r>
            <a:r>
              <a:rPr lang="en-US" sz="3200" dirty="0" smtClean="0">
                <a:solidFill>
                  <a:schemeClr val="accent2"/>
                </a:solidFill>
              </a:rPr>
              <a:t>a Health and Safety </a:t>
            </a:r>
            <a:r>
              <a:rPr lang="en-US" sz="3200" dirty="0">
                <a:solidFill>
                  <a:schemeClr val="accent2"/>
                </a:solidFill>
              </a:rPr>
              <a:t>audit</a:t>
            </a:r>
            <a:endParaRPr lang="en-GB" sz="3200" dirty="0">
              <a:solidFill>
                <a:schemeClr val="accent2"/>
              </a:solidFill>
            </a:endParaRPr>
          </a:p>
        </p:txBody>
      </p:sp>
      <p:sp>
        <p:nvSpPr>
          <p:cNvPr id="6" name="TextBox 5"/>
          <p:cNvSpPr txBox="1"/>
          <p:nvPr/>
        </p:nvSpPr>
        <p:spPr>
          <a:xfrm>
            <a:off x="4602998" y="1341860"/>
            <a:ext cx="7051290" cy="1938992"/>
          </a:xfrm>
          <a:prstGeom prst="rect">
            <a:avLst/>
          </a:prstGeom>
          <a:noFill/>
        </p:spPr>
        <p:txBody>
          <a:bodyPr wrap="square" rtlCol="0">
            <a:spAutoFit/>
          </a:bodyPr>
          <a:lstStyle/>
          <a:p>
            <a:pPr>
              <a:lnSpc>
                <a:spcPct val="150000"/>
              </a:lnSpc>
              <a:spcAft>
                <a:spcPts val="1200"/>
              </a:spcAft>
            </a:pPr>
            <a:r>
              <a:rPr lang="en-GB" sz="4000" dirty="0" smtClean="0"/>
              <a:t>D</a:t>
            </a:r>
            <a:r>
              <a:rPr lang="en-US" sz="4000" dirty="0" err="1" smtClean="0"/>
              <a:t>rawing</a:t>
            </a:r>
            <a:r>
              <a:rPr lang="en-US" sz="4000" dirty="0" smtClean="0"/>
              <a:t> </a:t>
            </a:r>
            <a:r>
              <a:rPr lang="en-US" sz="4000" dirty="0"/>
              <a:t>up plans for corrective </a:t>
            </a:r>
            <a:r>
              <a:rPr lang="en-US" sz="4000" dirty="0" smtClean="0"/>
              <a:t>action</a:t>
            </a:r>
            <a:endParaRPr lang="en-GB" sz="40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5534" y="3362783"/>
            <a:ext cx="4548753" cy="3097701"/>
          </a:xfrm>
          <a:prstGeom prst="rect">
            <a:avLst/>
          </a:prstGeom>
        </p:spPr>
      </p:pic>
    </p:spTree>
    <p:extLst>
      <p:ext uri="{BB962C8B-B14F-4D97-AF65-F5344CB8AC3E}">
        <p14:creationId xmlns:p14="http://schemas.microsoft.com/office/powerpoint/2010/main" val="15223580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814" y="2286932"/>
            <a:ext cx="3499603" cy="2624702"/>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4587498" y="599714"/>
            <a:ext cx="6842502"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200" dirty="0">
                <a:solidFill>
                  <a:schemeClr val="accent2"/>
                </a:solidFill>
              </a:rPr>
              <a:t>What is </a:t>
            </a:r>
            <a:r>
              <a:rPr lang="en-US" sz="3200" dirty="0" smtClean="0">
                <a:solidFill>
                  <a:schemeClr val="accent2"/>
                </a:solidFill>
              </a:rPr>
              <a:t>a Health and Safety </a:t>
            </a:r>
            <a:r>
              <a:rPr lang="en-US" sz="3200" dirty="0">
                <a:solidFill>
                  <a:schemeClr val="accent2"/>
                </a:solidFill>
              </a:rPr>
              <a:t>audit</a:t>
            </a:r>
            <a:endParaRPr lang="en-GB" sz="3200" dirty="0">
              <a:solidFill>
                <a:schemeClr val="accent2"/>
              </a:solidFill>
            </a:endParaRPr>
          </a:p>
        </p:txBody>
      </p:sp>
      <p:sp>
        <p:nvSpPr>
          <p:cNvPr id="6" name="TextBox 5"/>
          <p:cNvSpPr txBox="1"/>
          <p:nvPr/>
        </p:nvSpPr>
        <p:spPr>
          <a:xfrm>
            <a:off x="4587498" y="1341860"/>
            <a:ext cx="7066789" cy="3570208"/>
          </a:xfrm>
          <a:prstGeom prst="rect">
            <a:avLst/>
          </a:prstGeom>
          <a:noFill/>
        </p:spPr>
        <p:txBody>
          <a:bodyPr wrap="square" rtlCol="0">
            <a:spAutoFit/>
          </a:bodyPr>
          <a:lstStyle/>
          <a:p>
            <a:pPr>
              <a:lnSpc>
                <a:spcPct val="150000"/>
              </a:lnSpc>
              <a:spcAft>
                <a:spcPts val="1200"/>
              </a:spcAft>
            </a:pPr>
            <a:r>
              <a:rPr lang="en-US" sz="2400" b="1" dirty="0" smtClean="0"/>
              <a:t>An alternative definition</a:t>
            </a:r>
            <a:r>
              <a:rPr lang="en-US" sz="2400" dirty="0" smtClean="0"/>
              <a:t>: </a:t>
            </a:r>
            <a:endParaRPr lang="en-GB" sz="2400" dirty="0"/>
          </a:p>
          <a:p>
            <a:pPr>
              <a:lnSpc>
                <a:spcPct val="150000"/>
              </a:lnSpc>
            </a:pPr>
            <a:r>
              <a:rPr lang="en-US" sz="2400" dirty="0" smtClean="0"/>
              <a:t>“</a:t>
            </a:r>
            <a:r>
              <a:rPr lang="en-GB" sz="2400" dirty="0"/>
              <a:t>An audit is a methodical, independent and documented assessment of a business’ system and processes, in which it is measured against regulated criteria to make sure health and safety standards are being upheld</a:t>
            </a:r>
            <a:r>
              <a:rPr lang="en-GB" sz="2400" dirty="0" smtClean="0"/>
              <a:t>.”</a:t>
            </a:r>
            <a:endParaRPr lang="en-GB" sz="2400" dirty="0"/>
          </a:p>
        </p:txBody>
      </p:sp>
      <p:sp>
        <p:nvSpPr>
          <p:cNvPr id="4" name="TextBox 3"/>
          <p:cNvSpPr txBox="1"/>
          <p:nvPr/>
        </p:nvSpPr>
        <p:spPr>
          <a:xfrm>
            <a:off x="4715690" y="5191932"/>
            <a:ext cx="6968318" cy="584775"/>
          </a:xfrm>
          <a:prstGeom prst="rect">
            <a:avLst/>
          </a:prstGeom>
          <a:noFill/>
        </p:spPr>
        <p:txBody>
          <a:bodyPr wrap="none" rtlCol="0">
            <a:spAutoFit/>
          </a:bodyPr>
          <a:lstStyle/>
          <a:p>
            <a:r>
              <a:rPr lang="en-GB" sz="1400" dirty="0"/>
              <a:t>http://www.theworkplacedepot.co.uk/news/2013/10/08/importance-health-safety-audit/</a:t>
            </a:r>
          </a:p>
          <a:p>
            <a:endParaRPr lang="en-GB" dirty="0"/>
          </a:p>
        </p:txBody>
      </p:sp>
    </p:spTree>
    <p:extLst>
      <p:ext uri="{BB962C8B-B14F-4D97-AF65-F5344CB8AC3E}">
        <p14:creationId xmlns:p14="http://schemas.microsoft.com/office/powerpoint/2010/main" val="3185184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793629" y="599714"/>
            <a:ext cx="10636371"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dirty="0">
                <a:solidFill>
                  <a:schemeClr val="accent2"/>
                </a:solidFill>
              </a:rPr>
              <a:t>Standard</a:t>
            </a:r>
            <a:endParaRPr lang="en-GB" sz="4000" dirty="0">
              <a:solidFill>
                <a:schemeClr val="accent2"/>
              </a:solidFill>
            </a:endParaRPr>
          </a:p>
        </p:txBody>
      </p:sp>
      <p:sp>
        <p:nvSpPr>
          <p:cNvPr id="6" name="TextBox 5"/>
          <p:cNvSpPr txBox="1"/>
          <p:nvPr/>
        </p:nvSpPr>
        <p:spPr>
          <a:xfrm>
            <a:off x="984573" y="1427925"/>
            <a:ext cx="11040654" cy="2862322"/>
          </a:xfrm>
          <a:prstGeom prst="rect">
            <a:avLst/>
          </a:prstGeom>
          <a:noFill/>
        </p:spPr>
        <p:txBody>
          <a:bodyPr wrap="square" rtlCol="0">
            <a:spAutoFit/>
          </a:bodyPr>
          <a:lstStyle/>
          <a:p>
            <a:pPr>
              <a:lnSpc>
                <a:spcPct val="150000"/>
              </a:lnSpc>
            </a:pPr>
            <a:r>
              <a:rPr lang="en-GB" sz="3500" dirty="0" smtClean="0"/>
              <a:t>University of Sussex </a:t>
            </a:r>
            <a:r>
              <a:rPr lang="en-GB" sz="3500" dirty="0"/>
              <a:t>has stipulated </a:t>
            </a:r>
            <a:r>
              <a:rPr lang="en-GB" sz="3500" dirty="0" smtClean="0"/>
              <a:t>audits of Schools to use </a:t>
            </a:r>
            <a:r>
              <a:rPr lang="en-US" sz="3500" dirty="0" smtClean="0"/>
              <a:t>The </a:t>
            </a:r>
            <a:r>
              <a:rPr lang="en-US" sz="3500" dirty="0"/>
              <a:t>Universities Safety and Health Association (USHA</a:t>
            </a:r>
            <a:r>
              <a:rPr lang="en-US" sz="3500" dirty="0" smtClean="0"/>
              <a:t>) standard</a:t>
            </a:r>
            <a:endParaRPr lang="en-GB" sz="3500" dirty="0"/>
          </a:p>
          <a:p>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2999" y="3423008"/>
            <a:ext cx="6701289" cy="1988049"/>
          </a:xfrm>
          <a:prstGeom prst="rect">
            <a:avLst/>
          </a:prstGeom>
        </p:spPr>
      </p:pic>
      <p:sp>
        <p:nvSpPr>
          <p:cNvPr id="4" name="TextBox 3"/>
          <p:cNvSpPr txBox="1"/>
          <p:nvPr/>
        </p:nvSpPr>
        <p:spPr>
          <a:xfrm>
            <a:off x="1019128" y="4105581"/>
            <a:ext cx="3383298" cy="461665"/>
          </a:xfrm>
          <a:prstGeom prst="rect">
            <a:avLst/>
          </a:prstGeom>
          <a:noFill/>
        </p:spPr>
        <p:txBody>
          <a:bodyPr wrap="none" rtlCol="0">
            <a:spAutoFit/>
          </a:bodyPr>
          <a:lstStyle/>
          <a:p>
            <a:r>
              <a:rPr lang="en-GB" sz="2400" dirty="0"/>
              <a:t>http://www.usha.org.uk/</a:t>
            </a:r>
          </a:p>
        </p:txBody>
      </p:sp>
    </p:spTree>
    <p:extLst>
      <p:ext uri="{BB962C8B-B14F-4D97-AF65-F5344CB8AC3E}">
        <p14:creationId xmlns:p14="http://schemas.microsoft.com/office/powerpoint/2010/main" val="20808155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821411" y="599714"/>
            <a:ext cx="10608590"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dirty="0" smtClean="0">
                <a:solidFill>
                  <a:schemeClr val="accent2"/>
                </a:solidFill>
              </a:rPr>
              <a:t>SEF to conduct HSE audits</a:t>
            </a:r>
            <a:endParaRPr lang="en-GB" sz="4000" dirty="0">
              <a:solidFill>
                <a:schemeClr val="accent2"/>
              </a:solidFill>
            </a:endParaRPr>
          </a:p>
        </p:txBody>
      </p:sp>
      <p:sp>
        <p:nvSpPr>
          <p:cNvPr id="6" name="TextBox 5"/>
          <p:cNvSpPr txBox="1"/>
          <p:nvPr/>
        </p:nvSpPr>
        <p:spPr>
          <a:xfrm>
            <a:off x="821410" y="1427925"/>
            <a:ext cx="10832878" cy="1754326"/>
          </a:xfrm>
          <a:prstGeom prst="rect">
            <a:avLst/>
          </a:prstGeom>
          <a:noFill/>
        </p:spPr>
        <p:txBody>
          <a:bodyPr wrap="square" rtlCol="0">
            <a:spAutoFit/>
          </a:bodyPr>
          <a:lstStyle/>
          <a:p>
            <a:pPr>
              <a:lnSpc>
                <a:spcPct val="150000"/>
              </a:lnSpc>
            </a:pPr>
            <a:r>
              <a:rPr lang="en-GB" sz="3600" dirty="0"/>
              <a:t>University has contracted SEF </a:t>
            </a:r>
            <a:r>
              <a:rPr lang="en-GB" sz="3600" dirty="0" smtClean="0"/>
              <a:t>(Sussex Estates and Facilities) to </a:t>
            </a:r>
            <a:r>
              <a:rPr lang="en-GB" sz="3600" dirty="0"/>
              <a:t>audit the Schools on a yearly cycle </a:t>
            </a:r>
          </a:p>
        </p:txBody>
      </p:sp>
      <p:pic>
        <p:nvPicPr>
          <p:cNvPr id="1026" name="Picture 2" descr="http://www.sussex.ac.uk/images/professionalservices/sef/banner_homepage/image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1263" y="3502617"/>
            <a:ext cx="7212509" cy="1999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8017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EEEB"/>
        </a:solidFill>
        <a:effectLst/>
      </p:bgPr>
    </p:bg>
    <p:spTree>
      <p:nvGrpSpPr>
        <p:cNvPr id="1" name=""/>
        <p:cNvGrpSpPr/>
        <p:nvPr/>
      </p:nvGrpSpPr>
      <p:grpSpPr>
        <a:xfrm>
          <a:off x="0" y="0"/>
          <a:ext cx="0" cy="0"/>
          <a:chOff x="0" y="0"/>
          <a:chExt cx="0" cy="0"/>
        </a:xfrm>
      </p:grpSpPr>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793629" y="599714"/>
            <a:ext cx="10636371"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dirty="0">
                <a:solidFill>
                  <a:schemeClr val="accent2"/>
                </a:solidFill>
              </a:rPr>
              <a:t>Standard</a:t>
            </a:r>
            <a:endParaRPr lang="en-GB" sz="4000" dirty="0">
              <a:solidFill>
                <a:schemeClr val="accent2"/>
              </a:solidFill>
            </a:endParaRPr>
          </a:p>
        </p:txBody>
      </p:sp>
      <p:sp>
        <p:nvSpPr>
          <p:cNvPr id="6" name="TextBox 5"/>
          <p:cNvSpPr txBox="1"/>
          <p:nvPr/>
        </p:nvSpPr>
        <p:spPr>
          <a:xfrm>
            <a:off x="984573" y="1427925"/>
            <a:ext cx="11040654" cy="1661993"/>
          </a:xfrm>
          <a:prstGeom prst="rect">
            <a:avLst/>
          </a:prstGeom>
          <a:noFill/>
        </p:spPr>
        <p:txBody>
          <a:bodyPr wrap="square" rtlCol="0">
            <a:spAutoFit/>
          </a:bodyPr>
          <a:lstStyle/>
          <a:p>
            <a:pPr>
              <a:lnSpc>
                <a:spcPct val="150000"/>
              </a:lnSpc>
            </a:pPr>
            <a:r>
              <a:rPr lang="en-US" sz="2800" dirty="0" smtClean="0"/>
              <a:t>The </a:t>
            </a:r>
            <a:r>
              <a:rPr lang="en-US" sz="2800" dirty="0"/>
              <a:t>Universities Safety and Health Association (USHA</a:t>
            </a:r>
            <a:r>
              <a:rPr lang="en-US" sz="2800" dirty="0" smtClean="0"/>
              <a:t>) standard</a:t>
            </a:r>
          </a:p>
          <a:p>
            <a:pPr>
              <a:lnSpc>
                <a:spcPct val="150000"/>
              </a:lnSpc>
            </a:pPr>
            <a:r>
              <a:rPr lang="en-US" sz="2800" dirty="0"/>
              <a:t>i</a:t>
            </a:r>
            <a:r>
              <a:rPr lang="en-US" sz="2800" dirty="0" smtClean="0"/>
              <a:t>s a hefty book…</a:t>
            </a:r>
            <a:endParaRPr lang="en-GB" sz="2800" dirty="0"/>
          </a:p>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5750" y="2557548"/>
            <a:ext cx="3685834" cy="2963122"/>
          </a:xfrm>
          <a:prstGeom prst="rect">
            <a:avLst/>
          </a:prstGeom>
          <a:solidFill>
            <a:srgbClr val="F7F2EF"/>
          </a:solidFill>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2951322"/>
            <a:ext cx="3897875" cy="2569348"/>
          </a:xfrm>
          <a:prstGeom prst="rect">
            <a:avLst/>
          </a:prstGeom>
        </p:spPr>
      </p:pic>
    </p:spTree>
    <p:extLst>
      <p:ext uri="{BB962C8B-B14F-4D97-AF65-F5344CB8AC3E}">
        <p14:creationId xmlns:p14="http://schemas.microsoft.com/office/powerpoint/2010/main" val="42787991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4695986" y="599714"/>
            <a:ext cx="6734014"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a:solidFill>
                  <a:schemeClr val="accent2"/>
                </a:solidFill>
              </a:rPr>
              <a:t>Standard</a:t>
            </a:r>
            <a:endParaRPr lang="en-GB" sz="4000" dirty="0">
              <a:solidFill>
                <a:schemeClr val="accent2"/>
              </a:solidFill>
            </a:endParaRPr>
          </a:p>
        </p:txBody>
      </p:sp>
      <p:sp>
        <p:nvSpPr>
          <p:cNvPr id="6" name="TextBox 5"/>
          <p:cNvSpPr txBox="1"/>
          <p:nvPr/>
        </p:nvSpPr>
        <p:spPr>
          <a:xfrm>
            <a:off x="984573" y="1427925"/>
            <a:ext cx="11040654" cy="1015663"/>
          </a:xfrm>
          <a:prstGeom prst="rect">
            <a:avLst/>
          </a:prstGeom>
          <a:noFill/>
        </p:spPr>
        <p:txBody>
          <a:bodyPr wrap="square" rtlCol="0">
            <a:spAutoFit/>
          </a:bodyPr>
          <a:lstStyle/>
          <a:p>
            <a:pPr>
              <a:lnSpc>
                <a:spcPct val="150000"/>
              </a:lnSpc>
            </a:pPr>
            <a:r>
              <a:rPr lang="en-GB" sz="2800" dirty="0" smtClean="0"/>
              <a:t>For practical purposes, the criteria are set out in sections</a:t>
            </a:r>
            <a:endParaRPr lang="en-GB" sz="2800"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8789" y="2596110"/>
            <a:ext cx="4077211" cy="3619719"/>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4728" y="2596110"/>
            <a:ext cx="3984236" cy="3091767"/>
          </a:xfrm>
          <a:prstGeom prst="rect">
            <a:avLst/>
          </a:prstGeom>
        </p:spPr>
      </p:pic>
      <p:cxnSp>
        <p:nvCxnSpPr>
          <p:cNvPr id="12" name="Straight Arrow Connector 11"/>
          <p:cNvCxnSpPr/>
          <p:nvPr/>
        </p:nvCxnSpPr>
        <p:spPr>
          <a:xfrm>
            <a:off x="5526728" y="3921071"/>
            <a:ext cx="1548000" cy="0"/>
          </a:xfrm>
          <a:prstGeom prst="straightConnector1">
            <a:avLst/>
          </a:prstGeom>
          <a:ln w="2095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98650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418" y="1623155"/>
            <a:ext cx="2835612" cy="2200435"/>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4" name="Rectangle 3"/>
          <p:cNvSpPr/>
          <p:nvPr/>
        </p:nvSpPr>
        <p:spPr>
          <a:xfrm>
            <a:off x="3509319" y="1427925"/>
            <a:ext cx="7920680" cy="4247317"/>
          </a:xfrm>
          <a:prstGeom prst="rect">
            <a:avLst/>
          </a:prstGeom>
        </p:spPr>
        <p:txBody>
          <a:bodyPr wrap="square">
            <a:spAutoFit/>
          </a:bodyPr>
          <a:lstStyle/>
          <a:p>
            <a:pPr>
              <a:lnSpc>
                <a:spcPct val="150000"/>
              </a:lnSpc>
            </a:pPr>
            <a:r>
              <a:rPr lang="en-GB" sz="3600" b="1" dirty="0"/>
              <a:t>Four criteria </a:t>
            </a:r>
            <a:r>
              <a:rPr lang="en-GB" sz="3600" b="1" dirty="0" smtClean="0"/>
              <a:t>sections:</a:t>
            </a:r>
          </a:p>
          <a:p>
            <a:pPr marL="571500" indent="-571500">
              <a:lnSpc>
                <a:spcPct val="150000"/>
              </a:lnSpc>
              <a:buFont typeface="Wingdings" panose="05000000000000000000" pitchFamily="2" charset="2"/>
              <a:buChar char="q"/>
            </a:pPr>
            <a:r>
              <a:rPr lang="en-GB" sz="3600" dirty="0" smtClean="0"/>
              <a:t>Leadership</a:t>
            </a:r>
          </a:p>
          <a:p>
            <a:pPr marL="571500" indent="-571500">
              <a:lnSpc>
                <a:spcPct val="150000"/>
              </a:lnSpc>
              <a:buFont typeface="Wingdings" panose="05000000000000000000" pitchFamily="2" charset="2"/>
              <a:buChar char="q"/>
            </a:pPr>
            <a:r>
              <a:rPr lang="en-GB" sz="3600" dirty="0" smtClean="0"/>
              <a:t>Planning for emergencies</a:t>
            </a:r>
          </a:p>
          <a:p>
            <a:pPr marL="571500" indent="-571500">
              <a:lnSpc>
                <a:spcPct val="150000"/>
              </a:lnSpc>
              <a:buFont typeface="Wingdings" panose="05000000000000000000" pitchFamily="2" charset="2"/>
              <a:buChar char="q"/>
            </a:pPr>
            <a:r>
              <a:rPr lang="en-GB" sz="3600" dirty="0" smtClean="0"/>
              <a:t>Health and Safety Arrangements</a:t>
            </a:r>
          </a:p>
          <a:p>
            <a:pPr marL="571500" indent="-571500">
              <a:lnSpc>
                <a:spcPct val="150000"/>
              </a:lnSpc>
              <a:buFont typeface="Wingdings" panose="05000000000000000000" pitchFamily="2" charset="2"/>
              <a:buChar char="q"/>
            </a:pPr>
            <a:r>
              <a:rPr lang="en-GB" sz="3600" dirty="0" smtClean="0"/>
              <a:t>Risk assessment and risk control</a:t>
            </a:r>
            <a:endParaRPr lang="en-GB" sz="3600" dirty="0"/>
          </a:p>
        </p:txBody>
      </p:sp>
      <p:sp>
        <p:nvSpPr>
          <p:cNvPr id="7" name="Subtitle 2"/>
          <p:cNvSpPr txBox="1">
            <a:spLocks/>
          </p:cNvSpPr>
          <p:nvPr/>
        </p:nvSpPr>
        <p:spPr>
          <a:xfrm>
            <a:off x="3509319" y="599714"/>
            <a:ext cx="8144969"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a:solidFill>
                  <a:schemeClr val="accent2"/>
                </a:solidFill>
              </a:rPr>
              <a:t>HSE audit: 2016</a:t>
            </a:r>
            <a:endParaRPr lang="en-GB" sz="4000" dirty="0">
              <a:solidFill>
                <a:schemeClr val="accent2"/>
              </a:solidFill>
            </a:endParaRPr>
          </a:p>
        </p:txBody>
      </p:sp>
    </p:spTree>
    <p:extLst>
      <p:ext uri="{BB962C8B-B14F-4D97-AF65-F5344CB8AC3E}">
        <p14:creationId xmlns:p14="http://schemas.microsoft.com/office/powerpoint/2010/main" val="24132690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243" y="1623155"/>
            <a:ext cx="2835612" cy="2200435"/>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4" name="Rectangle 3"/>
          <p:cNvSpPr/>
          <p:nvPr/>
        </p:nvSpPr>
        <p:spPr>
          <a:xfrm>
            <a:off x="3509319" y="1427925"/>
            <a:ext cx="7920680" cy="3877985"/>
          </a:xfrm>
          <a:prstGeom prst="rect">
            <a:avLst/>
          </a:prstGeom>
        </p:spPr>
        <p:txBody>
          <a:bodyPr wrap="square">
            <a:spAutoFit/>
          </a:bodyPr>
          <a:lstStyle/>
          <a:p>
            <a:pPr marL="571500" indent="-571500">
              <a:lnSpc>
                <a:spcPct val="150000"/>
              </a:lnSpc>
              <a:buFont typeface="Wingdings" panose="05000000000000000000" pitchFamily="2" charset="2"/>
              <a:buChar char="q"/>
            </a:pPr>
            <a:r>
              <a:rPr lang="en-GB" sz="3600" b="1" dirty="0" smtClean="0"/>
              <a:t>Leadership</a:t>
            </a:r>
          </a:p>
          <a:p>
            <a:pPr marL="571500" indent="-571500">
              <a:lnSpc>
                <a:spcPct val="150000"/>
              </a:lnSpc>
              <a:buFont typeface="Wingdings" panose="05000000000000000000" pitchFamily="2" charset="2"/>
              <a:buChar char="ü"/>
            </a:pPr>
            <a:r>
              <a:rPr lang="en-GB" sz="3200" dirty="0" smtClean="0"/>
              <a:t>Policies</a:t>
            </a:r>
          </a:p>
          <a:p>
            <a:pPr marL="571500" indent="-571500">
              <a:lnSpc>
                <a:spcPct val="150000"/>
              </a:lnSpc>
              <a:buFont typeface="Wingdings" panose="05000000000000000000" pitchFamily="2" charset="2"/>
              <a:buChar char="ü"/>
            </a:pPr>
            <a:r>
              <a:rPr lang="en-GB" sz="3200" dirty="0" smtClean="0"/>
              <a:t>Roles and responsibilities</a:t>
            </a:r>
          </a:p>
          <a:p>
            <a:pPr marL="571500" indent="-571500">
              <a:lnSpc>
                <a:spcPct val="150000"/>
              </a:lnSpc>
              <a:buFont typeface="Wingdings" panose="05000000000000000000" pitchFamily="2" charset="2"/>
              <a:buChar char="ü"/>
            </a:pPr>
            <a:r>
              <a:rPr lang="en-GB" sz="3200" dirty="0" smtClean="0"/>
              <a:t>Embedded in management structure</a:t>
            </a:r>
          </a:p>
          <a:p>
            <a:pPr marL="571500" indent="-571500">
              <a:lnSpc>
                <a:spcPct val="150000"/>
              </a:lnSpc>
              <a:buFont typeface="Wingdings" panose="05000000000000000000" pitchFamily="2" charset="2"/>
              <a:buChar char="ü"/>
            </a:pPr>
            <a:r>
              <a:rPr lang="en-GB" sz="3200" dirty="0" smtClean="0"/>
              <a:t>Training and resources</a:t>
            </a:r>
            <a:endParaRPr lang="en-GB" sz="3600" dirty="0" smtClean="0"/>
          </a:p>
        </p:txBody>
      </p:sp>
      <p:sp>
        <p:nvSpPr>
          <p:cNvPr id="7" name="Subtitle 2"/>
          <p:cNvSpPr txBox="1">
            <a:spLocks/>
          </p:cNvSpPr>
          <p:nvPr/>
        </p:nvSpPr>
        <p:spPr>
          <a:xfrm>
            <a:off x="3509319" y="599714"/>
            <a:ext cx="7920681"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a:solidFill>
                  <a:schemeClr val="accent2"/>
                </a:solidFill>
              </a:rPr>
              <a:t>HSE audit: 2016</a:t>
            </a:r>
            <a:endParaRPr lang="en-GB" sz="4000" dirty="0">
              <a:solidFill>
                <a:schemeClr val="accent2"/>
              </a:solidFill>
            </a:endParaRPr>
          </a:p>
        </p:txBody>
      </p:sp>
    </p:spTree>
    <p:extLst>
      <p:ext uri="{BB962C8B-B14F-4D97-AF65-F5344CB8AC3E}">
        <p14:creationId xmlns:p14="http://schemas.microsoft.com/office/powerpoint/2010/main" val="17169877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118" y="1623155"/>
            <a:ext cx="2835612" cy="2200435"/>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4" name="Rectangle 3"/>
          <p:cNvSpPr/>
          <p:nvPr/>
        </p:nvSpPr>
        <p:spPr>
          <a:xfrm>
            <a:off x="3509319" y="1427925"/>
            <a:ext cx="7920680" cy="3139321"/>
          </a:xfrm>
          <a:prstGeom prst="rect">
            <a:avLst/>
          </a:prstGeom>
        </p:spPr>
        <p:txBody>
          <a:bodyPr wrap="square">
            <a:spAutoFit/>
          </a:bodyPr>
          <a:lstStyle/>
          <a:p>
            <a:pPr marL="571500" indent="-571500">
              <a:lnSpc>
                <a:spcPct val="150000"/>
              </a:lnSpc>
              <a:buFont typeface="Wingdings" panose="05000000000000000000" pitchFamily="2" charset="2"/>
              <a:buChar char="q"/>
            </a:pPr>
            <a:r>
              <a:rPr lang="en-GB" sz="3600" b="1" dirty="0"/>
              <a:t>Planning for emergencies</a:t>
            </a:r>
          </a:p>
          <a:p>
            <a:pPr marL="571500" indent="-571500">
              <a:lnSpc>
                <a:spcPct val="150000"/>
              </a:lnSpc>
              <a:buFont typeface="Wingdings" panose="05000000000000000000" pitchFamily="2" charset="2"/>
              <a:buChar char="ü"/>
            </a:pPr>
            <a:r>
              <a:rPr lang="en-GB" sz="3200" dirty="0" smtClean="0"/>
              <a:t>Procedures</a:t>
            </a:r>
          </a:p>
          <a:p>
            <a:pPr marL="571500" indent="-571500">
              <a:lnSpc>
                <a:spcPct val="150000"/>
              </a:lnSpc>
              <a:buFont typeface="Wingdings" panose="05000000000000000000" pitchFamily="2" charset="2"/>
              <a:buChar char="ü"/>
            </a:pPr>
            <a:r>
              <a:rPr lang="en-GB" sz="3200" dirty="0" smtClean="0"/>
              <a:t>Recovery plans</a:t>
            </a:r>
          </a:p>
          <a:p>
            <a:pPr marL="571500" indent="-571500">
              <a:lnSpc>
                <a:spcPct val="150000"/>
              </a:lnSpc>
              <a:buFont typeface="Wingdings" panose="05000000000000000000" pitchFamily="2" charset="2"/>
              <a:buChar char="ü"/>
            </a:pPr>
            <a:r>
              <a:rPr lang="en-GB" sz="3200" dirty="0"/>
              <a:t>L</a:t>
            </a:r>
            <a:r>
              <a:rPr lang="en-GB" sz="3200" dirty="0" smtClean="0"/>
              <a:t>essons learnt incorporated</a:t>
            </a:r>
            <a:endParaRPr lang="en-GB" sz="3600" dirty="0" smtClean="0"/>
          </a:p>
        </p:txBody>
      </p:sp>
      <p:sp>
        <p:nvSpPr>
          <p:cNvPr id="7" name="Subtitle 2"/>
          <p:cNvSpPr txBox="1">
            <a:spLocks/>
          </p:cNvSpPr>
          <p:nvPr/>
        </p:nvSpPr>
        <p:spPr>
          <a:xfrm>
            <a:off x="3509319" y="599714"/>
            <a:ext cx="7920681"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a:solidFill>
                  <a:schemeClr val="accent2"/>
                </a:solidFill>
              </a:rPr>
              <a:t>HSE audit: 2016</a:t>
            </a:r>
            <a:endParaRPr lang="en-GB" sz="4000" dirty="0">
              <a:solidFill>
                <a:schemeClr val="accent2"/>
              </a:solidFill>
            </a:endParaRPr>
          </a:p>
        </p:txBody>
      </p:sp>
    </p:spTree>
    <p:extLst>
      <p:ext uri="{BB962C8B-B14F-4D97-AF65-F5344CB8AC3E}">
        <p14:creationId xmlns:p14="http://schemas.microsoft.com/office/powerpoint/2010/main" val="39077633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369" y="1623155"/>
            <a:ext cx="2835612" cy="2200435"/>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4" name="Rectangle 3"/>
          <p:cNvSpPr/>
          <p:nvPr/>
        </p:nvSpPr>
        <p:spPr>
          <a:xfrm>
            <a:off x="3509319" y="1427925"/>
            <a:ext cx="7920680" cy="3877985"/>
          </a:xfrm>
          <a:prstGeom prst="rect">
            <a:avLst/>
          </a:prstGeom>
        </p:spPr>
        <p:txBody>
          <a:bodyPr wrap="square">
            <a:spAutoFit/>
          </a:bodyPr>
          <a:lstStyle/>
          <a:p>
            <a:pPr marL="571500" indent="-571500">
              <a:lnSpc>
                <a:spcPct val="150000"/>
              </a:lnSpc>
              <a:buFont typeface="Wingdings" panose="05000000000000000000" pitchFamily="2" charset="2"/>
              <a:buChar char="q"/>
            </a:pPr>
            <a:r>
              <a:rPr lang="en-GB" sz="3600" b="1" dirty="0"/>
              <a:t>Health and Safety Arrangements</a:t>
            </a:r>
          </a:p>
          <a:p>
            <a:pPr marL="457200" indent="-457200">
              <a:lnSpc>
                <a:spcPct val="150000"/>
              </a:lnSpc>
              <a:buFont typeface="Wingdings" panose="05000000000000000000" pitchFamily="2" charset="2"/>
              <a:buChar char="ü"/>
            </a:pPr>
            <a:r>
              <a:rPr lang="en-GB" sz="3200" dirty="0"/>
              <a:t>Assessment and control of </a:t>
            </a:r>
            <a:r>
              <a:rPr lang="en-GB" sz="3200" dirty="0" smtClean="0"/>
              <a:t>hazards</a:t>
            </a:r>
          </a:p>
          <a:p>
            <a:pPr marL="457200" indent="-457200">
              <a:lnSpc>
                <a:spcPct val="150000"/>
              </a:lnSpc>
              <a:buFont typeface="Wingdings" panose="05000000000000000000" pitchFamily="2" charset="2"/>
              <a:buChar char="ü"/>
            </a:pPr>
            <a:r>
              <a:rPr lang="en-GB" sz="3200" dirty="0" smtClean="0"/>
              <a:t>Responsibilities clearly assigned</a:t>
            </a:r>
          </a:p>
          <a:p>
            <a:pPr marL="457200" indent="-457200">
              <a:lnSpc>
                <a:spcPct val="150000"/>
              </a:lnSpc>
              <a:buFont typeface="Wingdings" panose="05000000000000000000" pitchFamily="2" charset="2"/>
              <a:buChar char="ü"/>
            </a:pPr>
            <a:r>
              <a:rPr lang="en-GB" sz="3200" dirty="0" smtClean="0"/>
              <a:t>Integrated</a:t>
            </a:r>
          </a:p>
          <a:p>
            <a:pPr marL="457200" indent="-457200">
              <a:lnSpc>
                <a:spcPct val="150000"/>
              </a:lnSpc>
              <a:buFont typeface="Wingdings" panose="05000000000000000000" pitchFamily="2" charset="2"/>
              <a:buChar char="ü"/>
            </a:pPr>
            <a:r>
              <a:rPr lang="en-GB" sz="3200" dirty="0" smtClean="0"/>
              <a:t>Documented</a:t>
            </a:r>
            <a:endParaRPr lang="en-GB" sz="3600" dirty="0" smtClean="0"/>
          </a:p>
        </p:txBody>
      </p:sp>
      <p:sp>
        <p:nvSpPr>
          <p:cNvPr id="7" name="Subtitle 2"/>
          <p:cNvSpPr txBox="1">
            <a:spLocks/>
          </p:cNvSpPr>
          <p:nvPr/>
        </p:nvSpPr>
        <p:spPr>
          <a:xfrm>
            <a:off x="3509319" y="599714"/>
            <a:ext cx="7920681"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a:solidFill>
                  <a:schemeClr val="accent2"/>
                </a:solidFill>
              </a:rPr>
              <a:t>HSE audit: 2016</a:t>
            </a:r>
            <a:endParaRPr lang="en-GB" sz="4000" dirty="0">
              <a:solidFill>
                <a:schemeClr val="accent2"/>
              </a:solidFill>
            </a:endParaRPr>
          </a:p>
        </p:txBody>
      </p:sp>
    </p:spTree>
    <p:extLst>
      <p:ext uri="{BB962C8B-B14F-4D97-AF65-F5344CB8AC3E}">
        <p14:creationId xmlns:p14="http://schemas.microsoft.com/office/powerpoint/2010/main" val="38775683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307" y="1623155"/>
            <a:ext cx="2835612" cy="2200435"/>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3509318" y="599714"/>
            <a:ext cx="7920682"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a:solidFill>
                  <a:schemeClr val="accent2"/>
                </a:solidFill>
              </a:rPr>
              <a:t>HSE audit: 2016</a:t>
            </a:r>
            <a:endParaRPr lang="en-GB" sz="4000" dirty="0">
              <a:solidFill>
                <a:schemeClr val="accent2"/>
              </a:solidFill>
            </a:endParaRPr>
          </a:p>
        </p:txBody>
      </p:sp>
      <p:sp>
        <p:nvSpPr>
          <p:cNvPr id="4" name="Rectangle 3"/>
          <p:cNvSpPr/>
          <p:nvPr/>
        </p:nvSpPr>
        <p:spPr>
          <a:xfrm>
            <a:off x="3509318" y="1427925"/>
            <a:ext cx="8144969" cy="3877985"/>
          </a:xfrm>
          <a:prstGeom prst="rect">
            <a:avLst/>
          </a:prstGeom>
        </p:spPr>
        <p:txBody>
          <a:bodyPr wrap="square">
            <a:spAutoFit/>
          </a:bodyPr>
          <a:lstStyle/>
          <a:p>
            <a:pPr marL="571500" indent="-571500">
              <a:lnSpc>
                <a:spcPct val="150000"/>
              </a:lnSpc>
              <a:buFont typeface="Wingdings" panose="05000000000000000000" pitchFamily="2" charset="2"/>
              <a:buChar char="q"/>
            </a:pPr>
            <a:r>
              <a:rPr lang="en-GB" sz="3600" b="1" dirty="0"/>
              <a:t>Risk assessment and risk control</a:t>
            </a:r>
          </a:p>
          <a:p>
            <a:pPr marL="457200" indent="-457200">
              <a:lnSpc>
                <a:spcPct val="150000"/>
              </a:lnSpc>
              <a:buFont typeface="Wingdings" panose="05000000000000000000" pitchFamily="2" charset="2"/>
              <a:buChar char="ü"/>
            </a:pPr>
            <a:r>
              <a:rPr lang="en-GB" sz="3200" dirty="0" smtClean="0"/>
              <a:t>Risk management cycle</a:t>
            </a:r>
          </a:p>
          <a:p>
            <a:pPr marL="457200" indent="-457200">
              <a:lnSpc>
                <a:spcPct val="150000"/>
              </a:lnSpc>
              <a:buFont typeface="Wingdings" panose="05000000000000000000" pitchFamily="2" charset="2"/>
              <a:buChar char="ü"/>
            </a:pPr>
            <a:r>
              <a:rPr lang="en-GB" sz="3200" dirty="0" smtClean="0"/>
              <a:t>Risk register</a:t>
            </a:r>
          </a:p>
          <a:p>
            <a:pPr marL="457200" indent="-457200">
              <a:lnSpc>
                <a:spcPct val="150000"/>
              </a:lnSpc>
              <a:buFont typeface="Wingdings" panose="05000000000000000000" pitchFamily="2" charset="2"/>
              <a:buChar char="ü"/>
            </a:pPr>
            <a:r>
              <a:rPr lang="en-GB" sz="3200" dirty="0" smtClean="0"/>
              <a:t>Formal methodology</a:t>
            </a:r>
          </a:p>
          <a:p>
            <a:pPr marL="457200" indent="-457200">
              <a:lnSpc>
                <a:spcPct val="150000"/>
              </a:lnSpc>
              <a:buFont typeface="Wingdings" panose="05000000000000000000" pitchFamily="2" charset="2"/>
              <a:buChar char="ü"/>
            </a:pPr>
            <a:r>
              <a:rPr lang="en-GB" sz="3200" dirty="0" smtClean="0"/>
              <a:t>Up-to-date</a:t>
            </a:r>
            <a:endParaRPr lang="en-GB" sz="3600" dirty="0" smtClean="0"/>
          </a:p>
        </p:txBody>
      </p:sp>
    </p:spTree>
    <p:extLst>
      <p:ext uri="{BB962C8B-B14F-4D97-AF65-F5344CB8AC3E}">
        <p14:creationId xmlns:p14="http://schemas.microsoft.com/office/powerpoint/2010/main" val="40581117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4666065" y="599714"/>
            <a:ext cx="6763935"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a:solidFill>
                  <a:schemeClr val="accent2"/>
                </a:solidFill>
              </a:rPr>
              <a:t>Where from here</a:t>
            </a:r>
            <a:endParaRPr lang="en-GB" sz="4000" dirty="0">
              <a:solidFill>
                <a:schemeClr val="accent2"/>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610" y="1232885"/>
            <a:ext cx="3710608" cy="4805104"/>
          </a:xfrm>
          <a:prstGeom prst="rect">
            <a:avLst/>
          </a:prstGeom>
        </p:spPr>
      </p:pic>
      <p:sp>
        <p:nvSpPr>
          <p:cNvPr id="8" name="TextBox 7"/>
          <p:cNvSpPr txBox="1"/>
          <p:nvPr/>
        </p:nvSpPr>
        <p:spPr>
          <a:xfrm>
            <a:off x="4666065" y="1418355"/>
            <a:ext cx="6579690" cy="2308324"/>
          </a:xfrm>
          <a:prstGeom prst="rect">
            <a:avLst/>
          </a:prstGeom>
          <a:noFill/>
        </p:spPr>
        <p:txBody>
          <a:bodyPr wrap="square" rtlCol="0">
            <a:spAutoFit/>
          </a:bodyPr>
          <a:lstStyle/>
          <a:p>
            <a:pPr>
              <a:lnSpc>
                <a:spcPct val="150000"/>
              </a:lnSpc>
            </a:pPr>
            <a:r>
              <a:rPr lang="en-GB" sz="3200" dirty="0" smtClean="0"/>
              <a:t>A one-page summary </a:t>
            </a:r>
          </a:p>
          <a:p>
            <a:pPr marL="457200" indent="-457200">
              <a:lnSpc>
                <a:spcPct val="150000"/>
              </a:lnSpc>
              <a:buFont typeface="Wingdings" panose="05000000000000000000" pitchFamily="2" charset="2"/>
              <a:buChar char="ü"/>
            </a:pPr>
            <a:r>
              <a:rPr lang="en-GB" sz="3200" dirty="0" smtClean="0"/>
              <a:t>Criteria for units</a:t>
            </a:r>
          </a:p>
          <a:p>
            <a:pPr marL="457200" indent="-457200">
              <a:lnSpc>
                <a:spcPct val="150000"/>
              </a:lnSpc>
              <a:buFont typeface="Wingdings" panose="05000000000000000000" pitchFamily="2" charset="2"/>
              <a:buChar char="ü"/>
            </a:pPr>
            <a:r>
              <a:rPr lang="en-GB" sz="3200" dirty="0" smtClean="0"/>
              <a:t>Documents you need to forward</a:t>
            </a:r>
            <a:endParaRPr lang="en-GB" sz="3200" dirty="0"/>
          </a:p>
        </p:txBody>
      </p:sp>
    </p:spTree>
    <p:extLst>
      <p:ext uri="{BB962C8B-B14F-4D97-AF65-F5344CB8AC3E}">
        <p14:creationId xmlns:p14="http://schemas.microsoft.com/office/powerpoint/2010/main" val="42839473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4000">
              <a:srgbClr val="FEF2CA"/>
            </a:gs>
            <a:gs pos="46000">
              <a:srgbClr val="FEFEFE"/>
            </a:gs>
          </a:gsLst>
          <a:lin ang="0" scaled="1"/>
        </a:grad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144309"/>
            <a:ext cx="4601864" cy="4601864"/>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793629" y="599714"/>
            <a:ext cx="10636371"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dirty="0">
                <a:solidFill>
                  <a:schemeClr val="accent2"/>
                </a:solidFill>
              </a:rPr>
              <a:t>What if…</a:t>
            </a:r>
            <a:endParaRPr lang="en-GB" sz="4000" dirty="0">
              <a:solidFill>
                <a:schemeClr val="accent2"/>
              </a:solidFill>
            </a:endParaRPr>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329" y="1972520"/>
            <a:ext cx="4907671" cy="3955583"/>
          </a:xfrm>
          <a:prstGeom prst="rect">
            <a:avLst/>
          </a:prstGeom>
        </p:spPr>
      </p:pic>
    </p:spTree>
    <p:extLst>
      <p:ext uri="{BB962C8B-B14F-4D97-AF65-F5344CB8AC3E}">
        <p14:creationId xmlns:p14="http://schemas.microsoft.com/office/powerpoint/2010/main" val="24833973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793629" y="599714"/>
            <a:ext cx="10636371"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dirty="0">
                <a:solidFill>
                  <a:schemeClr val="accent2"/>
                </a:solidFill>
              </a:rPr>
              <a:t>What if…</a:t>
            </a:r>
            <a:endParaRPr lang="en-GB" sz="4000" dirty="0">
              <a:solidFill>
                <a:schemeClr val="accent2"/>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190" y="1743044"/>
            <a:ext cx="3308108" cy="2871438"/>
          </a:xfrm>
          <a:prstGeom prst="rect">
            <a:avLst/>
          </a:prstGeom>
        </p:spPr>
      </p:pic>
      <p:sp>
        <p:nvSpPr>
          <p:cNvPr id="7" name="Rectangle 6"/>
          <p:cNvSpPr/>
          <p:nvPr/>
        </p:nvSpPr>
        <p:spPr>
          <a:xfrm>
            <a:off x="4794069" y="1427925"/>
            <a:ext cx="7397932" cy="2308324"/>
          </a:xfrm>
          <a:prstGeom prst="rect">
            <a:avLst/>
          </a:prstGeom>
        </p:spPr>
        <p:txBody>
          <a:bodyPr wrap="square">
            <a:spAutoFit/>
          </a:bodyPr>
          <a:lstStyle/>
          <a:p>
            <a:pPr marL="571500" indent="-571500">
              <a:lnSpc>
                <a:spcPct val="150000"/>
              </a:lnSpc>
              <a:buFont typeface="Wingdings" panose="05000000000000000000" pitchFamily="2" charset="2"/>
              <a:buChar char="q"/>
            </a:pPr>
            <a:r>
              <a:rPr lang="en-GB" sz="3200" b="1" dirty="0" smtClean="0"/>
              <a:t>Audit’s intended outcomes</a:t>
            </a:r>
            <a:endParaRPr lang="en-GB" sz="3200" b="1" dirty="0"/>
          </a:p>
          <a:p>
            <a:pPr marL="457200" indent="-457200">
              <a:lnSpc>
                <a:spcPct val="150000"/>
              </a:lnSpc>
              <a:buFont typeface="Wingdings" panose="05000000000000000000" pitchFamily="2" charset="2"/>
              <a:buChar char="ü"/>
            </a:pPr>
            <a:r>
              <a:rPr lang="en-GB" sz="3100" dirty="0" smtClean="0"/>
              <a:t>Capture of current achievements </a:t>
            </a:r>
          </a:p>
          <a:p>
            <a:pPr marL="457200" indent="-457200">
              <a:lnSpc>
                <a:spcPct val="150000"/>
              </a:lnSpc>
              <a:buFont typeface="Wingdings" panose="05000000000000000000" pitchFamily="2" charset="2"/>
              <a:buChar char="ü"/>
            </a:pPr>
            <a:r>
              <a:rPr lang="en-GB" sz="3100" dirty="0" smtClean="0"/>
              <a:t>Recommendations for improvements</a:t>
            </a:r>
          </a:p>
        </p:txBody>
      </p:sp>
      <p:cxnSp>
        <p:nvCxnSpPr>
          <p:cNvPr id="9" name="Straight Connector 8"/>
          <p:cNvCxnSpPr/>
          <p:nvPr/>
        </p:nvCxnSpPr>
        <p:spPr>
          <a:xfrm flipV="1">
            <a:off x="559443" y="1367089"/>
            <a:ext cx="2877033" cy="3321261"/>
          </a:xfrm>
          <a:prstGeom prst="line">
            <a:avLst/>
          </a:prstGeom>
          <a:ln w="8255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42272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rgbClr val="FEF2CA"/>
            </a:gs>
            <a:gs pos="100000">
              <a:srgbClr val="FEFEFE"/>
            </a:gs>
          </a:gsLst>
          <a:lin ang="0" scaled="1"/>
          <a:tileRect/>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4903" y="1743043"/>
            <a:ext cx="3853095" cy="2889821"/>
          </a:xfrm>
          <a:prstGeom prst="rect">
            <a:avLst/>
          </a:prstGeom>
        </p:spPr>
      </p:pic>
      <p:sp>
        <p:nvSpPr>
          <p:cNvPr id="2" name="Subtitle 2"/>
          <p:cNvSpPr txBox="1">
            <a:spLocks/>
          </p:cNvSpPr>
          <p:nvPr/>
        </p:nvSpPr>
        <p:spPr>
          <a:xfrm>
            <a:off x="1524000" y="284596"/>
            <a:ext cx="9144000" cy="31511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smtClean="0">
                <a:solidFill>
                  <a:srgbClr val="002F34"/>
                </a:solidFill>
              </a:rPr>
              <a:t>Health &amp; Safety Audit in </a:t>
            </a:r>
            <a:r>
              <a:rPr lang="en-GB" dirty="0" err="1" smtClean="0">
                <a:solidFill>
                  <a:srgbClr val="002F34"/>
                </a:solidFill>
              </a:rPr>
              <a:t>EngInf</a:t>
            </a:r>
            <a:r>
              <a:rPr lang="en-GB" dirty="0" smtClean="0">
                <a:solidFill>
                  <a:srgbClr val="002F34"/>
                </a:solidFill>
              </a:rPr>
              <a:t> 2016</a:t>
            </a:r>
            <a:endParaRPr lang="en-GB" dirty="0">
              <a:solidFill>
                <a:srgbClr val="002F34"/>
              </a:solidFill>
            </a:endParaRPr>
          </a:p>
        </p:txBody>
      </p:sp>
      <p:sp>
        <p:nvSpPr>
          <p:cNvPr id="3" name="Subtitle 2"/>
          <p:cNvSpPr txBox="1">
            <a:spLocks/>
          </p:cNvSpPr>
          <p:nvPr/>
        </p:nvSpPr>
        <p:spPr>
          <a:xfrm>
            <a:off x="793629" y="599714"/>
            <a:ext cx="10636371" cy="828211"/>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dirty="0">
                <a:solidFill>
                  <a:schemeClr val="accent2"/>
                </a:solidFill>
              </a:rPr>
              <a:t>Where from here</a:t>
            </a:r>
            <a:endParaRPr lang="en-GB" sz="4000" dirty="0">
              <a:solidFill>
                <a:schemeClr val="accent2"/>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6720" y="1331666"/>
            <a:ext cx="3793037" cy="28967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618" y="2991394"/>
            <a:ext cx="2249307" cy="3108448"/>
          </a:xfrm>
          <a:prstGeom prst="rect">
            <a:avLst/>
          </a:prstGeom>
        </p:spPr>
      </p:pic>
    </p:spTree>
    <p:extLst>
      <p:ext uri="{BB962C8B-B14F-4D97-AF65-F5344CB8AC3E}">
        <p14:creationId xmlns:p14="http://schemas.microsoft.com/office/powerpoint/2010/main" val="1832144708"/>
      </p:ext>
    </p:extLst>
  </p:cSld>
  <p:clrMapOvr>
    <a:masterClrMapping/>
  </p:clrMapOvr>
  <p:timing>
    <p:tnLst>
      <p:par>
        <p:cTn id="1" dur="indefinite" restart="never" nodeType="tmRoot"/>
      </p:par>
    </p:tnLst>
  </p:timing>
</p:sld>
</file>

<file path=ppt/theme/theme1.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4819</TotalTime>
  <Words>862</Words>
  <Application>Microsoft Office PowerPoint</Application>
  <PresentationFormat>Widescreen</PresentationFormat>
  <Paragraphs>122</Paragraphs>
  <Slides>25</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Georgia</vt:lpstr>
      <vt:lpstr>Wingdings</vt:lpstr>
      <vt:lpstr>UoS Title 1 Photography</vt:lpstr>
      <vt:lpstr>Health &amp; Safety audit 2016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Margarita Steinberg</dc:creator>
  <cp:lastModifiedBy>Margarita Steinberg</cp:lastModifiedBy>
  <cp:revision>286</cp:revision>
  <dcterms:created xsi:type="dcterms:W3CDTF">2015-11-18T12:49:42Z</dcterms:created>
  <dcterms:modified xsi:type="dcterms:W3CDTF">2016-08-10T16:01:39Z</dcterms:modified>
</cp:coreProperties>
</file>