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4"/>
  </p:notesMasterIdLst>
  <p:handoutMasterIdLst>
    <p:handoutMasterId r:id="rId25"/>
  </p:handoutMasterIdLst>
  <p:sldIdLst>
    <p:sldId id="256" r:id="rId10"/>
    <p:sldId id="352" r:id="rId11"/>
    <p:sldId id="353" r:id="rId12"/>
    <p:sldId id="354" r:id="rId13"/>
    <p:sldId id="365" r:id="rId14"/>
    <p:sldId id="355" r:id="rId15"/>
    <p:sldId id="366" r:id="rId16"/>
    <p:sldId id="378" r:id="rId17"/>
    <p:sldId id="373" r:id="rId18"/>
    <p:sldId id="371" r:id="rId19"/>
    <p:sldId id="376" r:id="rId20"/>
    <p:sldId id="357" r:id="rId21"/>
    <p:sldId id="368" r:id="rId22"/>
    <p:sldId id="34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7" autoAdjust="0"/>
    <p:restoredTop sz="96754" autoAdjust="0"/>
  </p:normalViewPr>
  <p:slideViewPr>
    <p:cSldViewPr snapToGrid="0" showGuides="1">
      <p:cViewPr varScale="1">
        <p:scale>
          <a:sx n="115" d="100"/>
          <a:sy n="115" d="100"/>
        </p:scale>
        <p:origin x="14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93212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forest-animals-photography-ossi-saarinen-3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capturetheatlas.com/wp-content/uploads/2018/11/8V6A3189.jpg" TargetMode="External"/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s://finland.fi/wp-content/uploads/2015/05/2992-nature12_b-jpg-350x323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17268169_210606192750540_4717291919841951744_n-5c0425bab5f35__880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gwao.12383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7.xml"/><Relationship Id="rId5" Type="http://schemas.openxmlformats.org/officeDocument/2006/relationships/hyperlink" Target="http://www.facebook.com/groups/CHEERSussex/" TargetMode="External"/><Relationship Id="rId4" Type="http://schemas.openxmlformats.org/officeDocument/2006/relationships/hyperlink" Target="http://www.sussex.ac.uk/educ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000" b="1" dirty="0"/>
              <a:t>Professor Louise Morley, University of Sussex, UK, and Dr Rebecca Lund, University of Oslo, Norway.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99" y="1009650"/>
            <a:ext cx="6858001" cy="1798843"/>
          </a:xfrm>
        </p:spPr>
        <p:txBody>
          <a:bodyPr>
            <a:noAutofit/>
          </a:bodyPr>
          <a:lstStyle/>
          <a:p>
            <a:r>
              <a:rPr lang="en-GB" sz="4000" b="1" dirty="0"/>
              <a:t>Women Leaders in Finnish Universities: Doing/Undoing Gender?</a:t>
            </a:r>
            <a:endParaRPr lang="en-GB" sz="40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9E69A7-BC7F-8C4F-80D2-2AA1BF99B4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2352906"/>
            <a:ext cx="4672360" cy="5225183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How does gender </a:t>
            </a:r>
            <a:r>
              <a:rPr lang="en-US" sz="2400" b="1" dirty="0" err="1"/>
              <a:t>materialise</a:t>
            </a:r>
            <a:r>
              <a:rPr lang="en-US" sz="2400" b="1" dirty="0"/>
              <a:t> in leadership?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What difference does difference make? Generative/ Disparaged/ Disqualified form of externality?</a:t>
            </a:r>
            <a:r>
              <a:rPr lang="sv-SE" sz="2400" b="1" dirty="0"/>
              <a:t>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What are women/feminist leaders ceasing to be/</a:t>
            </a:r>
            <a:r>
              <a:rPr lang="sv-SE" sz="2400" b="1" dirty="0"/>
              <a:t> </a:t>
            </a:r>
            <a:r>
              <a:rPr lang="en-US" sz="2400" b="1" dirty="0"/>
              <a:t>in the process of becoming?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/>
              <a:t>Areas </a:t>
            </a:r>
            <a:r>
              <a:rPr lang="sv-SE" sz="2400" b="1" dirty="0" err="1"/>
              <a:t>of</a:t>
            </a:r>
            <a:r>
              <a:rPr lang="sv-SE" sz="2400" b="1" dirty="0"/>
              <a:t> </a:t>
            </a:r>
            <a:r>
              <a:rPr lang="sv-SE" sz="2400" b="1" dirty="0" err="1"/>
              <a:t>affective</a:t>
            </a:r>
            <a:r>
              <a:rPr lang="sv-SE" sz="2400" b="1" dirty="0"/>
              <a:t> </a:t>
            </a:r>
            <a:r>
              <a:rPr lang="sv-SE" sz="2400" b="1" dirty="0" err="1"/>
              <a:t>intensity</a:t>
            </a:r>
            <a:r>
              <a:rPr lang="sv-SE" sz="2400" b="1" dirty="0"/>
              <a:t>?</a:t>
            </a:r>
          </a:p>
          <a:p>
            <a:pPr algn="l">
              <a:buClr>
                <a:srgbClr val="0000FF"/>
              </a:buClr>
            </a:pPr>
            <a:endParaRPr lang="sv-SE" sz="20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571500" indent="-5715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sz="3800" b="1" dirty="0"/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3800" b="1" dirty="0"/>
          </a:p>
          <a:p>
            <a:pPr algn="l"/>
            <a:endParaRPr lang="en-US" sz="4900" b="1" dirty="0"/>
          </a:p>
          <a:p>
            <a:endParaRPr lang="sv-S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04FC508-1C14-E740-AFA9-772490ED6D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b="1" err="1"/>
              <a:t>Women</a:t>
            </a:r>
            <a:r>
              <a:rPr lang="sv-SE" b="1"/>
              <a:t> </a:t>
            </a:r>
            <a:r>
              <a:rPr lang="sv-SE" b="1" err="1"/>
              <a:t>Leaders</a:t>
            </a:r>
            <a:r>
              <a:rPr lang="sv-SE" b="1"/>
              <a:t> in </a:t>
            </a:r>
            <a:r>
              <a:rPr lang="sv-SE" b="1" err="1"/>
              <a:t>Finnish</a:t>
            </a:r>
            <a:r>
              <a:rPr lang="sv-SE" b="1"/>
              <a:t> </a:t>
            </a:r>
            <a:r>
              <a:rPr lang="sv-SE" b="1" err="1"/>
              <a:t>Higher</a:t>
            </a:r>
            <a:r>
              <a:rPr lang="sv-SE" b="1"/>
              <a:t> </a:t>
            </a:r>
            <a:r>
              <a:rPr lang="sv-SE" b="1" err="1"/>
              <a:t>Education</a:t>
            </a:r>
            <a:r>
              <a:rPr lang="sv-SE" b="1"/>
              <a:t>: </a:t>
            </a:r>
            <a:r>
              <a:rPr lang="en-US" b="1"/>
              <a:t>A </a:t>
            </a:r>
            <a:r>
              <a:rPr lang="en-US" b="1" err="1"/>
              <a:t>Counternormative</a:t>
            </a:r>
            <a:r>
              <a:rPr lang="en-US" b="1"/>
              <a:t> Force? </a:t>
            </a:r>
            <a:endParaRPr lang="sv-SE" b="1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4DF4DEA-77ED-1841-AFFB-847CD98DF4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764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23F41F5-94C9-F141-A4C4-026B96982B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3740C-F3C5-4E4F-98B4-3F10FA06EF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020" y="1714500"/>
            <a:ext cx="4217670" cy="412623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sv-SE" sz="2200" b="1" dirty="0" err="1">
                <a:solidFill>
                  <a:srgbClr val="0000FF"/>
                </a:solidFill>
              </a:rPr>
              <a:t>Miniaturised</a:t>
            </a:r>
            <a:endParaRPr lang="sv-SE" sz="22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Gender not a </a:t>
            </a:r>
            <a:r>
              <a:rPr lang="sv-SE" sz="2200" b="1" dirty="0" err="1"/>
              <a:t>performance</a:t>
            </a:r>
            <a:r>
              <a:rPr lang="sv-SE" sz="2200" b="1" dirty="0"/>
              <a:t> </a:t>
            </a:r>
            <a:r>
              <a:rPr lang="sv-SE" sz="2200" b="1" dirty="0" err="1"/>
              <a:t>indicator</a:t>
            </a:r>
            <a:r>
              <a:rPr lang="sv-SE" sz="2200" b="1" dirty="0"/>
              <a:t> in the Global League </a:t>
            </a:r>
            <a:r>
              <a:rPr lang="sv-SE" sz="2200" b="1" dirty="0" err="1"/>
              <a:t>Tables</a:t>
            </a:r>
            <a:r>
              <a:rPr lang="sv-SE" sz="2200" b="1" dirty="0"/>
              <a:t>/ Prestige </a:t>
            </a:r>
            <a:r>
              <a:rPr lang="sv-SE" sz="2200" b="1" dirty="0" err="1"/>
              <a:t>Economy</a:t>
            </a:r>
            <a:r>
              <a:rPr lang="sv-SE" sz="2200" b="1" dirty="0"/>
              <a:t>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Feminism </a:t>
            </a:r>
            <a:r>
              <a:rPr lang="sv-SE" sz="2200" b="1" dirty="0" err="1"/>
              <a:t>appropriated</a:t>
            </a:r>
            <a:r>
              <a:rPr lang="sv-SE" sz="2200" b="1" dirty="0"/>
              <a:t> by Neoliberalism (</a:t>
            </a:r>
            <a:r>
              <a:rPr lang="sv-SE" sz="2200" b="1" dirty="0" err="1"/>
              <a:t>individual</a:t>
            </a:r>
            <a:r>
              <a:rPr lang="sv-SE" sz="2200" b="1" dirty="0"/>
              <a:t> </a:t>
            </a:r>
            <a:r>
              <a:rPr lang="sv-SE" sz="2200" b="1" dirty="0" err="1"/>
              <a:t>winners</a:t>
            </a:r>
            <a:r>
              <a:rPr lang="sv-SE" sz="2200" b="1" dirty="0"/>
              <a:t>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Post-Feminism</a:t>
            </a:r>
          </a:p>
          <a:p>
            <a:pPr algn="l">
              <a:buClr>
                <a:srgbClr val="0000FF"/>
              </a:buClr>
            </a:pPr>
            <a:endParaRPr lang="sv-SE" sz="2200" b="1" dirty="0"/>
          </a:p>
          <a:p>
            <a:pPr algn="l">
              <a:buClr>
                <a:srgbClr val="0000FF"/>
              </a:buClr>
            </a:pPr>
            <a:r>
              <a:rPr lang="sv-SE" sz="2200" b="1" dirty="0" err="1">
                <a:solidFill>
                  <a:srgbClr val="0000FF"/>
                </a:solidFill>
              </a:rPr>
              <a:t>Magnified</a:t>
            </a:r>
            <a:endParaRPr lang="sv-SE" sz="22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Gender </a:t>
            </a:r>
            <a:r>
              <a:rPr lang="sv-SE" sz="2200" b="1" dirty="0" err="1"/>
              <a:t>Pay</a:t>
            </a:r>
            <a:r>
              <a:rPr lang="sv-SE" sz="2200" b="1" dirty="0"/>
              <a:t> Gap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i="1" dirty="0" err="1"/>
              <a:t>MeToo</a:t>
            </a:r>
            <a:r>
              <a:rPr lang="sv-SE" sz="2200" b="1" dirty="0"/>
              <a:t> and </a:t>
            </a:r>
            <a:r>
              <a:rPr lang="sv-SE" sz="2200" b="1" i="1" dirty="0" err="1"/>
              <a:t>Time’sUp</a:t>
            </a:r>
            <a:r>
              <a:rPr lang="sv-SE" sz="2200" b="1" dirty="0"/>
              <a:t> </a:t>
            </a:r>
            <a:r>
              <a:rPr lang="sv-SE" sz="2200" b="1" dirty="0" err="1"/>
              <a:t>Movements</a:t>
            </a:r>
            <a:endParaRPr lang="sv-SE" sz="22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De-</a:t>
            </a:r>
            <a:r>
              <a:rPr lang="sv-SE" sz="2200" b="1" dirty="0" err="1"/>
              <a:t>binarying</a:t>
            </a:r>
            <a:r>
              <a:rPr lang="sv-SE" sz="2200" b="1" dirty="0"/>
              <a:t>/ </a:t>
            </a:r>
            <a:r>
              <a:rPr lang="sv-SE" sz="2200" b="1" dirty="0" err="1"/>
              <a:t>Queering</a:t>
            </a:r>
            <a:r>
              <a:rPr lang="sv-SE" sz="2200" b="1" dirty="0"/>
              <a:t>/ Trans </a:t>
            </a:r>
            <a:r>
              <a:rPr lang="sv-SE" sz="2200" b="1" dirty="0" err="1"/>
              <a:t>awareness</a:t>
            </a:r>
            <a:r>
              <a:rPr lang="sv-SE" sz="2200" b="1" dirty="0"/>
              <a:t>.</a:t>
            </a:r>
          </a:p>
          <a:p>
            <a:pPr algn="l">
              <a:buClr>
                <a:srgbClr val="0000FF"/>
              </a:buClr>
            </a:pPr>
            <a:endParaRPr lang="sv-SE" sz="1800" b="1" dirty="0"/>
          </a:p>
          <a:p>
            <a:endParaRPr lang="sv-SE" dirty="0">
              <a:solidFill>
                <a:srgbClr val="0000FF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5733446-DFAE-AC49-BA9F-2A82901DA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b="1"/>
              <a:t>Gender </a:t>
            </a:r>
            <a:r>
              <a:rPr lang="sv-SE" b="1" err="1"/>
              <a:t>Occupying</a:t>
            </a:r>
            <a:r>
              <a:rPr lang="sv-SE" b="1"/>
              <a:t> </a:t>
            </a:r>
            <a:r>
              <a:rPr lang="sv-SE" b="1" err="1"/>
              <a:t>Contradictory</a:t>
            </a:r>
            <a:r>
              <a:rPr lang="sv-SE" b="1"/>
              <a:t> and </a:t>
            </a:r>
            <a:r>
              <a:rPr lang="sv-SE" b="1" err="1"/>
              <a:t>Contested</a:t>
            </a:r>
            <a:r>
              <a:rPr lang="sv-SE" b="1"/>
              <a:t> </a:t>
            </a:r>
            <a:r>
              <a:rPr lang="sv-SE" b="1" err="1"/>
              <a:t>Spaces</a:t>
            </a:r>
            <a:endParaRPr lang="sv-SE" b="1"/>
          </a:p>
        </p:txBody>
      </p:sp>
    </p:spTree>
    <p:extLst>
      <p:ext uri="{BB962C8B-B14F-4D97-AF65-F5344CB8AC3E}">
        <p14:creationId xmlns:p14="http://schemas.microsoft.com/office/powerpoint/2010/main" val="293053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15764BF-E1D9-3549-81CC-835C67AAAF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C25C9-E34B-8D49-AF3B-62E2F95E85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436275"/>
            <a:ext cx="4430014" cy="4659725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/>
          </a:p>
          <a:p>
            <a:pPr algn="l">
              <a:buClr>
                <a:srgbClr val="0000FF"/>
              </a:buClr>
            </a:pPr>
            <a:r>
              <a:rPr lang="sv-SE" sz="1400" b="1" err="1">
                <a:solidFill>
                  <a:srgbClr val="0000FF"/>
                </a:solidFill>
              </a:rPr>
              <a:t>Government</a:t>
            </a:r>
            <a:r>
              <a:rPr lang="sv-SE" sz="1400" b="1">
                <a:solidFill>
                  <a:srgbClr val="0000FF"/>
                </a:solidFill>
              </a:rPr>
              <a:t> Action Plan for Gender </a:t>
            </a:r>
            <a:r>
              <a:rPr lang="sv-SE" sz="1400" b="1" err="1">
                <a:solidFill>
                  <a:srgbClr val="0000FF"/>
                </a:solidFill>
              </a:rPr>
              <a:t>Equality</a:t>
            </a:r>
            <a:r>
              <a:rPr lang="sv-SE" sz="1400" b="1">
                <a:solidFill>
                  <a:srgbClr val="0000FF"/>
                </a:solidFill>
              </a:rPr>
              <a:t> 2016-2019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/>
              <a:t>30 </a:t>
            </a:r>
            <a:r>
              <a:rPr lang="sv-SE" b="1" err="1"/>
              <a:t>measures</a:t>
            </a:r>
            <a:r>
              <a:rPr lang="sv-SE" b="1"/>
              <a:t> </a:t>
            </a:r>
            <a:r>
              <a:rPr lang="sv-SE" b="1" err="1"/>
              <a:t>that</a:t>
            </a:r>
            <a:r>
              <a:rPr lang="sv-SE" b="1"/>
              <a:t> </a:t>
            </a:r>
            <a:r>
              <a:rPr lang="sv-SE" b="1" err="1"/>
              <a:t>each</a:t>
            </a:r>
            <a:r>
              <a:rPr lang="sv-SE" b="1"/>
              <a:t> </a:t>
            </a:r>
            <a:r>
              <a:rPr lang="sv-SE" b="1" err="1"/>
              <a:t>ministry</a:t>
            </a:r>
            <a:r>
              <a:rPr lang="sv-SE" b="1"/>
              <a:t> has </a:t>
            </a:r>
            <a:r>
              <a:rPr lang="sv-SE" b="1" err="1"/>
              <a:t>responsibility</a:t>
            </a:r>
            <a:r>
              <a:rPr lang="sv-SE" b="1"/>
              <a:t> to </a:t>
            </a:r>
            <a:r>
              <a:rPr lang="sv-SE" b="1" err="1"/>
              <a:t>implement</a:t>
            </a:r>
            <a:r>
              <a:rPr lang="sv-SE" b="1"/>
              <a:t> in </a:t>
            </a:r>
            <a:r>
              <a:rPr lang="sv-SE" b="1" err="1"/>
              <a:t>their</a:t>
            </a:r>
            <a:r>
              <a:rPr lang="sv-SE" b="1"/>
              <a:t> area </a:t>
            </a:r>
            <a:r>
              <a:rPr lang="sv-SE" b="1" err="1"/>
              <a:t>of</a:t>
            </a:r>
            <a:r>
              <a:rPr lang="sv-SE" b="1"/>
              <a:t> </a:t>
            </a:r>
            <a:r>
              <a:rPr lang="sv-SE" b="1" err="1"/>
              <a:t>jurisdiction</a:t>
            </a:r>
            <a:r>
              <a:rPr lang="sv-SE" b="1"/>
              <a:t>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err="1"/>
              <a:t>Work-life</a:t>
            </a:r>
            <a:r>
              <a:rPr lang="sv-SE" b="1"/>
              <a:t> </a:t>
            </a:r>
            <a:r>
              <a:rPr lang="sv-SE" b="1" err="1"/>
              <a:t>balance</a:t>
            </a:r>
            <a:r>
              <a:rPr lang="sv-SE" b="1"/>
              <a:t>, </a:t>
            </a:r>
            <a:r>
              <a:rPr lang="sv-SE" b="1" err="1"/>
              <a:t>equal</a:t>
            </a:r>
            <a:r>
              <a:rPr lang="sv-SE" b="1"/>
              <a:t> </a:t>
            </a:r>
            <a:r>
              <a:rPr lang="sv-SE" b="1" err="1"/>
              <a:t>pay</a:t>
            </a:r>
            <a:r>
              <a:rPr lang="sv-SE" b="1"/>
              <a:t> and </a:t>
            </a:r>
            <a:r>
              <a:rPr lang="sv-SE" b="1" err="1"/>
              <a:t>reduction</a:t>
            </a:r>
            <a:r>
              <a:rPr lang="sv-SE" b="1"/>
              <a:t> </a:t>
            </a:r>
            <a:r>
              <a:rPr lang="sv-SE" b="1" err="1"/>
              <a:t>of</a:t>
            </a:r>
            <a:r>
              <a:rPr lang="sv-SE" b="1"/>
              <a:t> gender segregation in </a:t>
            </a:r>
            <a:r>
              <a:rPr lang="sv-SE" b="1" err="1"/>
              <a:t>work</a:t>
            </a:r>
            <a:r>
              <a:rPr lang="sv-SE" b="1"/>
              <a:t> and </a:t>
            </a:r>
            <a:r>
              <a:rPr lang="sv-SE" b="1" err="1"/>
              <a:t>education</a:t>
            </a:r>
            <a:r>
              <a:rPr lang="sv-SE" b="1"/>
              <a:t>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/>
              <a:t>A </a:t>
            </a:r>
            <a:r>
              <a:rPr lang="sv-SE" b="1" err="1"/>
              <a:t>working</a:t>
            </a:r>
            <a:r>
              <a:rPr lang="sv-SE" b="1"/>
              <a:t> </a:t>
            </a:r>
            <a:r>
              <a:rPr lang="sv-SE" b="1" err="1"/>
              <a:t>group</a:t>
            </a:r>
            <a:r>
              <a:rPr lang="sv-SE" b="1"/>
              <a:t> supports and monitors implementation.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err="1"/>
              <a:t>Ministries</a:t>
            </a:r>
            <a:r>
              <a:rPr lang="sv-SE" b="1"/>
              <a:t> must </a:t>
            </a:r>
            <a:r>
              <a:rPr lang="sv-SE" b="1" err="1"/>
              <a:t>assess</a:t>
            </a:r>
            <a:r>
              <a:rPr lang="sv-SE" b="1"/>
              <a:t> the </a:t>
            </a:r>
            <a:r>
              <a:rPr lang="sv-SE" b="1" err="1"/>
              <a:t>impact</a:t>
            </a:r>
            <a:r>
              <a:rPr lang="sv-SE" b="1"/>
              <a:t> </a:t>
            </a:r>
            <a:r>
              <a:rPr lang="sv-SE" b="1" err="1"/>
              <a:t>of</a:t>
            </a:r>
            <a:r>
              <a:rPr lang="sv-SE" b="1"/>
              <a:t> </a:t>
            </a:r>
            <a:r>
              <a:rPr lang="sv-SE" b="1" err="1"/>
              <a:t>these</a:t>
            </a:r>
            <a:r>
              <a:rPr lang="sv-SE" b="1"/>
              <a:t> </a:t>
            </a:r>
            <a:r>
              <a:rPr lang="sv-SE" b="1" err="1"/>
              <a:t>measures</a:t>
            </a:r>
            <a:r>
              <a:rPr lang="sv-SE" b="1"/>
              <a:t> on a </a:t>
            </a:r>
            <a:r>
              <a:rPr lang="sv-SE" b="1" err="1"/>
              <a:t>regular</a:t>
            </a:r>
            <a:r>
              <a:rPr lang="sv-SE" b="1"/>
              <a:t> basis. </a:t>
            </a:r>
          </a:p>
          <a:p>
            <a:pPr algn="l">
              <a:buClr>
                <a:srgbClr val="0000FF"/>
              </a:buClr>
            </a:pPr>
            <a:r>
              <a:rPr lang="sv-SE" sz="1400" b="1">
                <a:solidFill>
                  <a:srgbClr val="0000FF"/>
                </a:solidFill>
              </a:rPr>
              <a:t>Gender </a:t>
            </a:r>
            <a:r>
              <a:rPr lang="sv-SE" sz="1400" b="1" err="1">
                <a:solidFill>
                  <a:srgbClr val="0000FF"/>
                </a:solidFill>
              </a:rPr>
              <a:t>Equality</a:t>
            </a:r>
            <a:r>
              <a:rPr lang="sv-SE" sz="1400" b="1">
                <a:solidFill>
                  <a:srgbClr val="0000FF"/>
                </a:solidFill>
              </a:rPr>
              <a:t> </a:t>
            </a:r>
            <a:r>
              <a:rPr lang="sv-SE" sz="1400" b="1" err="1">
                <a:solidFill>
                  <a:srgbClr val="0000FF"/>
                </a:solidFill>
              </a:rPr>
              <a:t>Statistics</a:t>
            </a:r>
            <a:r>
              <a:rPr lang="sv-SE" sz="1400" b="1">
                <a:solidFill>
                  <a:srgbClr val="0000FF"/>
                </a:solidFill>
              </a:rPr>
              <a:t>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err="1"/>
              <a:t>Published</a:t>
            </a:r>
            <a:r>
              <a:rPr lang="sv-SE" b="1"/>
              <a:t> </a:t>
            </a:r>
            <a:r>
              <a:rPr lang="sv-SE" b="1" err="1"/>
              <a:t>every</a:t>
            </a:r>
            <a:r>
              <a:rPr lang="sv-SE" b="1"/>
              <a:t> second </a:t>
            </a:r>
            <a:r>
              <a:rPr lang="sv-SE" b="1" err="1"/>
              <a:t>year</a:t>
            </a:r>
            <a:r>
              <a:rPr lang="sv-SE" b="1"/>
              <a:t> by </a:t>
            </a:r>
            <a:r>
              <a:rPr lang="sv-SE" b="1" i="1" err="1"/>
              <a:t>Statistics</a:t>
            </a:r>
            <a:r>
              <a:rPr lang="sv-SE" b="1" i="1"/>
              <a:t> Finland</a:t>
            </a:r>
            <a:r>
              <a:rPr lang="sv-SE" b="1"/>
              <a:t>.</a:t>
            </a:r>
            <a:endParaRPr lang="sv-SE" b="1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sv-SE" sz="1400" b="1" err="1">
                <a:solidFill>
                  <a:srgbClr val="0000FF"/>
                </a:solidFill>
              </a:rPr>
              <a:t>Where</a:t>
            </a:r>
            <a:r>
              <a:rPr lang="sv-SE" sz="1400" b="1">
                <a:solidFill>
                  <a:srgbClr val="0000FF"/>
                </a:solidFill>
              </a:rPr>
              <a:t> </a:t>
            </a:r>
            <a:r>
              <a:rPr lang="sv-SE" sz="1400" b="1" err="1">
                <a:solidFill>
                  <a:srgbClr val="0000FF"/>
                </a:solidFill>
              </a:rPr>
              <a:t>are</a:t>
            </a:r>
            <a:r>
              <a:rPr lang="sv-SE" sz="1400" b="1">
                <a:solidFill>
                  <a:srgbClr val="0000FF"/>
                </a:solidFill>
              </a:rPr>
              <a:t> the </a:t>
            </a:r>
            <a:r>
              <a:rPr lang="sv-SE" sz="1400" b="1" err="1">
                <a:solidFill>
                  <a:srgbClr val="0000FF"/>
                </a:solidFill>
              </a:rPr>
              <a:t>Women</a:t>
            </a:r>
            <a:r>
              <a:rPr lang="sv-SE" sz="1400" b="1">
                <a:solidFill>
                  <a:srgbClr val="0000FF"/>
                </a:solidFill>
              </a:rPr>
              <a:t> </a:t>
            </a:r>
            <a:r>
              <a:rPr lang="sv-SE" sz="1400" b="1" err="1">
                <a:solidFill>
                  <a:srgbClr val="0000FF"/>
                </a:solidFill>
              </a:rPr>
              <a:t>Leaders</a:t>
            </a:r>
            <a:r>
              <a:rPr lang="sv-SE" sz="1400" b="1">
                <a:solidFill>
                  <a:srgbClr val="0000FF"/>
                </a:solidFill>
              </a:rPr>
              <a:t>?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err="1"/>
              <a:t>Female</a:t>
            </a:r>
            <a:r>
              <a:rPr lang="sv-SE" b="1"/>
              <a:t> </a:t>
            </a:r>
            <a:r>
              <a:rPr lang="sv-SE" b="1" err="1"/>
              <a:t>rectors</a:t>
            </a:r>
            <a:r>
              <a:rPr lang="sv-SE" b="1"/>
              <a:t> in 2017: </a:t>
            </a:r>
            <a:r>
              <a:rPr lang="sv-SE" b="1">
                <a:solidFill>
                  <a:srgbClr val="0000FF"/>
                </a:solidFill>
              </a:rPr>
              <a:t>12.5%. </a:t>
            </a:r>
            <a:r>
              <a:rPr lang="sv-SE" b="1"/>
              <a:t>(2 </a:t>
            </a:r>
            <a:r>
              <a:rPr lang="sv-SE" b="1" err="1"/>
              <a:t>out</a:t>
            </a:r>
            <a:r>
              <a:rPr lang="sv-SE" b="1"/>
              <a:t> </a:t>
            </a:r>
            <a:r>
              <a:rPr lang="sv-SE" b="1" err="1"/>
              <a:t>of</a:t>
            </a:r>
            <a:r>
              <a:rPr lang="sv-SE" b="1"/>
              <a:t> 16) 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err="1"/>
              <a:t>Female</a:t>
            </a:r>
            <a:r>
              <a:rPr lang="sv-SE" b="1"/>
              <a:t> professors in 2015: </a:t>
            </a:r>
            <a:r>
              <a:rPr lang="sv-SE" b="1">
                <a:solidFill>
                  <a:srgbClr val="0000FF"/>
                </a:solidFill>
              </a:rPr>
              <a:t>29% </a:t>
            </a:r>
            <a:r>
              <a:rPr lang="sv-SE" b="1"/>
              <a:t>(728 </a:t>
            </a:r>
            <a:r>
              <a:rPr lang="sv-SE" b="1" err="1"/>
              <a:t>out</a:t>
            </a:r>
            <a:r>
              <a:rPr lang="sv-SE" b="1"/>
              <a:t> </a:t>
            </a:r>
            <a:r>
              <a:rPr lang="sv-SE" b="1" err="1"/>
              <a:t>of</a:t>
            </a:r>
            <a:r>
              <a:rPr lang="sv-SE" b="1"/>
              <a:t> 2513)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/>
              <a:t>Academy </a:t>
            </a:r>
            <a:r>
              <a:rPr lang="sv-SE" b="1" err="1"/>
              <a:t>of</a:t>
            </a:r>
            <a:r>
              <a:rPr lang="sv-SE" b="1"/>
              <a:t> Finland: Research Council </a:t>
            </a:r>
            <a:r>
              <a:rPr lang="sv-SE" b="1" err="1"/>
              <a:t>chairpersons</a:t>
            </a:r>
            <a:r>
              <a:rPr lang="sv-SE" b="1"/>
              <a:t> and </a:t>
            </a:r>
            <a:r>
              <a:rPr lang="sv-SE" b="1" err="1"/>
              <a:t>members</a:t>
            </a:r>
            <a:r>
              <a:rPr lang="sv-SE" b="1"/>
              <a:t>: </a:t>
            </a:r>
            <a:r>
              <a:rPr lang="sv-SE" b="1">
                <a:solidFill>
                  <a:srgbClr val="0000FF"/>
                </a:solidFill>
              </a:rPr>
              <a:t>50%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/>
              <a:t>Academy </a:t>
            </a:r>
            <a:r>
              <a:rPr lang="sv-SE" b="1" err="1"/>
              <a:t>of</a:t>
            </a:r>
            <a:r>
              <a:rPr lang="sv-SE" b="1"/>
              <a:t> Finland </a:t>
            </a:r>
            <a:r>
              <a:rPr lang="sv-SE" b="1" err="1"/>
              <a:t>funded</a:t>
            </a:r>
            <a:r>
              <a:rPr lang="sv-SE" b="1"/>
              <a:t> professors: </a:t>
            </a:r>
            <a:r>
              <a:rPr lang="sv-SE" b="1">
                <a:solidFill>
                  <a:srgbClr val="0000FF"/>
                </a:solidFill>
              </a:rPr>
              <a:t>31.7% </a:t>
            </a:r>
            <a:r>
              <a:rPr lang="sv-SE" b="1"/>
              <a:t>(13 </a:t>
            </a:r>
            <a:r>
              <a:rPr lang="sv-SE" b="1" err="1"/>
              <a:t>out</a:t>
            </a:r>
            <a:r>
              <a:rPr lang="sv-SE" b="1"/>
              <a:t> </a:t>
            </a:r>
            <a:r>
              <a:rPr lang="sv-SE" b="1" err="1"/>
              <a:t>of</a:t>
            </a:r>
            <a:r>
              <a:rPr lang="sv-SE" b="1"/>
              <a:t> 41).</a:t>
            </a:r>
          </a:p>
          <a:p>
            <a:endParaRPr lang="sv-SE" sz="1400" b="1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016B24D-0CBE-5549-8538-D1EA0C1A07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b="1"/>
              <a:t>Finland: </a:t>
            </a:r>
            <a:r>
              <a:rPr lang="sv-SE" b="1" err="1"/>
              <a:t>Sophisticated</a:t>
            </a:r>
            <a:r>
              <a:rPr lang="sv-SE" b="1"/>
              <a:t> Policy </a:t>
            </a:r>
            <a:r>
              <a:rPr lang="sv-SE" b="1" err="1"/>
              <a:t>Architecture</a:t>
            </a:r>
            <a:r>
              <a:rPr lang="sv-SE" b="1"/>
              <a:t> for Gender </a:t>
            </a:r>
            <a:r>
              <a:rPr lang="sv-SE" b="1" err="1"/>
              <a:t>Equality</a:t>
            </a:r>
            <a:r>
              <a:rPr lang="sv-SE" b="1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58180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81933-DA4B-7D4B-8079-2B1367E97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3450" y="1840231"/>
            <a:ext cx="4206240" cy="3540454"/>
          </a:xfrm>
        </p:spPr>
        <p:txBody>
          <a:bodyPr>
            <a:noAutofit/>
          </a:bodyPr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rgbClr val="0000FF"/>
                </a:solidFill>
              </a:rPr>
              <a:t>10</a:t>
            </a:r>
            <a:r>
              <a:rPr lang="en-US" sz="1800" b="1"/>
              <a:t> semi-structured interviews with women university leaders in </a:t>
            </a:r>
            <a:r>
              <a:rPr lang="en-US" sz="1800" b="1">
                <a:solidFill>
                  <a:srgbClr val="0000FF"/>
                </a:solidFill>
              </a:rPr>
              <a:t>5</a:t>
            </a:r>
            <a:r>
              <a:rPr lang="en-US" sz="1800" b="1"/>
              <a:t> Finnish universities.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Research directors, heads of department, deans and a vice-president.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Eight full professors.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Aged from 40-65; 9 heterosexual.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Disciplinary backgrounds in humanities, social sciences, business and technology.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Questions: interpretations, challenges, approaches, aspirations and perceptions of senior leadership.</a:t>
            </a:r>
            <a:endParaRPr lang="sv-SE" sz="1800" b="1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88EE149-922F-7041-97B3-41D4CCF38A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b="1" err="1"/>
              <a:t>Methodology</a:t>
            </a:r>
            <a:endParaRPr lang="sv-SE" b="1"/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D822DF89-CF20-ED4D-BDC0-01201DF642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616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D82C4-D911-904E-B90B-BA6D7A0DDB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83431" y="1561171"/>
            <a:ext cx="4399102" cy="3650909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US" sz="1600" b="1" dirty="0"/>
          </a:p>
          <a:p>
            <a:pPr algn="l">
              <a:buClr>
                <a:srgbClr val="0000FF"/>
              </a:buClr>
            </a:pPr>
            <a:r>
              <a:rPr lang="en-US" sz="1600" b="1" i="1" dirty="0"/>
              <a:t>Uneasy sense of standing under a sign to which one does and does not belong </a:t>
            </a:r>
            <a:r>
              <a:rPr lang="en-US" b="1" dirty="0">
                <a:solidFill>
                  <a:srgbClr val="0000FF"/>
                </a:solidFill>
              </a:rPr>
              <a:t>(Butler, 1993: 219)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Distance from hegemonic or normative conceptions of what that identification might entail.</a:t>
            </a:r>
            <a:r>
              <a:rPr lang="sv-SE" sz="1600" b="1" dirty="0"/>
              <a:t> 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On the receiving end of the violence (symbolic or actual) inflicted by hegemonic norms.</a:t>
            </a:r>
            <a:r>
              <a:rPr lang="sv-SE" sz="1600" b="1" dirty="0"/>
              <a:t> </a:t>
            </a:r>
            <a:endParaRPr lang="en-US" sz="1600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Form of subversive performative citation or re-working of hegemonic norms, rather than simple opposition to those norms. </a:t>
            </a:r>
          </a:p>
          <a:p>
            <a:pPr algn="l">
              <a:buClr>
                <a:srgbClr val="0000FF"/>
              </a:buClr>
            </a:pPr>
            <a:r>
              <a:rPr lang="en-US" sz="1600" b="1" dirty="0">
                <a:solidFill>
                  <a:srgbClr val="0000FF"/>
                </a:solidFill>
              </a:rPr>
              <a:t>Question?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Do hegemonic norms of leadership get altered/ transformed / resisted by minority subjects/ occupants?</a:t>
            </a:r>
            <a:endParaRPr lang="sv-SE" sz="1600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D7F11CD-34AA-CB41-BC63-A7E93BB34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b="1" err="1"/>
              <a:t>Disidentification</a:t>
            </a:r>
            <a:endParaRPr lang="sv-SE" b="1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1E111A5-E691-FA43-9F8D-1B90E2BCEA9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1467" y="-4"/>
            <a:ext cx="70144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9" name="Picture 46" descr="Forest Animals Wildlife Photography by Ossi Saarinen">
            <a:extLst>
              <a:ext uri="{FF2B5EF4-FFF2-40B4-BE49-F238E27FC236}">
                <a16:creationId xmlns:a16="http://schemas.microsoft.com/office/drawing/2014/main" id="{1E63F10A-D374-7A4C-9D9E-168003A25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467" y="1435013"/>
            <a:ext cx="4399103" cy="530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74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C137C1E-7D68-204D-AC3B-8474243A5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35CD6-2364-C74B-9429-44F8A31457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048215"/>
            <a:ext cx="4654552" cy="5713320"/>
          </a:xfrm>
        </p:spPr>
        <p:txBody>
          <a:bodyPr>
            <a:normAutofit/>
          </a:bodyPr>
          <a:lstStyle/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/>
              <a:t>Navigating Neoliberalism/ Global Prestige Economy</a:t>
            </a:r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 err="1"/>
              <a:t>Leadership</a:t>
            </a:r>
            <a:r>
              <a:rPr lang="sv-SE" sz="2400" b="1" dirty="0"/>
              <a:t> = Anti-Intellectual/ Disruption of Scholarship/ Research</a:t>
            </a:r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/>
              <a:t>Ageism, Sexism and Chrononormativity</a:t>
            </a:r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 err="1"/>
              <a:t>Neuroliberalism</a:t>
            </a:r>
            <a:r>
              <a:rPr lang="sv-SE" sz="2400" b="1" dirty="0"/>
              <a:t>: </a:t>
            </a:r>
            <a:r>
              <a:rPr lang="sv-SE" sz="2400" b="1" dirty="0" err="1"/>
              <a:t>Governing</a:t>
            </a:r>
            <a:r>
              <a:rPr lang="sv-SE" sz="2400" b="1" dirty="0"/>
              <a:t> via Affect. </a:t>
            </a:r>
            <a:r>
              <a:rPr lang="sv-SE" b="1" dirty="0">
                <a:solidFill>
                  <a:srgbClr val="0000FF"/>
                </a:solidFill>
              </a:rPr>
              <a:t>	</a:t>
            </a:r>
            <a:endParaRPr lang="sv-SE" dirty="0"/>
          </a:p>
          <a:p>
            <a:pPr>
              <a:lnSpc>
                <a:spcPct val="120000"/>
              </a:lnSpc>
            </a:pPr>
            <a:endParaRPr lang="sv-SE" dirty="0"/>
          </a:p>
          <a:p>
            <a:pPr>
              <a:lnSpc>
                <a:spcPct val="120000"/>
              </a:lnSpc>
            </a:pPr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AEF97B8-52D3-7747-A416-4FABF2E26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b="1" dirty="0"/>
              <a:t>Findings: Affective Intensity</a:t>
            </a:r>
          </a:p>
        </p:txBody>
      </p:sp>
    </p:spTree>
    <p:extLst>
      <p:ext uri="{BB962C8B-B14F-4D97-AF65-F5344CB8AC3E}">
        <p14:creationId xmlns:p14="http://schemas.microsoft.com/office/powerpoint/2010/main" val="239860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F2AFC-2A46-C14C-8A22-DF7787CFC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3873" y="1628077"/>
            <a:ext cx="4192859" cy="4892709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Constellation of behaviourism, neuroscience and economics.</a:t>
            </a:r>
          </a:p>
          <a:p>
            <a:pPr algn="l">
              <a:buClr>
                <a:srgbClr val="0000FF"/>
              </a:buClr>
            </a:pPr>
            <a:endParaRPr lang="en-GB" sz="20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Neoliberal systems of governance + psychological expressions of power and influence </a:t>
            </a:r>
            <a:r>
              <a:rPr lang="en-GB" sz="1400" b="1" dirty="0">
                <a:solidFill>
                  <a:srgbClr val="0000FF"/>
                </a:solidFill>
              </a:rPr>
              <a:t>(Whitehead et al., 2017).</a:t>
            </a:r>
          </a:p>
          <a:p>
            <a:pPr algn="l">
              <a:buClr>
                <a:srgbClr val="0000FF"/>
              </a:buClr>
            </a:pPr>
            <a:endParaRPr lang="en-GB" sz="14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Governance of behavioural externalities AND internalities.</a:t>
            </a:r>
          </a:p>
          <a:p>
            <a:pPr algn="l">
              <a:buClr>
                <a:srgbClr val="0000FF"/>
              </a:buClr>
            </a:pPr>
            <a:endParaRPr lang="en-GB" sz="20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Structural problems solved by viewing them as behavioural.</a:t>
            </a:r>
          </a:p>
          <a:p>
            <a:r>
              <a:rPr lang="en-GB" dirty="0"/>
              <a:t> 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sz="1600" b="1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94E502C-E700-A64A-832F-7AA31374D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932" y="337213"/>
            <a:ext cx="8552985" cy="806302"/>
          </a:xfrm>
        </p:spPr>
        <p:txBody>
          <a:bodyPr>
            <a:normAutofit fontScale="25000" lnSpcReduction="20000"/>
          </a:bodyPr>
          <a:lstStyle/>
          <a:p>
            <a:endParaRPr lang="en-US" b="1" dirty="0"/>
          </a:p>
          <a:p>
            <a:r>
              <a:rPr lang="en-US" sz="14400" b="1" dirty="0" err="1"/>
              <a:t>Neuroliberalism</a:t>
            </a:r>
            <a:r>
              <a:rPr lang="en-US" sz="14400" b="1" dirty="0"/>
              <a:t>: Governing through Neurosis</a:t>
            </a:r>
          </a:p>
          <a:p>
            <a:endParaRPr lang="en-US" dirty="0"/>
          </a:p>
        </p:txBody>
      </p:sp>
      <p:pic>
        <p:nvPicPr>
          <p:cNvPr id="4098" name="Picture 2" descr="Northern Lights Finland Levi Boreal forest tundra ">
            <a:hlinkClick r:id="rId2"/>
            <a:extLst>
              <a:ext uri="{FF2B5EF4-FFF2-40B4-BE49-F238E27FC236}">
                <a16:creationId xmlns:a16="http://schemas.microsoft.com/office/drawing/2014/main" id="{806FA700-6AB3-9D40-A72D-3ECB19B5E7F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08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E3C1F-D883-0E4A-8C81-64BEA0E7C9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2896" y="1561171"/>
            <a:ext cx="4442206" cy="4371278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Feminist Change Interventions =  Relational Leadership?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Mediating the toxic effects of competitive individualism and performance measurement?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Re-</a:t>
            </a:r>
            <a:r>
              <a:rPr lang="en-US" sz="1800" b="1" dirty="0" err="1"/>
              <a:t>articuloating</a:t>
            </a:r>
            <a:r>
              <a:rPr lang="en-US" sz="1800" b="1" dirty="0"/>
              <a:t> Performance Indicators</a:t>
            </a:r>
          </a:p>
          <a:p>
            <a:endParaRPr lang="en-GB" sz="1800" b="1" dirty="0">
              <a:solidFill>
                <a:srgbClr val="0000FF"/>
              </a:solidFill>
            </a:endParaRPr>
          </a:p>
          <a:p>
            <a:r>
              <a:rPr lang="en-GB" sz="1800" b="1" i="1" dirty="0"/>
              <a:t>I want the output to be them as great professors, not the output to be countable things in terms of research grant money </a:t>
            </a:r>
            <a:r>
              <a:rPr lang="en-GB" sz="1400" b="1" dirty="0">
                <a:solidFill>
                  <a:srgbClr val="0000FF"/>
                </a:solidFill>
              </a:rPr>
              <a:t>(iv10).</a:t>
            </a:r>
          </a:p>
          <a:p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D744B4B-7E6E-9C47-8C38-5D9ED40010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/>
              <a:t>Subverting </a:t>
            </a:r>
            <a:r>
              <a:rPr lang="en-US" b="1" err="1"/>
              <a:t>Neuroliberalism</a:t>
            </a:r>
            <a:r>
              <a:rPr lang="en-US" b="1"/>
              <a:t>: </a:t>
            </a:r>
            <a:r>
              <a:rPr lang="en-GB" b="1"/>
              <a:t>Post-Heroic Leadership</a:t>
            </a:r>
            <a:r>
              <a:rPr lang="en-US" b="1"/>
              <a:t>?</a:t>
            </a:r>
          </a:p>
        </p:txBody>
      </p:sp>
      <p:pic>
        <p:nvPicPr>
          <p:cNvPr id="8" name="Picture Placeholder 5">
            <a:extLst>
              <a:ext uri="{FF2B5EF4-FFF2-40B4-BE49-F238E27FC236}">
                <a16:creationId xmlns:a16="http://schemas.microsoft.com/office/drawing/2014/main" id="{E8269790-1824-0140-A3B2-67A73DE580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" b="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223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4FBB9-8FE2-784A-83D4-27607EB902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5814" y="1616927"/>
            <a:ext cx="4349287" cy="4903860"/>
          </a:xfrm>
        </p:spPr>
        <p:txBody>
          <a:bodyPr>
            <a:normAutofit fontScale="62500" lnSpcReduction="20000"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800" b="1" dirty="0"/>
              <a:t>Temporality = a tool and marker of power </a:t>
            </a:r>
            <a:r>
              <a:rPr lang="en-GB" sz="2200" b="1" dirty="0">
                <a:solidFill>
                  <a:srgbClr val="0000FF"/>
                </a:solidFill>
              </a:rPr>
              <a:t>(Freeman, 2010)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800" b="1" dirty="0"/>
              <a:t>The use of time to organise individual human bodies toward maximum productivity.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800" b="1" dirty="0"/>
              <a:t>The ordering of time reflects a logic of (hetero)normativity. </a:t>
            </a:r>
          </a:p>
          <a:p>
            <a:pPr algn="l">
              <a:buClr>
                <a:srgbClr val="0000FF"/>
              </a:buClr>
            </a:pPr>
            <a:r>
              <a:rPr lang="en-GB" sz="3800" b="1" dirty="0">
                <a:solidFill>
                  <a:srgbClr val="0000FF"/>
                </a:solidFill>
              </a:rPr>
              <a:t>Question?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800" b="1" dirty="0"/>
              <a:t>Women =  always the wrong age?</a:t>
            </a:r>
          </a:p>
          <a:p>
            <a:endParaRPr lang="sv-SE" b="1" dirty="0">
              <a:solidFill>
                <a:srgbClr val="0000FF"/>
              </a:solidFill>
            </a:endParaRPr>
          </a:p>
          <a:p>
            <a:endParaRPr lang="sv-SE" b="1" dirty="0">
              <a:solidFill>
                <a:srgbClr val="0000FF"/>
              </a:solidFill>
            </a:endParaRPr>
          </a:p>
          <a:p>
            <a:endParaRPr lang="sv-SE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2947B66-81FA-1146-9C63-B0BBBBFAFE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err="1"/>
              <a:t>Chrononormativity</a:t>
            </a:r>
            <a:endParaRPr lang="en-US" b="1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4B79A5-5223-B045-BE62-DF3620E72E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16" descr="https://finland.fi/wp-content/uploads/2015/05/2992-nature12_b-jpg-350x323.jpg">
            <a:extLst>
              <a:ext uri="{FF2B5EF4-FFF2-40B4-BE49-F238E27FC236}">
                <a16:creationId xmlns:a16="http://schemas.microsoft.com/office/drawing/2014/main" id="{56DF2232-DE2D-1E4F-A74C-944AF05D0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" y="1485900"/>
            <a:ext cx="4445000" cy="52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87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A73F94C-CD4F-754E-9A85-6948005B9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78420"/>
            <a:ext cx="6858000" cy="713678"/>
          </a:xfrm>
        </p:spPr>
        <p:txBody>
          <a:bodyPr/>
          <a:lstStyle/>
          <a:p>
            <a:r>
              <a:rPr lang="en-GB" sz="2400" b="1" err="1">
                <a:solidFill>
                  <a:srgbClr val="0000FF"/>
                </a:solidFill>
              </a:rPr>
              <a:t>Chronobiopolitics</a:t>
            </a:r>
            <a:r>
              <a:rPr lang="en-GB" sz="2400" b="1">
                <a:solidFill>
                  <a:srgbClr val="0000FF"/>
                </a:solidFill>
              </a:rPr>
              <a:t> and </a:t>
            </a:r>
            <a:r>
              <a:rPr lang="en-GB" sz="2400" b="1" err="1">
                <a:solidFill>
                  <a:srgbClr val="0000FF"/>
                </a:solidFill>
              </a:rPr>
              <a:t>Temporalised</a:t>
            </a:r>
            <a:r>
              <a:rPr lang="en-GB" sz="2400" b="1">
                <a:solidFill>
                  <a:srgbClr val="0000FF"/>
                </a:solidFill>
              </a:rPr>
              <a:t> Bodies: Socially Reduced to a Misreading of One’s Body </a:t>
            </a:r>
          </a:p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B71489-85ED-AD40-A9DB-958EEE86E981}"/>
              </a:ext>
            </a:extLst>
          </p:cNvPr>
          <p:cNvSpPr/>
          <p:nvPr/>
        </p:nvSpPr>
        <p:spPr>
          <a:xfrm>
            <a:off x="144966" y="1137424"/>
            <a:ext cx="41036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Older Women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Redeemers/ Enablers of Future Generations </a:t>
            </a:r>
            <a:endParaRPr lang="en-GB" sz="1400" dirty="0">
              <a:solidFill>
                <a:schemeClr val="bg1"/>
              </a:solidFill>
            </a:endParaRPr>
          </a:p>
          <a:p>
            <a:r>
              <a:rPr lang="en-GB" sz="1400" b="1" i="1" dirty="0"/>
              <a:t>I have that kind of a mentor role but like a, respected elderly professional’s mentor. I think that the younger, they come and ask from me, for example, advice to the career issues </a:t>
            </a:r>
            <a:r>
              <a:rPr lang="en-GB" sz="1400" b="1" dirty="0">
                <a:solidFill>
                  <a:srgbClr val="0000FF"/>
                </a:solidFill>
              </a:rPr>
              <a:t>(iv 1).</a:t>
            </a:r>
            <a:endParaRPr lang="en-GB" sz="1400" dirty="0"/>
          </a:p>
          <a:p>
            <a:r>
              <a:rPr lang="en-GB" sz="1400" b="1" dirty="0">
                <a:solidFill>
                  <a:schemeClr val="bg1"/>
                </a:solidFill>
              </a:rPr>
              <a:t>Aged by Culture</a:t>
            </a:r>
          </a:p>
          <a:p>
            <a:r>
              <a:rPr lang="en-GB" sz="1400" b="1" i="1" dirty="0"/>
              <a:t>A retired colleague of mine … she told that I know a way how you stay visible. And one way is to have always beautiful young doctoral students around you </a:t>
            </a:r>
            <a:r>
              <a:rPr lang="en-GB" sz="1400" b="1" dirty="0">
                <a:solidFill>
                  <a:srgbClr val="0000FF"/>
                </a:solidFill>
              </a:rPr>
              <a:t>(iv1).</a:t>
            </a:r>
          </a:p>
          <a:p>
            <a:r>
              <a:rPr lang="en-GB" sz="1400" b="1" dirty="0" err="1">
                <a:solidFill>
                  <a:schemeClr val="bg1"/>
                </a:solidFill>
              </a:rPr>
              <a:t>Bedblockers</a:t>
            </a:r>
            <a:endParaRPr lang="en-GB" sz="1400" b="1" dirty="0">
              <a:solidFill>
                <a:schemeClr val="bg1"/>
              </a:solidFill>
            </a:endParaRPr>
          </a:p>
          <a:p>
            <a:r>
              <a:rPr lang="en-GB" sz="1400" b="1" i="1" dirty="0"/>
              <a:t>We for example decided to take one, professorship and make two posts for young researchers </a:t>
            </a:r>
            <a:r>
              <a:rPr lang="en-GB" sz="1400" b="1" dirty="0">
                <a:solidFill>
                  <a:srgbClr val="0000FF"/>
                </a:solidFill>
              </a:rPr>
              <a:t>(iv9).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8284B-D64D-6D42-9C70-5A8DB85D5D8C}"/>
              </a:ext>
            </a:extLst>
          </p:cNvPr>
          <p:cNvSpPr txBox="1"/>
          <p:nvPr/>
        </p:nvSpPr>
        <p:spPr>
          <a:xfrm>
            <a:off x="4493940" y="1304693"/>
            <a:ext cx="43043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Younger Women</a:t>
            </a:r>
          </a:p>
          <a:p>
            <a:r>
              <a:rPr lang="en-GB" sz="1400" b="1" dirty="0" err="1">
                <a:solidFill>
                  <a:schemeClr val="bg1"/>
                </a:solidFill>
              </a:rPr>
              <a:t>Reprofuturity</a:t>
            </a:r>
            <a:r>
              <a:rPr lang="en-GB" sz="1400" b="1" dirty="0">
                <a:solidFill>
                  <a:schemeClr val="bg1"/>
                </a:solidFill>
              </a:rPr>
              <a:t> </a:t>
            </a:r>
            <a:r>
              <a:rPr lang="en-GB" sz="1400" b="1" dirty="0"/>
              <a:t/>
            </a:r>
            <a:br>
              <a:rPr lang="en-GB" sz="1400" b="1" dirty="0"/>
            </a:br>
            <a:r>
              <a:rPr lang="en-GB" sz="1400" b="1" i="1" dirty="0"/>
              <a:t>Women of a certain age… of the fertile age are not necessarily recruited </a:t>
            </a:r>
            <a:r>
              <a:rPr lang="en-GB" sz="1400" b="1" dirty="0">
                <a:solidFill>
                  <a:srgbClr val="0000FF"/>
                </a:solidFill>
              </a:rPr>
              <a:t>(iv4).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Lack</a:t>
            </a:r>
            <a:r>
              <a:rPr lang="en-GB" sz="1400" b="1" dirty="0">
                <a:solidFill>
                  <a:srgbClr val="0000FF"/>
                </a:solidFill>
              </a:rPr>
              <a:t/>
            </a:r>
            <a:br>
              <a:rPr lang="en-GB" sz="1400" b="1" dirty="0">
                <a:solidFill>
                  <a:srgbClr val="0000FF"/>
                </a:solidFill>
              </a:rPr>
            </a:br>
            <a:r>
              <a:rPr lang="en-US" sz="1400" b="1" i="1" dirty="0"/>
              <a:t>… there’s a strong perception of being a young woman. People treat you in certain way …In a way that you have to prove your expertise and your capabilities </a:t>
            </a:r>
            <a:r>
              <a:rPr lang="en-US" sz="1400" b="1" dirty="0">
                <a:solidFill>
                  <a:srgbClr val="0000FF"/>
                </a:solidFill>
              </a:rPr>
              <a:t>(iv3).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Anxious</a:t>
            </a:r>
          </a:p>
          <a:p>
            <a:r>
              <a:rPr lang="en-GB" sz="1400" b="1" i="1" dirty="0"/>
              <a:t>They get really nervous and stressed…’nobody would ask ever again if I don’t say yes to writing this or joining this project’ </a:t>
            </a:r>
            <a:r>
              <a:rPr lang="en-GB" sz="1400" b="1" dirty="0">
                <a:solidFill>
                  <a:srgbClr val="0000FF"/>
                </a:solidFill>
              </a:rPr>
              <a:t>(iv10).</a:t>
            </a:r>
            <a:endParaRPr lang="en-US" sz="1400" b="1" dirty="0">
              <a:solidFill>
                <a:srgbClr val="0000FF"/>
              </a:solidFill>
            </a:endParaRPr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3BD9DE8B-5812-E54E-A9C5-593AE99A4A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689" y="4684688"/>
            <a:ext cx="2743199" cy="2076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D5E16-55E5-5A49-A778-60BDF7E9BB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112" y="4675642"/>
            <a:ext cx="2743199" cy="200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99C21-4F61-434F-8A9C-61B28461D5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9160" y="1600200"/>
            <a:ext cx="4251960" cy="4994910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Changing the affective economy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Mentoring, soothing, reassuring, and cognitively restructuring.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Modelling (heterosexual) work/life balance.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Undoing/ de-emphasising neoliberal performance indicators e.g. scholarship rather than entrepreneurship.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Policy/ Structural change? Less so.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b="1" dirty="0"/>
          </a:p>
          <a:p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A29F171-9E41-2842-B19A-B9650719A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b="1"/>
              <a:t> </a:t>
            </a:r>
            <a:r>
              <a:rPr lang="sv-SE" b="1" err="1"/>
              <a:t>Gendered</a:t>
            </a:r>
            <a:r>
              <a:rPr lang="sv-SE" b="1"/>
              <a:t> </a:t>
            </a:r>
            <a:r>
              <a:rPr lang="sv-SE" b="1" err="1"/>
              <a:t>Discomforts</a:t>
            </a:r>
            <a:r>
              <a:rPr lang="sv-SE" b="1"/>
              <a:t> and </a:t>
            </a:r>
            <a:r>
              <a:rPr lang="sv-SE" b="1" err="1"/>
              <a:t>Making</a:t>
            </a:r>
            <a:r>
              <a:rPr lang="sv-SE" b="1"/>
              <a:t> a </a:t>
            </a:r>
            <a:r>
              <a:rPr lang="sv-SE" b="1" err="1"/>
              <a:t>Difference</a:t>
            </a:r>
            <a:r>
              <a:rPr lang="sv-SE" b="1"/>
              <a:t>?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63FA9C7-1981-1F41-AD71-00B75E85B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" y="26631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6AD3AC86-4446-6644-A21C-0EB906DF13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12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86834-FA89-D04D-80C1-246B4EF4BD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3175" y="1616927"/>
            <a:ext cx="4181254" cy="4571999"/>
          </a:xfrm>
        </p:spPr>
        <p:txBody>
          <a:bodyPr>
            <a:normAutofit fontScale="92500" lnSpcReduction="10000"/>
          </a:bodyPr>
          <a:lstStyle/>
          <a:p>
            <a:pPr algn="l">
              <a:buClr>
                <a:srgbClr val="0000FF"/>
              </a:buClr>
            </a:pPr>
            <a:endParaRPr lang="en-US" sz="22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What ways of knowing can allow us to think differently about gender and leadership?</a:t>
            </a:r>
          </a:p>
          <a:p>
            <a:pPr algn="l">
              <a:buClr>
                <a:srgbClr val="0000FF"/>
              </a:buClr>
            </a:pPr>
            <a:endParaRPr lang="en-US" sz="22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200" b="1" dirty="0"/>
              <a:t>What conditions of possibility exist for feminist leadership?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sz="22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200" b="1" dirty="0"/>
              <a:t>How to shift from a politics of representation to </a:t>
            </a:r>
            <a:r>
              <a:rPr lang="en-US" sz="2200" b="1" i="1" dirty="0"/>
              <a:t>i.e. </a:t>
            </a:r>
            <a:r>
              <a:rPr lang="en-US" sz="2200" b="1" dirty="0"/>
              <a:t>counting more women into neoliberal universities to a politics of vision, and indeed, of hope?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800" b="1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56C18DC-A151-2B4D-A4D7-1F2C62863E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r>
              <a:rPr lang="en-US" sz="2400" b="1" dirty="0"/>
              <a:t>A Counter-Identification of a Post-Gender (and Post-Neoliberal) Utopia that Incorporates Multiple </a:t>
            </a:r>
            <a:r>
              <a:rPr lang="en-GB" sz="2400" b="1" dirty="0"/>
              <a:t>Alternative Futurities?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498AE5A-4102-734F-A477-6D7D994026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7" name="Picture 56" descr="Finnish Photographer Proves Fairy Forests Are Real In Finland">
            <a:extLst>
              <a:ext uri="{FF2B5EF4-FFF2-40B4-BE49-F238E27FC236}">
                <a16:creationId xmlns:a16="http://schemas.microsoft.com/office/drawing/2014/main" id="{1DF89B4F-9853-1E46-9B81-B6976553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8" y="1436275"/>
            <a:ext cx="4483102" cy="532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89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E131E2-C84E-9C48-A614-15CE2F8FB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137" y="205741"/>
            <a:ext cx="8325852" cy="21374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0690F5-E6CC-CC4A-B854-6ADF155205C3}"/>
              </a:ext>
            </a:extLst>
          </p:cNvPr>
          <p:cNvSpPr/>
          <p:nvPr/>
        </p:nvSpPr>
        <p:spPr>
          <a:xfrm>
            <a:off x="182880" y="2343152"/>
            <a:ext cx="87325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</a:pPr>
            <a:r>
              <a:rPr lang="sv-SE" sz="1200" b="1" err="1">
                <a:solidFill>
                  <a:srgbClr val="114DDD"/>
                </a:solidFill>
              </a:rPr>
              <a:t>Follow</a:t>
            </a:r>
            <a:r>
              <a:rPr lang="sv-SE" sz="1200" b="1">
                <a:solidFill>
                  <a:srgbClr val="114DDD"/>
                </a:solidFill>
              </a:rPr>
              <a:t> </a:t>
            </a:r>
            <a:r>
              <a:rPr lang="sv-SE" sz="1200" b="1" err="1">
                <a:solidFill>
                  <a:srgbClr val="114DDD"/>
                </a:solidFill>
              </a:rPr>
              <a:t>Up</a:t>
            </a:r>
            <a:r>
              <a:rPr lang="sv-SE" sz="1200" b="1">
                <a:solidFill>
                  <a:srgbClr val="114DDD"/>
                </a:solidFill>
              </a:rPr>
              <a:t>?</a:t>
            </a:r>
          </a:p>
          <a:p>
            <a:pPr marL="17145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bg1"/>
                </a:solidFill>
              </a:rPr>
              <a:t>Morley, L. &amp; </a:t>
            </a:r>
            <a:r>
              <a:rPr lang="en-US" sz="1200" b="1" err="1">
                <a:solidFill>
                  <a:schemeClr val="bg1"/>
                </a:solidFill>
              </a:rPr>
              <a:t>Crossouard</a:t>
            </a:r>
            <a:r>
              <a:rPr lang="en-US" sz="1200" b="1">
                <a:solidFill>
                  <a:schemeClr val="bg1"/>
                </a:solidFill>
              </a:rPr>
              <a:t>, B. (2017) Women in Higher Education Leadership in South Asia: Willfulness and Willingness. In, Morley, L. (</a:t>
            </a:r>
            <a:r>
              <a:rPr lang="en-US" sz="1200" b="1" err="1">
                <a:solidFill>
                  <a:schemeClr val="bg1"/>
                </a:solidFill>
              </a:rPr>
              <a:t>ed</a:t>
            </a:r>
            <a:r>
              <a:rPr lang="en-US" sz="1200" b="1">
                <a:solidFill>
                  <a:schemeClr val="bg1"/>
                </a:solidFill>
              </a:rPr>
              <a:t>) </a:t>
            </a:r>
            <a:r>
              <a:rPr lang="en-US" sz="1200" b="1" i="1">
                <a:solidFill>
                  <a:schemeClr val="bg1"/>
                </a:solidFill>
              </a:rPr>
              <a:t>Europa World of Learning 2017 Essays on Gender Equality. </a:t>
            </a:r>
            <a:r>
              <a:rPr lang="en-US" sz="1200" b="1">
                <a:solidFill>
                  <a:schemeClr val="bg1"/>
                </a:solidFill>
              </a:rPr>
              <a:t>London: Routledge.</a:t>
            </a:r>
            <a:endParaRPr lang="en-GB" sz="1200" b="1">
              <a:solidFill>
                <a:schemeClr val="bg1"/>
              </a:solidFill>
            </a:endParaRP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bg1"/>
                </a:solidFill>
              </a:rPr>
              <a:t>Morley, L. and </a:t>
            </a:r>
            <a:r>
              <a:rPr lang="en-US" sz="1200" b="1" err="1">
                <a:solidFill>
                  <a:schemeClr val="bg1"/>
                </a:solidFill>
              </a:rPr>
              <a:t>Crossouard</a:t>
            </a:r>
            <a:r>
              <a:rPr lang="en-US" sz="1200" b="1">
                <a:solidFill>
                  <a:schemeClr val="bg1"/>
                </a:solidFill>
              </a:rPr>
              <a:t>, B. (2016). "Gender in the </a:t>
            </a:r>
            <a:r>
              <a:rPr lang="en-US" sz="1200" b="1" err="1">
                <a:solidFill>
                  <a:schemeClr val="bg1"/>
                </a:solidFill>
              </a:rPr>
              <a:t>Neoliberalised</a:t>
            </a:r>
            <a:r>
              <a:rPr lang="en-US" sz="1200" b="1">
                <a:solidFill>
                  <a:schemeClr val="bg1"/>
                </a:solidFill>
              </a:rPr>
              <a:t> Global Academy: the Affective Economy of Women and Leadership in South Asia." </a:t>
            </a:r>
            <a:r>
              <a:rPr lang="en-US" sz="1200" b="1" i="1">
                <a:solidFill>
                  <a:schemeClr val="bg1"/>
                </a:solidFill>
              </a:rPr>
              <a:t>British Journal of Sociology of Education</a:t>
            </a:r>
            <a:r>
              <a:rPr lang="en-US" sz="1200" b="1">
                <a:solidFill>
                  <a:schemeClr val="bg1"/>
                </a:solidFill>
              </a:rPr>
              <a:t> 37(1): 149-168.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bg1"/>
                </a:solidFill>
              </a:rPr>
              <a:t>Morley, L., &amp; </a:t>
            </a:r>
            <a:r>
              <a:rPr lang="en-US" sz="1200" b="1" err="1">
                <a:solidFill>
                  <a:schemeClr val="bg1"/>
                </a:solidFill>
              </a:rPr>
              <a:t>Crossouard</a:t>
            </a:r>
            <a:r>
              <a:rPr lang="en-US" sz="1200" b="1">
                <a:solidFill>
                  <a:schemeClr val="bg1"/>
                </a:solidFill>
              </a:rPr>
              <a:t>, B. (2016). Rejection, Refusal, Reluctance, Revisioning: Women in Higher Education Leadership in South Asia. </a:t>
            </a:r>
            <a:r>
              <a:rPr lang="en-US" sz="1200" b="1" i="1">
                <a:solidFill>
                  <a:schemeClr val="bg1"/>
                </a:solidFill>
              </a:rPr>
              <a:t>Studies in Higher Education</a:t>
            </a:r>
            <a:r>
              <a:rPr lang="en-US" sz="1200" b="1">
                <a:solidFill>
                  <a:schemeClr val="bg1"/>
                </a:solidFill>
              </a:rPr>
              <a:t>. </a:t>
            </a:r>
            <a:r>
              <a:rPr lang="en-US" sz="1200" b="1" i="1">
                <a:solidFill>
                  <a:schemeClr val="bg1"/>
                </a:solidFill>
              </a:rPr>
              <a:t>46</a:t>
            </a:r>
            <a:r>
              <a:rPr lang="en-US" sz="1200" b="1">
                <a:solidFill>
                  <a:schemeClr val="bg1"/>
                </a:solidFill>
              </a:rPr>
              <a:t>(5), 801-814.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bg1"/>
                </a:solidFill>
              </a:rPr>
              <a:t>Morley, L. (2014) Lost Leaders: Women in the Global Academy. </a:t>
            </a:r>
            <a:r>
              <a:rPr lang="en-GB" sz="1200" b="1" i="1">
                <a:solidFill>
                  <a:schemeClr val="bg1"/>
                </a:solidFill>
              </a:rPr>
              <a:t>Higher Education Research and Development </a:t>
            </a:r>
            <a:r>
              <a:rPr lang="en-US" sz="1200" b="1">
                <a:solidFill>
                  <a:schemeClr val="bg1"/>
                </a:solidFill>
              </a:rPr>
              <a:t>33 (1) 111–125.</a:t>
            </a:r>
            <a:r>
              <a:rPr lang="en-GB" sz="1200" b="1">
                <a:solidFill>
                  <a:schemeClr val="bg1"/>
                </a:solidFill>
              </a:rPr>
              <a:t> </a:t>
            </a:r>
            <a:endParaRPr lang="en-GB" sz="1200" b="1" i="1">
              <a:solidFill>
                <a:schemeClr val="bg1"/>
              </a:solidFill>
            </a:endParaRP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bg1"/>
                </a:solidFill>
              </a:rPr>
              <a:t>Morley, L. (2013) "The Rules of the Game: Women and the </a:t>
            </a:r>
            <a:r>
              <a:rPr lang="en-GB" sz="1200" b="1" err="1">
                <a:solidFill>
                  <a:schemeClr val="bg1"/>
                </a:solidFill>
              </a:rPr>
              <a:t>Leaderist</a:t>
            </a:r>
            <a:r>
              <a:rPr lang="en-GB" sz="1200" b="1">
                <a:solidFill>
                  <a:schemeClr val="bg1"/>
                </a:solidFill>
              </a:rPr>
              <a:t> Turn in Higher Education " </a:t>
            </a:r>
            <a:r>
              <a:rPr lang="en-GB" sz="1200" b="1" i="1">
                <a:solidFill>
                  <a:schemeClr val="bg1"/>
                </a:solidFill>
              </a:rPr>
              <a:t>Gender and Education</a:t>
            </a:r>
            <a:r>
              <a:rPr lang="en-GB" sz="1200" b="1">
                <a:solidFill>
                  <a:schemeClr val="bg1"/>
                </a:solidFill>
              </a:rPr>
              <a:t>. 25(1):116-131.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bg1"/>
                </a:solidFill>
              </a:rPr>
              <a:t>Lund, R. (2018). The Social Organization of Boasting. </a:t>
            </a:r>
            <a:r>
              <a:rPr lang="en-GB" sz="1200" b="1" i="1">
                <a:solidFill>
                  <a:schemeClr val="bg1"/>
                </a:solidFill>
              </a:rPr>
              <a:t>Gender and Education</a:t>
            </a:r>
            <a:r>
              <a:rPr lang="en-GB" sz="1200" b="1">
                <a:solidFill>
                  <a:schemeClr val="bg1"/>
                </a:solidFill>
              </a:rPr>
              <a:t>. https://</a:t>
            </a:r>
            <a:r>
              <a:rPr lang="en-GB" sz="1200" b="1" err="1">
                <a:solidFill>
                  <a:schemeClr val="bg1"/>
                </a:solidFill>
              </a:rPr>
              <a:t>doi.org</a:t>
            </a:r>
            <a:r>
              <a:rPr lang="en-GB" sz="1200" b="1">
                <a:solidFill>
                  <a:schemeClr val="bg1"/>
                </a:solidFill>
              </a:rPr>
              <a:t>/10.1080/09540253.2018.1482412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bg1"/>
                </a:solidFill>
              </a:rPr>
              <a:t>Lund, R. &amp; </a:t>
            </a:r>
            <a:r>
              <a:rPr lang="en-GB" sz="1200" b="1" err="1">
                <a:solidFill>
                  <a:schemeClr val="bg1"/>
                </a:solidFill>
              </a:rPr>
              <a:t>Tienari</a:t>
            </a:r>
            <a:r>
              <a:rPr lang="en-GB" sz="1200" b="1">
                <a:solidFill>
                  <a:schemeClr val="bg1"/>
                </a:solidFill>
              </a:rPr>
              <a:t>, J. (2019) Passion, Care and Eros in the Gendered Neoliberal University. </a:t>
            </a:r>
            <a:r>
              <a:rPr lang="en-GB" sz="1200" b="1" i="1">
                <a:solidFill>
                  <a:schemeClr val="bg1"/>
                </a:solidFill>
              </a:rPr>
              <a:t>Organization</a:t>
            </a:r>
            <a:r>
              <a:rPr lang="en-GB" sz="1200" b="1">
                <a:solidFill>
                  <a:schemeClr val="bg1"/>
                </a:solidFill>
              </a:rPr>
              <a:t>. 26(1), 98-121.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bg1"/>
                </a:solidFill>
              </a:rPr>
              <a:t>Lund, R., </a:t>
            </a:r>
            <a:r>
              <a:rPr lang="en-GB" sz="1200" b="1" err="1">
                <a:solidFill>
                  <a:schemeClr val="bg1"/>
                </a:solidFill>
              </a:rPr>
              <a:t>Merilainen</a:t>
            </a:r>
            <a:r>
              <a:rPr lang="en-GB" sz="1200" b="1">
                <a:solidFill>
                  <a:schemeClr val="bg1"/>
                </a:solidFill>
              </a:rPr>
              <a:t>, S. &amp; </a:t>
            </a:r>
            <a:r>
              <a:rPr lang="en-GB" sz="1200" b="1" err="1">
                <a:solidFill>
                  <a:schemeClr val="bg1"/>
                </a:solidFill>
              </a:rPr>
              <a:t>Tienari</a:t>
            </a:r>
            <a:r>
              <a:rPr lang="en-GB" sz="1200" b="1">
                <a:solidFill>
                  <a:schemeClr val="bg1"/>
                </a:solidFill>
              </a:rPr>
              <a:t>, J. (2019) New Masculinities in Universities? Discourses, Ambivalence and Potential Change. </a:t>
            </a:r>
            <a:r>
              <a:rPr lang="en-GB" sz="1200" b="1" i="1">
                <a:solidFill>
                  <a:schemeClr val="bg1"/>
                </a:solidFill>
              </a:rPr>
              <a:t>Gender, Work and Organization</a:t>
            </a:r>
            <a:r>
              <a:rPr lang="en-GB" sz="1200" b="1">
                <a:solidFill>
                  <a:schemeClr val="bg1"/>
                </a:solidFill>
              </a:rPr>
              <a:t>. </a:t>
            </a:r>
          </a:p>
          <a:p>
            <a:pPr>
              <a:buClr>
                <a:srgbClr val="0000FF"/>
              </a:buClr>
            </a:pPr>
            <a:r>
              <a:rPr lang="en-GB" sz="1200" b="1" u="sng">
                <a:hlinkClick r:id="rId3"/>
              </a:rPr>
              <a:t>https://doi.org/10.1111/gwao.12383</a:t>
            </a:r>
            <a:endParaRPr lang="en-GB" sz="1200" u="sng"/>
          </a:p>
          <a:p>
            <a:r>
              <a:rPr lang="en-GB" sz="1200"/>
              <a:t/>
            </a:r>
            <a:br>
              <a:rPr lang="en-GB" sz="1200"/>
            </a:br>
            <a:endParaRPr lang="sv-SE" sz="1200" b="1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en-GB" sz="1200" b="1">
                <a:solidFill>
                  <a:srgbClr val="114DDD"/>
                </a:solidFill>
              </a:rPr>
              <a:t>CHEER Website: </a:t>
            </a:r>
            <a:r>
              <a:rPr lang="en-GB" sz="1200" b="1" u="sng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www.sussex.ac.uk/education/</a:t>
            </a:r>
            <a:r>
              <a:rPr lang="en-GB" sz="1200" b="1" u="sng">
                <a:solidFill>
                  <a:schemeClr val="bg1"/>
                </a:solidFill>
              </a:rPr>
              <a:t>cheer</a:t>
            </a:r>
            <a:endParaRPr lang="en-GB" sz="1200" b="1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en-GB" sz="1200" b="1">
                <a:solidFill>
                  <a:srgbClr val="114DDD"/>
                </a:solidFill>
              </a:rPr>
              <a:t>Twitter: </a:t>
            </a:r>
            <a:r>
              <a:rPr lang="sv-SE" sz="1200" b="1">
                <a:solidFill>
                  <a:schemeClr val="bg1"/>
                </a:solidFill>
              </a:rPr>
              <a:t>@</a:t>
            </a:r>
            <a:r>
              <a:rPr lang="sv-SE" sz="1200" b="1" err="1">
                <a:solidFill>
                  <a:schemeClr val="bg1"/>
                </a:solidFill>
              </a:rPr>
              <a:t>SussexCHEER</a:t>
            </a:r>
            <a:endParaRPr lang="sv-SE" sz="1200" b="1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sv-SE" sz="1200" b="1">
                <a:solidFill>
                  <a:srgbClr val="114DDD"/>
                </a:solidFill>
              </a:rPr>
              <a:t>Facebook: </a:t>
            </a:r>
            <a:r>
              <a:rPr lang="sv-SE" sz="1200" b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www.facebook.com/groups/CHEERSussex/</a:t>
            </a:r>
            <a:endParaRPr lang="sv-SE" sz="1200" b="1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sv-SE" sz="1600" b="1">
                <a:solidFill>
                  <a:schemeClr val="bg1"/>
                </a:solidFill>
              </a:rPr>
              <a:t/>
            </a:r>
            <a:br>
              <a:rPr lang="sv-SE" sz="1600" b="1">
                <a:solidFill>
                  <a:schemeClr val="bg1"/>
                </a:solidFill>
              </a:rPr>
            </a:br>
            <a:endParaRPr lang="en-GB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00305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8004</TotalTime>
  <Words>970</Words>
  <Application>Microsoft Office PowerPoint</Application>
  <PresentationFormat>On-screen Show (4:3)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Women Leaders in Finnish Universities: Doing/Undoing Gender?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704</cp:revision>
  <dcterms:created xsi:type="dcterms:W3CDTF">2016-06-09T09:36:01Z</dcterms:created>
  <dcterms:modified xsi:type="dcterms:W3CDTF">2019-12-17T11:19:56Z</dcterms:modified>
</cp:coreProperties>
</file>