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8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34"/>
  </p:notesMasterIdLst>
  <p:handoutMasterIdLst>
    <p:handoutMasterId r:id="rId35"/>
  </p:handoutMasterIdLst>
  <p:sldIdLst>
    <p:sldId id="256" r:id="rId10"/>
    <p:sldId id="352" r:id="rId11"/>
    <p:sldId id="356" r:id="rId12"/>
    <p:sldId id="353" r:id="rId13"/>
    <p:sldId id="354" r:id="rId14"/>
    <p:sldId id="365" r:id="rId15"/>
    <p:sldId id="355" r:id="rId16"/>
    <p:sldId id="366" r:id="rId17"/>
    <p:sldId id="359" r:id="rId18"/>
    <p:sldId id="320" r:id="rId19"/>
    <p:sldId id="307" r:id="rId20"/>
    <p:sldId id="335" r:id="rId21"/>
    <p:sldId id="378" r:id="rId22"/>
    <p:sldId id="336" r:id="rId23"/>
    <p:sldId id="373" r:id="rId24"/>
    <p:sldId id="379" r:id="rId25"/>
    <p:sldId id="357" r:id="rId26"/>
    <p:sldId id="364" r:id="rId27"/>
    <p:sldId id="372" r:id="rId28"/>
    <p:sldId id="371" r:id="rId29"/>
    <p:sldId id="376" r:id="rId30"/>
    <p:sldId id="368" r:id="rId31"/>
    <p:sldId id="310" r:id="rId32"/>
    <p:sldId id="340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37" autoAdjust="0"/>
    <p:restoredTop sz="96754" autoAdjust="0"/>
  </p:normalViewPr>
  <p:slideViewPr>
    <p:cSldViewPr snapToGrid="0" showGuides="1">
      <p:cViewPr varScale="1">
        <p:scale>
          <a:sx n="115" d="100"/>
          <a:sy n="115" d="100"/>
        </p:scale>
        <p:origin x="145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6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>
                <a:solidFill>
                  <a:schemeClr val="tx1"/>
                </a:solidFill>
              </a:rPr>
              <a:t>Copy and paste</a:t>
            </a:r>
            <a:r>
              <a:rPr lang="en-GB" sz="800" spc="0" baseline="0">
                <a:solidFill>
                  <a:schemeClr val="tx1"/>
                </a:solidFill>
              </a:rPr>
              <a:t> this logo onto your customised title slide</a:t>
            </a:r>
            <a:endParaRPr lang="en-GB" sz="800" spc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/>
              <a:t>Logo</a:t>
            </a:r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>
                <a:solidFill>
                  <a:schemeClr val="tx1"/>
                </a:solidFill>
              </a:rPr>
              <a:t>Copy and paste</a:t>
            </a:r>
            <a:r>
              <a:rPr lang="en-GB" sz="800" spc="0" baseline="0">
                <a:solidFill>
                  <a:schemeClr val="tx1"/>
                </a:solidFill>
              </a:rPr>
              <a:t> this logo onto your customised title slide</a:t>
            </a:r>
            <a:endParaRPr lang="en-GB" sz="800" spc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932121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Relationship Id="rId22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1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0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17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09.xml"/><Relationship Id="rId16" Type="http://schemas.openxmlformats.org/officeDocument/2006/relationships/slideLayout" Target="../slideLayouts/slideLayout123.xml"/><Relationship Id="rId20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17.xml"/><Relationship Id="rId19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  <p:sldLayoutId id="2147484060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pj/jf87lvcx1mv9rlvks4w0n0gc000byl/T/com.microsoft.Word/WebArchiveCopyPasteTempFiles/forest-animals-photography-ossi-saarinen-3.jpg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01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Word_Document1.docx"/><Relationship Id="rId5" Type="http://schemas.openxmlformats.org/officeDocument/2006/relationships/image" Target="../media/image20.png"/><Relationship Id="rId4" Type="http://schemas.openxmlformats.org/officeDocument/2006/relationships/package" Target="../embeddings/Microsoft_Word_Document.docx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pj/jf87lvcx1mv9rlvks4w0n0gc000byl/T/com.microsoft.Word/WebArchiveCopyPasteTempFiles/o-GUILT-SHAME-facebook-POST.png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s://capturetheatlas.com/wp-content/uploads/2018/11/8V6A3189.jpg" TargetMode="External"/><Relationship Id="rId1" Type="http://schemas.openxmlformats.org/officeDocument/2006/relationships/slideLayout" Target="../slideLayouts/slideLayout9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pj/jf87lvcx1mv9rlvks4w0n0gc000byl/T/com.microsoft.Word/WebArchiveCopyPasteTempFiles/resilience-Eppel-Siegel-1024x1011.jpg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pj/jf87lvcx1mv9rlvks4w0n0gc000byl/T/com.microsoft.Word/WebArchiveCopyPasteTempFiles/nature10.jpg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https://finland.fi/wp-content/uploads/2015/05/2992-nature12_b-jpg-350x323.jpg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0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9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pj/jf87lvcx1mv9rlvks4w0n0gc000byl/T/com.microsoft.Word/WebArchiveCopyPasteTempFiles/17268169_210606192750540_4717291919841951744_n-5c0425bab5f35__880.jpg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11/gwao.12383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07.xml"/><Relationship Id="rId5" Type="http://schemas.openxmlformats.org/officeDocument/2006/relationships/hyperlink" Target="http://www.facebook.com/groups/CHEERSussex/" TargetMode="External"/><Relationship Id="rId4" Type="http://schemas.openxmlformats.org/officeDocument/2006/relationships/hyperlink" Target="http://www.sussex.ac.uk/education/che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3588832"/>
            <a:ext cx="6858000" cy="624580"/>
          </a:xfrm>
        </p:spPr>
        <p:txBody>
          <a:bodyPr/>
          <a:lstStyle/>
          <a:p>
            <a:r>
              <a:rPr lang="en-GB" sz="1600" dirty="0"/>
              <a:t>Professor Louise Morley, University of Sussex, UK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02255" y="1251190"/>
            <a:ext cx="7539487" cy="1112448"/>
          </a:xfrm>
        </p:spPr>
        <p:txBody>
          <a:bodyPr>
            <a:noAutofit/>
          </a:bodyPr>
          <a:lstStyle/>
          <a:p>
            <a:r>
              <a:rPr lang="en-GB" sz="3000" dirty="0"/>
              <a:t>Women Leaders in Finnish Universities: </a:t>
            </a:r>
            <a:r>
              <a:rPr lang="en-GB" sz="2200" dirty="0" smtClean="0"/>
              <a:t/>
            </a:r>
            <a:br>
              <a:rPr lang="en-GB" sz="2200" dirty="0" smtClean="0"/>
            </a:br>
            <a:r>
              <a:rPr lang="en-GB" sz="2200" dirty="0" smtClean="0"/>
              <a:t>Navigating </a:t>
            </a:r>
            <a:r>
              <a:rPr lang="en-GB" sz="2200" dirty="0"/>
              <a:t>Neoliberalism, </a:t>
            </a:r>
            <a:r>
              <a:rPr lang="en-GB" sz="2200" dirty="0" smtClean="0"/>
              <a:t>Narrating </a:t>
            </a:r>
            <a:r>
              <a:rPr lang="en-GB" sz="2200" dirty="0" err="1"/>
              <a:t>Neuroliberalism</a:t>
            </a:r>
            <a:r>
              <a:rPr lang="en-GB" sz="2200" dirty="0"/>
              <a:t>, </a:t>
            </a:r>
            <a:br>
              <a:rPr lang="en-GB" sz="2200" dirty="0"/>
            </a:br>
            <a:r>
              <a:rPr lang="en-GB" sz="2200" dirty="0"/>
              <a:t>and Nurturing New Imaginaries</a:t>
            </a: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CENTRE FOR HIGHER EDUCATION AND EQUITY RESEARCH</a:t>
            </a:r>
          </a:p>
        </p:txBody>
      </p:sp>
    </p:spTree>
    <p:extLst>
      <p:ext uri="{BB962C8B-B14F-4D97-AF65-F5344CB8AC3E}">
        <p14:creationId xmlns:p14="http://schemas.microsoft.com/office/powerpoint/2010/main" val="146159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9E69A7-BC7F-8C4F-80D2-2AA1BF99B4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1105" y="2137410"/>
            <a:ext cx="4713255" cy="5440680"/>
          </a:xfrm>
        </p:spPr>
        <p:txBody>
          <a:bodyPr>
            <a:normAutofit/>
          </a:bodyPr>
          <a:lstStyle/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How does gender </a:t>
            </a:r>
            <a:r>
              <a:rPr lang="en-US" sz="2000" b="1" dirty="0" err="1"/>
              <a:t>materialise</a:t>
            </a:r>
            <a:r>
              <a:rPr lang="en-US" sz="2000" b="1" dirty="0"/>
              <a:t> in leadership? 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What difference does difference make? Generative/ Disparaged/ Disqualified form of externality?</a:t>
            </a:r>
            <a:r>
              <a:rPr lang="sv-SE" sz="2000" b="1" dirty="0"/>
              <a:t> 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What are women/feminist leaders ceasing to be/</a:t>
            </a:r>
            <a:r>
              <a:rPr lang="sv-SE" sz="2000" b="1" dirty="0"/>
              <a:t> </a:t>
            </a:r>
            <a:r>
              <a:rPr lang="en-US" sz="2000" b="1" dirty="0"/>
              <a:t>in the process of becoming?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000" b="1" dirty="0"/>
              <a:t>Areas </a:t>
            </a:r>
            <a:r>
              <a:rPr lang="sv-SE" sz="2000" b="1" dirty="0" err="1"/>
              <a:t>of</a:t>
            </a:r>
            <a:r>
              <a:rPr lang="sv-SE" sz="2000" b="1" dirty="0"/>
              <a:t> </a:t>
            </a:r>
            <a:r>
              <a:rPr lang="sv-SE" sz="2000" b="1" dirty="0" err="1"/>
              <a:t>affective</a:t>
            </a:r>
            <a:r>
              <a:rPr lang="sv-SE" sz="2000" b="1" dirty="0"/>
              <a:t> </a:t>
            </a:r>
            <a:r>
              <a:rPr lang="sv-SE" sz="2000" b="1" dirty="0" err="1"/>
              <a:t>intensity</a:t>
            </a:r>
            <a:r>
              <a:rPr lang="sv-SE" sz="2000" b="1" dirty="0"/>
              <a:t>?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Is the category of </a:t>
            </a:r>
            <a:r>
              <a:rPr lang="en-US" sz="2000" b="1" i="1" dirty="0">
                <a:solidFill>
                  <a:srgbClr val="0000FF"/>
                </a:solidFill>
              </a:rPr>
              <a:t>women leaders </a:t>
            </a:r>
            <a:r>
              <a:rPr lang="en-US" sz="2000" b="1" dirty="0"/>
              <a:t>an imagined community?</a:t>
            </a:r>
            <a:r>
              <a:rPr lang="sv-SE" sz="2000" b="1" dirty="0"/>
              <a:t> 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marL="571500" indent="-5715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sv-SE" sz="3800" b="1" dirty="0"/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en-US" sz="3800" b="1" dirty="0"/>
          </a:p>
          <a:p>
            <a:pPr algn="l"/>
            <a:endParaRPr lang="en-US" sz="4900" b="1" dirty="0"/>
          </a:p>
          <a:p>
            <a:endParaRPr lang="sv-SE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04FC508-1C14-E740-AFA9-772490ED6D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702" y="279406"/>
            <a:ext cx="8726805" cy="806302"/>
          </a:xfrm>
        </p:spPr>
        <p:txBody>
          <a:bodyPr>
            <a:normAutofit fontScale="62500" lnSpcReduction="20000"/>
          </a:bodyPr>
          <a:lstStyle/>
          <a:p>
            <a:r>
              <a:rPr lang="sv-SE" dirty="0"/>
              <a:t>Women Leaders in Finnish Higher Education: </a:t>
            </a:r>
            <a:r>
              <a:rPr lang="en-US" sz="4500" dirty="0" smtClean="0"/>
              <a:t>A </a:t>
            </a:r>
            <a:r>
              <a:rPr lang="en-US" sz="4500" dirty="0" err="1" smtClean="0"/>
              <a:t>Counternormative</a:t>
            </a:r>
            <a:r>
              <a:rPr lang="en-US" sz="4500" dirty="0" smtClean="0"/>
              <a:t> Force? </a:t>
            </a:r>
            <a:endParaRPr lang="sv-SE" sz="4500" dirty="0"/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D4DF4DEA-77ED-1841-AFFB-847CD98DF4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1764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4B753DFC-E788-AA4B-A65A-D7719B53D8E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4EB984-FC21-0B4C-91DC-696DD8DF58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12896" y="1436275"/>
            <a:ext cx="4531104" cy="5084511"/>
          </a:xfrm>
        </p:spPr>
        <p:txBody>
          <a:bodyPr>
            <a:normAutofit/>
          </a:bodyPr>
          <a:lstStyle/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algn="l">
              <a:buClr>
                <a:srgbClr val="0000FF"/>
              </a:buClr>
            </a:pPr>
            <a:r>
              <a:rPr lang="en-US" sz="2000" b="1" dirty="0"/>
              <a:t>What possibilities are emerging from:</a:t>
            </a:r>
          </a:p>
          <a:p>
            <a:pPr marL="342900" indent="-342900" algn="l">
              <a:buClr>
                <a:srgbClr val="0000FF"/>
              </a:buClr>
              <a:buFont typeface="Wingdings" pitchFamily="2" charset="2"/>
              <a:buChar char="ü"/>
            </a:pPr>
            <a:r>
              <a:rPr lang="en-US" sz="2000" b="1" dirty="0"/>
              <a:t>Assemblages/ relational potential of policy interventions? </a:t>
            </a:r>
          </a:p>
          <a:p>
            <a:pPr marL="342900" indent="-342900" algn="l">
              <a:buClr>
                <a:srgbClr val="0000FF"/>
              </a:buClr>
              <a:buFont typeface="Wingdings" pitchFamily="2" charset="2"/>
              <a:buChar char="ü"/>
            </a:pPr>
            <a:r>
              <a:rPr lang="en-US" sz="2000" b="1" dirty="0"/>
              <a:t>Global speaking back to patriarchal power?</a:t>
            </a:r>
          </a:p>
          <a:p>
            <a:pPr marL="342900" indent="-342900" algn="l">
              <a:buClr>
                <a:srgbClr val="0000FF"/>
              </a:buClr>
              <a:buFont typeface="Wingdings" pitchFamily="2" charset="2"/>
              <a:buChar char="ü"/>
            </a:pPr>
            <a:r>
              <a:rPr lang="en-US" sz="2000" b="1" dirty="0"/>
              <a:t>Including more women in higher education leadership?</a:t>
            </a:r>
          </a:p>
          <a:p>
            <a:pPr marL="342900" indent="-342900" algn="l">
              <a:buClr>
                <a:srgbClr val="0000FF"/>
              </a:buClr>
              <a:buFont typeface="Wingdings" pitchFamily="2" charset="2"/>
              <a:buChar char="ü"/>
            </a:pPr>
            <a:r>
              <a:rPr lang="en-US" sz="2000" b="1" dirty="0"/>
              <a:t>Revisioning of gender?</a:t>
            </a:r>
          </a:p>
          <a:p>
            <a:pPr algn="l">
              <a:buClr>
                <a:srgbClr val="0000FF"/>
              </a:buClr>
            </a:pPr>
            <a:r>
              <a:rPr lang="en-US" sz="2000" b="1" dirty="0">
                <a:solidFill>
                  <a:srgbClr val="0000FF"/>
                </a:solidFill>
              </a:rPr>
              <a:t>Question</a:t>
            </a: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What is gender-sensitive/ gender-free leadership?</a:t>
            </a:r>
            <a:endParaRPr lang="en-US" sz="2000" dirty="0"/>
          </a:p>
          <a:p>
            <a:pPr marL="342900" indent="-342900" algn="l">
              <a:buClr>
                <a:srgbClr val="0000FF"/>
              </a:buClr>
              <a:buFont typeface="Wingdings" pitchFamily="2" charset="2"/>
              <a:buChar char="ü"/>
            </a:pPr>
            <a:endParaRPr lang="en-US" sz="2000" b="1" dirty="0"/>
          </a:p>
          <a:p>
            <a:pPr algn="l">
              <a:buClr>
                <a:srgbClr val="0000FF"/>
              </a:buClr>
            </a:pPr>
            <a:endParaRPr lang="en-US" sz="1800" b="1" dirty="0"/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en-US" b="1" dirty="0"/>
          </a:p>
          <a:p>
            <a:endParaRPr lang="sv-S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77C2747-D506-2B4F-9A73-5998F483EB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37213"/>
            <a:ext cx="9065941" cy="806302"/>
          </a:xfrm>
        </p:spPr>
        <p:txBody>
          <a:bodyPr>
            <a:noAutofit/>
          </a:bodyPr>
          <a:lstStyle/>
          <a:p>
            <a:r>
              <a:rPr lang="sv-SE" sz="3600" dirty="0" err="1"/>
              <a:t>Avoiding</a:t>
            </a:r>
            <a:r>
              <a:rPr lang="sv-SE" sz="3600" dirty="0"/>
              <a:t> </a:t>
            </a:r>
            <a:r>
              <a:rPr lang="sv-SE" sz="3600" dirty="0" err="1"/>
              <a:t>Essentialism</a:t>
            </a:r>
            <a:r>
              <a:rPr lang="sv-SE" sz="3600" dirty="0"/>
              <a:t> and </a:t>
            </a:r>
            <a:r>
              <a:rPr lang="sv-SE" sz="3600" dirty="0" err="1"/>
              <a:t>Exceptionalism</a:t>
            </a:r>
            <a:r>
              <a:rPr lang="sv-SE" sz="3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94974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23F41F5-94C9-F141-A4C4-026B96982BD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C3740C-F3C5-4E4F-98B4-3F10FA06EF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2020" y="1714500"/>
            <a:ext cx="4217670" cy="412623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sv-SE" sz="2200" b="1" dirty="0">
                <a:solidFill>
                  <a:srgbClr val="0000FF"/>
                </a:solidFill>
              </a:rPr>
              <a:t>Miniaturised</a:t>
            </a:r>
            <a:endParaRPr lang="sv-SE" sz="2200" b="1" dirty="0"/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200" b="1" dirty="0"/>
              <a:t>Gender not a performance indicator in the Global League Tables/ Prestige Economy.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200" b="1" dirty="0"/>
              <a:t>Feminism appropriated by Neoliberalism (individual winners)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200" b="1" dirty="0"/>
              <a:t>Post-Feminism</a:t>
            </a:r>
          </a:p>
          <a:p>
            <a:pPr algn="l">
              <a:buClr>
                <a:srgbClr val="0000FF"/>
              </a:buClr>
            </a:pPr>
            <a:endParaRPr lang="sv-SE" sz="2200" b="1" dirty="0"/>
          </a:p>
          <a:p>
            <a:pPr algn="l">
              <a:buClr>
                <a:srgbClr val="0000FF"/>
              </a:buClr>
            </a:pPr>
            <a:r>
              <a:rPr lang="sv-SE" sz="2200" b="1" dirty="0">
                <a:solidFill>
                  <a:srgbClr val="0000FF"/>
                </a:solidFill>
              </a:rPr>
              <a:t>Magnified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200" b="1" dirty="0"/>
              <a:t>Gender Pay Gap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200" b="1" i="1" dirty="0"/>
              <a:t>MeToo</a:t>
            </a:r>
            <a:r>
              <a:rPr lang="sv-SE" sz="2200" b="1" dirty="0"/>
              <a:t> and </a:t>
            </a:r>
            <a:r>
              <a:rPr lang="sv-SE" sz="2200" b="1" i="1" dirty="0"/>
              <a:t>Time’sUp</a:t>
            </a:r>
            <a:r>
              <a:rPr lang="sv-SE" sz="2200" b="1" dirty="0"/>
              <a:t> Movements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200" b="1" dirty="0"/>
              <a:t>De-binarying/ Queering/ Trans awareness.</a:t>
            </a:r>
          </a:p>
          <a:p>
            <a:pPr algn="l">
              <a:buClr>
                <a:srgbClr val="0000FF"/>
              </a:buClr>
            </a:pPr>
            <a:endParaRPr lang="sv-SE" sz="1800" b="1" dirty="0"/>
          </a:p>
          <a:p>
            <a:endParaRPr lang="sv-SE" dirty="0">
              <a:solidFill>
                <a:srgbClr val="0000FF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5733446-DFAE-AC49-BA9F-2A82901DAA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dirty="0"/>
              <a:t>Gender Occupying Contradictory 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and </a:t>
            </a:r>
            <a:r>
              <a:rPr lang="sv-SE" dirty="0"/>
              <a:t>Contested Spaces</a:t>
            </a:r>
          </a:p>
        </p:txBody>
      </p:sp>
    </p:spTree>
    <p:extLst>
      <p:ext uri="{BB962C8B-B14F-4D97-AF65-F5344CB8AC3E}">
        <p14:creationId xmlns:p14="http://schemas.microsoft.com/office/powerpoint/2010/main" val="293053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15764BF-E1D9-3549-81CC-835C67AAAF8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EC25C9-E34B-8D49-AF3B-62E2F95E85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1106" y="1436275"/>
            <a:ext cx="4430014" cy="4659725"/>
          </a:xfrm>
        </p:spPr>
        <p:txBody>
          <a:bodyPr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sz="14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4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400" b="1" dirty="0"/>
          </a:p>
          <a:p>
            <a:pPr algn="l">
              <a:buClr>
                <a:srgbClr val="0000FF"/>
              </a:buClr>
            </a:pPr>
            <a:r>
              <a:rPr lang="sv-SE" sz="1400" b="1" dirty="0">
                <a:solidFill>
                  <a:srgbClr val="0000FF"/>
                </a:solidFill>
              </a:rPr>
              <a:t>Government Action Plan for Gender Equality 2016-2019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b="1" dirty="0"/>
              <a:t>30 measures that each ministry has responsibility to implement in their area of jurisdiction.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b="1" dirty="0"/>
              <a:t>Work-life balance, equal pay and reduction of gender segregation in work and education.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b="1" dirty="0"/>
              <a:t>A working group supports and monitors implementation.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b="1" dirty="0"/>
              <a:t>Ministries must assess the impact of these measures on a regular basis. </a:t>
            </a:r>
          </a:p>
          <a:p>
            <a:pPr algn="l">
              <a:buClr>
                <a:srgbClr val="0000FF"/>
              </a:buClr>
            </a:pPr>
            <a:r>
              <a:rPr lang="sv-SE" sz="1400" b="1" dirty="0">
                <a:solidFill>
                  <a:srgbClr val="0000FF"/>
                </a:solidFill>
              </a:rPr>
              <a:t>Gender Equality Statistics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b="1" dirty="0"/>
              <a:t>Published every second year by </a:t>
            </a:r>
            <a:r>
              <a:rPr lang="sv-SE" b="1" i="1" dirty="0"/>
              <a:t>Statistics Finland</a:t>
            </a:r>
            <a:r>
              <a:rPr lang="sv-SE" b="1" dirty="0"/>
              <a:t>.</a:t>
            </a:r>
            <a:endParaRPr lang="sv-SE" b="1" dirty="0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sv-SE" sz="1400" b="1" dirty="0">
                <a:solidFill>
                  <a:srgbClr val="0000FF"/>
                </a:solidFill>
              </a:rPr>
              <a:t>Where are the Women Leaders?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b="1" dirty="0"/>
              <a:t>Female rectors in 2017: </a:t>
            </a:r>
            <a:r>
              <a:rPr lang="sv-SE" b="1" dirty="0">
                <a:solidFill>
                  <a:srgbClr val="0000FF"/>
                </a:solidFill>
              </a:rPr>
              <a:t>12.5%. </a:t>
            </a:r>
            <a:r>
              <a:rPr lang="sv-SE" b="1" dirty="0"/>
              <a:t>(2 out of 16) 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b="1" dirty="0"/>
              <a:t>Female professors in 2015: </a:t>
            </a:r>
            <a:r>
              <a:rPr lang="sv-SE" b="1" dirty="0">
                <a:solidFill>
                  <a:srgbClr val="0000FF"/>
                </a:solidFill>
              </a:rPr>
              <a:t>29% </a:t>
            </a:r>
            <a:r>
              <a:rPr lang="sv-SE" b="1" dirty="0"/>
              <a:t>(728 out of 2513)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b="1" dirty="0"/>
              <a:t>Academy of Finland: Research Council chairpersons and members: </a:t>
            </a:r>
            <a:r>
              <a:rPr lang="sv-SE" b="1" dirty="0">
                <a:solidFill>
                  <a:srgbClr val="0000FF"/>
                </a:solidFill>
              </a:rPr>
              <a:t>50%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b="1" dirty="0"/>
              <a:t>Academy of Finland funded professors: </a:t>
            </a:r>
            <a:r>
              <a:rPr lang="sv-SE" b="1" dirty="0">
                <a:solidFill>
                  <a:srgbClr val="0000FF"/>
                </a:solidFill>
              </a:rPr>
              <a:t>31.7% </a:t>
            </a:r>
            <a:r>
              <a:rPr lang="sv-SE" b="1" dirty="0"/>
              <a:t>(13 out of 41).</a:t>
            </a:r>
          </a:p>
          <a:p>
            <a:endParaRPr lang="sv-SE" sz="14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4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4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400" b="1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016B24D-0CBE-5549-8538-D1EA0C1A07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dirty="0"/>
              <a:t>Finland: Sophisticated Policy Architecture for Gender Equality? </a:t>
            </a:r>
          </a:p>
        </p:txBody>
      </p:sp>
    </p:spTree>
    <p:extLst>
      <p:ext uri="{BB962C8B-B14F-4D97-AF65-F5344CB8AC3E}">
        <p14:creationId xmlns:p14="http://schemas.microsoft.com/office/powerpoint/2010/main" val="258180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481933-DA4B-7D4B-8079-2B1367E977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3450" y="1840231"/>
            <a:ext cx="4206240" cy="3540454"/>
          </a:xfrm>
        </p:spPr>
        <p:txBody>
          <a:bodyPr>
            <a:noAutofit/>
          </a:bodyPr>
          <a:lstStyle/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800" b="1">
                <a:solidFill>
                  <a:srgbClr val="0000FF"/>
                </a:solidFill>
              </a:rPr>
              <a:t>10</a:t>
            </a:r>
            <a:r>
              <a:rPr lang="en-US" sz="1800" b="1"/>
              <a:t> semi-structured interviews with women university leaders in </a:t>
            </a:r>
            <a:r>
              <a:rPr lang="en-US" sz="1800" b="1">
                <a:solidFill>
                  <a:srgbClr val="0000FF"/>
                </a:solidFill>
              </a:rPr>
              <a:t>5</a:t>
            </a:r>
            <a:r>
              <a:rPr lang="en-US" sz="1800" b="1"/>
              <a:t> Finnish universities.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800" b="1"/>
              <a:t>Research directors, heads of department, deans and a vice-president.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800" b="1"/>
              <a:t>Eight full professors.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800" b="1"/>
              <a:t>Aged from 40-65; 9 heterosexual.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800" b="1"/>
              <a:t>Disciplinary backgrounds in humanities, social sciences, business and technology.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800" b="1"/>
              <a:t>Questions: interpretations, challenges, approaches, aspirations and perceptions of senior leadership.</a:t>
            </a:r>
            <a:endParaRPr lang="sv-SE" sz="1800" b="1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88EE149-922F-7041-97B3-41D4CCF38A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Methodology</a:t>
            </a:r>
          </a:p>
        </p:txBody>
      </p:sp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D822DF89-CF20-ED4D-BDC0-01201DF6422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3616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FD82C4-D911-904E-B90B-BA6D7A0DDB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83431" y="1561171"/>
            <a:ext cx="4399102" cy="3650909"/>
          </a:xfrm>
        </p:spPr>
        <p:txBody>
          <a:bodyPr>
            <a:noAutofit/>
          </a:bodyPr>
          <a:lstStyle/>
          <a:p>
            <a:pPr algn="l">
              <a:buClr>
                <a:srgbClr val="0000FF"/>
              </a:buClr>
            </a:pPr>
            <a:endParaRPr lang="en-US" sz="1600" b="1" dirty="0"/>
          </a:p>
          <a:p>
            <a:pPr algn="l">
              <a:buClr>
                <a:srgbClr val="0000FF"/>
              </a:buClr>
            </a:pPr>
            <a:r>
              <a:rPr lang="en-US" sz="1600" b="1" i="1" dirty="0"/>
              <a:t>Uneasy sense of standing under a sign to which one does and does not belong </a:t>
            </a:r>
            <a:r>
              <a:rPr lang="en-US" b="1" dirty="0">
                <a:solidFill>
                  <a:srgbClr val="0000FF"/>
                </a:solidFill>
              </a:rPr>
              <a:t>(Butler, 1993: 219)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Distance from hegemonic or normative conceptions of what that identification might entail.</a:t>
            </a:r>
            <a:r>
              <a:rPr lang="sv-SE" sz="1600" b="1" dirty="0"/>
              <a:t> </a:t>
            </a:r>
            <a:r>
              <a:rPr lang="en-US" sz="1600" b="1" dirty="0">
                <a:solidFill>
                  <a:srgbClr val="0000FF"/>
                </a:solidFill>
              </a:rPr>
              <a:t>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On the receiving end of the violence (symbolic or actual) inflicted by hegemonic norms.</a:t>
            </a:r>
            <a:r>
              <a:rPr lang="sv-SE" sz="1600" b="1" dirty="0"/>
              <a:t> </a:t>
            </a:r>
            <a:endParaRPr lang="en-US" sz="1600" b="1" dirty="0"/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Form of subversive performative citation or re-working of hegemonic norms, rather than simple opposition to those norms. </a:t>
            </a:r>
          </a:p>
          <a:p>
            <a:pPr algn="l">
              <a:buClr>
                <a:srgbClr val="0000FF"/>
              </a:buClr>
            </a:pPr>
            <a:r>
              <a:rPr lang="en-US" sz="1600" b="1" dirty="0">
                <a:solidFill>
                  <a:srgbClr val="0000FF"/>
                </a:solidFill>
              </a:rPr>
              <a:t>Question?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Do hegemonic norms of leadership get altered/ transformed / resisted by minority subjects/ occupants?</a:t>
            </a:r>
            <a:endParaRPr lang="sv-SE" sz="1600" b="1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D7F11CD-34AA-CB41-BC63-A7E93BB342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b="1" err="1"/>
              <a:t>Disidentification</a:t>
            </a:r>
            <a:endParaRPr lang="sv-SE" b="1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1E111A5-E691-FA43-9F8D-1B90E2BCEA9B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61467" y="-4"/>
            <a:ext cx="70144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9" name="Picture 46" descr="Forest Animals Wildlife Photography by Ossi Saarinen">
            <a:extLst>
              <a:ext uri="{FF2B5EF4-FFF2-40B4-BE49-F238E27FC236}">
                <a16:creationId xmlns:a16="http://schemas.microsoft.com/office/drawing/2014/main" id="{1E63F10A-D374-7A4C-9D9E-168003A25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467" y="1435013"/>
            <a:ext cx="4399103" cy="530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74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C137C1E-7D68-204D-AC3B-8474243A501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D35CD6-2364-C74B-9429-44F8A31457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1106" y="1048215"/>
            <a:ext cx="4654552" cy="5713320"/>
          </a:xfrm>
        </p:spPr>
        <p:txBody>
          <a:bodyPr>
            <a:normAutofit/>
          </a:bodyPr>
          <a:lstStyle/>
          <a:p>
            <a:pPr marL="342900" indent="-162900" algn="l">
              <a:lnSpc>
                <a:spcPct val="120000"/>
              </a:lnSpc>
              <a:spcBef>
                <a:spcPts val="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sv-SE" sz="2000" b="1" dirty="0"/>
          </a:p>
          <a:p>
            <a:pPr marL="342900" indent="-162900" algn="l">
              <a:lnSpc>
                <a:spcPct val="120000"/>
              </a:lnSpc>
              <a:spcBef>
                <a:spcPts val="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400" b="1" dirty="0"/>
              <a:t>Navigating Neoliberalism/ Global Prestige Economy</a:t>
            </a:r>
          </a:p>
          <a:p>
            <a:pPr marL="342900" indent="-162900" algn="l">
              <a:lnSpc>
                <a:spcPct val="120000"/>
              </a:lnSpc>
              <a:spcBef>
                <a:spcPts val="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400" b="1" dirty="0" err="1"/>
              <a:t>Leadership</a:t>
            </a:r>
            <a:r>
              <a:rPr lang="sv-SE" sz="2400" b="1" dirty="0"/>
              <a:t> = Anti-Intellectual/ Disruption of Scholarship/ Research</a:t>
            </a:r>
          </a:p>
          <a:p>
            <a:pPr marL="342900" indent="-162900" algn="l">
              <a:lnSpc>
                <a:spcPct val="120000"/>
              </a:lnSpc>
              <a:spcBef>
                <a:spcPts val="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400" b="1" dirty="0"/>
              <a:t>Ageism, Sexism and Chrononormativity</a:t>
            </a:r>
          </a:p>
          <a:p>
            <a:pPr marL="342900" indent="-162900" algn="l">
              <a:lnSpc>
                <a:spcPct val="120000"/>
              </a:lnSpc>
              <a:spcBef>
                <a:spcPts val="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400" b="1" dirty="0" err="1"/>
              <a:t>Neuroliberalism</a:t>
            </a:r>
            <a:r>
              <a:rPr lang="sv-SE" sz="2400" b="1" dirty="0"/>
              <a:t> - </a:t>
            </a:r>
            <a:r>
              <a:rPr lang="sv-SE" sz="2400" b="1" dirty="0" err="1"/>
              <a:t>Governing</a:t>
            </a:r>
            <a:r>
              <a:rPr lang="sv-SE" sz="2400" b="1" dirty="0"/>
              <a:t> via Affect. </a:t>
            </a:r>
            <a:r>
              <a:rPr lang="sv-SE" b="1" dirty="0">
                <a:solidFill>
                  <a:srgbClr val="0000FF"/>
                </a:solidFill>
              </a:rPr>
              <a:t>	</a:t>
            </a:r>
            <a:endParaRPr lang="sv-SE" dirty="0"/>
          </a:p>
          <a:p>
            <a:pPr>
              <a:lnSpc>
                <a:spcPct val="120000"/>
              </a:lnSpc>
            </a:pPr>
            <a:endParaRPr lang="sv-SE" dirty="0"/>
          </a:p>
          <a:p>
            <a:pPr>
              <a:lnSpc>
                <a:spcPct val="120000"/>
              </a:lnSpc>
            </a:pPr>
            <a:endParaRPr lang="sv-S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AEF97B8-52D3-7747-A416-4FABF2E265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sv-SE" dirty="0"/>
              <a:t>Findings: Affective Intensity</a:t>
            </a:r>
          </a:p>
        </p:txBody>
      </p:sp>
    </p:spTree>
    <p:extLst>
      <p:ext uri="{BB962C8B-B14F-4D97-AF65-F5344CB8AC3E}">
        <p14:creationId xmlns:p14="http://schemas.microsoft.com/office/powerpoint/2010/main" val="2398600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6A74431-0D0E-AC4A-9555-8792EB2CD07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48279-51F6-274B-8C37-40AB4E16D4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663" y="2274849"/>
            <a:ext cx="4360440" cy="4486686"/>
          </a:xfrm>
        </p:spPr>
        <p:txBody>
          <a:bodyPr>
            <a:noAutofit/>
          </a:bodyPr>
          <a:lstStyle/>
          <a:p>
            <a:pPr algn="l">
              <a:buClr>
                <a:srgbClr val="0000FF"/>
              </a:buClr>
            </a:pPr>
            <a:endParaRPr lang="en-US" sz="14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endParaRPr lang="en-US" sz="14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endParaRPr lang="en-US" sz="14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endParaRPr lang="en-US" sz="20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2400" b="1" dirty="0"/>
              <a:t>Late Capitalist Economy </a:t>
            </a:r>
            <a:r>
              <a:rPr lang="en-US" sz="1600" b="1" dirty="0">
                <a:solidFill>
                  <a:srgbClr val="2122DF"/>
                </a:solidFill>
              </a:rPr>
              <a:t>(Deregulation/ Markets)</a:t>
            </a:r>
          </a:p>
          <a:p>
            <a:pPr algn="l">
              <a:buClr>
                <a:srgbClr val="0000FF"/>
              </a:buClr>
            </a:pPr>
            <a:endParaRPr lang="en-US" sz="20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2400" b="1" dirty="0"/>
              <a:t>Globally Circulating Cluster of Policy Measures</a:t>
            </a:r>
            <a:r>
              <a:rPr lang="sv-SE" sz="2400" b="1" dirty="0"/>
              <a:t> </a:t>
            </a:r>
            <a:r>
              <a:rPr lang="sv-SE" sz="1600" b="1" dirty="0">
                <a:solidFill>
                  <a:srgbClr val="2122DF"/>
                </a:solidFill>
              </a:rPr>
              <a:t>(</a:t>
            </a:r>
            <a:r>
              <a:rPr lang="en-US" sz="1600" b="1" dirty="0">
                <a:solidFill>
                  <a:srgbClr val="2122DF"/>
                </a:solidFill>
              </a:rPr>
              <a:t>Privatisation)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endParaRPr lang="sv-SE" sz="20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2400" b="1" dirty="0"/>
              <a:t>Cultural Regime/ </a:t>
            </a:r>
            <a:r>
              <a:rPr lang="sv-SE" sz="2400" b="1" dirty="0"/>
              <a:t>Governing Rationality</a:t>
            </a:r>
            <a:r>
              <a:rPr lang="en-US" sz="2400" b="1" dirty="0"/>
              <a:t> that Privileges Price and Profit </a:t>
            </a:r>
            <a:r>
              <a:rPr lang="en-GB" sz="1600" b="1" dirty="0">
                <a:solidFill>
                  <a:srgbClr val="2122DF"/>
                </a:solidFill>
              </a:rPr>
              <a:t>(Financialisation/ Uberisation/ Unbundling/ Precarity/ Disposability/ Gig Economy)</a:t>
            </a:r>
            <a:endParaRPr lang="en-US" sz="16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endParaRPr lang="en-GB" sz="1400" b="1" dirty="0">
              <a:solidFill>
                <a:srgbClr val="2122DF"/>
              </a:solidFill>
            </a:endParaRP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endParaRPr lang="en-US" sz="1400" b="1" dirty="0">
              <a:solidFill>
                <a:srgbClr val="0000FF"/>
              </a:solidFill>
            </a:endParaRPr>
          </a:p>
          <a:p>
            <a:pPr algn="l"/>
            <a:endParaRPr lang="en-GB" sz="1400" b="1" dirty="0">
              <a:solidFill>
                <a:srgbClr val="0000FF"/>
              </a:solidFill>
            </a:endParaRPr>
          </a:p>
          <a:p>
            <a:pPr algn="l"/>
            <a:endParaRPr lang="en-GB" sz="1400" b="1" dirty="0">
              <a:solidFill>
                <a:srgbClr val="0000FF"/>
              </a:solidFill>
            </a:endParaRPr>
          </a:p>
          <a:p>
            <a:pPr algn="l"/>
            <a:endParaRPr lang="en-US" sz="1400" b="1" dirty="0">
              <a:solidFill>
                <a:srgbClr val="0000FF"/>
              </a:solidFill>
            </a:endParaRPr>
          </a:p>
          <a:p>
            <a:pPr algn="l"/>
            <a:r>
              <a:rPr lang="en-US" sz="1400" b="1" dirty="0">
                <a:solidFill>
                  <a:srgbClr val="0000FF"/>
                </a:solidFill>
              </a:rPr>
              <a:t> </a:t>
            </a:r>
            <a:endParaRPr lang="en-US" sz="1400" b="1" dirty="0"/>
          </a:p>
          <a:p>
            <a:pPr algn="l"/>
            <a:endParaRPr lang="en-US" sz="1400" b="1" dirty="0"/>
          </a:p>
          <a:p>
            <a:pPr algn="l"/>
            <a:endParaRPr lang="sv-SE" sz="1400" b="1" dirty="0">
              <a:solidFill>
                <a:srgbClr val="0000FF"/>
              </a:solidFill>
            </a:endParaRPr>
          </a:p>
          <a:p>
            <a:endParaRPr lang="sv-SE" sz="14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6987909-DDA1-534B-9D76-1327BFBC9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5399" y="256479"/>
            <a:ext cx="8112552" cy="936702"/>
          </a:xfrm>
        </p:spPr>
        <p:txBody>
          <a:bodyPr>
            <a:normAutofit fontScale="25000" lnSpcReduction="20000"/>
          </a:bodyPr>
          <a:lstStyle/>
          <a:p>
            <a:endParaRPr lang="sv-SE" sz="5400" b="1" dirty="0"/>
          </a:p>
          <a:p>
            <a:r>
              <a:rPr lang="sv-SE" sz="12800" dirty="0"/>
              <a:t>The Political Economy of Neoliberalism</a:t>
            </a:r>
          </a:p>
        </p:txBody>
      </p:sp>
    </p:spTree>
    <p:extLst>
      <p:ext uri="{BB962C8B-B14F-4D97-AF65-F5344CB8AC3E}">
        <p14:creationId xmlns:p14="http://schemas.microsoft.com/office/powerpoint/2010/main" val="254876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24916" y="780585"/>
            <a:ext cx="4440649" cy="5040352"/>
          </a:xfrm>
        </p:spPr>
        <p:txBody>
          <a:bodyPr>
            <a:noAutofit/>
          </a:bodyPr>
          <a:lstStyle/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US" sz="2000" b="1" dirty="0"/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algn="l">
              <a:buClr>
                <a:srgbClr val="2122DF"/>
              </a:buClr>
            </a:pPr>
            <a:endParaRPr lang="en-US" sz="2000" b="1" dirty="0"/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algn="l">
              <a:buClr>
                <a:srgbClr val="2122DF"/>
              </a:buClr>
            </a:pPr>
            <a:endParaRPr lang="en-US" sz="1800" b="1" dirty="0"/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GB" sz="1800" b="1" dirty="0"/>
              <a:t>Making academic labour, activity and productivity intelligible via metrics and norms?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1800" b="1" dirty="0"/>
              <a:t>Eroding/ re-articulating counter-hegemonic knowledges?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1800" b="1" dirty="0"/>
              <a:t>Reducing leadership to the amplification of dominant messaging systems?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1800" b="1" dirty="0"/>
              <a:t>Creating and promoting ontological antagonisms?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1800" b="1" dirty="0"/>
              <a:t>Re-evaluating value?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GB" sz="1800" b="1" dirty="0"/>
              <a:t>Ironically producing critical texts!</a:t>
            </a:r>
          </a:p>
          <a:p>
            <a:pPr algn="l">
              <a:buClr>
                <a:srgbClr val="2122DF"/>
              </a:buClr>
            </a:pPr>
            <a:r>
              <a:rPr lang="sv-SE" sz="1600" b="1" dirty="0">
                <a:solidFill>
                  <a:srgbClr val="2122DF"/>
                </a:solidFill>
              </a:rPr>
              <a:t>(1000 </a:t>
            </a:r>
            <a:r>
              <a:rPr lang="sv-SE" sz="1600" b="1" dirty="0" err="1">
                <a:solidFill>
                  <a:srgbClr val="2122DF"/>
                </a:solidFill>
              </a:rPr>
              <a:t>academic</a:t>
            </a:r>
            <a:r>
              <a:rPr lang="sv-SE" sz="1600" b="1" dirty="0">
                <a:solidFill>
                  <a:srgbClr val="2122DF"/>
                </a:solidFill>
              </a:rPr>
              <a:t> </a:t>
            </a:r>
            <a:r>
              <a:rPr lang="sv-SE" sz="1600" b="1" dirty="0" err="1">
                <a:solidFill>
                  <a:srgbClr val="2122DF"/>
                </a:solidFill>
              </a:rPr>
              <a:t>articles</a:t>
            </a:r>
            <a:r>
              <a:rPr lang="sv-SE" sz="1600" b="1" dirty="0">
                <a:solidFill>
                  <a:srgbClr val="2122DF"/>
                </a:solidFill>
              </a:rPr>
              <a:t> </a:t>
            </a:r>
            <a:r>
              <a:rPr lang="sv-SE" sz="1600" b="1" dirty="0" err="1">
                <a:solidFill>
                  <a:srgbClr val="2122DF"/>
                </a:solidFill>
              </a:rPr>
              <a:t>between</a:t>
            </a:r>
            <a:r>
              <a:rPr lang="sv-SE" sz="1600" b="1" dirty="0">
                <a:solidFill>
                  <a:srgbClr val="2122DF"/>
                </a:solidFill>
              </a:rPr>
              <a:t> 2002-2005)</a:t>
            </a:r>
          </a:p>
          <a:p>
            <a:pPr marL="285750" indent="-2857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sv-SE" sz="1600" b="1" dirty="0"/>
              <a:t>In a market </a:t>
            </a:r>
            <a:r>
              <a:rPr lang="sv-SE" sz="1600" b="1" dirty="0" err="1"/>
              <a:t>calculus</a:t>
            </a:r>
            <a:r>
              <a:rPr lang="en-GB" sz="1600" b="1" dirty="0"/>
              <a:t>, what is not measured? Gender Equality?</a:t>
            </a:r>
          </a:p>
          <a:p>
            <a:pPr algn="l">
              <a:buClr>
                <a:srgbClr val="2122DF"/>
              </a:buClr>
            </a:pPr>
            <a:endParaRPr lang="en-US" sz="1600" b="1" dirty="0"/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 algn="l">
              <a:buClr>
                <a:srgbClr val="0000FF"/>
              </a:buClr>
            </a:pPr>
            <a:endParaRPr lang="en-US" sz="14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GB" sz="1400" b="1" dirty="0"/>
          </a:p>
          <a:p>
            <a:pPr algn="l">
              <a:buClr>
                <a:srgbClr val="0000FF"/>
              </a:buClr>
            </a:pPr>
            <a:endParaRPr lang="en-US" sz="14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53454" y="-144378"/>
            <a:ext cx="7990472" cy="1483012"/>
          </a:xfrm>
        </p:spPr>
        <p:txBody>
          <a:bodyPr>
            <a:normAutofit fontScale="25000" lnSpcReduction="20000"/>
          </a:bodyPr>
          <a:lstStyle/>
          <a:p>
            <a:endParaRPr lang="en-US" sz="11200" b="1" dirty="0">
              <a:solidFill>
                <a:srgbClr val="0000FF"/>
              </a:solidFill>
            </a:endParaRPr>
          </a:p>
          <a:p>
            <a:endParaRPr lang="sv-SE" sz="12800" b="1" dirty="0"/>
          </a:p>
          <a:p>
            <a:r>
              <a:rPr lang="sv-SE" sz="12800" dirty="0"/>
              <a:t>Provocations: </a:t>
            </a:r>
            <a:r>
              <a:rPr lang="en-US" sz="12800" dirty="0"/>
              <a:t>Neoliberal Intellectual Culture is …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5565" y="1333352"/>
            <a:ext cx="4406899" cy="292519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7157293" y="4253260"/>
          <a:ext cx="1986707" cy="2463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5" name="Document" r:id="rId4" imgW="5270500" imgH="2971800" progId="Word.Document.12">
                  <p:embed/>
                </p:oleObj>
              </mc:Choice>
              <mc:Fallback>
                <p:oleObj name="Document" r:id="rId4" imgW="5270500" imgH="2971800" progId="Word.Document.12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57293" y="4253260"/>
                        <a:ext cx="1986707" cy="24632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Picture Placeholder 12"/>
          <p:cNvGraphicFramePr>
            <a:graphicFrameLocks noGrp="1" noChangeAspect="1"/>
          </p:cNvGraphicFramePr>
          <p:nvPr>
            <p:ph type="pic" sz="quarter" idx="12"/>
          </p:nvPr>
        </p:nvGraphicFramePr>
        <p:xfrm>
          <a:off x="4548449" y="4283077"/>
          <a:ext cx="2608844" cy="2433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6" name="Document" r:id="rId6" imgW="5270500" imgH="2946400" progId="Word.Document.12">
                  <p:embed/>
                </p:oleObj>
              </mc:Choice>
              <mc:Fallback>
                <p:oleObj name="Document" r:id="rId6" imgW="5270500" imgH="2946400" progId="Word.Document.12">
                  <p:embed/>
                  <p:pic>
                    <p:nvPicPr>
                      <p:cNvPr id="13" name="Picture Placeholder 1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48449" y="4283077"/>
                        <a:ext cx="2608844" cy="24334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519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5"/>
          <p:cNvPicPr>
            <a:picLocks noGrp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52010" y="1422852"/>
            <a:ext cx="4491990" cy="4429307"/>
          </a:xfrm>
        </p:spPr>
        <p:txBody>
          <a:bodyPr>
            <a:noAutofit/>
          </a:bodyPr>
          <a:lstStyle/>
          <a:p>
            <a:pPr algn="l">
              <a:buClr>
                <a:srgbClr val="0000FF"/>
              </a:buClr>
            </a:pPr>
            <a:endParaRPr lang="en-US" sz="1400" b="1" dirty="0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en-US" sz="1400" b="1" dirty="0">
                <a:solidFill>
                  <a:srgbClr val="0000FF"/>
                </a:solidFill>
              </a:rPr>
              <a:t>MATERIAL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600" b="1" dirty="0">
                <a:solidFill>
                  <a:srgbClr val="0000FF"/>
                </a:solidFill>
              </a:rPr>
              <a:t>Funding:</a:t>
            </a:r>
            <a:r>
              <a:rPr lang="en-US" sz="1600" b="1" dirty="0"/>
              <a:t> linked to policy narratives/ priorities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600" b="1" dirty="0">
                <a:solidFill>
                  <a:srgbClr val="0000FF"/>
                </a:solidFill>
              </a:rPr>
              <a:t>Audit: </a:t>
            </a:r>
            <a:r>
              <a:rPr lang="en-US" sz="1600" b="1" dirty="0"/>
              <a:t>condensed quality indicators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600" b="1" dirty="0">
                <a:solidFill>
                  <a:srgbClr val="0000FF"/>
                </a:solidFill>
              </a:rPr>
              <a:t>Employment Regimes: </a:t>
            </a:r>
            <a:r>
              <a:rPr lang="en-US" sz="1600" b="1" dirty="0"/>
              <a:t>Performance pay/ tenure/ promotion =  epistemic hierarchies.</a:t>
            </a:r>
            <a:endParaRPr lang="en-US" sz="1400" b="1" dirty="0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en-US" sz="1400" b="1" dirty="0">
                <a:solidFill>
                  <a:srgbClr val="0000FF"/>
                </a:solidFill>
              </a:rPr>
              <a:t>DISCURSIVE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600" b="1" dirty="0">
                <a:solidFill>
                  <a:srgbClr val="0000FF"/>
                </a:solidFill>
              </a:rPr>
              <a:t>Truth-telling: </a:t>
            </a:r>
            <a:r>
              <a:rPr lang="en-US" sz="1600" b="1" dirty="0"/>
              <a:t>peer review/ impact/ appraisal/ search agencies/ esteem/ reputation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GB" sz="1600" b="1" dirty="0">
                <a:solidFill>
                  <a:srgbClr val="0000FF"/>
                </a:solidFill>
              </a:rPr>
              <a:t>Closure</a:t>
            </a:r>
            <a:r>
              <a:rPr lang="en-GB" sz="1600" b="1" dirty="0"/>
              <a:t> of the political universe/ TINA Effect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GB" sz="1600" b="1" dirty="0">
                <a:solidFill>
                  <a:srgbClr val="0000FF"/>
                </a:solidFill>
              </a:rPr>
              <a:t>P</a:t>
            </a:r>
            <a:r>
              <a:rPr lang="de-DE" sz="1600" b="1" dirty="0">
                <a:solidFill>
                  <a:srgbClr val="0000FF"/>
                </a:solidFill>
              </a:rPr>
              <a:t>erformative </a:t>
            </a:r>
            <a:r>
              <a:rPr lang="de-DE" sz="1600" b="1" dirty="0"/>
              <a:t>Repetition</a:t>
            </a:r>
            <a:r>
              <a:rPr lang="en-GB" sz="1600" b="1" dirty="0"/>
              <a:t> 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600" b="1" dirty="0">
                <a:solidFill>
                  <a:srgbClr val="0000FF"/>
                </a:solidFill>
              </a:rPr>
              <a:t>Reputation</a:t>
            </a:r>
            <a:r>
              <a:rPr lang="en-US" sz="1600" b="1" dirty="0"/>
              <a:t> and Impression Management.</a:t>
            </a:r>
            <a:endParaRPr lang="en-GB" sz="1600" b="1" dirty="0"/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endParaRPr lang="en-US" sz="1400" b="1" dirty="0"/>
          </a:p>
        </p:txBody>
      </p:sp>
      <p:sp>
        <p:nvSpPr>
          <p:cNvPr id="4" name="Content Placeholder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buClr>
                <a:srgbClr val="FF66FF"/>
              </a:buClr>
            </a:pPr>
            <a:endParaRPr lang="en-US" b="1" dirty="0"/>
          </a:p>
          <a:p>
            <a:pPr>
              <a:buClr>
                <a:srgbClr val="FF66FF"/>
              </a:buClr>
            </a:pPr>
            <a:endParaRPr lang="en-GB" b="1" dirty="0"/>
          </a:p>
          <a:p>
            <a:pPr>
              <a:buClr>
                <a:srgbClr val="FF66FF"/>
              </a:buClr>
            </a:pPr>
            <a:endParaRPr lang="en-GB" b="1" dirty="0"/>
          </a:p>
          <a:p>
            <a:pPr>
              <a:buClr>
                <a:srgbClr val="FF66FF"/>
              </a:buClr>
            </a:pPr>
            <a:endParaRPr lang="en-US" b="1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2347" y="238194"/>
            <a:ext cx="8444629" cy="100434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3000" dirty="0">
                <a:solidFill>
                  <a:schemeClr val="bg1"/>
                </a:solidFill>
              </a:rPr>
              <a:t>Entangling and Installing Neoliberalism in Higher Education</a:t>
            </a:r>
          </a:p>
        </p:txBody>
      </p:sp>
    </p:spTree>
    <p:extLst>
      <p:ext uri="{BB962C8B-B14F-4D97-AF65-F5344CB8AC3E}">
        <p14:creationId xmlns:p14="http://schemas.microsoft.com/office/powerpoint/2010/main" val="386635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Affective Economy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05552CF-DC62-6B4A-B034-E5630F64764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41296" y="-4"/>
            <a:ext cx="672387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 dirty="0"/>
          </a:p>
        </p:txBody>
      </p:sp>
      <p:pic>
        <p:nvPicPr>
          <p:cNvPr id="7169" name="Picture 6" descr="/var/folders/pj/jf87lvcx1mv9rlvks4w0n0gc000byl/T/com.microsoft.Word/WebArchiveCopyPasteTempFiles/o-GUILT-SHAME-facebook-POST.png">
            <a:extLst>
              <a:ext uri="{FF2B5EF4-FFF2-40B4-BE49-F238E27FC236}">
                <a16:creationId xmlns:a16="http://schemas.microsoft.com/office/drawing/2014/main" id="{5CEF39DC-D643-B747-9FDE-ADB40B376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898" y="1296242"/>
            <a:ext cx="4543259" cy="546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50CF2FC-0150-2B41-A15F-E97A067CF8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0442" y="1636295"/>
            <a:ext cx="4259179" cy="4559968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lnSpc>
                <a:spcPct val="120000"/>
              </a:lnSpc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600" b="1" dirty="0"/>
              <a:t>Drive for </a:t>
            </a:r>
            <a:r>
              <a:rPr lang="sv-SE" sz="1600" b="1" dirty="0">
                <a:solidFill>
                  <a:srgbClr val="2122DF"/>
                </a:solidFill>
              </a:rPr>
              <a:t>Distinction/ Differentiation</a:t>
            </a:r>
          </a:p>
          <a:p>
            <a:pPr marL="342900" indent="-342900" algn="l">
              <a:lnSpc>
                <a:spcPct val="120000"/>
              </a:lnSpc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2122DF"/>
                </a:solidFill>
              </a:rPr>
              <a:t>Crisis</a:t>
            </a:r>
            <a:r>
              <a:rPr lang="sv-SE" sz="1600" b="1" dirty="0"/>
              <a:t> Discourse/ </a:t>
            </a:r>
            <a:r>
              <a:rPr lang="sv-SE" sz="1600" b="1" dirty="0">
                <a:solidFill>
                  <a:srgbClr val="2122DF"/>
                </a:solidFill>
              </a:rPr>
              <a:t>Disaster</a:t>
            </a:r>
            <a:r>
              <a:rPr lang="sv-SE" sz="1600" b="1" dirty="0"/>
              <a:t> Capitalism/ Catastrophising</a:t>
            </a:r>
          </a:p>
          <a:p>
            <a:pPr marL="342900" indent="-342900" algn="l">
              <a:lnSpc>
                <a:spcPct val="120000"/>
              </a:lnSpc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2122DF"/>
                </a:solidFill>
              </a:rPr>
              <a:t>FOMO</a:t>
            </a:r>
            <a:r>
              <a:rPr lang="sv-SE" sz="1600" b="1" dirty="0"/>
              <a:t> in Policy Formation</a:t>
            </a: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Affective </a:t>
            </a:r>
            <a:r>
              <a:rPr lang="en-US" sz="1600" b="1" dirty="0">
                <a:solidFill>
                  <a:srgbClr val="2122DF"/>
                </a:solidFill>
              </a:rPr>
              <a:t>Contagion</a:t>
            </a:r>
            <a:r>
              <a:rPr lang="en-US" sz="1600" b="1" dirty="0"/>
              <a:t>/ Circulation</a:t>
            </a:r>
            <a:endParaRPr lang="sv-SE" sz="1600" b="1" dirty="0"/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2122DF"/>
                </a:solidFill>
              </a:rPr>
              <a:t>Shame/ </a:t>
            </a:r>
            <a:r>
              <a:rPr lang="en-GB" sz="1600" b="1" dirty="0"/>
              <a:t>Guilt / Pride / Fear/ Desire/ Happiness</a:t>
            </a: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600" b="1" dirty="0"/>
              <a:t>How do these </a:t>
            </a:r>
            <a:r>
              <a:rPr lang="en-GB" sz="1600" b="1" dirty="0">
                <a:solidFill>
                  <a:srgbClr val="2122DF"/>
                </a:solidFill>
              </a:rPr>
              <a:t>interact</a:t>
            </a:r>
            <a:r>
              <a:rPr lang="en-GB" sz="1600" b="1" dirty="0"/>
              <a:t> with structures of inequality?</a:t>
            </a: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2122DF"/>
                </a:solidFill>
              </a:rPr>
              <a:t>Trial</a:t>
            </a:r>
            <a:r>
              <a:rPr lang="sv-SE" sz="1600" b="1" dirty="0"/>
              <a:t> by public exposure</a:t>
            </a:r>
            <a:endParaRPr lang="en-GB" sz="1600" b="1" dirty="0"/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Success</a:t>
            </a:r>
            <a:r>
              <a:rPr lang="en-GB" sz="1600" b="1" dirty="0"/>
              <a:t> / Failure narratives</a:t>
            </a: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FF"/>
                </a:solidFill>
              </a:rPr>
              <a:t>Competition</a:t>
            </a:r>
            <a:r>
              <a:rPr lang="en-US" sz="1600" b="1" dirty="0"/>
              <a:t> erodes solidarity?</a:t>
            </a:r>
            <a:endParaRPr lang="en-US" sz="1600" b="1" dirty="0">
              <a:solidFill>
                <a:srgbClr val="FFFFFF"/>
              </a:solidFill>
            </a:endParaRP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600" b="1" dirty="0"/>
              <a:t>Neoliberalism cultivates and optimises </a:t>
            </a:r>
            <a:r>
              <a:rPr lang="sv-SE" sz="1600" b="1" dirty="0">
                <a:solidFill>
                  <a:srgbClr val="2122DF"/>
                </a:solidFill>
              </a:rPr>
              <a:t>differences</a:t>
            </a: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Passionate</a:t>
            </a:r>
            <a:r>
              <a:rPr lang="en-GB" sz="1600" b="1" dirty="0"/>
              <a:t> Attachment/ Pleasure </a:t>
            </a:r>
            <a:endParaRPr lang="sv-SE" sz="1600" b="1" dirty="0">
              <a:solidFill>
                <a:srgbClr val="2122DF"/>
              </a:solidFill>
            </a:endParaRP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2122DF"/>
                </a:solidFill>
              </a:rPr>
              <a:t>Rewards and Injuries. </a:t>
            </a: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2122DF"/>
                </a:solidFill>
              </a:rPr>
              <a:t>Visceral </a:t>
            </a:r>
            <a:r>
              <a:rPr lang="sv-SE" sz="1600" b="1" dirty="0"/>
              <a:t>reactions of the ’losers’.</a:t>
            </a: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sv-SE" sz="800" b="1" dirty="0"/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endParaRPr lang="en-US" sz="800" b="1" dirty="0">
              <a:solidFill>
                <a:srgbClr val="FFFFFF"/>
              </a:solidFill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9573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9F2AFC-2A46-C14C-8A22-DF7787CFC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3873" y="1628077"/>
            <a:ext cx="4192859" cy="4892709"/>
          </a:xfrm>
        </p:spPr>
        <p:txBody>
          <a:bodyPr>
            <a:normAutofit/>
          </a:bodyPr>
          <a:lstStyle/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600" b="1"/>
              <a:t>Constellation of behaviourism, neuroscience and economics.</a:t>
            </a:r>
            <a:endParaRPr lang="en-GB" sz="1600" b="1">
              <a:solidFill>
                <a:srgbClr val="0000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600" b="1"/>
              <a:t>Neuroliberalism</a:t>
            </a:r>
            <a:r>
              <a:rPr lang="en-GB" sz="1600" b="1" dirty="0"/>
              <a:t> is ‘[a] rationality of government that takes its subject as the </a:t>
            </a:r>
            <a:r>
              <a:rPr lang="en-GB" sz="1600" b="1" i="1" dirty="0"/>
              <a:t>neurotic citizen </a:t>
            </a:r>
            <a:r>
              <a:rPr lang="en-GB" sz="1600" b="1" dirty="0"/>
              <a:t>and involves an orchestrated attempt to </a:t>
            </a:r>
            <a:r>
              <a:rPr lang="en-GB" sz="1600" b="1" i="1" dirty="0"/>
              <a:t>govern through neurosis</a:t>
            </a:r>
            <a:r>
              <a:rPr lang="en-GB" sz="1600" b="1" dirty="0"/>
              <a:t>.’ </a:t>
            </a:r>
            <a:r>
              <a:rPr lang="en-GB" b="1" dirty="0">
                <a:solidFill>
                  <a:srgbClr val="0000FF"/>
                </a:solidFill>
              </a:rPr>
              <a:t>(</a:t>
            </a:r>
            <a:r>
              <a:rPr lang="en-GB" b="1" dirty="0" err="1">
                <a:solidFill>
                  <a:srgbClr val="0000FF"/>
                </a:solidFill>
              </a:rPr>
              <a:t>Isin</a:t>
            </a:r>
            <a:r>
              <a:rPr lang="en-GB" b="1" dirty="0">
                <a:solidFill>
                  <a:srgbClr val="0000FF"/>
                </a:solidFill>
              </a:rPr>
              <a:t>, 2004)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600" b="1" dirty="0"/>
              <a:t>The coming together of neoliberal systems of government with psychological expressions of power and influence </a:t>
            </a:r>
            <a:r>
              <a:rPr lang="en-GB" b="1" dirty="0">
                <a:solidFill>
                  <a:srgbClr val="0000FF"/>
                </a:solidFill>
              </a:rPr>
              <a:t>(Whitehead et al., 2017).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600" b="1" dirty="0"/>
              <a:t>Desire to govern behavioural externalities AND internalities.</a:t>
            </a:r>
            <a:endParaRPr lang="en-GB" b="1" dirty="0">
              <a:solidFill>
                <a:srgbClr val="0000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600" b="1" dirty="0"/>
              <a:t>Structural problems solved by viewing them as behavioural.</a:t>
            </a:r>
          </a:p>
          <a:p>
            <a:r>
              <a:rPr lang="en-GB" dirty="0"/>
              <a:t> 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en-GB" sz="1600" b="1" dirty="0"/>
          </a:p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94E502C-E700-A64A-832F-7AA31374D4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932" y="337213"/>
            <a:ext cx="8552985" cy="806302"/>
          </a:xfrm>
        </p:spPr>
        <p:txBody>
          <a:bodyPr>
            <a:normAutofit fontScale="25000" lnSpcReduction="20000"/>
          </a:bodyPr>
          <a:lstStyle/>
          <a:p>
            <a:endParaRPr lang="en-US" b="1" dirty="0"/>
          </a:p>
          <a:p>
            <a:r>
              <a:rPr lang="en-US" sz="19200" dirty="0" err="1"/>
              <a:t>Neuroliberalism</a:t>
            </a:r>
            <a:endParaRPr lang="en-US" sz="19200" dirty="0"/>
          </a:p>
          <a:p>
            <a:endParaRPr lang="en-US" dirty="0"/>
          </a:p>
        </p:txBody>
      </p:sp>
      <p:pic>
        <p:nvPicPr>
          <p:cNvPr id="4098" name="Picture 2" descr="Northern Lights Finland Levi Boreal forest tundra ">
            <a:hlinkClick r:id="rId2"/>
            <a:extLst>
              <a:ext uri="{FF2B5EF4-FFF2-40B4-BE49-F238E27FC236}">
                <a16:creationId xmlns:a16="http://schemas.microsoft.com/office/drawing/2014/main" id="{806FA700-6AB3-9D40-A72D-3ECB19B5E7F6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08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BA02E91-ABAF-1944-9E4B-0184CCA9F1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62448" y="1564105"/>
            <a:ext cx="4237173" cy="4475747"/>
          </a:xfrm>
        </p:spPr>
        <p:txBody>
          <a:bodyPr>
            <a:normAutofit fontScale="85000" lnSpcReduction="20000"/>
          </a:bodyPr>
          <a:lstStyle/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100" b="1" dirty="0"/>
              <a:t>Embracing danger/ precarity/ austerity as inevitable. </a:t>
            </a:r>
            <a:endParaRPr lang="sv-SE" sz="2100" b="1" dirty="0"/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100" b="1" dirty="0"/>
              <a:t>Plasticity and Ontological Antagonisms: Contort rather than Challenge.</a:t>
            </a:r>
            <a:endParaRPr lang="sv-SE" sz="2100" b="1" dirty="0"/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100" b="1" dirty="0"/>
              <a:t>Responsivity over Signification.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100" b="1" dirty="0"/>
              <a:t>Encouraging unhealthy practices – narcissism, self-promotion, boasting, attribution.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100" b="1" dirty="0"/>
              <a:t>Mental Health = </a:t>
            </a:r>
            <a:r>
              <a:rPr lang="sv-SE" sz="2100" b="1" dirty="0" err="1"/>
              <a:t>technologies</a:t>
            </a:r>
            <a:r>
              <a:rPr lang="sv-SE" sz="2100" b="1" dirty="0"/>
              <a:t> </a:t>
            </a:r>
            <a:r>
              <a:rPr lang="sv-SE" sz="2100" b="1" dirty="0" err="1"/>
              <a:t>of</a:t>
            </a:r>
            <a:r>
              <a:rPr lang="sv-SE" sz="2100" b="1" dirty="0"/>
              <a:t> </a:t>
            </a:r>
            <a:r>
              <a:rPr lang="sv-SE" sz="2100" b="1" dirty="0" err="1"/>
              <a:t>self</a:t>
            </a:r>
            <a:r>
              <a:rPr lang="sv-SE" sz="2100" b="1" dirty="0"/>
              <a:t>-management - </a:t>
            </a:r>
            <a:r>
              <a:rPr lang="sv-SE" sz="2100" b="1" dirty="0" err="1"/>
              <a:t>mindfulness</a:t>
            </a:r>
            <a:r>
              <a:rPr lang="sv-SE" sz="2100" b="1" dirty="0"/>
              <a:t>, </a:t>
            </a:r>
            <a:r>
              <a:rPr lang="sv-SE" sz="2100" b="1" dirty="0" err="1"/>
              <a:t>positivity</a:t>
            </a:r>
            <a:r>
              <a:rPr lang="sv-SE" sz="2100" b="1" dirty="0"/>
              <a:t>.</a:t>
            </a:r>
            <a:endParaRPr lang="sv-SE" sz="2100" b="1" u="sng" dirty="0"/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100" b="1" dirty="0"/>
              <a:t>Fragility and Vulnerability.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100" b="1" dirty="0"/>
              <a:t>Welfare has slipped into wellbeing? </a:t>
            </a:r>
          </a:p>
          <a:p>
            <a:pPr algn="l">
              <a:buClr>
                <a:srgbClr val="2122DF"/>
              </a:buClr>
            </a:pPr>
            <a:r>
              <a:rPr lang="en-US" sz="2100" b="1" dirty="0">
                <a:solidFill>
                  <a:srgbClr val="0000FF"/>
                </a:solidFill>
              </a:rPr>
              <a:t>Question?</a:t>
            </a:r>
          </a:p>
          <a:p>
            <a:pPr marL="171450" indent="-171450" algn="l">
              <a:buClr>
                <a:srgbClr val="2122DF"/>
              </a:buClr>
              <a:buFont typeface="Arial" panose="020B0604020202020204" pitchFamily="34" charset="0"/>
              <a:buChar char="•"/>
            </a:pPr>
            <a:r>
              <a:rPr lang="en-US" sz="2100" b="1" dirty="0"/>
              <a:t>Distraction/ Displacement from </a:t>
            </a:r>
            <a:r>
              <a:rPr lang="en-GB" sz="2100" b="1" dirty="0"/>
              <a:t>policy failures?</a:t>
            </a:r>
            <a:endParaRPr lang="en-US" sz="2100" b="1" dirty="0"/>
          </a:p>
          <a:p>
            <a:endParaRPr lang="sv-SE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0D16EF3-1F33-9D49-8A11-A5E10DE8AF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b="1" dirty="0"/>
          </a:p>
          <a:p>
            <a:r>
              <a:rPr lang="en-US" sz="21600" dirty="0"/>
              <a:t>Resilience</a:t>
            </a:r>
            <a:endParaRPr lang="sv-SE" sz="21600" dirty="0"/>
          </a:p>
          <a:p>
            <a:endParaRPr lang="sv-SE" dirty="0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B82ED98-ED9C-9E42-AC59-2CAD903DB29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72107" y="-3"/>
            <a:ext cx="713289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8195" name="Picture 2" descr="/var/folders/pj/jf87lvcx1mv9rlvks4w0n0gc000byl/T/com.microsoft.Word/WebArchiveCopyPasteTempFiles/resilience-Eppel-Siegel-1024x1011.jpg">
            <a:extLst>
              <a:ext uri="{FF2B5EF4-FFF2-40B4-BE49-F238E27FC236}">
                <a16:creationId xmlns:a16="http://schemas.microsoft.com/office/drawing/2014/main" id="{62A820AA-1CB7-654D-836B-C7C139A0D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284" y="1414772"/>
            <a:ext cx="4487779" cy="531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859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B0535F4-8A93-2C48-86DE-FC1395BECE2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4E3C1F-D883-0E4A-8C81-64BEA0E7C9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12896" y="1561171"/>
            <a:ext cx="4319231" cy="4371278"/>
          </a:xfrm>
        </p:spPr>
        <p:txBody>
          <a:bodyPr>
            <a:normAutofit/>
          </a:bodyPr>
          <a:lstStyle/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Feminist Change Interventions =  Relational Leadership?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Mediating the toxic effects of competitive individualism and performance measurement?</a:t>
            </a:r>
          </a:p>
          <a:p>
            <a:pPr algn="l">
              <a:buClr>
                <a:srgbClr val="0000FF"/>
              </a:buClr>
            </a:pPr>
            <a:endParaRPr lang="en-US" sz="1600" b="1" dirty="0"/>
          </a:p>
          <a:p>
            <a:pPr algn="l">
              <a:buClr>
                <a:srgbClr val="0000FF"/>
              </a:buClr>
            </a:pPr>
            <a:r>
              <a:rPr lang="en-US" sz="1600" b="1" dirty="0">
                <a:solidFill>
                  <a:srgbClr val="0000FF"/>
                </a:solidFill>
              </a:rPr>
              <a:t>Shifting the Performance Indicators</a:t>
            </a:r>
          </a:p>
          <a:p>
            <a:r>
              <a:rPr lang="en-GB" sz="1400" b="1" i="1" dirty="0"/>
              <a:t>I think I have enjoyed it. I think it’s been nice... I mean a lot of this it’s domestic work. It relates to reproduction of the institution but a lot of it is also about community and building community and building a sense of belonging also to the institution </a:t>
            </a:r>
            <a:r>
              <a:rPr lang="en-GB" sz="1400" b="1" dirty="0">
                <a:solidFill>
                  <a:srgbClr val="0000FF"/>
                </a:solidFill>
              </a:rPr>
              <a:t>(iv4).</a:t>
            </a:r>
          </a:p>
          <a:p>
            <a:endParaRPr lang="en-GB" sz="1400" b="1" dirty="0">
              <a:solidFill>
                <a:srgbClr val="0000FF"/>
              </a:solidFill>
            </a:endParaRPr>
          </a:p>
          <a:p>
            <a:r>
              <a:rPr lang="en-GB" sz="1400" b="1" i="1" dirty="0"/>
              <a:t>I want the output to be them as great professors, not the output to be countable things in terms of research grant money </a:t>
            </a:r>
            <a:r>
              <a:rPr lang="en-GB" sz="1400" b="1" dirty="0">
                <a:solidFill>
                  <a:srgbClr val="0000FF"/>
                </a:solidFill>
              </a:rPr>
              <a:t>(iv10).</a:t>
            </a:r>
          </a:p>
          <a:p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D744B4B-7E6E-9C47-8C38-5D9ED40010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Subverting </a:t>
            </a:r>
            <a:r>
              <a:rPr lang="en-US" dirty="0" err="1"/>
              <a:t>Neuroliberalism</a:t>
            </a:r>
            <a:r>
              <a:rPr lang="en-US" dirty="0"/>
              <a:t>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GB" dirty="0" smtClean="0"/>
              <a:t>Post-Heroic </a:t>
            </a:r>
            <a:r>
              <a:rPr lang="en-GB" dirty="0"/>
              <a:t>Leadership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8649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C4E738-EBAB-6045-860B-AE6FFA07D5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12896" y="1349298"/>
            <a:ext cx="4285777" cy="4884233"/>
          </a:xfrm>
        </p:spPr>
        <p:txBody>
          <a:bodyPr>
            <a:normAutofit/>
          </a:bodyPr>
          <a:lstStyle/>
          <a:p>
            <a:r>
              <a:rPr lang="en-GB" sz="1600" b="1" i="1" dirty="0"/>
              <a:t>On the one hand you had these neoliberal pressures that we have to perform … on the other hand you want to ensure that … people have time to breathe and don’t work so hard that they actually have a breakdown …how do you as a leader try to engage with that very difficult balance …because you have, two very different pulls?</a:t>
            </a:r>
            <a:r>
              <a:rPr lang="en-GB" sz="1600" dirty="0"/>
              <a:t> </a:t>
            </a:r>
            <a:r>
              <a:rPr lang="en-GB" sz="1600" b="1" dirty="0">
                <a:solidFill>
                  <a:srgbClr val="0000FF"/>
                </a:solidFill>
              </a:rPr>
              <a:t>(iv2). </a:t>
            </a:r>
          </a:p>
          <a:p>
            <a:r>
              <a:rPr lang="en-GB" sz="1600" b="1" i="1" dirty="0"/>
              <a:t>And I think for the most part those kinds of jobs are now constructed in such a way that feminists wouldn’t like to be part of it. …And I think that jobs are constructed in such a way that it becomes a part of a club that a lot of women just don’t want to be members of. And once you do join that club and become vice-chancellors and senior managers, they’re not sisters </a:t>
            </a:r>
            <a:r>
              <a:rPr lang="en-GB" sz="1600" b="1" dirty="0">
                <a:solidFill>
                  <a:srgbClr val="0000FF"/>
                </a:solidFill>
              </a:rPr>
              <a:t>(iv10). </a:t>
            </a:r>
          </a:p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6553F61-4236-B449-AACE-A56727A78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739" y="189571"/>
            <a:ext cx="7958526" cy="1076607"/>
          </a:xfrm>
        </p:spPr>
        <p:txBody>
          <a:bodyPr>
            <a:noAutofit/>
          </a:bodyPr>
          <a:lstStyle/>
          <a:p>
            <a:r>
              <a:rPr lang="en-US" sz="2800" dirty="0"/>
              <a:t>Ontological Antagonisms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and </a:t>
            </a:r>
            <a:r>
              <a:rPr lang="en-US" sz="2800" dirty="0"/>
              <a:t>Interest Representation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65558FD-3893-2B44-8D4D-1658267D56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8" name="Picture 18" descr="Lapland’s arctic fells have gently rolling profiles.">
            <a:extLst>
              <a:ext uri="{FF2B5EF4-FFF2-40B4-BE49-F238E27FC236}">
                <a16:creationId xmlns:a16="http://schemas.microsoft.com/office/drawing/2014/main" id="{F613E4FD-CBE5-6D4A-83B2-366C258AA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870" y="1485900"/>
            <a:ext cx="4423410" cy="526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27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099C21-4F61-434F-8A9C-61B28461D5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09160" y="1600200"/>
            <a:ext cx="4251960" cy="4994910"/>
          </a:xfrm>
        </p:spPr>
        <p:txBody>
          <a:bodyPr>
            <a:normAutofit/>
          </a:bodyPr>
          <a:lstStyle/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800" b="1"/>
              <a:t>Changing the affective economy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800" b="1"/>
              <a:t>Mentoring, soothing, reassuring, and cognitively restructuring women who have been damaged by the psychic life of gendered power.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800" b="1"/>
              <a:t>Modelling (heterosexual) work/life balance.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800" b="1"/>
              <a:t>Undoing/ de-emphasising neoliberal performance indicators e.g. scholarship rather than entrepreneurship.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800" b="1"/>
              <a:t>Policy/ Structural change? Less so.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en-GB" b="1"/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sv-SE" b="1"/>
          </a:p>
          <a:p>
            <a:endParaRPr lang="sv-SE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A29F171-9E41-2842-B19A-B9650719A6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dirty="0"/>
              <a:t> Gendered Discomforts 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and </a:t>
            </a:r>
            <a:r>
              <a:rPr lang="sv-SE" dirty="0"/>
              <a:t>Making a Difference?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63FA9C7-1981-1F41-AD71-00B75E85B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" y="266319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7" name="Picture Placeholder 5">
            <a:extLst>
              <a:ext uri="{FF2B5EF4-FFF2-40B4-BE49-F238E27FC236}">
                <a16:creationId xmlns:a16="http://schemas.microsoft.com/office/drawing/2014/main" id="{6AD3AC86-4446-6644-A21C-0EB906DF13B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9126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3374A3D-ACDB-5D48-B6DA-6837C21B34A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6290" y="1383030"/>
            <a:ext cx="4400550" cy="4914899"/>
          </a:xfrm>
        </p:spPr>
        <p:txBody>
          <a:bodyPr>
            <a:normAutofit/>
          </a:bodyPr>
          <a:lstStyle/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en-US" sz="1900" b="1" dirty="0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en-GB" sz="1900" b="1" i="1" dirty="0"/>
              <a:t>I think probably if (universities) hadn’t been through the process of transformation they’ve been through in the last 30 years, I would have had a very different career trajectory and I’m someone who might well have been a vice-chancellor by now. </a:t>
            </a:r>
            <a:r>
              <a:rPr lang="en-GB" sz="1900" b="1" dirty="0">
                <a:solidFill>
                  <a:srgbClr val="0000FF"/>
                </a:solidFill>
              </a:rPr>
              <a:t>(iv10)</a:t>
            </a:r>
            <a:endParaRPr lang="en-US" sz="1900" b="1" dirty="0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endParaRPr lang="en-US" sz="1900" b="1" dirty="0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en-US" sz="1900" b="1" dirty="0">
                <a:solidFill>
                  <a:srgbClr val="0000FF"/>
                </a:solidFill>
              </a:rPr>
              <a:t>Question?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900" b="1" dirty="0"/>
              <a:t>Can there be a counter-identification of a post-gender (and post-neoliberal) utopia that incorporates multiple </a:t>
            </a:r>
            <a:r>
              <a:rPr lang="en-GB" sz="1900" b="1" dirty="0"/>
              <a:t>alternative futurities?</a:t>
            </a:r>
          </a:p>
          <a:p>
            <a:endParaRPr lang="sv-SE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D9F5AC7-8348-B948-8BC9-1BBF03F95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" y="337212"/>
            <a:ext cx="8606790" cy="1045799"/>
          </a:xfrm>
        </p:spPr>
        <p:txBody>
          <a:bodyPr>
            <a:normAutofit fontScale="32500" lnSpcReduction="20000"/>
          </a:bodyPr>
          <a:lstStyle/>
          <a:p>
            <a:endParaRPr lang="sv-SE" b="1" dirty="0"/>
          </a:p>
          <a:p>
            <a:r>
              <a:rPr lang="sv-SE" sz="9200" dirty="0"/>
              <a:t>Desire to Disidentify: </a:t>
            </a:r>
            <a:r>
              <a:rPr lang="sv-SE" sz="7000" dirty="0" smtClean="0"/>
              <a:t/>
            </a:r>
            <a:br>
              <a:rPr lang="sv-SE" sz="7000" dirty="0" smtClean="0"/>
            </a:br>
            <a:r>
              <a:rPr lang="en-US" sz="7000" dirty="0" smtClean="0"/>
              <a:t>Political </a:t>
            </a:r>
            <a:r>
              <a:rPr lang="en-US" sz="7000" dirty="0"/>
              <a:t>Economy of Neoliberalism vs. Feminist Utopianism</a:t>
            </a:r>
            <a:endParaRPr lang="en-US" sz="7000" dirty="0">
              <a:solidFill>
                <a:srgbClr val="0000FF"/>
              </a:solidFill>
            </a:endParaRPr>
          </a:p>
          <a:p>
            <a:endParaRPr lang="sv-SE" sz="8400" b="1" dirty="0"/>
          </a:p>
          <a:p>
            <a:endParaRPr lang="sv-SE" dirty="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721A58A3-91BB-9044-A74E-93063D023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502" y="0"/>
            <a:ext cx="703058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7" name="Picture 16" descr="https://finland.fi/wp-content/uploads/2015/05/2992-nature12_b-jpg-350x323.jpg">
            <a:extLst>
              <a:ext uri="{FF2B5EF4-FFF2-40B4-BE49-F238E27FC236}">
                <a16:creationId xmlns:a16="http://schemas.microsoft.com/office/drawing/2014/main" id="{D5E80595-5E4D-064B-AED7-7332B802E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020" y="1485900"/>
            <a:ext cx="4445000" cy="527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59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2CF031-7FE6-CF4C-8D36-4F281A8A71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72722" y="1550020"/>
            <a:ext cx="4282380" cy="4449335"/>
          </a:xfrm>
        </p:spPr>
        <p:txBody>
          <a:bodyPr>
            <a:normAutofit lnSpcReduction="10000"/>
          </a:bodyPr>
          <a:lstStyle/>
          <a:p>
            <a:pPr algn="l"/>
            <a:endParaRPr lang="en-GB" sz="1600" b="1" dirty="0">
              <a:solidFill>
                <a:srgbClr val="0000FF"/>
              </a:solidFill>
            </a:endParaRPr>
          </a:p>
          <a:p>
            <a:pPr algn="l"/>
            <a:r>
              <a:rPr lang="en-GB" sz="1600" b="1" dirty="0">
                <a:solidFill>
                  <a:srgbClr val="0000FF"/>
                </a:solidFill>
              </a:rPr>
              <a:t>Structural and Visceral Loss/ Melancholia</a:t>
            </a:r>
          </a:p>
          <a:p>
            <a:pPr algn="l">
              <a:buClr>
                <a:srgbClr val="0000FF"/>
              </a:buClr>
            </a:pPr>
            <a:r>
              <a:rPr lang="en-GB" sz="1600" b="1" i="1" dirty="0"/>
              <a:t>I’m a researcher by heart. I know that. And that is …why I get stressed is that I would like to do research myself, and write myself </a:t>
            </a:r>
            <a:r>
              <a:rPr lang="en-GB" sz="1600" b="1" dirty="0">
                <a:solidFill>
                  <a:srgbClr val="0000FF"/>
                </a:solidFill>
              </a:rPr>
              <a:t>(</a:t>
            </a:r>
            <a:r>
              <a:rPr lang="en-GB" sz="1600" b="1" dirty="0" err="1">
                <a:solidFill>
                  <a:srgbClr val="0000FF"/>
                </a:solidFill>
              </a:rPr>
              <a:t>i</a:t>
            </a:r>
            <a:r>
              <a:rPr lang="en-GB" sz="1600" b="1" dirty="0">
                <a:solidFill>
                  <a:srgbClr val="0000FF"/>
                </a:solidFill>
              </a:rPr>
              <a:t>/v1).</a:t>
            </a:r>
          </a:p>
          <a:p>
            <a:pPr algn="l">
              <a:buClr>
                <a:srgbClr val="0000FF"/>
              </a:buClr>
            </a:pPr>
            <a:r>
              <a:rPr lang="en-GB" sz="1600" b="1" i="1" dirty="0"/>
              <a:t>I think that very many people that I know complained about these kind of administrative tasks are so, take so much of your time and there’s so little time for research </a:t>
            </a:r>
            <a:r>
              <a:rPr lang="en-GB" sz="1600" b="1" dirty="0">
                <a:solidFill>
                  <a:srgbClr val="0000FF"/>
                </a:solidFill>
              </a:rPr>
              <a:t>(iv7)</a:t>
            </a:r>
            <a:endParaRPr lang="en-US" sz="1600" b="1" dirty="0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en-US" sz="1600" b="1" dirty="0">
                <a:solidFill>
                  <a:srgbClr val="0000FF"/>
                </a:solidFill>
              </a:rPr>
              <a:t>Questions?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Can leadership be scholarly?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What counts as intellectual work? </a:t>
            </a:r>
            <a:r>
              <a:rPr lang="en-US" sz="1600" b="1" dirty="0" err="1"/>
              <a:t>Projectisation</a:t>
            </a:r>
            <a:r>
              <a:rPr lang="en-US" sz="1600" b="1" dirty="0"/>
              <a:t>? </a:t>
            </a:r>
            <a:r>
              <a:rPr lang="en-US" b="1" dirty="0">
                <a:solidFill>
                  <a:srgbClr val="0000FF"/>
                </a:solidFill>
              </a:rPr>
              <a:t>(</a:t>
            </a:r>
            <a:r>
              <a:rPr lang="en-US" b="1" dirty="0" err="1">
                <a:solidFill>
                  <a:srgbClr val="0000FF"/>
                </a:solidFill>
              </a:rPr>
              <a:t>Brunila</a:t>
            </a:r>
            <a:r>
              <a:rPr lang="en-US" b="1" dirty="0">
                <a:solidFill>
                  <a:srgbClr val="0000FF"/>
                </a:solidFill>
              </a:rPr>
              <a:t> &amp; </a:t>
            </a:r>
            <a:r>
              <a:rPr lang="en-GB" b="1" dirty="0" err="1">
                <a:solidFill>
                  <a:srgbClr val="0000FF"/>
                </a:solidFill>
              </a:rPr>
              <a:t>Hannukainen</a:t>
            </a:r>
            <a:r>
              <a:rPr lang="en-GB" b="1" dirty="0">
                <a:solidFill>
                  <a:srgbClr val="0000FF"/>
                </a:solidFill>
              </a:rPr>
              <a:t>, </a:t>
            </a:r>
            <a:r>
              <a:rPr lang="en-US" b="1" dirty="0">
                <a:solidFill>
                  <a:srgbClr val="0000FF"/>
                </a:solidFill>
              </a:rPr>
              <a:t>2017)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Intellectualism = </a:t>
            </a:r>
            <a:r>
              <a:rPr lang="en-GB" sz="1600" b="1" dirty="0"/>
              <a:t>Entrepreneurship/ Knowledge Capitalism?</a:t>
            </a:r>
          </a:p>
          <a:p>
            <a:pPr algn="l"/>
            <a:endParaRPr lang="en-US" sz="1400" b="1" dirty="0">
              <a:solidFill>
                <a:srgbClr val="0000FF"/>
              </a:solidFill>
            </a:endParaRPr>
          </a:p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028040D-9F8D-8447-99BF-75B80C4301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Leadership Disrupts Intellectual Work?</a:t>
            </a:r>
          </a:p>
        </p:txBody>
      </p:sp>
      <p:pic>
        <p:nvPicPr>
          <p:cNvPr id="13" name="Picture Placeholder 5">
            <a:extLst>
              <a:ext uri="{FF2B5EF4-FFF2-40B4-BE49-F238E27FC236}">
                <a16:creationId xmlns:a16="http://schemas.microsoft.com/office/drawing/2014/main" id="{9B66FF62-3D63-A44B-9E2B-079F8A1E490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71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7BB98020-BBF6-2C4F-B765-1692FAA9219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4FBB9-8FE2-784A-83D4-27607EB902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05814" y="1616927"/>
            <a:ext cx="4349287" cy="4903860"/>
          </a:xfrm>
        </p:spPr>
        <p:txBody>
          <a:bodyPr>
            <a:normAutofit fontScale="62500" lnSpcReduction="20000"/>
          </a:bodyPr>
          <a:lstStyle/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3300" b="1" dirty="0"/>
              <a:t>The use of time to organise individual human bodies toward maximum productivity. 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3300" b="1" dirty="0"/>
              <a:t>The temporal ordering of time reflects a logic of (hetero)normativity that delimits difference. 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3300" b="1" dirty="0"/>
              <a:t>Temporality = a tool and marker of power </a:t>
            </a:r>
            <a:r>
              <a:rPr lang="en-GB" sz="2600" b="1" dirty="0">
                <a:solidFill>
                  <a:srgbClr val="0000FF"/>
                </a:solidFill>
              </a:rPr>
              <a:t>(Freeman, 2010)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3300" b="1" dirty="0"/>
              <a:t>Work/Life Balance = </a:t>
            </a:r>
            <a:r>
              <a:rPr lang="en-US" sz="3300" b="1" dirty="0"/>
              <a:t>biological, reproductive and family time as heteronormative time/space constructs. </a:t>
            </a:r>
            <a:endParaRPr lang="en-GB" sz="3300" b="1" dirty="0"/>
          </a:p>
          <a:p>
            <a:pPr algn="l">
              <a:buClr>
                <a:srgbClr val="0000FF"/>
              </a:buClr>
            </a:pPr>
            <a:r>
              <a:rPr lang="en-GB" sz="3300" b="1" dirty="0">
                <a:solidFill>
                  <a:srgbClr val="0000FF"/>
                </a:solidFill>
              </a:rPr>
              <a:t>Question?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3300" b="1" dirty="0"/>
              <a:t>Women =  always the wrong age?</a:t>
            </a:r>
          </a:p>
          <a:p>
            <a:endParaRPr lang="sv-SE" b="1" dirty="0">
              <a:solidFill>
                <a:srgbClr val="0000FF"/>
              </a:solidFill>
            </a:endParaRPr>
          </a:p>
          <a:p>
            <a:endParaRPr lang="sv-SE" b="1" dirty="0">
              <a:solidFill>
                <a:srgbClr val="0000FF"/>
              </a:solidFill>
            </a:endParaRPr>
          </a:p>
          <a:p>
            <a:endParaRPr lang="sv-SE" b="1" dirty="0">
              <a:solidFill>
                <a:srgbClr val="0000FF"/>
              </a:solidFill>
            </a:endParaRPr>
          </a:p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2947B66-81FA-1146-9C63-B0BBBBFAFE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800" dirty="0" err="1"/>
              <a:t>Chrononormativity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94387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A73F94C-CD4F-754E-9A85-6948005B9B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523" y="230259"/>
            <a:ext cx="7435735" cy="713678"/>
          </a:xfrm>
        </p:spPr>
        <p:txBody>
          <a:bodyPr/>
          <a:lstStyle/>
          <a:p>
            <a:r>
              <a:rPr lang="en-GB" sz="2400" dirty="0" err="1">
                <a:latin typeface="+mj-lt"/>
              </a:rPr>
              <a:t>Chronobiopolitics</a:t>
            </a:r>
            <a:r>
              <a:rPr lang="en-GB" sz="2400" dirty="0">
                <a:latin typeface="+mj-lt"/>
              </a:rPr>
              <a:t> and </a:t>
            </a:r>
            <a:r>
              <a:rPr lang="en-GB" sz="2400" dirty="0" err="1">
                <a:latin typeface="+mj-lt"/>
              </a:rPr>
              <a:t>Temporalised</a:t>
            </a:r>
            <a:r>
              <a:rPr lang="en-GB" sz="2400" dirty="0">
                <a:latin typeface="+mj-lt"/>
              </a:rPr>
              <a:t> Bodies: Socially Reduced to a Misreading of One’s Body 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B71489-85ED-AD40-A9DB-958EEE86E981}"/>
              </a:ext>
            </a:extLst>
          </p:cNvPr>
          <p:cNvSpPr/>
          <p:nvPr/>
        </p:nvSpPr>
        <p:spPr>
          <a:xfrm>
            <a:off x="144966" y="1137424"/>
            <a:ext cx="410364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</a:rPr>
              <a:t>Older Women</a:t>
            </a:r>
          </a:p>
          <a:p>
            <a:r>
              <a:rPr lang="en-GB" sz="1400" b="1" dirty="0">
                <a:solidFill>
                  <a:schemeClr val="bg1"/>
                </a:solidFill>
              </a:rPr>
              <a:t>Redeemers/ Enablers of Future Generations </a:t>
            </a:r>
            <a:endParaRPr lang="en-GB" sz="1400" dirty="0">
              <a:solidFill>
                <a:schemeClr val="bg1"/>
              </a:solidFill>
            </a:endParaRPr>
          </a:p>
          <a:p>
            <a:r>
              <a:rPr lang="en-GB" sz="1400" b="1" i="1" dirty="0"/>
              <a:t>I have that kind of a mentor role but like a, respected elderly professional’s mentor. I think that the younger, they come and ask from me, for example, advice to the career issues </a:t>
            </a:r>
            <a:r>
              <a:rPr lang="en-GB" sz="1400" b="1" dirty="0">
                <a:solidFill>
                  <a:srgbClr val="0000FF"/>
                </a:solidFill>
              </a:rPr>
              <a:t>(iv 1).</a:t>
            </a:r>
            <a:endParaRPr lang="en-GB" sz="1400" dirty="0"/>
          </a:p>
          <a:p>
            <a:r>
              <a:rPr lang="en-GB" sz="1400" b="1" dirty="0">
                <a:solidFill>
                  <a:schemeClr val="bg1"/>
                </a:solidFill>
              </a:rPr>
              <a:t>Aged by Culture</a:t>
            </a:r>
          </a:p>
          <a:p>
            <a:r>
              <a:rPr lang="en-GB" sz="1400" b="1" i="1" dirty="0"/>
              <a:t>A retired colleague of mine … she told that I know a way how you stay visible. And one way is to have always beautiful young doctoral students around you </a:t>
            </a:r>
            <a:r>
              <a:rPr lang="en-GB" sz="1400" b="1" dirty="0">
                <a:solidFill>
                  <a:srgbClr val="0000FF"/>
                </a:solidFill>
              </a:rPr>
              <a:t>(iv1).</a:t>
            </a:r>
          </a:p>
          <a:p>
            <a:r>
              <a:rPr lang="en-GB" sz="1400" b="1" dirty="0" err="1">
                <a:solidFill>
                  <a:schemeClr val="bg1"/>
                </a:solidFill>
              </a:rPr>
              <a:t>Bedblockers</a:t>
            </a:r>
            <a:endParaRPr lang="en-GB" sz="1400" b="1" dirty="0">
              <a:solidFill>
                <a:schemeClr val="bg1"/>
              </a:solidFill>
            </a:endParaRPr>
          </a:p>
          <a:p>
            <a:r>
              <a:rPr lang="en-GB" sz="1400" b="1" i="1" dirty="0"/>
              <a:t>We for example decided to take one, professorship and make two posts for young researchers </a:t>
            </a:r>
            <a:r>
              <a:rPr lang="en-GB" sz="1400" b="1" dirty="0">
                <a:solidFill>
                  <a:srgbClr val="0000FF"/>
                </a:solidFill>
              </a:rPr>
              <a:t>(iv9).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88284B-D64D-6D42-9C70-5A8DB85D5D8C}"/>
              </a:ext>
            </a:extLst>
          </p:cNvPr>
          <p:cNvSpPr txBox="1"/>
          <p:nvPr/>
        </p:nvSpPr>
        <p:spPr>
          <a:xfrm>
            <a:off x="4493940" y="1304693"/>
            <a:ext cx="430437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</a:rPr>
              <a:t>Younger Women</a:t>
            </a:r>
          </a:p>
          <a:p>
            <a:r>
              <a:rPr lang="en-GB" sz="1400" b="1" dirty="0" err="1">
                <a:solidFill>
                  <a:schemeClr val="bg1"/>
                </a:solidFill>
              </a:rPr>
              <a:t>Reprofuturity</a:t>
            </a:r>
            <a:r>
              <a:rPr lang="en-GB" sz="1400" b="1" dirty="0">
                <a:solidFill>
                  <a:schemeClr val="bg1"/>
                </a:solidFill>
              </a:rPr>
              <a:t> </a:t>
            </a:r>
            <a:r>
              <a:rPr lang="en-GB" sz="1400" b="1" dirty="0"/>
              <a:t/>
            </a:r>
            <a:br>
              <a:rPr lang="en-GB" sz="1400" b="1" dirty="0"/>
            </a:br>
            <a:r>
              <a:rPr lang="en-GB" sz="1400" b="1" i="1" dirty="0"/>
              <a:t>Women of a certain age… of the fertile age are not necessarily recruited </a:t>
            </a:r>
            <a:r>
              <a:rPr lang="en-GB" sz="1400" b="1" dirty="0">
                <a:solidFill>
                  <a:srgbClr val="0000FF"/>
                </a:solidFill>
              </a:rPr>
              <a:t>(iv4).</a:t>
            </a:r>
          </a:p>
          <a:p>
            <a:r>
              <a:rPr lang="en-GB" sz="1400" b="1" dirty="0">
                <a:solidFill>
                  <a:schemeClr val="bg1"/>
                </a:solidFill>
              </a:rPr>
              <a:t>Lack</a:t>
            </a:r>
            <a:r>
              <a:rPr lang="en-GB" sz="1400" b="1" dirty="0">
                <a:solidFill>
                  <a:srgbClr val="0000FF"/>
                </a:solidFill>
              </a:rPr>
              <a:t/>
            </a:r>
            <a:br>
              <a:rPr lang="en-GB" sz="1400" b="1" dirty="0">
                <a:solidFill>
                  <a:srgbClr val="0000FF"/>
                </a:solidFill>
              </a:rPr>
            </a:br>
            <a:r>
              <a:rPr lang="en-US" sz="1400" b="1" i="1" dirty="0"/>
              <a:t>… there’s a strong perception of being a young woman. People treat you in certain way …In a way that you have to prove your expertise and your capabilities </a:t>
            </a:r>
            <a:r>
              <a:rPr lang="en-US" sz="1400" b="1" dirty="0">
                <a:solidFill>
                  <a:srgbClr val="0000FF"/>
                </a:solidFill>
              </a:rPr>
              <a:t>(iv3).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Anxious</a:t>
            </a:r>
          </a:p>
          <a:p>
            <a:r>
              <a:rPr lang="en-GB" sz="1400" b="1" i="1" dirty="0"/>
              <a:t>They get really nervous and stressed…’nobody would ask ever again if I don’t say yes to writing this or joining this project’ </a:t>
            </a:r>
            <a:r>
              <a:rPr lang="en-GB" sz="1400" b="1" dirty="0">
                <a:solidFill>
                  <a:srgbClr val="0000FF"/>
                </a:solidFill>
              </a:rPr>
              <a:t>(iv10).</a:t>
            </a:r>
            <a:endParaRPr lang="en-US" sz="1400" b="1" dirty="0">
              <a:solidFill>
                <a:srgbClr val="0000FF"/>
              </a:solidFill>
            </a:endParaRPr>
          </a:p>
        </p:txBody>
      </p:sp>
      <p:pic>
        <p:nvPicPr>
          <p:cNvPr id="7" name="Picture Placeholder 5">
            <a:extLst>
              <a:ext uri="{FF2B5EF4-FFF2-40B4-BE49-F238E27FC236}">
                <a16:creationId xmlns:a16="http://schemas.microsoft.com/office/drawing/2014/main" id="{3BD9DE8B-5812-E54E-A9C5-593AE99A4AA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5689" y="4684688"/>
            <a:ext cx="2743199" cy="20768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5D5E16-55E5-5A49-A778-60BDF7E9BB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5112" y="4675642"/>
            <a:ext cx="2743199" cy="200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34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CBB99B2-9F88-D645-9B31-731EFC17644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286834-FA89-D04D-80C1-246B4EF4BD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73175" y="1616927"/>
            <a:ext cx="4181254" cy="4571999"/>
          </a:xfrm>
        </p:spPr>
        <p:txBody>
          <a:bodyPr>
            <a:normAutofit/>
          </a:bodyPr>
          <a:lstStyle/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800" b="1" dirty="0"/>
              <a:t>What ways of knowing can allow us to think differently about gender and leadership?</a:t>
            </a:r>
          </a:p>
          <a:p>
            <a:pPr algn="l">
              <a:buClr>
                <a:srgbClr val="0000FF"/>
              </a:buClr>
            </a:pPr>
            <a:endParaRPr lang="en-US" sz="1800" b="1" dirty="0"/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800" b="1" dirty="0"/>
              <a:t>What conditions of possibility exist for feminist leadership?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en-GB" sz="1800" b="1" dirty="0"/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800" b="1" dirty="0"/>
              <a:t>How to shift from a politics of representation to </a:t>
            </a:r>
            <a:r>
              <a:rPr lang="en-US" sz="1800" b="1" i="1" dirty="0"/>
              <a:t>i.e. </a:t>
            </a:r>
            <a:r>
              <a:rPr lang="en-US" sz="1800" b="1" dirty="0"/>
              <a:t>counting more women into neoliberal universities to a politics of vision, and indeed, of hope?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1800" b="1" dirty="0"/>
          </a:p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56C18DC-A151-2B4D-A4D7-1F2C62863E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Questions: Leadership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as </a:t>
            </a:r>
            <a:r>
              <a:rPr lang="en-US" dirty="0"/>
              <a:t>a </a:t>
            </a:r>
            <a:r>
              <a:rPr lang="en-US" dirty="0" err="1"/>
              <a:t>Counternormative</a:t>
            </a:r>
            <a:r>
              <a:rPr lang="en-US" dirty="0"/>
              <a:t> Force?</a:t>
            </a:r>
          </a:p>
        </p:txBody>
      </p:sp>
    </p:spTree>
    <p:extLst>
      <p:ext uri="{BB962C8B-B14F-4D97-AF65-F5344CB8AC3E}">
        <p14:creationId xmlns:p14="http://schemas.microsoft.com/office/powerpoint/2010/main" val="269089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Making </a:t>
            </a:r>
            <a:r>
              <a:rPr lang="en-US" dirty="0" err="1"/>
              <a:t>Alternativity</a:t>
            </a:r>
            <a:r>
              <a:rPr lang="en-US" dirty="0"/>
              <a:t> Imaginable:</a:t>
            </a:r>
          </a:p>
          <a:p>
            <a:r>
              <a:rPr lang="en-US" dirty="0"/>
              <a:t>How Can We ….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1416128"/>
            <a:ext cx="4606290" cy="4162248"/>
          </a:xfrm>
        </p:spPr>
        <p:txBody>
          <a:bodyPr>
            <a:noAutofit/>
          </a:bodyPr>
          <a:lstStyle/>
          <a:p>
            <a:pPr algn="l">
              <a:buClr>
                <a:srgbClr val="0000FF"/>
              </a:buClr>
            </a:pPr>
            <a:endParaRPr lang="en-GB" sz="2400" b="1">
              <a:solidFill>
                <a:srgbClr val="0000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2400" b="1">
                <a:solidFill>
                  <a:srgbClr val="0000FF"/>
                </a:solidFill>
              </a:rPr>
              <a:t>Identify</a:t>
            </a:r>
            <a:r>
              <a:rPr lang="en-GB" sz="2400" b="1"/>
              <a:t> new lexicons/ vocabularies for intersecting gender and leadership.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2400" b="1">
                <a:solidFill>
                  <a:srgbClr val="0000FF"/>
                </a:solidFill>
              </a:rPr>
              <a:t>Align</a:t>
            </a:r>
            <a:r>
              <a:rPr lang="en-US" sz="2400" b="1"/>
              <a:t> </a:t>
            </a:r>
            <a:r>
              <a:rPr lang="en-GB" sz="2400" b="1"/>
              <a:t>imaginations/ concepts/ actualisations for women leaders?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2400" b="1">
                <a:solidFill>
                  <a:srgbClr val="0000FF"/>
                </a:solidFill>
              </a:rPr>
              <a:t>Imagine, </a:t>
            </a:r>
            <a:r>
              <a:rPr lang="en-GB" sz="2400" b="1"/>
              <a:t>exchange knowledge and research the future of gender-free universities that we want to see.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2F714B9-7106-E04A-90A7-3FDDCCB95CC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8628431" y="-5"/>
            <a:ext cx="203931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7" name="Picture 56" descr="Finnish Photographer Proves Fairy Forests Are Real In Finland">
            <a:extLst>
              <a:ext uri="{FF2B5EF4-FFF2-40B4-BE49-F238E27FC236}">
                <a16:creationId xmlns:a16="http://schemas.microsoft.com/office/drawing/2014/main" id="{35A328CB-912D-5D46-B580-145799407761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 r:link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6290" y="1436275"/>
            <a:ext cx="4537710" cy="532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4385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9E131E2-C84E-9C48-A614-15CE2F8FBD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1723" y="189116"/>
            <a:ext cx="6730684" cy="17278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20690F5-E6CC-CC4A-B854-6ADF155205C3}"/>
              </a:ext>
            </a:extLst>
          </p:cNvPr>
          <p:cNvSpPr/>
          <p:nvPr/>
        </p:nvSpPr>
        <p:spPr>
          <a:xfrm>
            <a:off x="99753" y="1922103"/>
            <a:ext cx="873252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FF"/>
              </a:buClr>
            </a:pPr>
            <a:r>
              <a:rPr lang="sv-SE" sz="1200" b="1" dirty="0">
                <a:solidFill>
                  <a:srgbClr val="114DDD"/>
                </a:solidFill>
              </a:rPr>
              <a:t>Follow Up?</a:t>
            </a:r>
          </a:p>
          <a:p>
            <a:pPr marL="171450" indent="-17145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Morley, L. &amp; Crossouard, B. (2017) Women in Higher Education Leadership in South Asia: Willfulness and Willingness. In, Morley, L. (</a:t>
            </a:r>
            <a:r>
              <a:rPr lang="en-US" sz="1200" dirty="0" err="1">
                <a:solidFill>
                  <a:schemeClr val="bg1"/>
                </a:solidFill>
              </a:rPr>
              <a:t>ed</a:t>
            </a:r>
            <a:r>
              <a:rPr lang="en-US" sz="1200" dirty="0">
                <a:solidFill>
                  <a:schemeClr val="bg1"/>
                </a:solidFill>
              </a:rPr>
              <a:t>) </a:t>
            </a:r>
            <a:r>
              <a:rPr lang="en-US" sz="1200" i="1" dirty="0">
                <a:solidFill>
                  <a:schemeClr val="bg1"/>
                </a:solidFill>
              </a:rPr>
              <a:t>Europa World of Learning 2017 Essays on Gender Equality. </a:t>
            </a:r>
            <a:r>
              <a:rPr lang="en-US" sz="1200" dirty="0">
                <a:solidFill>
                  <a:schemeClr val="bg1"/>
                </a:solidFill>
              </a:rPr>
              <a:t>London: Routledge.</a:t>
            </a:r>
            <a:endParaRPr lang="en-GB" sz="1200" dirty="0">
              <a:solidFill>
                <a:schemeClr val="bg1"/>
              </a:solidFill>
            </a:endParaRPr>
          </a:p>
          <a:p>
            <a:pPr marL="171450" lvl="0" indent="-17145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Morley, L. and Crossouard, B. (2016). "Gender in the </a:t>
            </a:r>
            <a:r>
              <a:rPr lang="en-US" sz="1200" dirty="0" err="1">
                <a:solidFill>
                  <a:schemeClr val="bg1"/>
                </a:solidFill>
              </a:rPr>
              <a:t>Neoliberalised</a:t>
            </a:r>
            <a:r>
              <a:rPr lang="en-US" sz="1200" dirty="0">
                <a:solidFill>
                  <a:schemeClr val="bg1"/>
                </a:solidFill>
              </a:rPr>
              <a:t> Global Academy: the Affective Economy of Women and Leadership in South Asia." </a:t>
            </a:r>
            <a:r>
              <a:rPr lang="en-US" sz="1200" i="1" dirty="0">
                <a:solidFill>
                  <a:schemeClr val="bg1"/>
                </a:solidFill>
              </a:rPr>
              <a:t>British Journal of Sociology of Education</a:t>
            </a:r>
            <a:r>
              <a:rPr lang="en-US" sz="1200" dirty="0">
                <a:solidFill>
                  <a:schemeClr val="bg1"/>
                </a:solidFill>
              </a:rPr>
              <a:t> 37(1): 149-168.</a:t>
            </a:r>
          </a:p>
          <a:p>
            <a:pPr marL="171450" lvl="0" indent="-17145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Morley, L., &amp; Crossouard, B. (2016). Rejection, Refusal, Reluctance, </a:t>
            </a:r>
            <a:r>
              <a:rPr lang="en-US" sz="1200" dirty="0" err="1">
                <a:solidFill>
                  <a:schemeClr val="bg1"/>
                </a:solidFill>
              </a:rPr>
              <a:t>Revisioning</a:t>
            </a:r>
            <a:r>
              <a:rPr lang="en-US" sz="1200" dirty="0">
                <a:solidFill>
                  <a:schemeClr val="bg1"/>
                </a:solidFill>
              </a:rPr>
              <a:t>: Women in Higher Education Leadership in South Asia. </a:t>
            </a:r>
            <a:r>
              <a:rPr lang="en-US" sz="1200" i="1" dirty="0">
                <a:solidFill>
                  <a:schemeClr val="bg1"/>
                </a:solidFill>
              </a:rPr>
              <a:t>Studies in Higher Education</a:t>
            </a:r>
            <a:r>
              <a:rPr lang="en-US" sz="1200" dirty="0">
                <a:solidFill>
                  <a:schemeClr val="bg1"/>
                </a:solidFill>
              </a:rPr>
              <a:t>. </a:t>
            </a:r>
            <a:r>
              <a:rPr lang="en-US" sz="1200" i="1" dirty="0">
                <a:solidFill>
                  <a:schemeClr val="bg1"/>
                </a:solidFill>
              </a:rPr>
              <a:t>46</a:t>
            </a:r>
            <a:r>
              <a:rPr lang="en-US" sz="1200" dirty="0">
                <a:solidFill>
                  <a:schemeClr val="bg1"/>
                </a:solidFill>
              </a:rPr>
              <a:t>(5), 801-814.</a:t>
            </a:r>
          </a:p>
          <a:p>
            <a:pPr marL="171450" lvl="0" indent="-17145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bg1"/>
                </a:solidFill>
              </a:rPr>
              <a:t>Morley, L. (2014) Lost Leaders: Women in the Global Academy. </a:t>
            </a:r>
            <a:r>
              <a:rPr lang="en-GB" sz="1200" i="1" dirty="0">
                <a:solidFill>
                  <a:schemeClr val="bg1"/>
                </a:solidFill>
              </a:rPr>
              <a:t>Higher Education Research and Development </a:t>
            </a:r>
            <a:r>
              <a:rPr lang="en-US" sz="1200" dirty="0">
                <a:solidFill>
                  <a:schemeClr val="bg1"/>
                </a:solidFill>
              </a:rPr>
              <a:t>33 (1) 111–125.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endParaRPr lang="en-GB" sz="1200" i="1" dirty="0">
              <a:solidFill>
                <a:schemeClr val="bg1"/>
              </a:solidFill>
            </a:endParaRPr>
          </a:p>
          <a:p>
            <a:pPr marL="171450" lvl="0" indent="-17145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bg1"/>
                </a:solidFill>
              </a:rPr>
              <a:t>Morley, L. (2013) "The Rules of the Game: Women and the </a:t>
            </a:r>
            <a:r>
              <a:rPr lang="en-GB" sz="1200" dirty="0" err="1">
                <a:solidFill>
                  <a:schemeClr val="bg1"/>
                </a:solidFill>
              </a:rPr>
              <a:t>Leaderist</a:t>
            </a:r>
            <a:r>
              <a:rPr lang="en-GB" sz="1200" dirty="0">
                <a:solidFill>
                  <a:schemeClr val="bg1"/>
                </a:solidFill>
              </a:rPr>
              <a:t> Turn in Higher Education " </a:t>
            </a:r>
            <a:r>
              <a:rPr lang="en-GB" sz="1200" i="1" dirty="0">
                <a:solidFill>
                  <a:schemeClr val="bg1"/>
                </a:solidFill>
              </a:rPr>
              <a:t>Gender and Education</a:t>
            </a:r>
            <a:r>
              <a:rPr lang="en-GB" sz="1200" dirty="0">
                <a:solidFill>
                  <a:schemeClr val="bg1"/>
                </a:solidFill>
              </a:rPr>
              <a:t>. 25(1):116-131.</a:t>
            </a:r>
          </a:p>
          <a:p>
            <a:pPr marL="171450" lvl="0" indent="-17145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bg1"/>
                </a:solidFill>
              </a:rPr>
              <a:t>Lund, R. (2018). The Social Organization of Boasting. </a:t>
            </a:r>
            <a:r>
              <a:rPr lang="en-GB" sz="1200" i="1" dirty="0">
                <a:solidFill>
                  <a:schemeClr val="bg1"/>
                </a:solidFill>
              </a:rPr>
              <a:t>Gender and Education</a:t>
            </a:r>
            <a:r>
              <a:rPr lang="en-GB" sz="1200" dirty="0">
                <a:solidFill>
                  <a:schemeClr val="bg1"/>
                </a:solidFill>
              </a:rPr>
              <a:t>. https://doi.org/10.1080/09540253.2018.1482412</a:t>
            </a:r>
          </a:p>
          <a:p>
            <a:pPr marL="171450" lvl="0" indent="-17145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bg1"/>
                </a:solidFill>
              </a:rPr>
              <a:t>Lund, R. &amp; </a:t>
            </a:r>
            <a:r>
              <a:rPr lang="en-GB" sz="1200" dirty="0" err="1">
                <a:solidFill>
                  <a:schemeClr val="bg1"/>
                </a:solidFill>
              </a:rPr>
              <a:t>Tienari</a:t>
            </a:r>
            <a:r>
              <a:rPr lang="en-GB" sz="1200" dirty="0">
                <a:solidFill>
                  <a:schemeClr val="bg1"/>
                </a:solidFill>
              </a:rPr>
              <a:t>, J. (2019) Passion, Care and Eros in the Gendered Neoliberal University. </a:t>
            </a:r>
            <a:r>
              <a:rPr lang="en-GB" sz="1200" i="1" dirty="0">
                <a:solidFill>
                  <a:schemeClr val="bg1"/>
                </a:solidFill>
              </a:rPr>
              <a:t>Organization</a:t>
            </a:r>
            <a:r>
              <a:rPr lang="en-GB" sz="1200" dirty="0">
                <a:solidFill>
                  <a:schemeClr val="bg1"/>
                </a:solidFill>
              </a:rPr>
              <a:t>. 26(1), 98-121.</a:t>
            </a:r>
          </a:p>
          <a:p>
            <a:pPr marL="171450" lvl="0" indent="-17145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bg1"/>
                </a:solidFill>
              </a:rPr>
              <a:t>Lund, R., </a:t>
            </a:r>
            <a:r>
              <a:rPr lang="en-GB" sz="1200" dirty="0" err="1">
                <a:solidFill>
                  <a:schemeClr val="bg1"/>
                </a:solidFill>
              </a:rPr>
              <a:t>Merilainen</a:t>
            </a:r>
            <a:r>
              <a:rPr lang="en-GB" sz="1200" dirty="0">
                <a:solidFill>
                  <a:schemeClr val="bg1"/>
                </a:solidFill>
              </a:rPr>
              <a:t>, S. &amp; </a:t>
            </a:r>
            <a:r>
              <a:rPr lang="en-GB" sz="1200" dirty="0" err="1">
                <a:solidFill>
                  <a:schemeClr val="bg1"/>
                </a:solidFill>
              </a:rPr>
              <a:t>Tienari</a:t>
            </a:r>
            <a:r>
              <a:rPr lang="en-GB" sz="1200" dirty="0">
                <a:solidFill>
                  <a:schemeClr val="bg1"/>
                </a:solidFill>
              </a:rPr>
              <a:t>, J. (2019) New Masculinities in Universities? Discourses, Ambivalence and Potential Change. </a:t>
            </a:r>
            <a:r>
              <a:rPr lang="en-GB" sz="1200" i="1" dirty="0">
                <a:solidFill>
                  <a:schemeClr val="bg1"/>
                </a:solidFill>
              </a:rPr>
              <a:t>Gender, Work and Organization</a:t>
            </a:r>
            <a:r>
              <a:rPr lang="en-GB" sz="1200" dirty="0">
                <a:solidFill>
                  <a:schemeClr val="bg1"/>
                </a:solidFill>
              </a:rPr>
              <a:t>. </a:t>
            </a:r>
            <a:r>
              <a:rPr lang="en-GB" sz="1200" u="sng" dirty="0" smtClean="0">
                <a:hlinkClick r:id="rId3"/>
              </a:rPr>
              <a:t>https</a:t>
            </a:r>
            <a:r>
              <a:rPr lang="en-GB" sz="1200" u="sng" dirty="0">
                <a:hlinkClick r:id="rId3"/>
              </a:rPr>
              <a:t>://doi.org/10.1111/gwao.12383</a:t>
            </a:r>
            <a:endParaRPr lang="en-GB" sz="1200" u="sng" dirty="0"/>
          </a:p>
          <a:p>
            <a:r>
              <a:rPr lang="en-GB" sz="1200" dirty="0"/>
              <a:t/>
            </a:r>
            <a:br>
              <a:rPr lang="en-GB" sz="1200" dirty="0"/>
            </a:br>
            <a:endParaRPr lang="sv-SE" sz="1200" b="1" dirty="0">
              <a:solidFill>
                <a:schemeClr val="bg1"/>
              </a:solidFill>
            </a:endParaRPr>
          </a:p>
          <a:p>
            <a:pPr>
              <a:buClr>
                <a:srgbClr val="0000FF"/>
              </a:buClr>
            </a:pPr>
            <a:r>
              <a:rPr lang="en-GB" sz="1200" b="1" dirty="0">
                <a:solidFill>
                  <a:srgbClr val="114DDD"/>
                </a:solidFill>
              </a:rPr>
              <a:t>CHEER Website: </a:t>
            </a:r>
            <a:r>
              <a:rPr lang="en-GB" sz="1200" b="1" u="sng" dirty="0" smtClean="0">
                <a:solidFill>
                  <a:schemeClr val="bg1"/>
                </a:solidFill>
                <a:hlinkClick r:id="rId4"/>
              </a:rPr>
              <a:t>www.sussex.ac.uk/education/cheer</a:t>
            </a:r>
            <a:r>
              <a:rPr lang="en-GB" sz="1200" b="1" dirty="0">
                <a:solidFill>
                  <a:schemeClr val="bg1"/>
                </a:solidFill>
              </a:rPr>
              <a:t> </a:t>
            </a:r>
            <a:r>
              <a:rPr lang="en-GB" sz="1200" b="1" dirty="0" smtClean="0">
                <a:solidFill>
                  <a:schemeClr val="bg1"/>
                </a:solidFill>
              </a:rPr>
              <a:t>                                     </a:t>
            </a:r>
            <a:r>
              <a:rPr lang="en-GB" sz="1200" b="1" dirty="0" smtClean="0">
                <a:solidFill>
                  <a:srgbClr val="114DDD"/>
                </a:solidFill>
              </a:rPr>
              <a:t>Twitter</a:t>
            </a:r>
            <a:r>
              <a:rPr lang="en-GB" sz="1200" b="1" dirty="0">
                <a:solidFill>
                  <a:srgbClr val="114DDD"/>
                </a:solidFill>
              </a:rPr>
              <a:t>: </a:t>
            </a:r>
            <a:r>
              <a:rPr lang="sv-SE" sz="1200" b="1" dirty="0">
                <a:solidFill>
                  <a:schemeClr val="bg1"/>
                </a:solidFill>
              </a:rPr>
              <a:t>@SussexCHEER</a:t>
            </a:r>
          </a:p>
          <a:p>
            <a:pPr>
              <a:buClr>
                <a:srgbClr val="0000FF"/>
              </a:buClr>
            </a:pPr>
            <a:r>
              <a:rPr lang="sv-SE" sz="1200" b="1" dirty="0" smtClean="0">
                <a:solidFill>
                  <a:srgbClr val="114DDD"/>
                </a:solidFill>
              </a:rPr>
              <a:t/>
            </a:r>
            <a:br>
              <a:rPr lang="sv-SE" sz="1200" b="1" dirty="0" smtClean="0">
                <a:solidFill>
                  <a:srgbClr val="114DDD"/>
                </a:solidFill>
              </a:rPr>
            </a:br>
            <a:r>
              <a:rPr lang="sv-SE" sz="1200" b="1" dirty="0" smtClean="0">
                <a:solidFill>
                  <a:srgbClr val="114DDD"/>
                </a:solidFill>
              </a:rPr>
              <a:t>Facebook</a:t>
            </a:r>
            <a:r>
              <a:rPr lang="sv-SE" sz="1200" b="1" dirty="0">
                <a:solidFill>
                  <a:srgbClr val="114DDD"/>
                </a:solidFill>
              </a:rPr>
              <a:t>: </a:t>
            </a:r>
            <a:r>
              <a:rPr lang="sv-SE" sz="1200" b="1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www.facebook.com/groups/CHEERSussex/</a:t>
            </a:r>
            <a:endParaRPr lang="sv-SE" sz="1200" b="1" dirty="0">
              <a:solidFill>
                <a:schemeClr val="bg1"/>
              </a:solidFill>
            </a:endParaRPr>
          </a:p>
          <a:p>
            <a:pPr>
              <a:buClr>
                <a:srgbClr val="0000FF"/>
              </a:buClr>
            </a:pPr>
            <a:r>
              <a:rPr lang="sv-SE" sz="1600" b="1" dirty="0">
                <a:solidFill>
                  <a:schemeClr val="bg1"/>
                </a:solidFill>
              </a:rPr>
              <a:t/>
            </a:r>
            <a:br>
              <a:rPr lang="sv-SE" sz="1600" b="1" dirty="0">
                <a:solidFill>
                  <a:schemeClr val="bg1"/>
                </a:solidFill>
              </a:rPr>
            </a:br>
            <a:endParaRPr lang="en-GB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400305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D64202B7-D0FA-44D9-9909-DDFF8111F21C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F2A52BC-AB4D-448C-8D98-DF3AF4E163E1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E228498-5DE1-4DDC-AFD4-D42D0F5D7794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3C79ECF0-6CC5-4BAC-816C-0A095970E9E1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294C94DA-1230-42E9-9F68-BE7A084D9CE3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729644C-C4D7-48A2-AB91-11884646E4F8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7BC8D762-7DFA-4BC6-918C-273D95DB931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 (4)</Template>
  <TotalTime>7917</TotalTime>
  <Words>1752</Words>
  <Application>Microsoft Office PowerPoint</Application>
  <PresentationFormat>On-screen Show (4:3)</PresentationFormat>
  <Paragraphs>239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8" baseType="lpstr">
      <vt:lpstr>Arial</vt:lpstr>
      <vt:lpstr>Calibri</vt:lpstr>
      <vt:lpstr>Georgia</vt:lpstr>
      <vt:lpstr>Wingdings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Document</vt:lpstr>
      <vt:lpstr>Women Leaders in Finnish Universities:  Navigating Neoliberalism, Narrating Neuroliberalism,  and Nurturing New Imaginaries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Entangling and Installing Neoliberalism in Higher Education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Stanley</dc:creator>
  <cp:lastModifiedBy>Heather Stanley</cp:lastModifiedBy>
  <cp:revision>692</cp:revision>
  <dcterms:created xsi:type="dcterms:W3CDTF">2016-06-09T09:36:01Z</dcterms:created>
  <dcterms:modified xsi:type="dcterms:W3CDTF">2019-11-14T13:47:01Z</dcterms:modified>
</cp:coreProperties>
</file>