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8" r:id="rId3"/>
    <p:sldId id="260" r:id="rId4"/>
    <p:sldId id="268" r:id="rId5"/>
    <p:sldId id="270" r:id="rId6"/>
    <p:sldId id="271" r:id="rId7"/>
    <p:sldId id="269" r:id="rId8"/>
    <p:sldId id="261" r:id="rId9"/>
    <p:sldId id="263" r:id="rId10"/>
    <p:sldId id="266" r:id="rId11"/>
    <p:sldId id="265" r:id="rId12"/>
    <p:sldId id="264" r:id="rId13"/>
    <p:sldId id="267" r:id="rId14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23/02/2015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0" y="633662"/>
            <a:ext cx="8528050" cy="783975"/>
          </a:xfrm>
        </p:spPr>
        <p:txBody>
          <a:bodyPr>
            <a:noAutofit/>
          </a:bodyPr>
          <a:lstStyle/>
          <a:p>
            <a:pPr algn="l"/>
            <a:r>
              <a:rPr lang="en-GB" sz="2000" b="1" dirty="0"/>
              <a:t>Women in Higher Education Leadership in South </a:t>
            </a:r>
            <a:r>
              <a:rPr lang="en-GB" sz="2000" b="1" dirty="0" smtClean="0"/>
              <a:t>Asia</a:t>
            </a:r>
            <a:r>
              <a:rPr lang="en-GB" sz="2000" b="1" dirty="0"/>
              <a:t>: </a:t>
            </a: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b="1" dirty="0" smtClean="0"/>
              <a:t>Rejection</a:t>
            </a:r>
            <a:r>
              <a:rPr lang="en-GB" sz="2000" b="1" dirty="0"/>
              <a:t>, Refusal</a:t>
            </a:r>
            <a:r>
              <a:rPr lang="en-GB" sz="2000" b="1" dirty="0" smtClean="0"/>
              <a:t>,</a:t>
            </a:r>
            <a:r>
              <a:rPr lang="en-GB" sz="2000" dirty="0"/>
              <a:t> </a:t>
            </a:r>
            <a:r>
              <a:rPr lang="en-GB" sz="2000" b="1" dirty="0" smtClean="0"/>
              <a:t>Reluctance</a:t>
            </a:r>
            <a:r>
              <a:rPr lang="en-GB" sz="2000" b="1" dirty="0"/>
              <a:t>, Revisioning</a:t>
            </a:r>
            <a:r>
              <a:rPr lang="en-GB" sz="2400" dirty="0"/>
              <a:t/>
            </a:r>
            <a:br>
              <a:rPr lang="en-GB" sz="2400" dirty="0"/>
            </a:br>
            <a:endParaRPr lang="en-US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 flipH="1">
            <a:off x="457200" y="2174873"/>
            <a:ext cx="4040188" cy="1553748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rgbClr val="FFFFFF"/>
                </a:solidFill>
              </a:rPr>
              <a:t>Professor Louise </a:t>
            </a:r>
            <a:r>
              <a:rPr lang="en-GB" sz="3000" dirty="0" smtClean="0">
                <a:solidFill>
                  <a:srgbClr val="FFFFFF"/>
                </a:solidFill>
              </a:rPr>
              <a:t>Morley</a:t>
            </a: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57200" y="3288632"/>
            <a:ext cx="4040188" cy="1804737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FontTx/>
              <a:buNone/>
              <a:defRPr/>
            </a:pPr>
            <a:r>
              <a:rPr lang="en-GB" b="1" dirty="0">
                <a:solidFill>
                  <a:srgbClr val="FFFFFF"/>
                </a:solidFill>
              </a:rPr>
              <a:t>Centre for </a:t>
            </a:r>
            <a:r>
              <a:rPr lang="en-GB" b="1" dirty="0" smtClean="0">
                <a:solidFill>
                  <a:srgbClr val="FFFFFF"/>
                </a:solidFill>
              </a:rPr>
              <a:t>Higher Education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rgbClr val="FFFFFF"/>
                </a:solidFill>
              </a:rPr>
              <a:t>and Equity Research </a:t>
            </a:r>
            <a:r>
              <a:rPr lang="en-GB" b="1" dirty="0">
                <a:solidFill>
                  <a:srgbClr val="FFFFFF"/>
                </a:solidFill>
              </a:rPr>
              <a:t>(CHEER</a:t>
            </a:r>
            <a:r>
              <a:rPr lang="en-GB" b="1" dirty="0" smtClean="0">
                <a:solidFill>
                  <a:srgbClr val="FFFFFF"/>
                </a:solidFill>
              </a:rPr>
              <a:t>)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rgbClr val="FFFFFF"/>
                </a:solidFill>
              </a:rPr>
              <a:t>University </a:t>
            </a:r>
            <a:r>
              <a:rPr lang="en-GB" b="1" dirty="0">
                <a:solidFill>
                  <a:srgbClr val="FFFFFF"/>
                </a:solidFill>
              </a:rPr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645025" y="1780673"/>
            <a:ext cx="4041775" cy="308440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951" y="6180965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Content Placeholder 4"/>
          <p:cNvPicPr>
            <a:picLocks noGrp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09" b="-28209"/>
          <a:stretch>
            <a:fillRect/>
          </a:stretch>
        </p:blipFill>
        <p:spPr bwMode="auto">
          <a:xfrm>
            <a:off x="4636727" y="1612233"/>
            <a:ext cx="4041775" cy="4162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Provocations: </a:t>
            </a:r>
            <a:r>
              <a:rPr lang="en-US" sz="3600" b="1" dirty="0"/>
              <a:t>Identifying Women Leaders</a:t>
            </a:r>
            <a:br>
              <a:rPr lang="en-US" sz="3600" b="1" dirty="0"/>
            </a:br>
            <a:endParaRPr lang="en-US" sz="3600" b="1" dirty="0"/>
          </a:p>
        </p:txBody>
      </p:sp>
      <p:pic>
        <p:nvPicPr>
          <p:cNvPr id="8" name="Content Placeholder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7" r="14307"/>
          <a:stretch>
            <a:fillRect/>
          </a:stretch>
        </p:blipFill>
        <p:spPr bwMode="auto">
          <a:xfrm>
            <a:off x="457201" y="1417638"/>
            <a:ext cx="3194050" cy="47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3889375" y="1254126"/>
            <a:ext cx="4797425" cy="5080000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200" b="1" dirty="0"/>
              <a:t>What is it that people don’t see</a:t>
            </a:r>
            <a:r>
              <a:rPr lang="en-US" sz="3200" b="1" dirty="0" smtClean="0"/>
              <a:t>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2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200" b="1" dirty="0"/>
              <a:t>Why don’t they see it</a:t>
            </a:r>
            <a:r>
              <a:rPr lang="en-US" sz="3200" b="1" dirty="0" smtClean="0"/>
              <a:t>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2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200" b="1" dirty="0"/>
              <a:t>What do current </a:t>
            </a:r>
            <a:r>
              <a:rPr lang="en-US" sz="3200" b="1" dirty="0" smtClean="0"/>
              <a:t>practices reveal </a:t>
            </a:r>
            <a:r>
              <a:rPr lang="en-US" sz="3200" b="1" dirty="0"/>
              <a:t>and obscure?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599" cy="792270"/>
          </a:xfrm>
        </p:spPr>
        <p:txBody>
          <a:bodyPr>
            <a:noAutofit/>
          </a:bodyPr>
          <a:lstStyle/>
          <a:p>
            <a:r>
              <a:rPr lang="en-GB" sz="3200" dirty="0"/>
              <a:t/>
            </a:r>
            <a:br>
              <a:rPr lang="en-GB" sz="3200" dirty="0"/>
            </a:br>
            <a:r>
              <a:rPr lang="en-US" sz="3600" dirty="0" smtClean="0"/>
              <a:t>A </a:t>
            </a:r>
            <a:r>
              <a:rPr lang="en-US" sz="3600" dirty="0"/>
              <a:t>Two-Way Gaze?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397748" cy="4691063"/>
          </a:xfrm>
        </p:spPr>
        <p:txBody>
          <a:bodyPr>
            <a:normAutofit/>
          </a:bodyPr>
          <a:lstStyle/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endParaRPr lang="en-US" sz="3200" b="1" dirty="0" smtClean="0">
              <a:solidFill>
                <a:srgbClr val="FFFFFF"/>
              </a:solidFill>
            </a:endParaRPr>
          </a:p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r>
              <a:rPr lang="en-US" sz="3200" b="1" dirty="0" smtClean="0">
                <a:solidFill>
                  <a:srgbClr val="FFFFFF"/>
                </a:solidFill>
              </a:rPr>
              <a:t>How </a:t>
            </a:r>
            <a:r>
              <a:rPr lang="en-US" sz="3200" b="1" dirty="0">
                <a:solidFill>
                  <a:srgbClr val="FFFFFF"/>
                </a:solidFill>
              </a:rPr>
              <a:t>are women being seen </a:t>
            </a:r>
            <a:r>
              <a:rPr lang="en-US" sz="3200" b="1" i="1" dirty="0">
                <a:solidFill>
                  <a:srgbClr val="FFFFFF"/>
                </a:solidFill>
              </a:rPr>
              <a:t>e.g</a:t>
            </a:r>
            <a:r>
              <a:rPr lang="en-US" sz="3200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endParaRPr lang="en-US" sz="3200" b="1" dirty="0">
              <a:solidFill>
                <a:srgbClr val="FFFFFF"/>
              </a:solidFill>
            </a:endParaRPr>
          </a:p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r>
              <a:rPr lang="en-US" sz="3200" b="1" dirty="0">
                <a:solidFill>
                  <a:srgbClr val="FFFFFF"/>
                </a:solidFill>
              </a:rPr>
              <a:t>How are women viewing leadership </a:t>
            </a:r>
            <a:r>
              <a:rPr lang="en-US" sz="3200" b="1" i="1" dirty="0">
                <a:solidFill>
                  <a:srgbClr val="FFFFFF"/>
                </a:solidFill>
              </a:rPr>
              <a:t>e.g. </a:t>
            </a:r>
            <a:r>
              <a:rPr lang="en-US" sz="3200" b="1" dirty="0" smtClean="0">
                <a:solidFill>
                  <a:srgbClr val="FFFFFF"/>
                </a:solidFill>
              </a:rPr>
              <a:t>unliveable </a:t>
            </a:r>
            <a:r>
              <a:rPr lang="en-US" sz="3200" b="1" dirty="0">
                <a:solidFill>
                  <a:srgbClr val="FFFFFF"/>
                </a:solidFill>
              </a:rPr>
              <a:t>lives?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3" r="30743"/>
          <a:stretch>
            <a:fillRect/>
          </a:stretch>
        </p:blipFill>
        <p:spPr bwMode="auto">
          <a:xfrm>
            <a:off x="5318125" y="1065320"/>
            <a:ext cx="3368675" cy="5060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91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>
            <a:noAutofit/>
          </a:bodyPr>
          <a:lstStyle/>
          <a:p>
            <a:r>
              <a:rPr lang="en-US" sz="4800" b="1" dirty="0"/>
              <a:t>Evidence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6375" y="857250"/>
            <a:ext cx="4159249" cy="5730875"/>
          </a:xfrm>
        </p:spPr>
        <p:txBody>
          <a:bodyPr>
            <a:normAutofit fontScale="70000" lnSpcReduction="20000"/>
          </a:bodyPr>
          <a:lstStyle/>
          <a:p>
            <a:pPr>
              <a:buClr>
                <a:srgbClr val="FF66FF"/>
              </a:buClr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 marL="285750" indent="-285750">
              <a:buClr>
                <a:srgbClr val="FF66FF"/>
              </a:buClr>
              <a:buFont typeface="Arial"/>
              <a:buChar char="•"/>
              <a:defRPr/>
            </a:pPr>
            <a:r>
              <a:rPr lang="en-US" b="1" dirty="0">
                <a:solidFill>
                  <a:srgbClr val="FFFFFF"/>
                </a:solidFill>
              </a:rPr>
              <a:t>Literature and Policy Review </a:t>
            </a:r>
          </a:p>
          <a:p>
            <a:pPr marL="285750" indent="-285750">
              <a:buClr>
                <a:srgbClr val="FF66FF"/>
              </a:buClr>
              <a:buFont typeface="Arial"/>
              <a:buChar char="•"/>
              <a:defRPr/>
            </a:pPr>
            <a:r>
              <a:rPr lang="en-US" b="1" dirty="0">
                <a:solidFill>
                  <a:srgbClr val="FFFFFF"/>
                </a:solidFill>
              </a:rPr>
              <a:t>Statistical Review</a:t>
            </a:r>
          </a:p>
          <a:p>
            <a:pPr marL="285750" indent="-285750">
              <a:buClr>
                <a:srgbClr val="FF66FF"/>
              </a:buClr>
              <a:buFont typeface="Arial"/>
              <a:buChar char="•"/>
              <a:defRPr/>
            </a:pPr>
            <a:r>
              <a:rPr lang="en-US" b="1" dirty="0">
                <a:solidFill>
                  <a:srgbClr val="FFFFFF"/>
                </a:solidFill>
              </a:rPr>
              <a:t>30 Interviews </a:t>
            </a:r>
            <a:endParaRPr lang="en-US" b="1" dirty="0" smtClean="0">
              <a:solidFill>
                <a:srgbClr val="FFFFFF"/>
              </a:solidFill>
            </a:endParaRP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sz="2600" b="1" dirty="0" smtClean="0">
                <a:solidFill>
                  <a:srgbClr val="FF66FF"/>
                </a:solidFill>
              </a:rPr>
              <a:t>(</a:t>
            </a:r>
            <a:r>
              <a:rPr lang="en-US" sz="2600" b="1" dirty="0">
                <a:solidFill>
                  <a:srgbClr val="FF66FF"/>
                </a:solidFill>
              </a:rPr>
              <a:t>19 women and 11 men) </a:t>
            </a:r>
            <a:r>
              <a:rPr lang="en-US" sz="2600" b="1" dirty="0" smtClean="0">
                <a:solidFill>
                  <a:srgbClr val="FF66FF"/>
                </a:solidFill>
              </a:rPr>
              <a:t>Afghanistan</a:t>
            </a:r>
            <a:r>
              <a:rPr lang="en-US" sz="2600" b="1" dirty="0">
                <a:solidFill>
                  <a:srgbClr val="FF66FF"/>
                </a:solidFill>
              </a:rPr>
              <a:t>, Bangladesh, India, Nepal, Pakistan, Sri Lanka.</a:t>
            </a:r>
          </a:p>
          <a:p>
            <a:pPr>
              <a:buClr>
                <a:srgbClr val="FF66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FFFF"/>
                </a:solidFill>
              </a:rPr>
              <a:t>to women?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What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enables/ supports </a:t>
            </a:r>
            <a:r>
              <a:rPr lang="en-GB" b="1" dirty="0">
                <a:solidFill>
                  <a:srgbClr val="FFFFFF"/>
                </a:solidFill>
              </a:rPr>
              <a:t>women to enter leadership positions?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Personal experiences of being </a:t>
            </a:r>
            <a:r>
              <a:rPr lang="en-GB" b="1" dirty="0">
                <a:solidFill>
                  <a:srgbClr val="FF66FF"/>
                </a:solidFill>
              </a:rPr>
              <a:t>enabled/ impeded </a:t>
            </a:r>
            <a:r>
              <a:rPr lang="en-GB" b="1" dirty="0">
                <a:solidFill>
                  <a:srgbClr val="FFFFFF"/>
                </a:solidFill>
              </a:rPr>
              <a:t>from entering leadership? </a:t>
            </a:r>
          </a:p>
          <a:p>
            <a:endParaRPr lang="en-US" dirty="0"/>
          </a:p>
        </p:txBody>
      </p:sp>
      <p:pic>
        <p:nvPicPr>
          <p:cNvPr id="8" name="Content Placeholder 6"/>
          <p:cNvPicPr>
            <a:picLocks noGrp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4" r="21624"/>
          <a:stretch/>
        </p:blipFill>
        <p:spPr bwMode="auto">
          <a:xfrm>
            <a:off x="4365624" y="1600200"/>
            <a:ext cx="4321175" cy="45259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752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b="1" dirty="0" smtClean="0"/>
              <a:t>Higher Education in Nepal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7638"/>
            <a:ext cx="4038600" cy="6185429"/>
          </a:xfrm>
        </p:spPr>
        <p:txBody>
          <a:bodyPr>
            <a:normAutofit fontScale="55000" lnSpcReduction="20000"/>
          </a:bodyPr>
          <a:lstStyle/>
          <a:p>
            <a:pPr>
              <a:buClr>
                <a:srgbClr val="E74CFF"/>
              </a:buClr>
            </a:pPr>
            <a:r>
              <a:rPr lang="en-GB" sz="3300" b="1" dirty="0" smtClean="0"/>
              <a:t>Higher Education sector = </a:t>
            </a:r>
            <a:r>
              <a:rPr lang="en-US" sz="3300" b="1" dirty="0" smtClean="0"/>
              <a:t>expansion 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US" sz="3300" b="1" dirty="0"/>
              <a:t> </a:t>
            </a:r>
            <a:r>
              <a:rPr lang="en-US" sz="3300" b="1" dirty="0" smtClean="0"/>
              <a:t>     </a:t>
            </a:r>
            <a:r>
              <a:rPr lang="en-US" sz="3300" b="1" dirty="0" smtClean="0">
                <a:solidFill>
                  <a:srgbClr val="E74CFF"/>
                </a:solidFill>
              </a:rPr>
              <a:t> </a:t>
            </a:r>
            <a:r>
              <a:rPr lang="en-US" sz="2900" b="1" dirty="0" smtClean="0">
                <a:solidFill>
                  <a:srgbClr val="E74CFF"/>
                </a:solidFill>
              </a:rPr>
              <a:t>(</a:t>
            </a:r>
            <a:r>
              <a:rPr lang="en-US" sz="2900" b="1" dirty="0">
                <a:solidFill>
                  <a:srgbClr val="E74CFF"/>
                </a:solidFill>
              </a:rPr>
              <a:t>Sijapati, 2005</a:t>
            </a:r>
            <a:r>
              <a:rPr lang="en-US" sz="2900" b="1" dirty="0" smtClean="0">
                <a:solidFill>
                  <a:srgbClr val="E74CFF"/>
                </a:solidFill>
              </a:rPr>
              <a:t>)</a:t>
            </a:r>
          </a:p>
          <a:p>
            <a:pPr>
              <a:buClr>
                <a:srgbClr val="E74CFF"/>
              </a:buClr>
            </a:pPr>
            <a:endParaRPr lang="en-US" sz="3300" b="1" dirty="0"/>
          </a:p>
          <a:p>
            <a:pPr>
              <a:buClr>
                <a:srgbClr val="E74CFF"/>
              </a:buClr>
            </a:pPr>
            <a:r>
              <a:rPr lang="en-US" sz="3300" b="1" dirty="0" smtClean="0"/>
              <a:t>Over </a:t>
            </a:r>
            <a:r>
              <a:rPr lang="en-US" sz="3300" b="1" dirty="0"/>
              <a:t>55% of the population </a:t>
            </a:r>
            <a:r>
              <a:rPr lang="en-US" sz="3300" b="1" dirty="0" smtClean="0"/>
              <a:t>under 25</a:t>
            </a:r>
            <a:r>
              <a:rPr lang="en-GB" sz="3300" b="1" dirty="0" smtClean="0"/>
              <a:t> </a:t>
            </a:r>
            <a:r>
              <a:rPr lang="en-GB" sz="2900" b="1" dirty="0" smtClean="0">
                <a:solidFill>
                  <a:srgbClr val="E74CFF"/>
                </a:solidFill>
              </a:rPr>
              <a:t>(</a:t>
            </a:r>
            <a:r>
              <a:rPr lang="en-US" sz="2900" b="1" dirty="0">
                <a:solidFill>
                  <a:srgbClr val="E74CFF"/>
                </a:solidFill>
              </a:rPr>
              <a:t>Glencorse </a:t>
            </a:r>
            <a:r>
              <a:rPr lang="en-US" sz="2900" b="1" dirty="0" smtClean="0">
                <a:solidFill>
                  <a:srgbClr val="E74CFF"/>
                </a:solidFill>
              </a:rPr>
              <a:t>2014</a:t>
            </a:r>
            <a:r>
              <a:rPr lang="en-US" sz="2900" b="1" dirty="0">
                <a:solidFill>
                  <a:srgbClr val="E74CFF"/>
                </a:solidFill>
              </a:rPr>
              <a:t>) </a:t>
            </a:r>
            <a:endParaRPr lang="en-US" sz="2900" b="1" dirty="0" smtClean="0">
              <a:solidFill>
                <a:srgbClr val="E74CFF"/>
              </a:solidFill>
            </a:endParaRPr>
          </a:p>
          <a:p>
            <a:pPr>
              <a:buClr>
                <a:srgbClr val="E74CFF"/>
              </a:buClr>
            </a:pPr>
            <a:endParaRPr lang="en-US" sz="3300" b="1" dirty="0"/>
          </a:p>
          <a:p>
            <a:pPr>
              <a:buClr>
                <a:srgbClr val="E74CFF"/>
              </a:buClr>
            </a:pPr>
            <a:r>
              <a:rPr lang="en-US" sz="3300" b="1" dirty="0" smtClean="0"/>
              <a:t>Policy focus on Quality/ STEM</a:t>
            </a:r>
          </a:p>
          <a:p>
            <a:pPr>
              <a:buClr>
                <a:srgbClr val="E74CFF"/>
              </a:buClr>
            </a:pPr>
            <a:endParaRPr lang="en-US" sz="3300" b="1" dirty="0"/>
          </a:p>
          <a:p>
            <a:pPr>
              <a:buClr>
                <a:srgbClr val="E74CFF"/>
              </a:buClr>
            </a:pPr>
            <a:r>
              <a:rPr lang="en-US" sz="3300" b="1" dirty="0" smtClean="0"/>
              <a:t>No female Vice Chancellors</a:t>
            </a:r>
          </a:p>
          <a:p>
            <a:pPr>
              <a:buClr>
                <a:srgbClr val="E74CFF"/>
              </a:buClr>
            </a:pPr>
            <a:endParaRPr lang="en-US" sz="3300" b="1" dirty="0"/>
          </a:p>
          <a:p>
            <a:pPr>
              <a:buClr>
                <a:srgbClr val="E74CFF"/>
              </a:buClr>
            </a:pPr>
            <a:r>
              <a:rPr lang="en-GB" sz="3300" b="1" dirty="0" smtClean="0"/>
              <a:t>No </a:t>
            </a:r>
            <a:r>
              <a:rPr lang="en-GB" sz="3300" b="1" dirty="0"/>
              <a:t>attention to women or gender in the UGC Nepal Annual Report </a:t>
            </a:r>
            <a:endParaRPr lang="en-GB" sz="3300" b="1" dirty="0" smtClean="0"/>
          </a:p>
          <a:p>
            <a:pPr>
              <a:buClr>
                <a:srgbClr val="E74CFF"/>
              </a:buClr>
            </a:pPr>
            <a:endParaRPr lang="en-GB" sz="3300" b="1" dirty="0"/>
          </a:p>
          <a:p>
            <a:pPr>
              <a:buClr>
                <a:srgbClr val="E74CFF"/>
              </a:buClr>
            </a:pPr>
            <a:r>
              <a:rPr lang="en-GB" sz="3300" b="1" dirty="0" smtClean="0"/>
              <a:t>Lack of gender-disaggregated </a:t>
            </a:r>
            <a:r>
              <a:rPr lang="en-GB" sz="3300" b="1" dirty="0"/>
              <a:t>statistical </a:t>
            </a:r>
            <a:r>
              <a:rPr lang="en-GB" sz="3300" b="1" dirty="0" smtClean="0"/>
              <a:t>data</a:t>
            </a:r>
          </a:p>
          <a:p>
            <a:pPr>
              <a:buClr>
                <a:srgbClr val="E74CFF"/>
              </a:buClr>
            </a:pPr>
            <a:endParaRPr lang="en-GB" sz="3300" b="1" dirty="0"/>
          </a:p>
          <a:p>
            <a:pPr>
              <a:buClr>
                <a:srgbClr val="E74CFF"/>
              </a:buClr>
            </a:pPr>
            <a:r>
              <a:rPr lang="en-GB" sz="3300" b="1" dirty="0"/>
              <a:t>R</a:t>
            </a:r>
            <a:r>
              <a:rPr lang="en-GB" sz="3300" b="1" dirty="0" smtClean="0"/>
              <a:t>anked </a:t>
            </a:r>
            <a:r>
              <a:rPr lang="en-GB" sz="3300" b="1" dirty="0"/>
              <a:t>112 out of 142 countries in the 2014 Global Gender Gap Report </a:t>
            </a:r>
            <a:r>
              <a:rPr lang="en-GB" sz="2900" b="1" dirty="0">
                <a:solidFill>
                  <a:srgbClr val="E74CFF"/>
                </a:solidFill>
              </a:rPr>
              <a:t>(WEC, 2014</a:t>
            </a:r>
            <a:r>
              <a:rPr lang="en-GB" sz="2900" b="1" dirty="0" smtClean="0">
                <a:solidFill>
                  <a:srgbClr val="E74CFF"/>
                </a:solidFill>
              </a:rPr>
              <a:t>)</a:t>
            </a:r>
            <a:endParaRPr lang="en-GB" sz="2900" b="1" dirty="0">
              <a:solidFill>
                <a:srgbClr val="E74CFF"/>
              </a:solidFill>
            </a:endParaRP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5" name="Content Placeholder 15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26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Barriers to Women's Access </a:t>
            </a:r>
            <a:r>
              <a:rPr lang="en-GB" sz="4000" b="1" dirty="0"/>
              <a:t>to </a:t>
            </a:r>
            <a:r>
              <a:rPr lang="en-GB" sz="4000" b="1" dirty="0" smtClean="0"/>
              <a:t>Senior </a:t>
            </a:r>
            <a:r>
              <a:rPr lang="en-GB" sz="4000" b="1" dirty="0"/>
              <a:t>A</a:t>
            </a:r>
            <a:r>
              <a:rPr lang="en-GB" sz="4000" b="1" dirty="0" smtClean="0"/>
              <a:t>cademic </a:t>
            </a:r>
            <a:r>
              <a:rPr lang="en-GB" sz="4000" b="1" dirty="0"/>
              <a:t>P</a:t>
            </a:r>
            <a:r>
              <a:rPr lang="en-GB" sz="4000" b="1" dirty="0" smtClean="0"/>
              <a:t>osts 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0800"/>
            <a:ext cx="4038600" cy="5300133"/>
          </a:xfrm>
        </p:spPr>
        <p:txBody>
          <a:bodyPr>
            <a:normAutofit fontScale="25000" lnSpcReduction="20000"/>
          </a:bodyPr>
          <a:lstStyle/>
          <a:p>
            <a:pPr lvl="0">
              <a:buClr>
                <a:srgbClr val="E74CFF"/>
              </a:buClr>
            </a:pPr>
            <a:r>
              <a:rPr lang="en-GB" sz="7200" b="1" dirty="0" smtClean="0"/>
              <a:t>Political </a:t>
            </a:r>
            <a:r>
              <a:rPr lang="en-GB" sz="7200" b="1" dirty="0"/>
              <a:t>appointments.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Promotion criteria.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Strong family obligations.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Low level of girls’ education.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Lower salaries than men.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Geographical barriers.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Men are in the majority in teaching positions.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Lack of implementation of gender responsive policies and programmes.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Lack of control over budget and decision-making power.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More career interruptions than men.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Less mobility than men.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Less access to resources for research work.  </a:t>
            </a:r>
          </a:p>
          <a:p>
            <a:pPr lvl="0">
              <a:buClr>
                <a:srgbClr val="E74CFF"/>
              </a:buClr>
            </a:pPr>
            <a:r>
              <a:rPr lang="en-GB" sz="7200" b="1" dirty="0"/>
              <a:t>Lack of technological development</a:t>
            </a:r>
            <a:r>
              <a:rPr lang="en-GB" sz="7200" b="1" dirty="0" smtClean="0"/>
              <a:t>.</a:t>
            </a:r>
          </a:p>
          <a:p>
            <a:pPr marL="0" lvl="0" indent="0">
              <a:buClr>
                <a:srgbClr val="E74CFF"/>
              </a:buClr>
              <a:buNone/>
            </a:pPr>
            <a:endParaRPr lang="en-GB" b="1" dirty="0" smtClean="0">
              <a:solidFill>
                <a:srgbClr val="E74CFF"/>
              </a:solidFill>
            </a:endParaRPr>
          </a:p>
          <a:p>
            <a:pPr marL="0" lvl="0" indent="0">
              <a:buClr>
                <a:srgbClr val="E74CFF"/>
              </a:buClr>
              <a:buNone/>
            </a:pPr>
            <a:endParaRPr lang="en-GB" b="1" dirty="0">
              <a:solidFill>
                <a:srgbClr val="E74CFF"/>
              </a:solidFill>
            </a:endParaRPr>
          </a:p>
          <a:p>
            <a:pPr marL="0" lvl="0" indent="0">
              <a:buClr>
                <a:srgbClr val="E74CFF"/>
              </a:buClr>
              <a:buNone/>
            </a:pPr>
            <a:endParaRPr lang="en-GB" b="1" dirty="0">
              <a:solidFill>
                <a:srgbClr val="E74CFF"/>
              </a:solidFill>
            </a:endParaRPr>
          </a:p>
          <a:p>
            <a:pPr marL="0" lvl="0" indent="0">
              <a:buClr>
                <a:srgbClr val="E74CFF"/>
              </a:buClr>
              <a:buNone/>
            </a:pPr>
            <a:r>
              <a:rPr lang="en-GB" b="1" dirty="0" smtClean="0">
                <a:solidFill>
                  <a:srgbClr val="E74CFF"/>
                </a:solidFill>
              </a:rPr>
              <a:t>(</a:t>
            </a:r>
            <a:r>
              <a:rPr lang="en-GB" sz="4800" b="1" dirty="0">
                <a:solidFill>
                  <a:srgbClr val="E74CFF"/>
                </a:solidFill>
              </a:rPr>
              <a:t>International Federation of University Women R</a:t>
            </a:r>
            <a:r>
              <a:rPr lang="en-GB" sz="4800" b="1" dirty="0" smtClean="0">
                <a:solidFill>
                  <a:srgbClr val="E74CFF"/>
                </a:solidFill>
              </a:rPr>
              <a:t>eport 2013</a:t>
            </a:r>
            <a:r>
              <a:rPr lang="en-GB" sz="4800" b="1" dirty="0">
                <a:solidFill>
                  <a:srgbClr val="E74CFF"/>
                </a:solidFill>
              </a:rPr>
              <a:t>), </a:t>
            </a:r>
          </a:p>
          <a:p>
            <a:endParaRPr lang="en-US" b="1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710" b="-33715"/>
          <a:stretch/>
        </p:blipFill>
        <p:spPr bwMode="auto">
          <a:xfrm>
            <a:off x="287867" y="274638"/>
            <a:ext cx="4038600" cy="772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762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Where are the </a:t>
            </a:r>
            <a:r>
              <a:rPr lang="en-US" b="1" dirty="0" smtClean="0"/>
              <a:t>Women in South Asia?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13300" cy="5051425"/>
          </a:xfrm>
        </p:spPr>
        <p:txBody>
          <a:bodyPr>
            <a:normAutofit fontScale="62500" lnSpcReduction="20000"/>
          </a:bodyPr>
          <a:lstStyle/>
          <a:p>
            <a:pPr>
              <a:buClr>
                <a:srgbClr val="E74CFF"/>
              </a:buClr>
            </a:pPr>
            <a:r>
              <a:rPr lang="en-US" sz="3200" b="1" dirty="0"/>
              <a:t>Lack of Gender-Disaggregated Statistics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No linear trends in women’s representation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Numbers of female academics have increased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Gender distribution of male to female academics unchanged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Significant differences by disciplinary field of studies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Absent from Senior Leadership</a:t>
            </a:r>
            <a:endParaRPr lang="en-US" sz="3200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r="15411"/>
          <a:stretch>
            <a:fillRect/>
          </a:stretch>
        </p:blipFill>
        <p:spPr bwMode="auto">
          <a:xfrm>
            <a:off x="5556250" y="1600200"/>
            <a:ext cx="3130550" cy="4908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784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7112"/>
          </a:xfrm>
        </p:spPr>
        <p:txBody>
          <a:bodyPr/>
          <a:lstStyle/>
          <a:p>
            <a:r>
              <a:rPr lang="en-US" b="1" dirty="0" smtClean="0"/>
              <a:t>Policy Silences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575175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E74CFF"/>
              </a:buClr>
            </a:pPr>
            <a:r>
              <a:rPr lang="en-US" b="1" dirty="0" smtClean="0"/>
              <a:t>Gender = category of analysis in relation to female students, not staff.</a:t>
            </a:r>
          </a:p>
          <a:p>
            <a:pPr>
              <a:buClr>
                <a:srgbClr val="E74CFF"/>
              </a:buClr>
            </a:pPr>
            <a:endParaRPr lang="en-US" b="1" dirty="0" smtClean="0"/>
          </a:p>
          <a:p>
            <a:pPr>
              <a:buClr>
                <a:srgbClr val="E74CFF"/>
              </a:buClr>
            </a:pPr>
            <a:r>
              <a:rPr lang="en-US" b="1" dirty="0" smtClean="0"/>
              <a:t>Quality, not Equality = knowledge economy, good governance, STEM, digital economy.</a:t>
            </a:r>
          </a:p>
          <a:p>
            <a:pPr marL="0" indent="0">
              <a:buClr>
                <a:srgbClr val="E74CFF"/>
              </a:buClr>
              <a:buNone/>
            </a:pPr>
            <a:endParaRPr lang="en-US" b="1" dirty="0" smtClean="0"/>
          </a:p>
          <a:p>
            <a:pPr>
              <a:buClr>
                <a:srgbClr val="E74CFF"/>
              </a:buClr>
            </a:pPr>
            <a:r>
              <a:rPr lang="en-US" b="1" dirty="0" smtClean="0"/>
              <a:t>Lack of Research-based Evidence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xfrm>
            <a:off x="5238750" y="1600200"/>
            <a:ext cx="3448050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93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6612"/>
          </a:xfrm>
        </p:spPr>
        <p:txBody>
          <a:bodyPr/>
          <a:lstStyle/>
          <a:p>
            <a:r>
              <a:rPr lang="en-US" b="1" dirty="0" smtClean="0"/>
              <a:t>Narrating Difference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6500" y="1417638"/>
            <a:ext cx="5238749" cy="5186362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E74CFF"/>
              </a:buClr>
            </a:pPr>
            <a:r>
              <a:rPr lang="en-US" b="1" dirty="0"/>
              <a:t>Recruitment and </a:t>
            </a:r>
            <a:r>
              <a:rPr lang="en-US" b="1" dirty="0" smtClean="0"/>
              <a:t>Selection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 smtClean="0">
                <a:solidFill>
                  <a:srgbClr val="FF66FF"/>
                </a:solidFill>
              </a:rPr>
              <a:t>(</a:t>
            </a:r>
            <a:r>
              <a:rPr lang="en-US" sz="2200" b="1" dirty="0">
                <a:solidFill>
                  <a:srgbClr val="FF66FF"/>
                </a:solidFill>
              </a:rPr>
              <a:t>P</a:t>
            </a:r>
            <a:r>
              <a:rPr lang="en-US" sz="2200" b="1" dirty="0" smtClean="0">
                <a:solidFill>
                  <a:srgbClr val="FF66FF"/>
                </a:solidFill>
              </a:rPr>
              <a:t>olitical/lacking transparency)</a:t>
            </a:r>
          </a:p>
          <a:p>
            <a:pPr lvl="0">
              <a:buClr>
                <a:srgbClr val="E74CFF"/>
              </a:buClr>
            </a:pPr>
            <a:r>
              <a:rPr lang="en-US" b="1" dirty="0" smtClean="0"/>
              <a:t>Passionate attachment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 smtClean="0">
                <a:solidFill>
                  <a:srgbClr val="FF66FF"/>
                </a:solidFill>
              </a:rPr>
              <a:t>(</a:t>
            </a:r>
            <a:r>
              <a:rPr lang="en-US" sz="2200" b="1" dirty="0">
                <a:solidFill>
                  <a:srgbClr val="FF66FF"/>
                </a:solidFill>
              </a:rPr>
              <a:t>D</a:t>
            </a:r>
            <a:r>
              <a:rPr lang="en-US" sz="2200" b="1" dirty="0" smtClean="0">
                <a:solidFill>
                  <a:srgbClr val="FF66FF"/>
                </a:solidFill>
              </a:rPr>
              <a:t>isciplines/ research)</a:t>
            </a:r>
          </a:p>
          <a:p>
            <a:pPr lvl="0">
              <a:buClr>
                <a:srgbClr val="E74CFF"/>
              </a:buClr>
            </a:pPr>
            <a:r>
              <a:rPr lang="en-US" b="1" dirty="0" smtClean="0"/>
              <a:t>Authority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 smtClean="0">
                <a:solidFill>
                  <a:srgbClr val="FF66FF"/>
                </a:solidFill>
              </a:rPr>
              <a:t>(</a:t>
            </a:r>
            <a:r>
              <a:rPr lang="en-US" sz="2200" b="1" dirty="0">
                <a:solidFill>
                  <a:srgbClr val="FF66FF"/>
                </a:solidFill>
              </a:rPr>
              <a:t>D</a:t>
            </a:r>
            <a:r>
              <a:rPr lang="en-US" sz="2200" b="1" dirty="0" smtClean="0">
                <a:solidFill>
                  <a:srgbClr val="FF66FF"/>
                </a:solidFill>
              </a:rPr>
              <a:t>oes not ‘stick’ to women)</a:t>
            </a:r>
          </a:p>
          <a:p>
            <a:pPr lvl="0">
              <a:buClr>
                <a:srgbClr val="E74CFF"/>
              </a:buClr>
            </a:pPr>
            <a:r>
              <a:rPr lang="en-US" b="1" dirty="0" smtClean="0"/>
              <a:t>Gendered Divisions of Labour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>
                <a:solidFill>
                  <a:srgbClr val="FF66FF"/>
                </a:solidFill>
              </a:rPr>
              <a:t>(</a:t>
            </a:r>
            <a:r>
              <a:rPr lang="en-US" sz="2200" b="1" dirty="0" smtClean="0">
                <a:solidFill>
                  <a:srgbClr val="FF66FF"/>
                </a:solidFill>
              </a:rPr>
              <a:t>Women = domestic domain)</a:t>
            </a:r>
          </a:p>
          <a:p>
            <a:pPr lvl="0">
              <a:buClr>
                <a:srgbClr val="E74CFF"/>
              </a:buClr>
            </a:pPr>
            <a:r>
              <a:rPr lang="en-US" b="1" dirty="0" smtClean="0"/>
              <a:t>Exclusionary Networks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 smtClean="0">
                <a:solidFill>
                  <a:srgbClr val="FF66FF"/>
                </a:solidFill>
              </a:rPr>
              <a:t>(Male Domination/ sexual propriety)</a:t>
            </a:r>
          </a:p>
          <a:p>
            <a:pPr>
              <a:buClr>
                <a:srgbClr val="E74CFF"/>
              </a:buClr>
            </a:pPr>
            <a:r>
              <a:rPr lang="en-US" b="1" dirty="0" smtClean="0">
                <a:solidFill>
                  <a:srgbClr val="FFFFFF"/>
                </a:solidFill>
              </a:rPr>
              <a:t>Hostile </a:t>
            </a:r>
            <a:r>
              <a:rPr lang="en-US" b="1" dirty="0" smtClean="0"/>
              <a:t>cultures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Toxic</a:t>
            </a:r>
            <a:r>
              <a:rPr lang="en-US" sz="2400" b="1" dirty="0" smtClean="0">
                <a:solidFill>
                  <a:srgbClr val="FF66FF"/>
                </a:solidFill>
              </a:rPr>
              <a:t>/ stressful)</a:t>
            </a:r>
            <a:endParaRPr lang="en-US" sz="2400" b="1" dirty="0">
              <a:solidFill>
                <a:srgbClr val="FF66FF"/>
              </a:solidFill>
            </a:endParaRPr>
          </a:p>
          <a:p>
            <a:pPr lvl="0">
              <a:buClr>
                <a:srgbClr val="E74CFF"/>
              </a:buClr>
            </a:pPr>
            <a:endParaRPr lang="en-US" b="1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GB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9" r="27399"/>
          <a:stretch>
            <a:fillRect/>
          </a:stretch>
        </p:blipFill>
        <p:spPr bwMode="auto">
          <a:xfrm>
            <a:off x="457200" y="1270000"/>
            <a:ext cx="3064933" cy="533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30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112"/>
          </a:xfrm>
        </p:spPr>
        <p:txBody>
          <a:bodyPr/>
          <a:lstStyle/>
          <a:p>
            <a:r>
              <a:rPr lang="en-US" b="1" dirty="0" smtClean="0"/>
              <a:t>Gendered Cultures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37686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7200" b="1" i="1" dirty="0" smtClean="0"/>
              <a:t>You </a:t>
            </a:r>
            <a:r>
              <a:rPr lang="en-GB" sz="7200" b="1" i="1" dirty="0"/>
              <a:t>have to keep proving every time yourself okay? Whereas somebody sits in that position of power, he need not prove, but a lady has to prove every </a:t>
            </a:r>
            <a:r>
              <a:rPr lang="en-GB" sz="7200" b="1" i="1" dirty="0" smtClean="0"/>
              <a:t>time. </a:t>
            </a:r>
          </a:p>
          <a:p>
            <a:pPr marL="0" indent="0">
              <a:buNone/>
            </a:pPr>
            <a:r>
              <a:rPr lang="en-GB" sz="6400" b="1" dirty="0" smtClean="0">
                <a:solidFill>
                  <a:srgbClr val="FF66FF"/>
                </a:solidFill>
              </a:rPr>
              <a:t>(Female </a:t>
            </a:r>
            <a:r>
              <a:rPr lang="en-GB" sz="6400" b="1" dirty="0">
                <a:solidFill>
                  <a:srgbClr val="FF66FF"/>
                </a:solidFill>
              </a:rPr>
              <a:t>Director, </a:t>
            </a:r>
            <a:r>
              <a:rPr lang="en-GB" sz="6400" b="1" dirty="0" smtClean="0">
                <a:solidFill>
                  <a:srgbClr val="FF66FF"/>
                </a:solidFill>
              </a:rPr>
              <a:t>India)</a:t>
            </a:r>
          </a:p>
          <a:p>
            <a:pPr marL="0" indent="0">
              <a:buNone/>
            </a:pPr>
            <a:endParaRPr lang="en-GB" sz="7200" b="1" i="1" dirty="0" smtClean="0"/>
          </a:p>
          <a:p>
            <a:pPr marL="0" indent="0">
              <a:buNone/>
            </a:pPr>
            <a:r>
              <a:rPr lang="en-GB" sz="7200" b="1" i="1" dirty="0"/>
              <a:t>One of our PVCs dresses quite flamboyantly… </a:t>
            </a:r>
            <a:r>
              <a:rPr lang="en-GB" sz="7200" b="1" i="1" dirty="0" smtClean="0"/>
              <a:t>you </a:t>
            </a:r>
            <a:r>
              <a:rPr lang="en-GB" sz="7200" b="1" i="1" dirty="0"/>
              <a:t>know, wearing trousers is frowned upon in the </a:t>
            </a:r>
            <a:r>
              <a:rPr lang="en-GB" sz="7200" b="1" i="1" dirty="0" smtClean="0"/>
              <a:t>university...  </a:t>
            </a:r>
            <a:r>
              <a:rPr lang="en-GB" sz="7200" b="1" i="1" dirty="0"/>
              <a:t>So now, when she applied for the VCship, she stopped wearing trousers and got a sari. So I want a place where you don’t have to make such choices, make such </a:t>
            </a:r>
            <a:r>
              <a:rPr lang="en-GB" sz="7200" b="1" i="1" dirty="0" smtClean="0"/>
              <a:t>compromises. </a:t>
            </a:r>
            <a:r>
              <a:rPr lang="en-GB" sz="7200" b="1" dirty="0" smtClean="0">
                <a:solidFill>
                  <a:srgbClr val="E74CFF"/>
                </a:solidFill>
              </a:rPr>
              <a:t> </a:t>
            </a:r>
            <a:r>
              <a:rPr lang="en-GB" sz="6400" b="1" dirty="0">
                <a:solidFill>
                  <a:srgbClr val="E74CFF"/>
                </a:solidFill>
              </a:rPr>
              <a:t>(Female Professor, Sri Lanka)</a:t>
            </a:r>
          </a:p>
          <a:p>
            <a:endParaRPr lang="en-GB" i="1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sz="7200" b="1" i="1" dirty="0"/>
              <a:t>You know a woman if she’s networking and lobbying then immediately she’s branded as being very ambitious and very </a:t>
            </a:r>
            <a:r>
              <a:rPr lang="en-GB" sz="7200" b="1" i="1" dirty="0" smtClean="0"/>
              <a:t>pushy. </a:t>
            </a:r>
          </a:p>
          <a:p>
            <a:pPr marL="0" indent="0">
              <a:buNone/>
            </a:pPr>
            <a:r>
              <a:rPr lang="en-GB" sz="6400" b="1" dirty="0" smtClean="0">
                <a:solidFill>
                  <a:srgbClr val="FF66FF"/>
                </a:solidFill>
              </a:rPr>
              <a:t>(Female </a:t>
            </a:r>
            <a:r>
              <a:rPr lang="en-GB" sz="6400" b="1" dirty="0">
                <a:solidFill>
                  <a:srgbClr val="FF66FF"/>
                </a:solidFill>
              </a:rPr>
              <a:t>Pro-Vice Chancellor , Bangladesh)  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55562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b="1" dirty="0"/>
              <a:t> </a:t>
            </a:r>
            <a:endParaRPr lang="en-GB" sz="7200" b="1" dirty="0"/>
          </a:p>
          <a:p>
            <a:pPr marL="0" indent="0">
              <a:buNone/>
            </a:pPr>
            <a:r>
              <a:rPr lang="en-GB" sz="7200" b="1" i="1" dirty="0"/>
              <a:t>The men they also do not like the female to be a leader, that I have also faced the problem…They want to see the male as the leader, not the </a:t>
            </a:r>
            <a:r>
              <a:rPr lang="en-GB" sz="7200" b="1" i="1" dirty="0" smtClean="0"/>
              <a:t>female. </a:t>
            </a:r>
          </a:p>
          <a:p>
            <a:pPr marL="0" indent="0">
              <a:buNone/>
            </a:pPr>
            <a:r>
              <a:rPr lang="en-GB" sz="6400" b="1" dirty="0" smtClean="0">
                <a:solidFill>
                  <a:srgbClr val="E74CFF"/>
                </a:solidFill>
              </a:rPr>
              <a:t>(</a:t>
            </a:r>
            <a:r>
              <a:rPr lang="en-US" sz="6400" b="1" dirty="0" smtClean="0">
                <a:solidFill>
                  <a:srgbClr val="E74CFF"/>
                </a:solidFill>
              </a:rPr>
              <a:t>Female Dean, Nepal)</a:t>
            </a:r>
            <a:endParaRPr lang="en-GB" sz="6400" b="1" dirty="0" smtClean="0">
              <a:solidFill>
                <a:srgbClr val="E74CFF"/>
              </a:solidFill>
            </a:endParaRPr>
          </a:p>
          <a:p>
            <a:pPr marL="0" indent="0">
              <a:buNone/>
            </a:pPr>
            <a:endParaRPr lang="en-US" sz="7200" b="1" i="1" dirty="0"/>
          </a:p>
          <a:p>
            <a:pPr marL="0" indent="0">
              <a:buNone/>
            </a:pPr>
            <a:r>
              <a:rPr lang="en-GB" sz="7200" b="1" i="1" dirty="0" smtClean="0"/>
              <a:t>I </a:t>
            </a:r>
            <a:r>
              <a:rPr lang="en-GB" sz="7200" b="1" i="1" dirty="0"/>
              <a:t>have presented three papers abroad…  People get jealous instead </a:t>
            </a:r>
            <a:r>
              <a:rPr lang="en-GB" sz="7200" b="1" i="1" dirty="0" smtClean="0"/>
              <a:t>of</a:t>
            </a:r>
            <a:r>
              <a:rPr lang="en-GB" sz="7200" b="1" dirty="0"/>
              <a:t> </a:t>
            </a:r>
            <a:r>
              <a:rPr lang="en-GB" sz="7200" b="1" i="1" dirty="0" smtClean="0"/>
              <a:t>feeling </a:t>
            </a:r>
            <a:r>
              <a:rPr lang="en-GB" sz="7200" b="1" i="1" dirty="0"/>
              <a:t>pride that’s she growing…I realised that people are so jealous of </a:t>
            </a:r>
            <a:r>
              <a:rPr lang="en-GB" sz="7200" b="1" i="1" dirty="0" smtClean="0"/>
              <a:t>people</a:t>
            </a:r>
            <a:r>
              <a:rPr lang="en-GB" sz="7200" b="1" dirty="0"/>
              <a:t> </a:t>
            </a:r>
            <a:r>
              <a:rPr lang="en-GB" sz="7200" b="1" i="1" dirty="0" smtClean="0"/>
              <a:t>who</a:t>
            </a:r>
            <a:r>
              <a:rPr lang="en-GB" sz="7200" b="1" i="1" dirty="0"/>
              <a:t>, especially women, who were growing and getting out of the institution</a:t>
            </a:r>
            <a:r>
              <a:rPr lang="en-GB" sz="7200" b="1" i="1" dirty="0" smtClean="0"/>
              <a:t>. </a:t>
            </a:r>
            <a:r>
              <a:rPr lang="en-US" sz="6400" b="1" dirty="0" smtClean="0">
                <a:solidFill>
                  <a:srgbClr val="E74CFF"/>
                </a:solidFill>
              </a:rPr>
              <a:t>(Female </a:t>
            </a:r>
            <a:r>
              <a:rPr lang="en-US" sz="6400" b="1" dirty="0">
                <a:solidFill>
                  <a:srgbClr val="E74CFF"/>
                </a:solidFill>
              </a:rPr>
              <a:t>Senior Lecturer </a:t>
            </a:r>
            <a:r>
              <a:rPr lang="en-US" sz="6400" b="1" dirty="0" smtClean="0">
                <a:solidFill>
                  <a:srgbClr val="E74CFF"/>
                </a:solidFill>
              </a:rPr>
              <a:t>, Pakistan)</a:t>
            </a:r>
          </a:p>
          <a:p>
            <a:pPr marL="0" indent="0">
              <a:buNone/>
            </a:pPr>
            <a:endParaRPr lang="en-GB" sz="7200" b="1" dirty="0"/>
          </a:p>
          <a:p>
            <a:pPr marL="0" indent="0">
              <a:buNone/>
            </a:pPr>
            <a:r>
              <a:rPr lang="en-GB" sz="7200" b="1" i="1" dirty="0"/>
              <a:t>There is not closed culture for the men, they are free to go outside but the</a:t>
            </a:r>
            <a:endParaRPr lang="en-GB" sz="7200" b="1" dirty="0"/>
          </a:p>
          <a:p>
            <a:pPr marL="0" indent="0">
              <a:buNone/>
            </a:pPr>
            <a:r>
              <a:rPr lang="en-GB" sz="7200" b="1" i="1" dirty="0"/>
              <a:t>women cannot because it’s prohibited in some place of my country, for the</a:t>
            </a:r>
            <a:endParaRPr lang="en-GB" sz="7200" b="1" dirty="0"/>
          </a:p>
          <a:p>
            <a:pPr marL="0" indent="0">
              <a:buNone/>
            </a:pPr>
            <a:r>
              <a:rPr lang="en-GB" sz="7200" b="1" i="1" dirty="0"/>
              <a:t>women go alone abroad without their </a:t>
            </a:r>
            <a:r>
              <a:rPr lang="en-GB" sz="7200" b="1" i="1" dirty="0" smtClean="0"/>
              <a:t>husband.</a:t>
            </a:r>
            <a:endParaRPr lang="en-GB" sz="7200" b="1" i="1" dirty="0"/>
          </a:p>
          <a:p>
            <a:pPr marL="0" indent="0">
              <a:buNone/>
            </a:pPr>
            <a:r>
              <a:rPr lang="en-GB" sz="6400" b="1" i="1" dirty="0" smtClean="0"/>
              <a:t> </a:t>
            </a:r>
            <a:r>
              <a:rPr lang="en-GB" sz="6400" b="1" dirty="0">
                <a:solidFill>
                  <a:srgbClr val="E74CFF"/>
                </a:solidFill>
              </a:rPr>
              <a:t>(Female Vice Dean, Afghanistan) </a:t>
            </a:r>
          </a:p>
          <a:p>
            <a:endParaRPr lang="en-US" sz="7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Barriers                          Enablers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8876"/>
            <a:ext cx="4038600" cy="53498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66FF"/>
                </a:solidFill>
              </a:rPr>
              <a:t>   </a:t>
            </a:r>
            <a:endParaRPr lang="en-US" sz="2000" b="1" dirty="0" smtClean="0">
              <a:solidFill>
                <a:srgbClr val="FF66FF"/>
              </a:solidFill>
            </a:endParaRPr>
          </a:p>
          <a:p>
            <a:pPr>
              <a:buClr>
                <a:srgbClr val="E74CFF"/>
              </a:buClr>
            </a:pPr>
            <a:r>
              <a:rPr lang="en-GB" sz="2600" b="1" dirty="0"/>
              <a:t>The Power of the </a:t>
            </a:r>
            <a:r>
              <a:rPr lang="en-GB" sz="2600" b="1" dirty="0" smtClean="0"/>
              <a:t>Socio-</a:t>
            </a:r>
            <a:r>
              <a:rPr lang="en-GB" sz="2600" b="1" dirty="0"/>
              <a:t>C</a:t>
            </a:r>
            <a:r>
              <a:rPr lang="en-GB" sz="2600" b="1" dirty="0" smtClean="0"/>
              <a:t>ultural/ Gender Appropriate</a:t>
            </a:r>
          </a:p>
          <a:p>
            <a:pPr>
              <a:buClr>
                <a:srgbClr val="E74CFF"/>
              </a:buClr>
            </a:pPr>
            <a:r>
              <a:rPr lang="en-US" sz="2600" b="1" dirty="0"/>
              <a:t>Social </a:t>
            </a:r>
            <a:r>
              <a:rPr lang="en-US" sz="2600" b="1" dirty="0" smtClean="0"/>
              <a:t>Class </a:t>
            </a:r>
            <a:r>
              <a:rPr lang="en-US" sz="2600" b="1" dirty="0"/>
              <a:t>and </a:t>
            </a:r>
            <a:r>
              <a:rPr lang="en-US" sz="2600" b="1" dirty="0" smtClean="0"/>
              <a:t>Caste</a:t>
            </a:r>
          </a:p>
          <a:p>
            <a:pPr>
              <a:buClr>
                <a:srgbClr val="E74CFF"/>
              </a:buClr>
            </a:pPr>
            <a:r>
              <a:rPr lang="en-US" sz="2600" b="1" dirty="0"/>
              <a:t>Lack of </a:t>
            </a:r>
            <a:r>
              <a:rPr lang="en-US" sz="2600" b="1" dirty="0" smtClean="0"/>
              <a:t>Investment </a:t>
            </a:r>
            <a:r>
              <a:rPr lang="en-US" sz="2600" b="1" dirty="0"/>
              <a:t>in W</a:t>
            </a:r>
            <a:r>
              <a:rPr lang="en-US" sz="2600" b="1" dirty="0" smtClean="0"/>
              <a:t>omen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Organisational C</a:t>
            </a:r>
            <a:r>
              <a:rPr lang="en-GB" sz="2600" b="1" dirty="0" smtClean="0"/>
              <a:t>ultures 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Perceptions of </a:t>
            </a:r>
            <a:r>
              <a:rPr lang="en-GB" sz="2600" b="1" dirty="0" smtClean="0"/>
              <a:t>Leadership 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Recruitment and </a:t>
            </a:r>
            <a:r>
              <a:rPr lang="en-GB" sz="2600" b="1" dirty="0" smtClean="0"/>
              <a:t>Selection </a:t>
            </a:r>
          </a:p>
          <a:p>
            <a:pPr>
              <a:buClr>
                <a:srgbClr val="E74CFF"/>
              </a:buClr>
            </a:pPr>
            <a:r>
              <a:rPr lang="en-GB" sz="2600" b="1" dirty="0" smtClean="0"/>
              <a:t>Family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Gender and </a:t>
            </a:r>
            <a:r>
              <a:rPr lang="en-GB" sz="2600" b="1" dirty="0" smtClean="0"/>
              <a:t>Authority 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Corruption </a:t>
            </a:r>
            <a:endParaRPr lang="en-GB" sz="2600" b="1" dirty="0" smtClean="0"/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36625"/>
            <a:ext cx="4038600" cy="5572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66FF"/>
                </a:solidFill>
              </a:rPr>
              <a:t>   </a:t>
            </a:r>
            <a:endParaRPr lang="en-US" sz="2400" b="1" dirty="0" smtClean="0">
              <a:solidFill>
                <a:srgbClr val="FF66FF"/>
              </a:solidFill>
            </a:endParaRPr>
          </a:p>
          <a:p>
            <a:pPr>
              <a:buClr>
                <a:srgbClr val="E74CFF"/>
              </a:buClr>
            </a:pPr>
            <a:r>
              <a:rPr lang="en-GB" sz="2400" b="1" dirty="0" smtClean="0"/>
              <a:t>Internationalisation</a:t>
            </a:r>
          </a:p>
          <a:p>
            <a:pPr>
              <a:buClr>
                <a:srgbClr val="E74CFF"/>
              </a:buClr>
            </a:pPr>
            <a:r>
              <a:rPr lang="en-GB" sz="2400" b="1" dirty="0"/>
              <a:t>P</a:t>
            </a:r>
            <a:r>
              <a:rPr lang="en-GB" sz="2400" b="1" dirty="0" smtClean="0"/>
              <a:t>olicies 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GB" sz="2000" b="1" dirty="0">
                <a:solidFill>
                  <a:srgbClr val="FF66FF"/>
                </a:solidFill>
              </a:rPr>
              <a:t>(</a:t>
            </a:r>
            <a:r>
              <a:rPr lang="en-GB" sz="2000" b="1" dirty="0" smtClean="0">
                <a:solidFill>
                  <a:srgbClr val="FF66FF"/>
                </a:solidFill>
              </a:rPr>
              <a:t>affirmative action, gender mainstreaming, work/life balance)</a:t>
            </a:r>
          </a:p>
          <a:p>
            <a:pPr>
              <a:buClr>
                <a:srgbClr val="E74CFF"/>
              </a:buClr>
            </a:pPr>
            <a:r>
              <a:rPr lang="en-GB" sz="2400" b="1" dirty="0" smtClean="0"/>
              <a:t>Women</a:t>
            </a:r>
            <a:r>
              <a:rPr lang="en-GB" sz="2400" b="1" dirty="0"/>
              <a:t>-only </a:t>
            </a:r>
            <a:r>
              <a:rPr lang="en-GB" sz="2400" b="1" dirty="0" smtClean="0"/>
              <a:t>Provision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GB" sz="2000" b="1" dirty="0" smtClean="0">
                <a:solidFill>
                  <a:srgbClr val="FF66FF"/>
                </a:solidFill>
              </a:rPr>
              <a:t>(leadership development/ universities)</a:t>
            </a:r>
          </a:p>
          <a:p>
            <a:pPr>
              <a:buClr>
                <a:srgbClr val="E74CFF"/>
              </a:buClr>
            </a:pPr>
            <a:r>
              <a:rPr lang="en-GB" sz="2400" b="1" dirty="0"/>
              <a:t>Mentoring </a:t>
            </a:r>
            <a:endParaRPr lang="en-GB" sz="2400" b="1" dirty="0" smtClean="0"/>
          </a:p>
          <a:p>
            <a:pPr>
              <a:buClr>
                <a:srgbClr val="E74CFF"/>
              </a:buClr>
            </a:pPr>
            <a:r>
              <a:rPr lang="en-GB" sz="2400" b="1" dirty="0"/>
              <a:t>Professional </a:t>
            </a:r>
            <a:r>
              <a:rPr lang="en-GB" sz="2400" b="1" dirty="0" smtClean="0"/>
              <a:t>Development</a:t>
            </a:r>
          </a:p>
          <a:p>
            <a:pPr>
              <a:buClr>
                <a:srgbClr val="E74CFF"/>
              </a:buClr>
            </a:pPr>
            <a:r>
              <a:rPr lang="en-GB" sz="2400" b="1" dirty="0" smtClean="0"/>
              <a:t>Family</a:t>
            </a:r>
          </a:p>
          <a:p>
            <a:pPr>
              <a:buClr>
                <a:srgbClr val="E74CFF"/>
              </a:buClr>
            </a:pPr>
            <a:r>
              <a:rPr lang="en-GB" sz="2400" b="1" dirty="0" smtClean="0"/>
              <a:t>Evidence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GB" sz="2000" b="1" dirty="0" smtClean="0">
                <a:solidFill>
                  <a:srgbClr val="FF66FF"/>
                </a:solidFill>
              </a:rPr>
              <a:t>(Research/ Gender-Disaggregated Statistics) </a:t>
            </a:r>
            <a:endParaRPr lang="en-GB" sz="2000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68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Moving 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381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Women are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Rejected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Refusing/ Self Excluding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Reluctant</a:t>
            </a:r>
          </a:p>
          <a:p>
            <a:pPr>
              <a:buClr>
                <a:srgbClr val="E74CFF"/>
              </a:buClr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Change</a:t>
            </a:r>
            <a:endParaRPr lang="en-US" sz="2400" b="1" dirty="0"/>
          </a:p>
          <a:p>
            <a:pPr>
              <a:buClr>
                <a:srgbClr val="E74CFF"/>
              </a:buClr>
            </a:pPr>
            <a:r>
              <a:rPr lang="en-US" sz="2400" b="1" dirty="0" smtClean="0"/>
              <a:t>Not counting more women into existing structures/ systems</a:t>
            </a:r>
          </a:p>
          <a:p>
            <a:pPr marL="0" indent="0">
              <a:buClr>
                <a:srgbClr val="E74CFF"/>
              </a:buClr>
              <a:buNone/>
            </a:pPr>
            <a:endParaRPr lang="en-US" sz="2400" b="1" dirty="0" smtClean="0"/>
          </a:p>
          <a:p>
            <a:pPr marL="0" indent="0">
              <a:buClr>
                <a:srgbClr val="E74CFF"/>
              </a:buClr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Need for</a:t>
            </a:r>
            <a:endParaRPr lang="en-US" sz="2400" b="1" dirty="0"/>
          </a:p>
          <a:p>
            <a:pPr>
              <a:buClr>
                <a:srgbClr val="E74CFF"/>
              </a:buClr>
            </a:pPr>
            <a:r>
              <a:rPr lang="en-US" sz="2400" b="1" dirty="0" smtClean="0"/>
              <a:t>Revisioning of Leadership</a:t>
            </a:r>
          </a:p>
          <a:p>
            <a:pPr marL="0" indent="0">
              <a:buClr>
                <a:srgbClr val="E74CFF"/>
              </a:buClr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9" r="24779"/>
          <a:stretch/>
        </p:blipFill>
        <p:spPr bwMode="auto">
          <a:xfrm>
            <a:off x="457200" y="1254126"/>
            <a:ext cx="4038600" cy="5064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848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0737"/>
          </a:xfrm>
        </p:spPr>
        <p:txBody>
          <a:bodyPr/>
          <a:lstStyle/>
          <a:p>
            <a:r>
              <a:rPr lang="en-US" b="1" dirty="0"/>
              <a:t>Follow Up?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36625"/>
            <a:ext cx="4813300" cy="5572125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pPr>
              <a:buClr>
                <a:srgbClr val="E74CFF"/>
              </a:buClr>
            </a:pPr>
            <a:r>
              <a:rPr lang="en-US" sz="7200" b="1" dirty="0" smtClean="0"/>
              <a:t>Morley, L. &amp; Crossouard, B. (2015) </a:t>
            </a:r>
            <a:r>
              <a:rPr lang="en-GB" sz="7200" b="1" i="1" dirty="0"/>
              <a:t>Women in Higher Education Leadership in South </a:t>
            </a:r>
            <a:r>
              <a:rPr lang="en-GB" sz="7200" b="1" i="1" dirty="0" smtClean="0"/>
              <a:t>Asia:</a:t>
            </a:r>
            <a:r>
              <a:rPr lang="en-GB" sz="7200" b="1" i="1" dirty="0"/>
              <a:t> </a:t>
            </a:r>
            <a:r>
              <a:rPr lang="en-GB" sz="7200" b="1" i="1" dirty="0" smtClean="0"/>
              <a:t>Rejection</a:t>
            </a:r>
            <a:r>
              <a:rPr lang="en-GB" sz="7200" b="1" i="1" dirty="0"/>
              <a:t>, Refusal, </a:t>
            </a:r>
            <a:r>
              <a:rPr lang="en-GB" sz="7200" b="1" i="1" dirty="0" smtClean="0"/>
              <a:t>Reluctance</a:t>
            </a:r>
            <a:r>
              <a:rPr lang="en-GB" sz="7200" b="1" i="1" dirty="0"/>
              <a:t>, </a:t>
            </a:r>
            <a:r>
              <a:rPr lang="en-GB" sz="7200" b="1" i="1" dirty="0" smtClean="0"/>
              <a:t>Revisioning</a:t>
            </a:r>
            <a:r>
              <a:rPr lang="en-GB" sz="7200" b="1" dirty="0" smtClean="0"/>
              <a:t>. Pakistan: British Council.</a:t>
            </a:r>
            <a:r>
              <a:rPr lang="en-US" sz="7200" b="1" dirty="0"/>
              <a:t> </a:t>
            </a:r>
            <a:endParaRPr lang="en-GB" sz="7200" b="1" dirty="0"/>
          </a:p>
          <a:p>
            <a:pPr marL="0" indent="0">
              <a:buClr>
                <a:srgbClr val="E74CFF"/>
              </a:buClr>
              <a:buFontTx/>
              <a:buNone/>
              <a:defRPr/>
            </a:pPr>
            <a:endParaRPr lang="en-GB" sz="7200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</a:rPr>
              <a:t>Morley, L. (I2014) Lost Leaders: Women in the Global Academy. </a:t>
            </a:r>
            <a:r>
              <a:rPr lang="en-GB" sz="7200" b="1" i="1" dirty="0">
                <a:solidFill>
                  <a:srgbClr val="FFFFFF"/>
                </a:solidFill>
              </a:rPr>
              <a:t>Higher Education Research and Development </a:t>
            </a:r>
            <a:r>
              <a:rPr lang="en-US" sz="7200" b="1" dirty="0">
                <a:solidFill>
                  <a:srgbClr val="FFFFFF"/>
                </a:solidFill>
              </a:rPr>
              <a:t>33 (1) 111–125.</a:t>
            </a:r>
            <a:r>
              <a:rPr lang="en-GB" sz="7200" b="1" dirty="0">
                <a:solidFill>
                  <a:srgbClr val="FFFFFF"/>
                </a:solidFill>
              </a:rPr>
              <a:t> </a:t>
            </a:r>
            <a:endParaRPr lang="en-GB" sz="72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endParaRPr lang="en-GB" sz="72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</a:rPr>
              <a:t>Morley, L. (2013) "The Rules of the Game: Women and the Leaderist Turn in Higher Education " </a:t>
            </a:r>
            <a:r>
              <a:rPr lang="en-GB" sz="7200" b="1" i="1" dirty="0">
                <a:solidFill>
                  <a:srgbClr val="FFFFFF"/>
                </a:solidFill>
              </a:rPr>
              <a:t>Gender and Education</a:t>
            </a:r>
            <a:r>
              <a:rPr lang="en-GB" sz="7200" b="1" dirty="0">
                <a:solidFill>
                  <a:srgbClr val="FFFFFF"/>
                </a:solidFill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sz="72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</a:rPr>
              <a:t>Morley, L. (2013) Women and Higher Education Leadership: Absences and Aspirations. </a:t>
            </a:r>
            <a:r>
              <a:rPr lang="en-GB" sz="7200" b="1" i="1" dirty="0">
                <a:solidFill>
                  <a:srgbClr val="FFFFFF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72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</a:rPr>
              <a:t>Morley, L. (2013) International Trends in Women</a:t>
            </a:r>
            <a:r>
              <a:rPr lang="ja-JP" altLang="en-GB" sz="7200" b="1" dirty="0">
                <a:solidFill>
                  <a:srgbClr val="FFFFFF"/>
                </a:solidFill>
              </a:rPr>
              <a:t>’</a:t>
            </a:r>
            <a:r>
              <a:rPr lang="en-GB" sz="7200" b="1" dirty="0">
                <a:solidFill>
                  <a:srgbClr val="FFFFFF"/>
                </a:solidFill>
              </a:rPr>
              <a:t>s Leadership in Higher Education In, T. Gore, and Stiasny, M (eds) </a:t>
            </a:r>
            <a:r>
              <a:rPr lang="en-GB" sz="7200" b="1" i="1" dirty="0">
                <a:solidFill>
                  <a:srgbClr val="FFFFFF"/>
                </a:solidFill>
              </a:rPr>
              <a:t>Going Global</a:t>
            </a:r>
            <a:r>
              <a:rPr lang="en-GB" sz="7200" b="1" dirty="0">
                <a:solidFill>
                  <a:srgbClr val="FFFFFF"/>
                </a:solidFill>
              </a:rPr>
              <a:t>. London, Emerald Press.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0" r="21520"/>
          <a:stretch/>
        </p:blipFill>
        <p:spPr bwMode="auto">
          <a:xfrm>
            <a:off x="5572124" y="1095376"/>
            <a:ext cx="3114675" cy="54133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2564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702</Words>
  <Application>Microsoft Office PowerPoint</Application>
  <PresentationFormat>On-screen Show (4:3)</PresentationFormat>
  <Paragraphs>171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 Black </vt:lpstr>
      <vt:lpstr>Women in Higher Education Leadership in South Asia:  Rejection, Refusal, Reluctance, Revisioning </vt:lpstr>
      <vt:lpstr>Provocations: Identifying Women Leaders </vt:lpstr>
      <vt:lpstr> A Two-Way Gaze?</vt:lpstr>
      <vt:lpstr>Evidence</vt:lpstr>
      <vt:lpstr>Higher Education in Nepal</vt:lpstr>
      <vt:lpstr>Barriers to Women's Access to Senior Academic Posts  </vt:lpstr>
      <vt:lpstr>Where are the Women in South Asia?</vt:lpstr>
      <vt:lpstr>Policy Silences</vt:lpstr>
      <vt:lpstr>Narrating Difference</vt:lpstr>
      <vt:lpstr>Gendered Cultures</vt:lpstr>
      <vt:lpstr>  Barriers                          Enablers            </vt:lpstr>
      <vt:lpstr>Moving On</vt:lpstr>
      <vt:lpstr>Follow Up?</vt:lpstr>
    </vt:vector>
  </TitlesOfParts>
  <Company>Univesrity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114</cp:revision>
  <cp:lastPrinted>2014-01-28T09:55:20Z</cp:lastPrinted>
  <dcterms:created xsi:type="dcterms:W3CDTF">2014-01-26T18:11:45Z</dcterms:created>
  <dcterms:modified xsi:type="dcterms:W3CDTF">2015-02-23T15:30:52Z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