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948" r:id="rId1"/>
  </p:sldMasterIdLst>
  <p:notesMasterIdLst>
    <p:notesMasterId r:id="rId16"/>
  </p:notesMasterIdLst>
  <p:sldIdLst>
    <p:sldId id="256" r:id="rId2"/>
    <p:sldId id="273" r:id="rId3"/>
    <p:sldId id="280" r:id="rId4"/>
    <p:sldId id="274" r:id="rId5"/>
    <p:sldId id="257" r:id="rId6"/>
    <p:sldId id="265" r:id="rId7"/>
    <p:sldId id="275" r:id="rId8"/>
    <p:sldId id="277" r:id="rId9"/>
    <p:sldId id="278" r:id="rId10"/>
    <p:sldId id="281" r:id="rId11"/>
    <p:sldId id="282" r:id="rId12"/>
    <p:sldId id="283" r:id="rId13"/>
    <p:sldId id="284" r:id="rId14"/>
    <p:sldId id="27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3" autoAdjust="0"/>
    <p:restoredTop sz="95374" autoAdjust="0"/>
  </p:normalViewPr>
  <p:slideViewPr>
    <p:cSldViewPr>
      <p:cViewPr varScale="1">
        <p:scale>
          <a:sx n="111" d="100"/>
          <a:sy n="111" d="100"/>
        </p:scale>
        <p:origin x="161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Ignacio\Documents\Research%20Projects\PHD%20SUSSEX-Widening%20participation%20process%20and%20the%20construction%20of%20subjectivities\DATABASE\Trends%20in%20Aspirations%20to%20H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Ignacio\Documents\Research%20Projects\PHD%20SUSSEX-Widening%20participation%20process%20and%20the%20construction%20of%20subjectivities\DATABASE\Trends%20in%20Aspirations%20to%20H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Ignacio\Documents\Research%20Projects\PHD%20SUSSEX-Widening%20participation%20process%20and%20the%20construction%20of%20subjectivities\DATABASE\Trends%20in%20Aspirations%20to%20H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Ignacio\Documents\Research%20Projects\PHD%20SUSSEX-Widening%20participation%20process%20and%20the%20construction%20of%20subjectivities\DATABASE\Trendes%20in%20Access%20to%20Higher%20Educ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836145481814795E-2"/>
          <c:y val="4.9382716049382699E-2"/>
          <c:w val="0.87974208581070201"/>
          <c:h val="0.89206279770584196"/>
        </c:manualLayout>
      </c:layout>
      <c:lineChart>
        <c:grouping val="standard"/>
        <c:varyColors val="0"/>
        <c:ser>
          <c:idx val="0"/>
          <c:order val="0"/>
          <c:tx>
            <c:strRef>
              <c:f>'Aspirations towards HE'!$C$31</c:f>
              <c:strCache>
                <c:ptCount val="1"/>
                <c:pt idx="0">
                  <c:v>Public School Teachers </c:v>
                </c:pt>
              </c:strCache>
            </c:strRef>
          </c:tx>
          <c:cat>
            <c:numRef>
              <c:f>'Aspirations towards HE'!$B$32:$B$37</c:f>
              <c:numCache>
                <c:formatCode>General</c:formatCode>
                <c:ptCount val="6"/>
                <c:pt idx="0">
                  <c:v>2000</c:v>
                </c:pt>
                <c:pt idx="1">
                  <c:v>2004</c:v>
                </c:pt>
                <c:pt idx="2">
                  <c:v>2006</c:v>
                </c:pt>
                <c:pt idx="3">
                  <c:v>2008</c:v>
                </c:pt>
                <c:pt idx="4">
                  <c:v>2010</c:v>
                </c:pt>
                <c:pt idx="5">
                  <c:v>2012</c:v>
                </c:pt>
              </c:numCache>
            </c:numRef>
          </c:cat>
          <c:val>
            <c:numRef>
              <c:f>'Aspirations towards HE'!$C$32:$C$37</c:f>
              <c:numCache>
                <c:formatCode>General</c:formatCode>
                <c:ptCount val="6"/>
                <c:pt idx="0">
                  <c:v>23.4</c:v>
                </c:pt>
                <c:pt idx="1">
                  <c:v>12.7</c:v>
                </c:pt>
                <c:pt idx="2">
                  <c:v>24.4</c:v>
                </c:pt>
                <c:pt idx="3">
                  <c:v>40.200000000000003</c:v>
                </c:pt>
                <c:pt idx="4">
                  <c:v>52.7</c:v>
                </c:pt>
                <c:pt idx="5">
                  <c:v>45.1</c:v>
                </c:pt>
              </c:numCache>
            </c:numRef>
          </c:val>
          <c:smooth val="0"/>
        </c:ser>
        <c:dLbls>
          <c:showLegendKey val="0"/>
          <c:showVal val="0"/>
          <c:showCatName val="0"/>
          <c:showSerName val="0"/>
          <c:showPercent val="0"/>
          <c:showBubbleSize val="0"/>
        </c:dLbls>
        <c:marker val="1"/>
        <c:smooth val="0"/>
        <c:axId val="269334128"/>
        <c:axId val="269332168"/>
      </c:lineChart>
      <c:catAx>
        <c:axId val="269334128"/>
        <c:scaling>
          <c:orientation val="minMax"/>
        </c:scaling>
        <c:delete val="0"/>
        <c:axPos val="b"/>
        <c:numFmt formatCode="General" sourceLinked="1"/>
        <c:majorTickMark val="out"/>
        <c:minorTickMark val="none"/>
        <c:tickLblPos val="nextTo"/>
        <c:crossAx val="269332168"/>
        <c:crosses val="autoZero"/>
        <c:auto val="1"/>
        <c:lblAlgn val="ctr"/>
        <c:lblOffset val="100"/>
        <c:noMultiLvlLbl val="0"/>
      </c:catAx>
      <c:valAx>
        <c:axId val="269332168"/>
        <c:scaling>
          <c:orientation val="minMax"/>
        </c:scaling>
        <c:delete val="0"/>
        <c:axPos val="l"/>
        <c:numFmt formatCode="General" sourceLinked="1"/>
        <c:majorTickMark val="out"/>
        <c:minorTickMark val="none"/>
        <c:tickLblPos val="nextTo"/>
        <c:crossAx val="269334128"/>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'Aspirations towards HE'!$B$75</c:f>
              <c:strCache>
                <c:ptCount val="1"/>
                <c:pt idx="0">
                  <c:v>Students from public schools</c:v>
                </c:pt>
              </c:strCache>
            </c:strRef>
          </c:tx>
          <c:cat>
            <c:numRef>
              <c:f>'Aspirations towards HE'!$C$74:$K$74</c:f>
              <c:numCache>
                <c:formatCode>0</c:formatCode>
                <c:ptCount val="9"/>
                <c:pt idx="0">
                  <c:v>2006</c:v>
                </c:pt>
                <c:pt idx="1">
                  <c:v>2007</c:v>
                </c:pt>
                <c:pt idx="2">
                  <c:v>2008</c:v>
                </c:pt>
                <c:pt idx="3">
                  <c:v>2009</c:v>
                </c:pt>
                <c:pt idx="4">
                  <c:v>2010</c:v>
                </c:pt>
                <c:pt idx="5">
                  <c:v>2011</c:v>
                </c:pt>
                <c:pt idx="6">
                  <c:v>2012</c:v>
                </c:pt>
                <c:pt idx="7">
                  <c:v>2013</c:v>
                </c:pt>
                <c:pt idx="8" formatCode="General">
                  <c:v>2014</c:v>
                </c:pt>
              </c:numCache>
            </c:numRef>
          </c:cat>
          <c:val>
            <c:numRef>
              <c:f>'Aspirations towards HE'!$C$75:$K$75</c:f>
              <c:numCache>
                <c:formatCode>#,##0</c:formatCode>
                <c:ptCount val="9"/>
                <c:pt idx="0">
                  <c:v>7607</c:v>
                </c:pt>
                <c:pt idx="1">
                  <c:v>15333</c:v>
                </c:pt>
                <c:pt idx="2">
                  <c:v>17688</c:v>
                </c:pt>
                <c:pt idx="3">
                  <c:v>28503</c:v>
                </c:pt>
                <c:pt idx="4">
                  <c:v>36228</c:v>
                </c:pt>
                <c:pt idx="5">
                  <c:v>36753</c:v>
                </c:pt>
                <c:pt idx="6">
                  <c:v>31677</c:v>
                </c:pt>
                <c:pt idx="7">
                  <c:v>31261</c:v>
                </c:pt>
                <c:pt idx="8">
                  <c:v>46503</c:v>
                </c:pt>
              </c:numCache>
            </c:numRef>
          </c:val>
          <c:smooth val="0"/>
        </c:ser>
        <c:ser>
          <c:idx val="1"/>
          <c:order val="1"/>
          <c:tx>
            <c:strRef>
              <c:f>'Aspirations towards HE'!$B$76</c:f>
              <c:strCache>
                <c:ptCount val="1"/>
                <c:pt idx="0">
                  <c:v>Students from subsidised-private schools</c:v>
                </c:pt>
              </c:strCache>
            </c:strRef>
          </c:tx>
          <c:cat>
            <c:numRef>
              <c:f>'Aspirations towards HE'!$C$74:$K$74</c:f>
              <c:numCache>
                <c:formatCode>0</c:formatCode>
                <c:ptCount val="9"/>
                <c:pt idx="0">
                  <c:v>2006</c:v>
                </c:pt>
                <c:pt idx="1">
                  <c:v>2007</c:v>
                </c:pt>
                <c:pt idx="2">
                  <c:v>2008</c:v>
                </c:pt>
                <c:pt idx="3">
                  <c:v>2009</c:v>
                </c:pt>
                <c:pt idx="4">
                  <c:v>2010</c:v>
                </c:pt>
                <c:pt idx="5">
                  <c:v>2011</c:v>
                </c:pt>
                <c:pt idx="6">
                  <c:v>2012</c:v>
                </c:pt>
                <c:pt idx="7">
                  <c:v>2013</c:v>
                </c:pt>
                <c:pt idx="8" formatCode="General">
                  <c:v>2014</c:v>
                </c:pt>
              </c:numCache>
            </c:numRef>
          </c:cat>
          <c:val>
            <c:numRef>
              <c:f>'Aspirations towards HE'!$C$76:$K$76</c:f>
              <c:numCache>
                <c:formatCode>#,##0</c:formatCode>
                <c:ptCount val="9"/>
                <c:pt idx="0">
                  <c:v>2805</c:v>
                </c:pt>
                <c:pt idx="1">
                  <c:v>2092</c:v>
                </c:pt>
                <c:pt idx="2">
                  <c:v>3110</c:v>
                </c:pt>
                <c:pt idx="3">
                  <c:v>5556</c:v>
                </c:pt>
                <c:pt idx="4">
                  <c:v>8836</c:v>
                </c:pt>
                <c:pt idx="5">
                  <c:v>10027</c:v>
                </c:pt>
                <c:pt idx="6">
                  <c:v>12151</c:v>
                </c:pt>
                <c:pt idx="7">
                  <c:v>15034</c:v>
                </c:pt>
                <c:pt idx="8">
                  <c:v>4034</c:v>
                </c:pt>
              </c:numCache>
            </c:numRef>
          </c:val>
          <c:smooth val="0"/>
        </c:ser>
        <c:ser>
          <c:idx val="2"/>
          <c:order val="2"/>
          <c:tx>
            <c:strRef>
              <c:f>'Aspirations towards HE'!$B$77</c:f>
              <c:strCache>
                <c:ptCount val="1"/>
                <c:pt idx="0">
                  <c:v>Students from private schools</c:v>
                </c:pt>
              </c:strCache>
            </c:strRef>
          </c:tx>
          <c:cat>
            <c:numRef>
              <c:f>'Aspirations towards HE'!$C$74:$K$74</c:f>
              <c:numCache>
                <c:formatCode>0</c:formatCode>
                <c:ptCount val="9"/>
                <c:pt idx="0">
                  <c:v>2006</c:v>
                </c:pt>
                <c:pt idx="1">
                  <c:v>2007</c:v>
                </c:pt>
                <c:pt idx="2">
                  <c:v>2008</c:v>
                </c:pt>
                <c:pt idx="3">
                  <c:v>2009</c:v>
                </c:pt>
                <c:pt idx="4">
                  <c:v>2010</c:v>
                </c:pt>
                <c:pt idx="5">
                  <c:v>2011</c:v>
                </c:pt>
                <c:pt idx="6">
                  <c:v>2012</c:v>
                </c:pt>
                <c:pt idx="7">
                  <c:v>2013</c:v>
                </c:pt>
                <c:pt idx="8" formatCode="General">
                  <c:v>2014</c:v>
                </c:pt>
              </c:numCache>
            </c:numRef>
          </c:cat>
          <c:val>
            <c:numRef>
              <c:f>'Aspirations towards HE'!$C$77:$K$77</c:f>
              <c:numCache>
                <c:formatCode>#,##0</c:formatCode>
                <c:ptCount val="9"/>
                <c:pt idx="0">
                  <c:v>10419</c:v>
                </c:pt>
                <c:pt idx="1">
                  <c:v>17195</c:v>
                </c:pt>
                <c:pt idx="2">
                  <c:v>21368</c:v>
                </c:pt>
                <c:pt idx="3">
                  <c:v>34208</c:v>
                </c:pt>
                <c:pt idx="4">
                  <c:v>43218</c:v>
                </c:pt>
                <c:pt idx="5">
                  <c:v>44177</c:v>
                </c:pt>
                <c:pt idx="6">
                  <c:v>42238</c:v>
                </c:pt>
                <c:pt idx="7">
                  <c:v>42537</c:v>
                </c:pt>
                <c:pt idx="8">
                  <c:v>36772</c:v>
                </c:pt>
              </c:numCache>
            </c:numRef>
          </c:val>
          <c:smooth val="0"/>
        </c:ser>
        <c:dLbls>
          <c:showLegendKey val="0"/>
          <c:showVal val="0"/>
          <c:showCatName val="0"/>
          <c:showSerName val="0"/>
          <c:showPercent val="0"/>
          <c:showBubbleSize val="0"/>
        </c:dLbls>
        <c:marker val="1"/>
        <c:smooth val="0"/>
        <c:axId val="270716152"/>
        <c:axId val="270716544"/>
      </c:lineChart>
      <c:catAx>
        <c:axId val="270716152"/>
        <c:scaling>
          <c:orientation val="minMax"/>
        </c:scaling>
        <c:delete val="0"/>
        <c:axPos val="b"/>
        <c:numFmt formatCode="0" sourceLinked="1"/>
        <c:majorTickMark val="out"/>
        <c:minorTickMark val="none"/>
        <c:tickLblPos val="nextTo"/>
        <c:crossAx val="270716544"/>
        <c:crosses val="autoZero"/>
        <c:auto val="1"/>
        <c:lblAlgn val="ctr"/>
        <c:lblOffset val="100"/>
        <c:noMultiLvlLbl val="0"/>
      </c:catAx>
      <c:valAx>
        <c:axId val="270716544"/>
        <c:scaling>
          <c:orientation val="minMax"/>
        </c:scaling>
        <c:delete val="0"/>
        <c:axPos val="l"/>
        <c:numFmt formatCode="#,##0" sourceLinked="1"/>
        <c:majorTickMark val="out"/>
        <c:minorTickMark val="none"/>
        <c:tickLblPos val="nextTo"/>
        <c:crossAx val="270716152"/>
        <c:crosses val="autoZero"/>
        <c:crossBetween val="between"/>
      </c:valAx>
    </c:plotArea>
    <c:legend>
      <c:legendPos val="b"/>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'Aspirations towards HE'!$B$47</c:f>
              <c:strCache>
                <c:ptCount val="1"/>
                <c:pt idx="0">
                  <c:v>Students from public schools</c:v>
                </c:pt>
              </c:strCache>
            </c:strRef>
          </c:tx>
          <c:cat>
            <c:numRef>
              <c:f>'Aspirations towards HE'!$C$46:$K$46</c:f>
              <c:numCache>
                <c:formatCode>General</c:formatCode>
                <c:ptCount val="9"/>
                <c:pt idx="0">
                  <c:v>2006</c:v>
                </c:pt>
                <c:pt idx="1">
                  <c:v>2007</c:v>
                </c:pt>
                <c:pt idx="2">
                  <c:v>2008</c:v>
                </c:pt>
                <c:pt idx="3">
                  <c:v>2009</c:v>
                </c:pt>
                <c:pt idx="4">
                  <c:v>2010</c:v>
                </c:pt>
                <c:pt idx="5">
                  <c:v>2011</c:v>
                </c:pt>
                <c:pt idx="6">
                  <c:v>2012</c:v>
                </c:pt>
                <c:pt idx="7">
                  <c:v>2013</c:v>
                </c:pt>
                <c:pt idx="8">
                  <c:v>2014</c:v>
                </c:pt>
              </c:numCache>
            </c:numRef>
          </c:cat>
          <c:val>
            <c:numRef>
              <c:f>'Aspirations towards HE'!$C$47:$K$47</c:f>
              <c:numCache>
                <c:formatCode>#,##0</c:formatCode>
                <c:ptCount val="9"/>
                <c:pt idx="0">
                  <c:v>39992</c:v>
                </c:pt>
                <c:pt idx="1">
                  <c:v>68013</c:v>
                </c:pt>
                <c:pt idx="2">
                  <c:v>84769</c:v>
                </c:pt>
                <c:pt idx="3">
                  <c:v>113324</c:v>
                </c:pt>
                <c:pt idx="4">
                  <c:v>129365</c:v>
                </c:pt>
                <c:pt idx="5">
                  <c:v>148447</c:v>
                </c:pt>
                <c:pt idx="6">
                  <c:v>132760</c:v>
                </c:pt>
                <c:pt idx="7">
                  <c:v>155280</c:v>
                </c:pt>
                <c:pt idx="8">
                  <c:v>239463</c:v>
                </c:pt>
              </c:numCache>
            </c:numRef>
          </c:val>
          <c:smooth val="0"/>
        </c:ser>
        <c:ser>
          <c:idx val="1"/>
          <c:order val="1"/>
          <c:tx>
            <c:strRef>
              <c:f>'Aspirations towards HE'!$B$48</c:f>
              <c:strCache>
                <c:ptCount val="1"/>
                <c:pt idx="0">
                  <c:v>Students from subsidised-private schools</c:v>
                </c:pt>
              </c:strCache>
            </c:strRef>
          </c:tx>
          <c:cat>
            <c:numRef>
              <c:f>'Aspirations towards HE'!$C$46:$K$46</c:f>
              <c:numCache>
                <c:formatCode>General</c:formatCode>
                <c:ptCount val="9"/>
                <c:pt idx="0">
                  <c:v>2006</c:v>
                </c:pt>
                <c:pt idx="1">
                  <c:v>2007</c:v>
                </c:pt>
                <c:pt idx="2">
                  <c:v>2008</c:v>
                </c:pt>
                <c:pt idx="3">
                  <c:v>2009</c:v>
                </c:pt>
                <c:pt idx="4">
                  <c:v>2010</c:v>
                </c:pt>
                <c:pt idx="5">
                  <c:v>2011</c:v>
                </c:pt>
                <c:pt idx="6">
                  <c:v>2012</c:v>
                </c:pt>
                <c:pt idx="7">
                  <c:v>2013</c:v>
                </c:pt>
                <c:pt idx="8">
                  <c:v>2014</c:v>
                </c:pt>
              </c:numCache>
            </c:numRef>
          </c:cat>
          <c:val>
            <c:numRef>
              <c:f>'Aspirations towards HE'!$C$48:$K$48</c:f>
              <c:numCache>
                <c:formatCode>#,##0</c:formatCode>
                <c:ptCount val="9"/>
                <c:pt idx="0">
                  <c:v>44010</c:v>
                </c:pt>
                <c:pt idx="1">
                  <c:v>80916</c:v>
                </c:pt>
                <c:pt idx="2">
                  <c:v>102010</c:v>
                </c:pt>
                <c:pt idx="3">
                  <c:v>133854</c:v>
                </c:pt>
                <c:pt idx="4">
                  <c:v>152034</c:v>
                </c:pt>
                <c:pt idx="5">
                  <c:v>163842</c:v>
                </c:pt>
                <c:pt idx="6">
                  <c:v>160700</c:v>
                </c:pt>
                <c:pt idx="7">
                  <c:v>187694</c:v>
                </c:pt>
                <c:pt idx="8">
                  <c:v>154412</c:v>
                </c:pt>
              </c:numCache>
            </c:numRef>
          </c:val>
          <c:smooth val="0"/>
        </c:ser>
        <c:ser>
          <c:idx val="2"/>
          <c:order val="2"/>
          <c:tx>
            <c:strRef>
              <c:f>'Aspirations towards HE'!$B$49</c:f>
              <c:strCache>
                <c:ptCount val="1"/>
                <c:pt idx="0">
                  <c:v>Students from private schools</c:v>
                </c:pt>
              </c:strCache>
            </c:strRef>
          </c:tx>
          <c:cat>
            <c:numRef>
              <c:f>'Aspirations towards HE'!$C$46:$K$46</c:f>
              <c:numCache>
                <c:formatCode>General</c:formatCode>
                <c:ptCount val="9"/>
                <c:pt idx="0">
                  <c:v>2006</c:v>
                </c:pt>
                <c:pt idx="1">
                  <c:v>2007</c:v>
                </c:pt>
                <c:pt idx="2">
                  <c:v>2008</c:v>
                </c:pt>
                <c:pt idx="3">
                  <c:v>2009</c:v>
                </c:pt>
                <c:pt idx="4">
                  <c:v>2010</c:v>
                </c:pt>
                <c:pt idx="5">
                  <c:v>2011</c:v>
                </c:pt>
                <c:pt idx="6">
                  <c:v>2012</c:v>
                </c:pt>
                <c:pt idx="7">
                  <c:v>2013</c:v>
                </c:pt>
                <c:pt idx="8">
                  <c:v>2014</c:v>
                </c:pt>
              </c:numCache>
            </c:numRef>
          </c:cat>
          <c:val>
            <c:numRef>
              <c:f>'Aspirations towards HE'!$C$49:$K$49</c:f>
              <c:numCache>
                <c:formatCode>#,##0</c:formatCode>
                <c:ptCount val="9"/>
                <c:pt idx="0">
                  <c:v>7058</c:v>
                </c:pt>
                <c:pt idx="1">
                  <c:v>9667</c:v>
                </c:pt>
                <c:pt idx="2">
                  <c:v>9694</c:v>
                </c:pt>
                <c:pt idx="3">
                  <c:v>12563</c:v>
                </c:pt>
                <c:pt idx="4">
                  <c:v>14618</c:v>
                </c:pt>
                <c:pt idx="5">
                  <c:v>15073</c:v>
                </c:pt>
                <c:pt idx="6">
                  <c:v>15319</c:v>
                </c:pt>
                <c:pt idx="7">
                  <c:v>71385</c:v>
                </c:pt>
                <c:pt idx="8">
                  <c:v>11419</c:v>
                </c:pt>
              </c:numCache>
            </c:numRef>
          </c:val>
          <c:smooth val="0"/>
        </c:ser>
        <c:dLbls>
          <c:showLegendKey val="0"/>
          <c:showVal val="0"/>
          <c:showCatName val="0"/>
          <c:showSerName val="0"/>
          <c:showPercent val="0"/>
          <c:showBubbleSize val="0"/>
        </c:dLbls>
        <c:marker val="1"/>
        <c:smooth val="0"/>
        <c:axId val="270717328"/>
        <c:axId val="270717720"/>
      </c:lineChart>
      <c:catAx>
        <c:axId val="270717328"/>
        <c:scaling>
          <c:orientation val="minMax"/>
        </c:scaling>
        <c:delete val="0"/>
        <c:axPos val="b"/>
        <c:numFmt formatCode="General" sourceLinked="1"/>
        <c:majorTickMark val="out"/>
        <c:minorTickMark val="none"/>
        <c:tickLblPos val="nextTo"/>
        <c:crossAx val="270717720"/>
        <c:crosses val="autoZero"/>
        <c:auto val="1"/>
        <c:lblAlgn val="ctr"/>
        <c:lblOffset val="100"/>
        <c:noMultiLvlLbl val="0"/>
      </c:catAx>
      <c:valAx>
        <c:axId val="270717720"/>
        <c:scaling>
          <c:orientation val="minMax"/>
        </c:scaling>
        <c:delete val="0"/>
        <c:axPos val="l"/>
        <c:numFmt formatCode="#,##0" sourceLinked="1"/>
        <c:majorTickMark val="out"/>
        <c:minorTickMark val="none"/>
        <c:tickLblPos val="nextTo"/>
        <c:crossAx val="270717328"/>
        <c:crosses val="autoZero"/>
        <c:crossBetween val="between"/>
      </c:valAx>
    </c:plotArea>
    <c:legend>
      <c:legendPos val="b"/>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'Access to Higher Education'!$G$21</c:f>
              <c:strCache>
                <c:ptCount val="1"/>
                <c:pt idx="0">
                  <c:v>Municipal</c:v>
                </c:pt>
              </c:strCache>
            </c:strRef>
          </c:tx>
          <c:dLbls>
            <c:dLbl>
              <c:idx val="0"/>
              <c:delete val="1"/>
              <c:extLst>
                <c:ext xmlns:c15="http://schemas.microsoft.com/office/drawing/2012/chart" uri="{CE6537A1-D6FC-4f65-9D91-7224C49458BB}"/>
              </c:extLst>
            </c:dLbl>
            <c:dLbl>
              <c:idx val="1"/>
              <c:layout>
                <c:manualLayout>
                  <c:x val="-5.6460369163952202E-2"/>
                  <c:y val="3.193581341254499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6.0803474484256298E-2"/>
                  <c:y val="2.794411177644710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a:latin typeface="Garamond" panose="02020404030301010803"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'Access to Higher Education'!$H$20:$K$20</c:f>
              <c:strCache>
                <c:ptCount val="4"/>
                <c:pt idx="0">
                  <c:v>% Inscribed for NET</c:v>
                </c:pt>
                <c:pt idx="1">
                  <c:v>% took NET</c:v>
                </c:pt>
                <c:pt idx="2">
                  <c:v>% Applied to Univ</c:v>
                </c:pt>
                <c:pt idx="3">
                  <c:v>% Selected by Univ</c:v>
                </c:pt>
              </c:strCache>
            </c:strRef>
          </c:cat>
          <c:val>
            <c:numRef>
              <c:f>'Access to Higher Education'!$H$21:$K$21</c:f>
              <c:numCache>
                <c:formatCode>0.0</c:formatCode>
                <c:ptCount val="4"/>
                <c:pt idx="0" formatCode="General">
                  <c:v>100</c:v>
                </c:pt>
                <c:pt idx="1">
                  <c:v>81.160028498091989</c:v>
                </c:pt>
                <c:pt idx="2">
                  <c:v>29.671198383806839</c:v>
                </c:pt>
                <c:pt idx="3">
                  <c:v>22.56131481607995</c:v>
                </c:pt>
              </c:numCache>
            </c:numRef>
          </c:val>
          <c:smooth val="0"/>
        </c:ser>
        <c:ser>
          <c:idx val="1"/>
          <c:order val="1"/>
          <c:tx>
            <c:strRef>
              <c:f>'Access to Higher Education'!$G$22</c:f>
              <c:strCache>
                <c:ptCount val="1"/>
                <c:pt idx="0">
                  <c:v>Subsidied Private Schools</c:v>
                </c:pt>
              </c:strCache>
            </c:strRef>
          </c:tx>
          <c:dLbls>
            <c:dLbl>
              <c:idx val="0"/>
              <c:delete val="1"/>
              <c:extLst>
                <c:ext xmlns:c15="http://schemas.microsoft.com/office/drawing/2012/chart" uri="{CE6537A1-D6FC-4f65-9D91-7224C49458BB}"/>
              </c:extLst>
            </c:dLbl>
            <c:dLbl>
              <c:idx val="2"/>
              <c:layout>
                <c:manualLayout>
                  <c:x val="-1.30293159609121E-2"/>
                  <c:y val="-3.992015968063870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a:latin typeface="Garamond" panose="02020404030301010803"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'Access to Higher Education'!$H$20:$K$20</c:f>
              <c:strCache>
                <c:ptCount val="4"/>
                <c:pt idx="0">
                  <c:v>% Inscribed for NET</c:v>
                </c:pt>
                <c:pt idx="1">
                  <c:v>% took NET</c:v>
                </c:pt>
                <c:pt idx="2">
                  <c:v>% Applied to Univ</c:v>
                </c:pt>
                <c:pt idx="3">
                  <c:v>% Selected by Univ</c:v>
                </c:pt>
              </c:strCache>
            </c:strRef>
          </c:cat>
          <c:val>
            <c:numRef>
              <c:f>'Access to Higher Education'!$H$22:$K$22</c:f>
              <c:numCache>
                <c:formatCode>0.0</c:formatCode>
                <c:ptCount val="4"/>
                <c:pt idx="0" formatCode="General">
                  <c:v>100</c:v>
                </c:pt>
                <c:pt idx="1">
                  <c:v>87.070375278427804</c:v>
                </c:pt>
                <c:pt idx="2">
                  <c:v>41.703555417712231</c:v>
                </c:pt>
                <c:pt idx="3">
                  <c:v>33.074407195421102</c:v>
                </c:pt>
              </c:numCache>
            </c:numRef>
          </c:val>
          <c:smooth val="0"/>
        </c:ser>
        <c:ser>
          <c:idx val="2"/>
          <c:order val="2"/>
          <c:tx>
            <c:strRef>
              <c:f>'Access to Higher Education'!$G$23</c:f>
              <c:strCache>
                <c:ptCount val="1"/>
                <c:pt idx="0">
                  <c:v>Private Schools</c:v>
                </c:pt>
              </c:strCache>
            </c:strRef>
          </c:tx>
          <c:dLbls>
            <c:dLbl>
              <c:idx val="0"/>
              <c:layout>
                <c:manualLayout>
                  <c:x val="-7.2710214612407703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7372421281216101E-2"/>
                  <c:y val="-2.39520958083832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7372421281216101E-2"/>
                  <c:y val="-3.193612774451089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6.5146579804560298E-3"/>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a:latin typeface="Garamond" panose="02020404030301010803"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'Access to Higher Education'!$H$20:$K$20</c:f>
              <c:strCache>
                <c:ptCount val="4"/>
                <c:pt idx="0">
                  <c:v>% Inscribed for NET</c:v>
                </c:pt>
                <c:pt idx="1">
                  <c:v>% took NET</c:v>
                </c:pt>
                <c:pt idx="2">
                  <c:v>% Applied to Univ</c:v>
                </c:pt>
                <c:pt idx="3">
                  <c:v>% Selected by Univ</c:v>
                </c:pt>
              </c:strCache>
            </c:strRef>
          </c:cat>
          <c:val>
            <c:numRef>
              <c:f>'Access to Higher Education'!$H$23:$K$23</c:f>
              <c:numCache>
                <c:formatCode>0.0</c:formatCode>
                <c:ptCount val="4"/>
                <c:pt idx="0" formatCode="General">
                  <c:v>100</c:v>
                </c:pt>
                <c:pt idx="1">
                  <c:v>94.663050122249388</c:v>
                </c:pt>
                <c:pt idx="2">
                  <c:v>76.623624694376545</c:v>
                </c:pt>
                <c:pt idx="3">
                  <c:v>70.102383863080675</c:v>
                </c:pt>
              </c:numCache>
            </c:numRef>
          </c:val>
          <c:smooth val="0"/>
        </c:ser>
        <c:dLbls>
          <c:showLegendKey val="0"/>
          <c:showVal val="0"/>
          <c:showCatName val="0"/>
          <c:showSerName val="0"/>
          <c:showPercent val="0"/>
          <c:showBubbleSize val="0"/>
        </c:dLbls>
        <c:marker val="1"/>
        <c:smooth val="0"/>
        <c:axId val="271683184"/>
        <c:axId val="271683576"/>
      </c:lineChart>
      <c:catAx>
        <c:axId val="271683184"/>
        <c:scaling>
          <c:orientation val="minMax"/>
        </c:scaling>
        <c:delete val="0"/>
        <c:axPos val="b"/>
        <c:numFmt formatCode="General" sourceLinked="0"/>
        <c:majorTickMark val="out"/>
        <c:minorTickMark val="none"/>
        <c:tickLblPos val="nextTo"/>
        <c:txPr>
          <a:bodyPr/>
          <a:lstStyle/>
          <a:p>
            <a:pPr>
              <a:defRPr sz="1400">
                <a:latin typeface="Garamond" panose="02020404030301010803" pitchFamily="18" charset="0"/>
              </a:defRPr>
            </a:pPr>
            <a:endParaRPr lang="en-US"/>
          </a:p>
        </c:txPr>
        <c:crossAx val="271683576"/>
        <c:crosses val="autoZero"/>
        <c:auto val="1"/>
        <c:lblAlgn val="ctr"/>
        <c:lblOffset val="100"/>
        <c:noMultiLvlLbl val="0"/>
      </c:catAx>
      <c:valAx>
        <c:axId val="271683576"/>
        <c:scaling>
          <c:orientation val="minMax"/>
          <c:max val="100"/>
        </c:scaling>
        <c:delete val="0"/>
        <c:axPos val="l"/>
        <c:numFmt formatCode="General" sourceLinked="1"/>
        <c:majorTickMark val="out"/>
        <c:minorTickMark val="none"/>
        <c:tickLblPos val="nextTo"/>
        <c:txPr>
          <a:bodyPr/>
          <a:lstStyle/>
          <a:p>
            <a:pPr>
              <a:defRPr sz="1200">
                <a:latin typeface="Garamond" panose="02020404030301010803" pitchFamily="18" charset="0"/>
              </a:defRPr>
            </a:pPr>
            <a:endParaRPr lang="en-US"/>
          </a:p>
        </c:txPr>
        <c:crossAx val="271683184"/>
        <c:crosses val="autoZero"/>
        <c:crossBetween val="between"/>
      </c:valAx>
    </c:plotArea>
    <c:legend>
      <c:legendPos val="b"/>
      <c:overlay val="0"/>
      <c:txPr>
        <a:bodyPr/>
        <a:lstStyle/>
        <a:p>
          <a:pPr>
            <a:defRPr sz="1400">
              <a:latin typeface="Garamond" panose="02020404030301010803" pitchFamily="18" charset="0"/>
            </a:defRPr>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DB0B85-2173-41A3-A699-1A94E75E5DF8}" type="datetimeFigureOut">
              <a:rPr lang="en-GB" smtClean="0"/>
              <a:t>10/02/2016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69847-2AB7-450B-9F2B-8AA131039CB5}" type="slidenum">
              <a:rPr lang="en-GB" smtClean="0"/>
              <a:t>‹#›</a:t>
            </a:fld>
            <a:endParaRPr lang="en-GB"/>
          </a:p>
        </p:txBody>
      </p:sp>
    </p:spTree>
    <p:extLst>
      <p:ext uri="{BB962C8B-B14F-4D97-AF65-F5344CB8AC3E}">
        <p14:creationId xmlns:p14="http://schemas.microsoft.com/office/powerpoint/2010/main" val="2915261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1</a:t>
            </a:fld>
            <a:endParaRPr lang="en-GB"/>
          </a:p>
        </p:txBody>
      </p:sp>
    </p:spTree>
    <p:extLst>
      <p:ext uri="{BB962C8B-B14F-4D97-AF65-F5344CB8AC3E}">
        <p14:creationId xmlns:p14="http://schemas.microsoft.com/office/powerpoint/2010/main" val="1408044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will start giving some</a:t>
            </a:r>
            <a:r>
              <a:rPr lang="en-GB" sz="1200" kern="1200" baseline="0" dirty="0" smtClean="0">
                <a:solidFill>
                  <a:schemeClr val="tx1"/>
                </a:solidFill>
                <a:effectLst/>
                <a:latin typeface="+mn-lt"/>
                <a:ea typeface="+mn-ea"/>
                <a:cs typeface="+mn-cs"/>
              </a:rPr>
              <a:t> background about </a:t>
            </a:r>
            <a:r>
              <a:rPr lang="en-GB" sz="1200" kern="1200" dirty="0" smtClean="0">
                <a:solidFill>
                  <a:schemeClr val="tx1"/>
                </a:solidFill>
                <a:effectLst/>
                <a:latin typeface="+mn-lt"/>
                <a:ea typeface="+mn-ea"/>
                <a:cs typeface="+mn-cs"/>
              </a:rPr>
              <a:t>Chilean Higher Education. </a:t>
            </a:r>
          </a:p>
          <a:p>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Chilean HE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has a history of market-driven policies since the 1980s triggering the competition for students among universities, so producing a</a:t>
            </a:r>
            <a:r>
              <a:rPr lang="en-GB" sz="1200" kern="1200" baseline="0" dirty="0" smtClean="0">
                <a:solidFill>
                  <a:schemeClr val="tx1"/>
                </a:solidFill>
                <a:effectLst/>
                <a:latin typeface="+mn-lt"/>
                <a:ea typeface="+mn-ea"/>
                <a:cs typeface="+mn-cs"/>
              </a:rPr>
              <a:t> market</a:t>
            </a:r>
            <a:r>
              <a:rPr lang="en-GB" sz="1200" kern="1200" dirty="0" smtClean="0">
                <a:solidFill>
                  <a:schemeClr val="tx1"/>
                </a:solidFill>
                <a:effectLst/>
                <a:latin typeface="+mn-lt"/>
                <a:ea typeface="+mn-ea"/>
                <a:cs typeface="+mn-cs"/>
              </a:rPr>
              <a:t>. These policies are based (even nowadays) on loans and vouchers to students, on a deregulation of tuition fees, and on a strong privatisation as a mean of profit and widening the participation of students. We have just 8 state universities among 59. Among the consequences of these arrangement we can mentioned that: </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(adjusted for income) Chile has the most expensive Higher Education among OECD countries. To study a bachelor degree cost in average £4000 per year, and we need to take into account that in Chile more than 50% of households live with less than £250 x month.</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It has</a:t>
            </a:r>
            <a:r>
              <a:rPr lang="en-GB" sz="1200" kern="1200" baseline="0" dirty="0" smtClean="0">
                <a:solidFill>
                  <a:schemeClr val="tx1"/>
                </a:solidFill>
                <a:effectLst/>
                <a:latin typeface="+mn-lt"/>
                <a:ea typeface="+mn-ea"/>
                <a:cs typeface="+mn-cs"/>
              </a:rPr>
              <a:t> m</a:t>
            </a:r>
            <a:r>
              <a:rPr lang="en-GB" sz="1200" kern="1200" dirty="0" smtClean="0">
                <a:solidFill>
                  <a:schemeClr val="tx1"/>
                </a:solidFill>
                <a:effectLst/>
                <a:latin typeface="+mn-lt"/>
                <a:ea typeface="+mn-ea"/>
                <a:cs typeface="+mn-cs"/>
              </a:rPr>
              <a:t>ultiple inequalities affecting underprivileged students. These students have 5 times as low a chance to enter the university than the affluent students; among the total who enter HE just 60% continue their studies after 4 years in contrast to the 80% of affluent students; they are highly underrepresented in the prestigious universities because of their cost, and because of the university entrance test which discriminates by class and educational backgrounds. Usually they don’t get the minimum scores to enter universities. </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Universities expend more money in advertisement to attract students than in education turning from a space of learning to a space of profit where powerful people are involved even the Justice Minister. </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0A69847-2AB7-450B-9F2B-8AA131039CB5}" type="slidenum">
              <a:rPr lang="en-GB" smtClean="0"/>
              <a:t>2</a:t>
            </a:fld>
            <a:endParaRPr lang="en-GB"/>
          </a:p>
        </p:txBody>
      </p:sp>
    </p:spTree>
    <p:extLst>
      <p:ext uri="{BB962C8B-B14F-4D97-AF65-F5344CB8AC3E}">
        <p14:creationId xmlns:p14="http://schemas.microsoft.com/office/powerpoint/2010/main" val="1234885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will start giving some</a:t>
            </a:r>
            <a:r>
              <a:rPr lang="en-GB" sz="1200" kern="1200" baseline="0" dirty="0" smtClean="0">
                <a:solidFill>
                  <a:schemeClr val="tx1"/>
                </a:solidFill>
                <a:effectLst/>
                <a:latin typeface="+mn-lt"/>
                <a:ea typeface="+mn-ea"/>
                <a:cs typeface="+mn-cs"/>
              </a:rPr>
              <a:t> background about </a:t>
            </a:r>
            <a:r>
              <a:rPr lang="en-GB" sz="1200" kern="1200" dirty="0" smtClean="0">
                <a:solidFill>
                  <a:schemeClr val="tx1"/>
                </a:solidFill>
                <a:effectLst/>
                <a:latin typeface="+mn-lt"/>
                <a:ea typeface="+mn-ea"/>
                <a:cs typeface="+mn-cs"/>
              </a:rPr>
              <a:t>Chilean Higher Education. </a:t>
            </a:r>
          </a:p>
          <a:p>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Chilean HE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has a history of market-driven policies since the 1980s triggering the competition for students among universities, so producing a</a:t>
            </a:r>
            <a:r>
              <a:rPr lang="en-GB" sz="1200" kern="1200" baseline="0" dirty="0" smtClean="0">
                <a:solidFill>
                  <a:schemeClr val="tx1"/>
                </a:solidFill>
                <a:effectLst/>
                <a:latin typeface="+mn-lt"/>
                <a:ea typeface="+mn-ea"/>
                <a:cs typeface="+mn-cs"/>
              </a:rPr>
              <a:t> market</a:t>
            </a:r>
            <a:r>
              <a:rPr lang="en-GB" sz="1200" kern="1200" dirty="0" smtClean="0">
                <a:solidFill>
                  <a:schemeClr val="tx1"/>
                </a:solidFill>
                <a:effectLst/>
                <a:latin typeface="+mn-lt"/>
                <a:ea typeface="+mn-ea"/>
                <a:cs typeface="+mn-cs"/>
              </a:rPr>
              <a:t>. These policies are based (even nowadays) on loans and vouchers to students, on a deregulation of tuition fees, and on a strong privatisation as a mean of profit and widening the participation of students. We have just 8 state universities among 59. Among the consequences of these arrangement we can mentioned that: </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(adjusted for income) Chile has the most expensive Higher Education among OECD countries. To study a bachelor degree cost in average £4000 per year, and we need to take into account that in Chile more than 50% of households live with less than £250 x month.</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It has</a:t>
            </a:r>
            <a:r>
              <a:rPr lang="en-GB" sz="1200" kern="1200" baseline="0" dirty="0" smtClean="0">
                <a:solidFill>
                  <a:schemeClr val="tx1"/>
                </a:solidFill>
                <a:effectLst/>
                <a:latin typeface="+mn-lt"/>
                <a:ea typeface="+mn-ea"/>
                <a:cs typeface="+mn-cs"/>
              </a:rPr>
              <a:t> m</a:t>
            </a:r>
            <a:r>
              <a:rPr lang="en-GB" sz="1200" kern="1200" dirty="0" smtClean="0">
                <a:solidFill>
                  <a:schemeClr val="tx1"/>
                </a:solidFill>
                <a:effectLst/>
                <a:latin typeface="+mn-lt"/>
                <a:ea typeface="+mn-ea"/>
                <a:cs typeface="+mn-cs"/>
              </a:rPr>
              <a:t>ultiple inequalities affecting underprivileged students. These students have 5 times as low a chance to enter the university than the affluent students; among the total who enter HE just 60% continue their studies after 4 years in contrast to the 80% of affluent students; they are highly underrepresented in the prestigious universities because of their cost, and because of the university entrance test which discriminates by class and educational backgrounds. Usually they don’t get the minimum scores to enter universities. </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Universities expend more money in advertisement to attract students than in education turning from a space of learning to a space of profit where powerful people are involved even the Justice Minister. </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0A69847-2AB7-450B-9F2B-8AA131039CB5}" type="slidenum">
              <a:rPr lang="en-GB" smtClean="0"/>
              <a:t>3</a:t>
            </a:fld>
            <a:endParaRPr lang="en-GB"/>
          </a:p>
        </p:txBody>
      </p:sp>
    </p:spTree>
    <p:extLst>
      <p:ext uri="{BB962C8B-B14F-4D97-AF65-F5344CB8AC3E}">
        <p14:creationId xmlns:p14="http://schemas.microsoft.com/office/powerpoint/2010/main" val="1234885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Against this unequal backdrop emerged also a network of affirmative action programs from the universities –not from the state- with the explicit aim to get the ‘talented’ and ‘disadvantaged’ students (that is the way in which they name those students) into the university.  They invite the best students from low socioeconomic status schools to participate in these programs. Until 2013 16 universities were running the program. </a:t>
            </a:r>
          </a:p>
          <a:p>
            <a:endParaRPr lang="en-GB"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These programs implement 1) a Test-blind admission policy, so they don’t take into account the university entrance test; 2) they also implement pre-entry interventions in Maths, Language and Personal Development to prepare these students for the university, 3)They implement a predefine pathway of study. So, the students who pass the training courses are granted to enter the university that run the program without paying tuition fees, and they must enter to the </a:t>
            </a:r>
            <a:r>
              <a:rPr lang="en-GB" sz="1200" kern="1200" dirty="0" err="1" smtClean="0">
                <a:solidFill>
                  <a:schemeClr val="tx1"/>
                </a:solidFill>
                <a:effectLst/>
                <a:latin typeface="+mn-lt"/>
                <a:ea typeface="+mn-ea"/>
                <a:cs typeface="+mn-cs"/>
              </a:rPr>
              <a:t>bachillerato</a:t>
            </a:r>
            <a:r>
              <a:rPr lang="en-GB" sz="1200" kern="1200" dirty="0" smtClean="0">
                <a:solidFill>
                  <a:schemeClr val="tx1"/>
                </a:solidFill>
                <a:effectLst/>
                <a:latin typeface="+mn-lt"/>
                <a:ea typeface="+mn-ea"/>
                <a:cs typeface="+mn-cs"/>
              </a:rPr>
              <a:t> program, which is a 2-years program that prepare and sort students to choose a bachelor degree of 4-5 years</a:t>
            </a:r>
          </a:p>
          <a:p>
            <a:pPr marL="0" indent="0">
              <a:buFont typeface="Arial" panose="020B0604020202020204" pitchFamily="34" charset="0"/>
              <a:buNone/>
            </a:pPr>
            <a:r>
              <a:rPr lang="en-GB" sz="1200" kern="1200" dirty="0" smtClean="0">
                <a:solidFill>
                  <a:schemeClr val="tx1"/>
                </a:solidFill>
                <a:effectLst/>
                <a:latin typeface="+mn-lt"/>
                <a:ea typeface="+mn-ea"/>
                <a:cs typeface="+mn-cs"/>
              </a:rPr>
              <a:t> </a:t>
            </a: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The political drivers behind this programs are the 1) will to change the admission policy trying</a:t>
            </a:r>
            <a:r>
              <a:rPr lang="en-GB" sz="1200" kern="1200" baseline="0" dirty="0" smtClean="0">
                <a:solidFill>
                  <a:schemeClr val="tx1"/>
                </a:solidFill>
                <a:effectLst/>
                <a:latin typeface="+mn-lt"/>
                <a:ea typeface="+mn-ea"/>
                <a:cs typeface="+mn-cs"/>
              </a:rPr>
              <a:t> to persuade</a:t>
            </a:r>
            <a:r>
              <a:rPr lang="en-GB" sz="1200" kern="1200" dirty="0" smtClean="0">
                <a:solidFill>
                  <a:schemeClr val="tx1"/>
                </a:solidFill>
                <a:effectLst/>
                <a:latin typeface="+mn-lt"/>
                <a:ea typeface="+mn-ea"/>
                <a:cs typeface="+mn-cs"/>
              </a:rPr>
              <a:t> the state and others universities to implement these policy</a:t>
            </a:r>
            <a:r>
              <a:rPr lang="en-GB" sz="1200" kern="1200" baseline="0" dirty="0" smtClean="0">
                <a:solidFill>
                  <a:schemeClr val="tx1"/>
                </a:solidFill>
                <a:effectLst/>
                <a:latin typeface="+mn-lt"/>
                <a:ea typeface="+mn-ea"/>
                <a:cs typeface="+mn-cs"/>
              </a:rPr>
              <a:t> as a Public/State policy</a:t>
            </a:r>
            <a:r>
              <a:rPr lang="en-GB" sz="1200" kern="1200" dirty="0" smtClean="0">
                <a:solidFill>
                  <a:schemeClr val="tx1"/>
                </a:solidFill>
                <a:effectLst/>
                <a:latin typeface="+mn-lt"/>
                <a:ea typeface="+mn-ea"/>
                <a:cs typeface="+mn-cs"/>
              </a:rPr>
              <a:t>; 2) To respond to the demands for equality in HE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enhancing the legitimacy of the universities re-engaging</a:t>
            </a:r>
            <a:r>
              <a:rPr lang="en-GB" sz="1200" kern="1200" baseline="0" dirty="0" smtClean="0">
                <a:solidFill>
                  <a:schemeClr val="tx1"/>
                </a:solidFill>
                <a:effectLst/>
                <a:latin typeface="+mn-lt"/>
                <a:ea typeface="+mn-ea"/>
                <a:cs typeface="+mn-cs"/>
              </a:rPr>
              <a:t> universities with a image of meritocracy rather than the actual image of a site of inequality; 3) Improve the Human capital and productivity of the country</a:t>
            </a:r>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4</a:t>
            </a:fld>
            <a:endParaRPr lang="en-GB"/>
          </a:p>
        </p:txBody>
      </p:sp>
    </p:spTree>
    <p:extLst>
      <p:ext uri="{BB962C8B-B14F-4D97-AF65-F5344CB8AC3E}">
        <p14:creationId xmlns:p14="http://schemas.microsoft.com/office/powerpoint/2010/main" val="1229384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Within this context, I will focus on the</a:t>
            </a:r>
            <a:r>
              <a:rPr lang="en-GB" sz="1200" kern="1200" baseline="0" dirty="0" smtClean="0">
                <a:solidFill>
                  <a:schemeClr val="tx1"/>
                </a:solidFill>
                <a:effectLst/>
                <a:latin typeface="+mn-lt"/>
                <a:ea typeface="+mn-ea"/>
                <a:cs typeface="+mn-cs"/>
              </a:rPr>
              <a:t> relationship between these programs and underprivileged students who are part of them. M</a:t>
            </a:r>
            <a:r>
              <a:rPr lang="en-GB" sz="1200" kern="1200" dirty="0" smtClean="0">
                <a:solidFill>
                  <a:schemeClr val="tx1"/>
                </a:solidFill>
                <a:effectLst/>
                <a:latin typeface="+mn-lt"/>
                <a:ea typeface="+mn-ea"/>
                <a:cs typeface="+mn-cs"/>
              </a:rPr>
              <a:t>y main research question is: How does the </a:t>
            </a:r>
            <a:r>
              <a:rPr lang="en-GB" sz="1200" b="1" kern="1200" dirty="0" smtClean="0">
                <a:solidFill>
                  <a:schemeClr val="tx1"/>
                </a:solidFill>
                <a:effectLst/>
                <a:latin typeface="+mn-lt"/>
                <a:ea typeface="+mn-ea"/>
                <a:cs typeface="+mn-cs"/>
              </a:rPr>
              <a:t>encounter </a:t>
            </a:r>
            <a:r>
              <a:rPr lang="en-GB" sz="1200" kern="1200" dirty="0" smtClean="0">
                <a:solidFill>
                  <a:schemeClr val="tx1"/>
                </a:solidFill>
                <a:effectLst/>
                <a:latin typeface="+mn-lt"/>
                <a:ea typeface="+mn-ea"/>
                <a:cs typeface="+mn-cs"/>
              </a:rPr>
              <a:t>between these AAP programs and the students sub</a:t>
            </a:r>
            <a:r>
              <a:rPr lang="en-GB" sz="1200" b="1" kern="1200" dirty="0" smtClean="0">
                <a:solidFill>
                  <a:schemeClr val="tx1"/>
                </a:solidFill>
                <a:effectLst/>
                <a:latin typeface="+mn-lt"/>
                <a:ea typeface="+mn-ea"/>
                <a:cs typeface="+mn-cs"/>
              </a:rPr>
              <a:t>jected</a:t>
            </a:r>
            <a:r>
              <a:rPr lang="en-GB" sz="1200" kern="1200" dirty="0" smtClean="0">
                <a:solidFill>
                  <a:schemeClr val="tx1"/>
                </a:solidFill>
                <a:effectLst/>
                <a:latin typeface="+mn-lt"/>
                <a:ea typeface="+mn-ea"/>
                <a:cs typeface="+mn-cs"/>
              </a:rPr>
              <a:t> to them shape their emotional experiences of going to university?</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Why asking for the encounter? Phrasing the main question as an encounter between policy and students, I am trying to convey that the research problem is not just about how the student subjects</a:t>
            </a:r>
            <a:r>
              <a:rPr lang="en-GB" sz="1200" kern="1200" baseline="0" dirty="0" smtClean="0">
                <a:solidFill>
                  <a:schemeClr val="tx1"/>
                </a:solidFill>
                <a:effectLst/>
                <a:latin typeface="+mn-lt"/>
                <a:ea typeface="+mn-ea"/>
                <a:cs typeface="+mn-cs"/>
              </a:rPr>
              <a:t> are positioned or produced by these</a:t>
            </a:r>
            <a:r>
              <a:rPr lang="en-GB" sz="1200" kern="1200" dirty="0" smtClean="0">
                <a:solidFill>
                  <a:schemeClr val="tx1"/>
                </a:solidFill>
                <a:effectLst/>
                <a:latin typeface="+mn-lt"/>
                <a:ea typeface="+mn-ea"/>
                <a:cs typeface="+mn-cs"/>
              </a:rPr>
              <a:t> these programs as talented and disadvantaged for example, and how they produce emotions, but also about how these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underprivileged students contest or contribute emotionally to this</a:t>
            </a:r>
            <a:r>
              <a:rPr lang="en-GB" sz="1200" kern="1200" baseline="0" dirty="0" smtClean="0">
                <a:solidFill>
                  <a:schemeClr val="tx1"/>
                </a:solidFill>
                <a:effectLst/>
                <a:latin typeface="+mn-lt"/>
                <a:ea typeface="+mn-ea"/>
                <a:cs typeface="+mn-cs"/>
              </a:rPr>
              <a:t> policy and how it is emotionally lived by them. </a:t>
            </a:r>
          </a:p>
          <a:p>
            <a:pPr marL="0" indent="0">
              <a:buFont typeface="Arial" panose="020B0604020202020204" pitchFamily="34" charset="0"/>
              <a:buNone/>
            </a:pPr>
            <a:endParaRPr lang="en-GB" sz="1200" kern="1200" baseline="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The relevance of this</a:t>
            </a:r>
            <a:r>
              <a:rPr lang="en-GB" sz="1200" b="1" kern="1200" baseline="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project is given by several reasons: </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These programs raise questions about who has the right to HE; what it mean to be talented? Or</a:t>
            </a:r>
            <a:r>
              <a:rPr lang="en-GB" sz="1200" kern="1200" baseline="0" dirty="0" smtClean="0">
                <a:solidFill>
                  <a:schemeClr val="tx1"/>
                </a:solidFill>
                <a:effectLst/>
                <a:latin typeface="+mn-lt"/>
                <a:ea typeface="+mn-ea"/>
                <a:cs typeface="+mn-cs"/>
              </a:rPr>
              <a:t> if universities are just for the </a:t>
            </a:r>
            <a:r>
              <a:rPr lang="en-GB" sz="1200" i="1" kern="1200" baseline="0" dirty="0" smtClean="0">
                <a:solidFill>
                  <a:schemeClr val="tx1"/>
                </a:solidFill>
                <a:effectLst/>
                <a:latin typeface="+mn-lt"/>
                <a:ea typeface="+mn-ea"/>
                <a:cs typeface="+mn-cs"/>
              </a:rPr>
              <a:t>“talented” </a:t>
            </a:r>
            <a:r>
              <a:rPr lang="en-GB" sz="1200" kern="1200" baseline="0" dirty="0" smtClean="0">
                <a:solidFill>
                  <a:schemeClr val="tx1"/>
                </a:solidFill>
                <a:effectLst/>
                <a:latin typeface="+mn-lt"/>
                <a:ea typeface="+mn-ea"/>
                <a:cs typeface="+mn-cs"/>
              </a:rPr>
              <a:t>or not</a:t>
            </a:r>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The program’s discourses and practices have not been problematized; emerging questions about how they construct students?</a:t>
            </a:r>
            <a:r>
              <a:rPr lang="en-GB" sz="1200" kern="1200" baseline="0" dirty="0" smtClean="0">
                <a:solidFill>
                  <a:schemeClr val="tx1"/>
                </a:solidFill>
                <a:effectLst/>
                <a:latin typeface="+mn-lt"/>
                <a:ea typeface="+mn-ea"/>
                <a:cs typeface="+mn-cs"/>
              </a:rPr>
              <a:t> How do</a:t>
            </a:r>
            <a:r>
              <a:rPr lang="en-GB" sz="1200" kern="1200" dirty="0" smtClean="0">
                <a:solidFill>
                  <a:schemeClr val="tx1"/>
                </a:solidFill>
                <a:effectLst/>
                <a:latin typeface="+mn-lt"/>
                <a:ea typeface="+mn-ea"/>
                <a:cs typeface="+mn-cs"/>
              </a:rPr>
              <a:t> they affect subjectivities and emotions of the students?</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We can ask also weather</a:t>
            </a:r>
            <a:r>
              <a:rPr lang="en-GB" sz="1200" kern="1200" baseline="0" dirty="0" smtClean="0">
                <a:solidFill>
                  <a:schemeClr val="tx1"/>
                </a:solidFill>
                <a:effectLst/>
                <a:latin typeface="+mn-lt"/>
                <a:ea typeface="+mn-ea"/>
                <a:cs typeface="+mn-cs"/>
              </a:rPr>
              <a:t> or not the are a new kind of discourse of fair access and inclusion. </a:t>
            </a:r>
            <a:endParaRPr lang="en-GB" sz="1200" kern="1200" dirty="0" smtClean="0">
              <a:solidFill>
                <a:schemeClr val="tx1"/>
              </a:solidFill>
              <a:effectLst/>
              <a:latin typeface="+mn-lt"/>
              <a:ea typeface="+mn-ea"/>
              <a:cs typeface="+mn-cs"/>
            </a:endParaRP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This research project opens the possibility to go beyond the dominant rational discourse in HE research and culture. We can think on HE policy and universities as emotionally loaded spaces or as discourses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charged with an affective grammar, opening the limited repertoire of subjectivities embedded in the rational/Cartesian discourse.  We can think on the wide range of emotions embedded in HE such as pride, vitality, optimism, fear, anxiety, shame, guilt, nostalgia, anger, humiliation, happiness, sadness, stress, and desires and fantasies, and on how they are related with</a:t>
            </a:r>
            <a:r>
              <a:rPr lang="en-GB" sz="1200" kern="1200" baseline="0" dirty="0" smtClean="0">
                <a:solidFill>
                  <a:schemeClr val="tx1"/>
                </a:solidFill>
                <a:effectLst/>
                <a:latin typeface="+mn-lt"/>
                <a:ea typeface="+mn-ea"/>
                <a:cs typeface="+mn-cs"/>
              </a:rPr>
              <a:t> the </a:t>
            </a:r>
            <a:r>
              <a:rPr lang="en-GB" sz="1200" kern="1200" dirty="0" smtClean="0">
                <a:solidFill>
                  <a:schemeClr val="tx1"/>
                </a:solidFill>
                <a:effectLst/>
                <a:latin typeface="+mn-lt"/>
                <a:ea typeface="+mn-ea"/>
                <a:cs typeface="+mn-cs"/>
              </a:rPr>
              <a:t>structural inequalities</a:t>
            </a:r>
            <a:r>
              <a:rPr lang="en-GB" sz="1200" kern="1200" baseline="0" dirty="0" smtClean="0">
                <a:solidFill>
                  <a:schemeClr val="tx1"/>
                </a:solidFill>
                <a:effectLst/>
                <a:latin typeface="+mn-lt"/>
                <a:ea typeface="+mn-ea"/>
                <a:cs typeface="+mn-cs"/>
              </a:rPr>
              <a:t> in HE. </a:t>
            </a:r>
            <a:endParaRPr lang="en-GB" sz="1200" kern="1200" dirty="0" smtClean="0">
              <a:solidFill>
                <a:schemeClr val="tx1"/>
              </a:solidFill>
              <a:effectLst/>
              <a:latin typeface="+mn-lt"/>
              <a:ea typeface="+mn-ea"/>
              <a:cs typeface="+mn-cs"/>
            </a:endParaRP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These issues are scarcely explored in Chilean HE research. </a:t>
            </a:r>
          </a:p>
          <a:p>
            <a:pPr marL="0" indent="0">
              <a:buFont typeface="Arial" panose="020B0604020202020204" pitchFamily="34" charset="0"/>
              <a:buNone/>
            </a:pPr>
            <a:endParaRPr lang="en-GB"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0A69847-2AB7-450B-9F2B-8AA131039CB5}" type="slidenum">
              <a:rPr lang="en-GB" smtClean="0"/>
              <a:t>5</a:t>
            </a:fld>
            <a:endParaRPr lang="en-GB"/>
          </a:p>
        </p:txBody>
      </p:sp>
    </p:spTree>
    <p:extLst>
      <p:ext uri="{BB962C8B-B14F-4D97-AF65-F5344CB8AC3E}">
        <p14:creationId xmlns:p14="http://schemas.microsoft.com/office/powerpoint/2010/main" val="2460980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6</a:t>
            </a:fld>
            <a:endParaRPr lang="en-GB"/>
          </a:p>
        </p:txBody>
      </p:sp>
    </p:spTree>
    <p:extLst>
      <p:ext uri="{BB962C8B-B14F-4D97-AF65-F5344CB8AC3E}">
        <p14:creationId xmlns:p14="http://schemas.microsoft.com/office/powerpoint/2010/main" val="1828121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smtClean="0">
                <a:solidFill>
                  <a:schemeClr val="tx1"/>
                </a:solidFill>
                <a:effectLst/>
                <a:latin typeface="+mn-lt"/>
                <a:ea typeface="+mn-ea"/>
                <a:cs typeface="+mn-cs"/>
              </a:rPr>
              <a:t>Is under</a:t>
            </a:r>
            <a:r>
              <a:rPr lang="en-GB" sz="1200" kern="1200" baseline="0" dirty="0" smtClean="0">
                <a:solidFill>
                  <a:schemeClr val="tx1"/>
                </a:solidFill>
                <a:effectLst/>
                <a:latin typeface="+mn-lt"/>
                <a:ea typeface="+mn-ea"/>
                <a:cs typeface="+mn-cs"/>
              </a:rPr>
              <a:t> the umbrella the </a:t>
            </a:r>
            <a:r>
              <a:rPr lang="en-GB" sz="1200" kern="1200" dirty="0" smtClean="0">
                <a:solidFill>
                  <a:schemeClr val="tx1"/>
                </a:solidFill>
                <a:effectLst/>
                <a:latin typeface="+mn-lt"/>
                <a:ea typeface="+mn-ea"/>
                <a:cs typeface="+mn-cs"/>
              </a:rPr>
              <a:t>“ethnographic</a:t>
            </a:r>
            <a:r>
              <a:rPr lang="en-GB" sz="1200" kern="1200" baseline="0" dirty="0" smtClean="0">
                <a:solidFill>
                  <a:schemeClr val="tx1"/>
                </a:solidFill>
                <a:effectLst/>
                <a:latin typeface="+mn-lt"/>
                <a:ea typeface="+mn-ea"/>
                <a:cs typeface="+mn-cs"/>
              </a:rPr>
              <a:t> approach</a:t>
            </a:r>
            <a:r>
              <a:rPr lang="en-GB" sz="1200" kern="1200" dirty="0" smtClean="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By this approach I will use multiple data collection methods following the needs of my questions;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in coherence with this approach, I will draw on two programs as case studies looking for a deep, close understanding of my research problem, thinking not just on the questions, but also on the research process and on my position as a source of power, emotions and knowledge within the research process. Here reflexivity and thinking on my </a:t>
            </a:r>
            <a:r>
              <a:rPr lang="en-GB" sz="1200" kern="1200" dirty="0" err="1" smtClean="0">
                <a:solidFill>
                  <a:schemeClr val="tx1"/>
                </a:solidFill>
                <a:effectLst/>
                <a:latin typeface="+mn-lt"/>
                <a:ea typeface="+mn-ea"/>
                <a:cs typeface="+mn-cs"/>
              </a:rPr>
              <a:t>positionality</a:t>
            </a:r>
            <a:r>
              <a:rPr lang="en-GB" sz="1200" kern="1200" dirty="0" smtClean="0">
                <a:solidFill>
                  <a:schemeClr val="tx1"/>
                </a:solidFill>
                <a:effectLst/>
                <a:latin typeface="+mn-lt"/>
                <a:ea typeface="+mn-ea"/>
                <a:cs typeface="+mn-cs"/>
              </a:rPr>
              <a:t> come to the fore.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By staying closer to my cases (to the discourses, practices and experiences) and being reflective I am seeking to gain a context-dependent knowledge, avoiding neat and mechanical knowledge, but looking for a more nuance understanding, identifying ambivalences, contradictions that configures the programs and the underprivileged students’ experiences. </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7</a:t>
            </a:fld>
            <a:endParaRPr lang="en-GB"/>
          </a:p>
        </p:txBody>
      </p:sp>
    </p:spTree>
    <p:extLst>
      <p:ext uri="{BB962C8B-B14F-4D97-AF65-F5344CB8AC3E}">
        <p14:creationId xmlns:p14="http://schemas.microsoft.com/office/powerpoint/2010/main" val="284254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The methods are in relation to the set of questions posed regarding policy discourse and practice, and regarding the students’ emotional experiences.</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For addressing the first set I will deploy documentary review of official policy and program’s documents such as declared aims, the curriculum of training programs, manuals of procedures, public discourses appear in magazines, press, books, articles, TV and Radio.  This is possible because there are advocators of the programs doing public campaign and academic writing supporting them.</a:t>
            </a:r>
            <a:r>
              <a:rPr lang="en-GB" sz="1200" kern="1200" baseline="0" dirty="0" smtClean="0">
                <a:solidFill>
                  <a:schemeClr val="tx1"/>
                </a:solidFill>
                <a:effectLst/>
                <a:latin typeface="+mn-lt"/>
                <a:ea typeface="+mn-ea"/>
                <a:cs typeface="+mn-cs"/>
              </a:rPr>
              <a:t> And also it is program that use media and digital media to promote the legitimation of these programs. </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 will apply semi-structured interviews to people working for the programs, especially to the directors, and to the professionals doing the training in Maths, Language and Personal Development. Through these interviews I will explore the trajectory of the programs, the practices of intervention, and the discourse and rationales behind these practices.  </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Regarding questions referring students’ emotional experiences I see the open-ended interview suitable to engage with. This type of interview consists on few open-ended questions regarding the topic. For example, Can you tell me about your experiences during the program? These questions may produce accounts not framed by the researcher’s view, allow to taking into account whatever comes to the mind of the interviewee without discarding that narratives beforehand, therefore it is possible to see more ambivalence, contradictions, and non-rational associations with other experiential spaces of the interviewee. </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 see observation or fieldwork as an anchored method, because it can help me to access to the documents and interviewees, and at the same time observe the productions of discourses, practices of interventions and emotional responses in the places where these programs are planning and running. </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8</a:t>
            </a:fld>
            <a:endParaRPr lang="en-GB"/>
          </a:p>
        </p:txBody>
      </p:sp>
    </p:spTree>
    <p:extLst>
      <p:ext uri="{BB962C8B-B14F-4D97-AF65-F5344CB8AC3E}">
        <p14:creationId xmlns:p14="http://schemas.microsoft.com/office/powerpoint/2010/main" val="3277724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Alongside thematic and meaning interpretation, I am planning to apply, some </a:t>
            </a:r>
            <a:r>
              <a:rPr lang="en-GB" sz="1200" b="1" kern="1200" dirty="0" smtClean="0">
                <a:solidFill>
                  <a:schemeClr val="tx1"/>
                </a:solidFill>
                <a:effectLst/>
                <a:latin typeface="+mn-lt"/>
                <a:ea typeface="+mn-ea"/>
                <a:cs typeface="+mn-cs"/>
              </a:rPr>
              <a:t>psychoanalytic principles such as free association and transference</a:t>
            </a:r>
            <a:r>
              <a:rPr lang="en-GB" sz="1200" b="1" kern="1200" baseline="0" dirty="0" smtClean="0">
                <a:solidFill>
                  <a:schemeClr val="tx1"/>
                </a:solidFill>
                <a:effectLst/>
                <a:latin typeface="+mn-lt"/>
                <a:ea typeface="+mn-ea"/>
                <a:cs typeface="+mn-cs"/>
              </a:rPr>
              <a:t> which requires to reflect systematically on researcher/researched emotions during research process, and taking that emotional dynamic as tool of analysis. It also demands to pay attention to </a:t>
            </a:r>
            <a:r>
              <a:rPr lang="en-GB" sz="1200" b="1" kern="1200" dirty="0" smtClean="0">
                <a:solidFill>
                  <a:schemeClr val="tx1"/>
                </a:solidFill>
                <a:effectLst/>
                <a:latin typeface="+mn-lt"/>
                <a:ea typeface="+mn-ea"/>
                <a:cs typeface="+mn-cs"/>
              </a:rPr>
              <a:t>non-rational/emotional associations made in the interviews between the topic and others biographical spheres</a:t>
            </a:r>
            <a:r>
              <a:rPr lang="en-GB" sz="1200" b="1" kern="1200" baseline="0" dirty="0" smtClean="0">
                <a:solidFill>
                  <a:schemeClr val="tx1"/>
                </a:solidFill>
                <a:effectLst/>
                <a:latin typeface="+mn-lt"/>
                <a:ea typeface="+mn-ea"/>
                <a:cs typeface="+mn-cs"/>
              </a:rPr>
              <a:t> in which the interviewees are involve</a:t>
            </a:r>
            <a:r>
              <a:rPr lang="en-GB"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questions behind these analytical tools are: What emotions were embedded in the interview, and what they tell me about students’ experiences and about</a:t>
            </a:r>
            <a:r>
              <a:rPr lang="en-GB" sz="1200" kern="1200" baseline="0" dirty="0" smtClean="0">
                <a:solidFill>
                  <a:schemeClr val="tx1"/>
                </a:solidFill>
                <a:effectLst/>
                <a:latin typeface="+mn-lt"/>
                <a:ea typeface="+mn-ea"/>
                <a:cs typeface="+mn-cs"/>
              </a:rPr>
              <a:t> my own engagement during research process</a:t>
            </a:r>
            <a:r>
              <a:rPr lang="en-GB"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 will develop a psycho-social reading of texts (documents, interviews) asking for what desires and fears sustain the policy, and what emotions are demanded or occluded in the construction of subjects positions and universities (how these students/university are or should 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9</a:t>
            </a:fld>
            <a:endParaRPr lang="en-GB"/>
          </a:p>
        </p:txBody>
      </p:sp>
    </p:spTree>
    <p:extLst>
      <p:ext uri="{BB962C8B-B14F-4D97-AF65-F5344CB8AC3E}">
        <p14:creationId xmlns:p14="http://schemas.microsoft.com/office/powerpoint/2010/main" val="3730630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Alongside thematic and meaning interpretation, I am planning to apply, some </a:t>
            </a:r>
            <a:r>
              <a:rPr lang="en-GB" sz="1200" b="1" kern="1200" dirty="0" smtClean="0">
                <a:solidFill>
                  <a:schemeClr val="tx1"/>
                </a:solidFill>
                <a:effectLst/>
                <a:latin typeface="+mn-lt"/>
                <a:ea typeface="+mn-ea"/>
                <a:cs typeface="+mn-cs"/>
              </a:rPr>
              <a:t>psychoanalytic principles such as free association and transference</a:t>
            </a:r>
            <a:r>
              <a:rPr lang="en-GB" sz="1200" b="1" kern="1200" baseline="0" dirty="0" smtClean="0">
                <a:solidFill>
                  <a:schemeClr val="tx1"/>
                </a:solidFill>
                <a:effectLst/>
                <a:latin typeface="+mn-lt"/>
                <a:ea typeface="+mn-ea"/>
                <a:cs typeface="+mn-cs"/>
              </a:rPr>
              <a:t> which requires to reflect systematically on researcher/researched emotions during research process, and taking that emotional dynamic as tool of analysis. It also demands to pay attention to </a:t>
            </a:r>
            <a:r>
              <a:rPr lang="en-GB" sz="1200" b="1" kern="1200" dirty="0" smtClean="0">
                <a:solidFill>
                  <a:schemeClr val="tx1"/>
                </a:solidFill>
                <a:effectLst/>
                <a:latin typeface="+mn-lt"/>
                <a:ea typeface="+mn-ea"/>
                <a:cs typeface="+mn-cs"/>
              </a:rPr>
              <a:t>non-rational/emotional associations made in the interviews between the topic and others biographical spheres</a:t>
            </a:r>
            <a:r>
              <a:rPr lang="en-GB" sz="1200" b="1" kern="1200" baseline="0" dirty="0" smtClean="0">
                <a:solidFill>
                  <a:schemeClr val="tx1"/>
                </a:solidFill>
                <a:effectLst/>
                <a:latin typeface="+mn-lt"/>
                <a:ea typeface="+mn-ea"/>
                <a:cs typeface="+mn-cs"/>
              </a:rPr>
              <a:t> in which the interviewees are involve</a:t>
            </a:r>
            <a:r>
              <a:rPr lang="en-GB"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questions behind these analytical tools are: What emotions were embedded in the interview, and what they tell me about students’ experiences and about</a:t>
            </a:r>
            <a:r>
              <a:rPr lang="en-GB" sz="1200" kern="1200" baseline="0" dirty="0" smtClean="0">
                <a:solidFill>
                  <a:schemeClr val="tx1"/>
                </a:solidFill>
                <a:effectLst/>
                <a:latin typeface="+mn-lt"/>
                <a:ea typeface="+mn-ea"/>
                <a:cs typeface="+mn-cs"/>
              </a:rPr>
              <a:t> my own engagement during research process</a:t>
            </a:r>
            <a:r>
              <a:rPr lang="en-GB"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 will develop a psycho-social reading of texts (documents, interviews) asking for what desires and fears sustain the policy, and what emotions are demanded or occluded in the construction of subjects positions and universities (how these students/university are or should 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10</a:t>
            </a:fld>
            <a:endParaRPr lang="en-GB"/>
          </a:p>
        </p:txBody>
      </p:sp>
    </p:spTree>
    <p:extLst>
      <p:ext uri="{BB962C8B-B14F-4D97-AF65-F5344CB8AC3E}">
        <p14:creationId xmlns:p14="http://schemas.microsoft.com/office/powerpoint/2010/main" val="3730630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Alongside thematic and meaning interpretation, I am planning to apply, some </a:t>
            </a:r>
            <a:r>
              <a:rPr lang="en-GB" sz="1200" b="1" kern="1200" dirty="0" smtClean="0">
                <a:solidFill>
                  <a:schemeClr val="tx1"/>
                </a:solidFill>
                <a:effectLst/>
                <a:latin typeface="+mn-lt"/>
                <a:ea typeface="+mn-ea"/>
                <a:cs typeface="+mn-cs"/>
              </a:rPr>
              <a:t>psychoanalytic principles such as free association and transference</a:t>
            </a:r>
            <a:r>
              <a:rPr lang="en-GB" sz="1200" b="1" kern="1200" baseline="0" dirty="0" smtClean="0">
                <a:solidFill>
                  <a:schemeClr val="tx1"/>
                </a:solidFill>
                <a:effectLst/>
                <a:latin typeface="+mn-lt"/>
                <a:ea typeface="+mn-ea"/>
                <a:cs typeface="+mn-cs"/>
              </a:rPr>
              <a:t> which requires to reflect systematically on researcher/researched emotions during research process, and taking that emotional dynamic as tool of analysis. It also demands to pay attention to </a:t>
            </a:r>
            <a:r>
              <a:rPr lang="en-GB" sz="1200" b="1" kern="1200" dirty="0" smtClean="0">
                <a:solidFill>
                  <a:schemeClr val="tx1"/>
                </a:solidFill>
                <a:effectLst/>
                <a:latin typeface="+mn-lt"/>
                <a:ea typeface="+mn-ea"/>
                <a:cs typeface="+mn-cs"/>
              </a:rPr>
              <a:t>non-rational/emotional associations made in the interviews between the topic and others biographical spheres</a:t>
            </a:r>
            <a:r>
              <a:rPr lang="en-GB" sz="1200" b="1" kern="1200" baseline="0" dirty="0" smtClean="0">
                <a:solidFill>
                  <a:schemeClr val="tx1"/>
                </a:solidFill>
                <a:effectLst/>
                <a:latin typeface="+mn-lt"/>
                <a:ea typeface="+mn-ea"/>
                <a:cs typeface="+mn-cs"/>
              </a:rPr>
              <a:t> in which the interviewees are involve</a:t>
            </a:r>
            <a:r>
              <a:rPr lang="en-GB"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questions behind these analytical tools are: What emotions were embedded in the interview, and what they tell me about students’ experiences and about</a:t>
            </a:r>
            <a:r>
              <a:rPr lang="en-GB" sz="1200" kern="1200" baseline="0" dirty="0" smtClean="0">
                <a:solidFill>
                  <a:schemeClr val="tx1"/>
                </a:solidFill>
                <a:effectLst/>
                <a:latin typeface="+mn-lt"/>
                <a:ea typeface="+mn-ea"/>
                <a:cs typeface="+mn-cs"/>
              </a:rPr>
              <a:t> my own engagement during research process</a:t>
            </a:r>
            <a:r>
              <a:rPr lang="en-GB"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 will develop a psycho-social reading of texts (documents, interviews) asking for what desires and fears sustain the policy, and what emotions are demanded or occluded in the construction of subjects positions and universities (how these students/university are or should 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11</a:t>
            </a:fld>
            <a:endParaRPr lang="en-GB"/>
          </a:p>
        </p:txBody>
      </p:sp>
    </p:spTree>
    <p:extLst>
      <p:ext uri="{BB962C8B-B14F-4D97-AF65-F5344CB8AC3E}">
        <p14:creationId xmlns:p14="http://schemas.microsoft.com/office/powerpoint/2010/main" val="3730630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Alongside thematic and meaning interpretation, I am planning to apply, some </a:t>
            </a:r>
            <a:r>
              <a:rPr lang="en-GB" sz="1200" b="1" kern="1200" dirty="0" smtClean="0">
                <a:solidFill>
                  <a:schemeClr val="tx1"/>
                </a:solidFill>
                <a:effectLst/>
                <a:latin typeface="+mn-lt"/>
                <a:ea typeface="+mn-ea"/>
                <a:cs typeface="+mn-cs"/>
              </a:rPr>
              <a:t>psychoanalytic principles such as free association and transference</a:t>
            </a:r>
            <a:r>
              <a:rPr lang="en-GB" sz="1200" b="1" kern="1200" baseline="0" dirty="0" smtClean="0">
                <a:solidFill>
                  <a:schemeClr val="tx1"/>
                </a:solidFill>
                <a:effectLst/>
                <a:latin typeface="+mn-lt"/>
                <a:ea typeface="+mn-ea"/>
                <a:cs typeface="+mn-cs"/>
              </a:rPr>
              <a:t> which requires to reflect systematically on researcher/researched emotions during research process, and taking that emotional dynamic as tool of analysis. It also demands to pay attention to </a:t>
            </a:r>
            <a:r>
              <a:rPr lang="en-GB" sz="1200" b="1" kern="1200" dirty="0" smtClean="0">
                <a:solidFill>
                  <a:schemeClr val="tx1"/>
                </a:solidFill>
                <a:effectLst/>
                <a:latin typeface="+mn-lt"/>
                <a:ea typeface="+mn-ea"/>
                <a:cs typeface="+mn-cs"/>
              </a:rPr>
              <a:t>non-rational/emotional associations made in the interviews between the topic and others biographical spheres</a:t>
            </a:r>
            <a:r>
              <a:rPr lang="en-GB" sz="1200" b="1" kern="1200" baseline="0" dirty="0" smtClean="0">
                <a:solidFill>
                  <a:schemeClr val="tx1"/>
                </a:solidFill>
                <a:effectLst/>
                <a:latin typeface="+mn-lt"/>
                <a:ea typeface="+mn-ea"/>
                <a:cs typeface="+mn-cs"/>
              </a:rPr>
              <a:t> in which the interviewees are involve</a:t>
            </a:r>
            <a:r>
              <a:rPr lang="en-GB"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questions behind these analytical tools are: What emotions were embedded in the interview, and what they tell me about students’ experiences and about</a:t>
            </a:r>
            <a:r>
              <a:rPr lang="en-GB" sz="1200" kern="1200" baseline="0" dirty="0" smtClean="0">
                <a:solidFill>
                  <a:schemeClr val="tx1"/>
                </a:solidFill>
                <a:effectLst/>
                <a:latin typeface="+mn-lt"/>
                <a:ea typeface="+mn-ea"/>
                <a:cs typeface="+mn-cs"/>
              </a:rPr>
              <a:t> my own engagement during research process</a:t>
            </a:r>
            <a:r>
              <a:rPr lang="en-GB"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 will develop a psycho-social reading of texts (documents, interviews) asking for what desires and fears sustain the policy, and what emotions are demanded or occluded in the construction of subjects positions and universities (how these students/university are or should 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12</a:t>
            </a:fld>
            <a:endParaRPr lang="en-GB"/>
          </a:p>
        </p:txBody>
      </p:sp>
    </p:spTree>
    <p:extLst>
      <p:ext uri="{BB962C8B-B14F-4D97-AF65-F5344CB8AC3E}">
        <p14:creationId xmlns:p14="http://schemas.microsoft.com/office/powerpoint/2010/main" val="3730630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Alongside thematic and meaning interpretation, I am planning to apply, some </a:t>
            </a:r>
            <a:r>
              <a:rPr lang="en-GB" sz="1200" b="1" kern="1200" dirty="0" smtClean="0">
                <a:solidFill>
                  <a:schemeClr val="tx1"/>
                </a:solidFill>
                <a:effectLst/>
                <a:latin typeface="+mn-lt"/>
                <a:ea typeface="+mn-ea"/>
                <a:cs typeface="+mn-cs"/>
              </a:rPr>
              <a:t>psychoanalytic principles such as free association and transference</a:t>
            </a:r>
            <a:r>
              <a:rPr lang="en-GB" sz="1200" b="1" kern="1200" baseline="0" dirty="0" smtClean="0">
                <a:solidFill>
                  <a:schemeClr val="tx1"/>
                </a:solidFill>
                <a:effectLst/>
                <a:latin typeface="+mn-lt"/>
                <a:ea typeface="+mn-ea"/>
                <a:cs typeface="+mn-cs"/>
              </a:rPr>
              <a:t> which requires to reflect systematically on researcher/researched emotions during research process, and taking that emotional dynamic as tool of analysis. It also demands to pay attention to </a:t>
            </a:r>
            <a:r>
              <a:rPr lang="en-GB" sz="1200" b="1" kern="1200" dirty="0" smtClean="0">
                <a:solidFill>
                  <a:schemeClr val="tx1"/>
                </a:solidFill>
                <a:effectLst/>
                <a:latin typeface="+mn-lt"/>
                <a:ea typeface="+mn-ea"/>
                <a:cs typeface="+mn-cs"/>
              </a:rPr>
              <a:t>non-rational/emotional associations made in the interviews between the topic and others biographical spheres</a:t>
            </a:r>
            <a:r>
              <a:rPr lang="en-GB" sz="1200" b="1" kern="1200" baseline="0" dirty="0" smtClean="0">
                <a:solidFill>
                  <a:schemeClr val="tx1"/>
                </a:solidFill>
                <a:effectLst/>
                <a:latin typeface="+mn-lt"/>
                <a:ea typeface="+mn-ea"/>
                <a:cs typeface="+mn-cs"/>
              </a:rPr>
              <a:t> in which the interviewees are involve</a:t>
            </a:r>
            <a:r>
              <a:rPr lang="en-GB"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questions behind these analytical tools are: What emotions were embedded in the interview, and what they tell me about students’ experiences and about</a:t>
            </a:r>
            <a:r>
              <a:rPr lang="en-GB" sz="1200" kern="1200" baseline="0" dirty="0" smtClean="0">
                <a:solidFill>
                  <a:schemeClr val="tx1"/>
                </a:solidFill>
                <a:effectLst/>
                <a:latin typeface="+mn-lt"/>
                <a:ea typeface="+mn-ea"/>
                <a:cs typeface="+mn-cs"/>
              </a:rPr>
              <a:t> my own engagement during research process</a:t>
            </a:r>
            <a:r>
              <a:rPr lang="en-GB"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 will develop a psycho-social reading of texts (documents, interviews) asking for what desires and fears sustain the policy, and what emotions are demanded or occluded in the construction of subjects positions and universities (how these students/university are or should 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13</a:t>
            </a:fld>
            <a:endParaRPr lang="en-GB"/>
          </a:p>
        </p:txBody>
      </p:sp>
    </p:spTree>
    <p:extLst>
      <p:ext uri="{BB962C8B-B14F-4D97-AF65-F5344CB8AC3E}">
        <p14:creationId xmlns:p14="http://schemas.microsoft.com/office/powerpoint/2010/main" val="3730630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14</a:t>
            </a:fld>
            <a:endParaRPr lang="en-GB"/>
          </a:p>
        </p:txBody>
      </p:sp>
    </p:spTree>
    <p:extLst>
      <p:ext uri="{BB962C8B-B14F-4D97-AF65-F5344CB8AC3E}">
        <p14:creationId xmlns:p14="http://schemas.microsoft.com/office/powerpoint/2010/main" val="15106009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63E01CBE-A08C-467E-9C70-788C3C7A48A4}" type="datetimeFigureOut">
              <a:rPr lang="en-GB" smtClean="0"/>
              <a:t>10/02/2016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574823-33BF-49FE-B06C-B43477CE11B9}" type="slidenum">
              <a:rPr lang="en-GB" smtClean="0"/>
              <a:t>‹#›</a:t>
            </a:fld>
            <a:endParaRPr lang="en-GB"/>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63E01CBE-A08C-467E-9C70-788C3C7A48A4}" type="datetimeFigureOut">
              <a:rPr lang="en-GB" smtClean="0"/>
              <a:t>10/02/2016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574823-33BF-49FE-B06C-B43477CE11B9}" type="slidenum">
              <a:rPr lang="en-GB" smtClean="0"/>
              <a:t>‹#›</a:t>
            </a:fld>
            <a:endParaRPr lang="en-GB"/>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E01CBE-A08C-467E-9C70-788C3C7A48A4}" type="datetimeFigureOut">
              <a:rPr lang="en-GB" smtClean="0"/>
              <a:t>10/02/2016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63E01CBE-A08C-467E-9C70-788C3C7A48A4}" type="datetimeFigureOut">
              <a:rPr lang="en-GB" smtClean="0"/>
              <a:t>10/02/2016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3E01CBE-A08C-467E-9C70-788C3C7A48A4}" type="datetimeFigureOut">
              <a:rPr lang="en-GB" smtClean="0"/>
              <a:t>10/02/2016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3E01CBE-A08C-467E-9C70-788C3C7A48A4}" type="datetimeFigureOut">
              <a:rPr lang="en-GB" smtClean="0"/>
              <a:t>10/02/2016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E01CBE-A08C-467E-9C70-788C3C7A48A4}" type="datetimeFigureOut">
              <a:rPr lang="en-GB" smtClean="0"/>
              <a:t>10/02/2016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E01CBE-A08C-467E-9C70-788C3C7A48A4}" type="datetimeFigureOut">
              <a:rPr lang="en-GB" smtClean="0"/>
              <a:t>10/02/2016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E01CBE-A08C-467E-9C70-788C3C7A48A4}" type="datetimeFigureOut">
              <a:rPr lang="en-GB" smtClean="0"/>
              <a:t>10/02/2016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01CBE-A08C-467E-9C70-788C3C7A48A4}" type="datetimeFigureOut">
              <a:rPr lang="en-GB" smtClean="0"/>
              <a:t>10/02/2016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01CBE-A08C-467E-9C70-788C3C7A48A4}" type="datetimeFigureOut">
              <a:rPr lang="en-GB" smtClean="0"/>
              <a:t>10/02/2016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63E01CBE-A08C-467E-9C70-788C3C7A48A4}" type="datetimeFigureOut">
              <a:rPr lang="en-GB" smtClean="0"/>
              <a:t>10/02/2016</a:t>
            </a:fld>
            <a:endParaRPr lang="en-GB"/>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GB"/>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CC574823-33BF-49FE-B06C-B43477CE11B9}"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http://www.ingresa.cl/" TargetMode="Externa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2555776" y="6097382"/>
            <a:ext cx="3612720" cy="369332"/>
          </a:xfrm>
          <a:prstGeom prst="rect">
            <a:avLst/>
          </a:prstGeom>
        </p:spPr>
        <p:txBody>
          <a:bodyPr wrap="none">
            <a:spAutoFit/>
          </a:bodyPr>
          <a:lstStyle/>
          <a:p>
            <a:r>
              <a:rPr lang="en-GB" dirty="0" smtClean="0">
                <a:solidFill>
                  <a:srgbClr val="FF66FF"/>
                </a:solidFill>
              </a:rPr>
              <a:t>http</a:t>
            </a:r>
            <a:r>
              <a:rPr lang="en-GB" dirty="0">
                <a:solidFill>
                  <a:srgbClr val="FF66FF"/>
                </a:solidFill>
              </a:rPr>
              <a:t>://www.sussex.ac.uk/education/cheer</a:t>
            </a:r>
          </a:p>
        </p:txBody>
      </p:sp>
      <p:sp>
        <p:nvSpPr>
          <p:cNvPr id="7" name="Rectangle 6"/>
          <p:cNvSpPr/>
          <p:nvPr/>
        </p:nvSpPr>
        <p:spPr>
          <a:xfrm>
            <a:off x="0" y="-15688"/>
            <a:ext cx="9144000" cy="12538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smtClean="0"/>
              <a:t>Diversity</a:t>
            </a:r>
            <a:r>
              <a:rPr lang="en-GB" i="1" dirty="0"/>
              <a:t>, Democratisation and Difference: Theories and Methodologies</a:t>
            </a:r>
            <a:endParaRPr lang="en-GB" dirty="0"/>
          </a:p>
        </p:txBody>
      </p:sp>
      <p:pic>
        <p:nvPicPr>
          <p:cNvPr id="8" name="Picture 7" descr="US_Centre_for_Higher_Ed#1E8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48264" y="71861"/>
            <a:ext cx="1943100" cy="1149350"/>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C:\Users\Ignacio\Documents\Research Projects\PHD SUSSEX-Widening participation process and the construction of subjectivities\Public policy documents, discourses and iamges and videos\We are students not customer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1238199"/>
            <a:ext cx="2892156" cy="4679723"/>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Rectangle 12"/>
          <p:cNvSpPr/>
          <p:nvPr/>
        </p:nvSpPr>
        <p:spPr>
          <a:xfrm>
            <a:off x="216024" y="2239232"/>
            <a:ext cx="3995936" cy="3816429"/>
          </a:xfrm>
          <a:prstGeom prst="rect">
            <a:avLst/>
          </a:prstGeom>
        </p:spPr>
        <p:txBody>
          <a:bodyPr wrap="square">
            <a:spAutoFit/>
          </a:bodyPr>
          <a:lstStyle/>
          <a:p>
            <a:r>
              <a:rPr lang="en-GB" sz="3200" b="1" dirty="0"/>
              <a:t>Widening Participation Policies in Chile under Neoliberal governmentalities: Trends, Policy, Discourse and Subjectivities</a:t>
            </a:r>
          </a:p>
          <a:p>
            <a:pPr algn="ctr"/>
            <a:endParaRPr lang="en-GB" dirty="0"/>
          </a:p>
        </p:txBody>
      </p:sp>
      <p:pic>
        <p:nvPicPr>
          <p:cNvPr id="9" name="Picture 4" descr="C:\Users\Ignacio\Documents\Research Projects\PHD SUSSEX-Widening participation process and the construction of subjectivities\Public policy documents, discourses and iamges and videos\protest 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3023" y="1238199"/>
            <a:ext cx="3000977" cy="467972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933079184"/>
      </p:ext>
    </p:extLst>
  </p:cSld>
  <p:clrMapOvr>
    <a:masterClrMapping/>
  </p:clrMapOvr>
  <mc:AlternateContent xmlns:mc="http://schemas.openxmlformats.org/markup-compatibility/2006" xmlns:p14="http://schemas.microsoft.com/office/powerpoint/2010/main">
    <mc:Choice Requires="p14">
      <p:transition spd="slow" p14:dur="2000" advTm="25823"/>
    </mc:Choice>
    <mc:Fallback xmlns="">
      <p:transition spd="slow" advTm="25823"/>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827584" y="548680"/>
            <a:ext cx="7125665" cy="5107215"/>
          </a:xfrm>
        </p:spPr>
        <p:txBody>
          <a:bodyPr>
            <a:normAutofit/>
          </a:bodyPr>
          <a:lstStyle/>
          <a:p>
            <a:pPr marL="0" indent="0">
              <a:buNone/>
            </a:pPr>
            <a:r>
              <a:rPr lang="en-GB" sz="2400" b="1" dirty="0">
                <a:solidFill>
                  <a:srgbClr val="FFC000"/>
                </a:solidFill>
              </a:rPr>
              <a:t>The subjective landscape of widening participation in Chilean higher </a:t>
            </a:r>
            <a:r>
              <a:rPr lang="en-GB" sz="2400" b="1" dirty="0" smtClean="0">
                <a:solidFill>
                  <a:srgbClr val="FFC000"/>
                </a:solidFill>
              </a:rPr>
              <a:t>education</a:t>
            </a:r>
            <a:endParaRPr lang="en-GB" sz="2400" b="1" dirty="0">
              <a:solidFill>
                <a:srgbClr val="FFC000"/>
              </a:solidFill>
            </a:endParaRPr>
          </a:p>
          <a:p>
            <a:pPr marL="0" indent="0" algn="ctr">
              <a:buNone/>
            </a:pPr>
            <a:r>
              <a:rPr lang="en-GB" sz="2000" dirty="0" smtClean="0"/>
              <a:t>%  of  </a:t>
            </a:r>
            <a:r>
              <a:rPr lang="en-GB" sz="2000" dirty="0"/>
              <a:t>teachers </a:t>
            </a:r>
            <a:r>
              <a:rPr lang="en-GB" sz="2000" dirty="0" smtClean="0"/>
              <a:t>working </a:t>
            </a:r>
            <a:r>
              <a:rPr lang="en-GB" sz="2000" dirty="0"/>
              <a:t>in poor </a:t>
            </a:r>
            <a:r>
              <a:rPr lang="en-GB" sz="2000" dirty="0" smtClean="0"/>
              <a:t>schools expecting that </a:t>
            </a:r>
            <a:r>
              <a:rPr lang="en-GB" sz="2000" dirty="0"/>
              <a:t>their students will get access to higher </a:t>
            </a:r>
            <a:r>
              <a:rPr lang="en-GB" sz="2000" dirty="0" smtClean="0"/>
              <a:t>education, 2000-2012 (Source: CIDE surveys)</a:t>
            </a:r>
          </a:p>
          <a:p>
            <a:pPr marL="0" indent="0">
              <a:buClr>
                <a:schemeClr val="tx1"/>
              </a:buClr>
              <a:buNone/>
            </a:pPr>
            <a:endParaRPr lang="en-GB" sz="2200" dirty="0"/>
          </a:p>
          <a:p>
            <a:endParaRPr lang="es-CL" dirty="0"/>
          </a:p>
          <a:p>
            <a:endParaRPr lang="es-CL" dirty="0" smtClean="0"/>
          </a:p>
        </p:txBody>
      </p:sp>
      <p:sp>
        <p:nvSpPr>
          <p:cNvPr id="4" name="Title 3"/>
          <p:cNvSpPr>
            <a:spLocks noGrp="1"/>
          </p:cNvSpPr>
          <p:nvPr>
            <p:ph type="title"/>
          </p:nvPr>
        </p:nvSpPr>
        <p:spPr>
          <a:xfrm>
            <a:off x="609600" y="274638"/>
            <a:ext cx="7924800" cy="922114"/>
          </a:xfrm>
        </p:spPr>
        <p:txBody>
          <a:bodyPr/>
          <a:lstStyle/>
          <a:p>
            <a:r>
              <a:rPr lang="en-GB" sz="2400" b="1" dirty="0" smtClean="0">
                <a:solidFill>
                  <a:srgbClr val="FFC000"/>
                </a:solidFill>
                <a:effectLst>
                  <a:outerShdw blurRad="38100" dist="38100" dir="2700000" algn="tl">
                    <a:srgbClr val="000000">
                      <a:alpha val="43137"/>
                    </a:srgbClr>
                  </a:outerShdw>
                </a:effectLst>
              </a:rPr>
              <a:t> </a:t>
            </a:r>
            <a:r>
              <a:rPr lang="en-GB" sz="3200" dirty="0" smtClean="0"/>
              <a:t/>
            </a:r>
            <a:br>
              <a:rPr lang="en-GB" sz="3200" dirty="0" smtClean="0"/>
            </a:br>
            <a:endParaRPr lang="en-GB" dirty="0"/>
          </a:p>
        </p:txBody>
      </p:sp>
      <p:graphicFrame>
        <p:nvGraphicFramePr>
          <p:cNvPr id="10" name="Content Placeholder 9"/>
          <p:cNvGraphicFramePr>
            <a:graphicFrameLocks noGrp="1"/>
          </p:cNvGraphicFramePr>
          <p:nvPr>
            <p:ph sz="quarter" idx="14"/>
            <p:extLst>
              <p:ext uri="{D42A27DB-BD31-4B8C-83A1-F6EECF244321}">
                <p14:modId xmlns:p14="http://schemas.microsoft.com/office/powerpoint/2010/main" val="854400999"/>
              </p:ext>
            </p:extLst>
          </p:nvPr>
        </p:nvGraphicFramePr>
        <p:xfrm>
          <a:off x="1043608" y="2132856"/>
          <a:ext cx="6912768" cy="2664296"/>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79512" y="5145815"/>
            <a:ext cx="4572000" cy="1477328"/>
          </a:xfrm>
          <a:prstGeom prst="rect">
            <a:avLst/>
          </a:prstGeom>
        </p:spPr>
        <p:txBody>
          <a:bodyPr>
            <a:spAutoFit/>
          </a:bodyPr>
          <a:lstStyle/>
          <a:p>
            <a:pPr marL="285750" indent="-285750">
              <a:buFont typeface="Wingdings" panose="05000000000000000000" pitchFamily="2" charset="2"/>
              <a:buChar char="Ø"/>
            </a:pPr>
            <a:r>
              <a:rPr lang="en-GB" dirty="0" smtClean="0"/>
              <a:t>77,6% of students perceive HE as highly segmented by class</a:t>
            </a:r>
          </a:p>
          <a:p>
            <a:pPr marL="285750" indent="-285750">
              <a:buFont typeface="Wingdings" panose="05000000000000000000" pitchFamily="2" charset="2"/>
              <a:buChar char="Ø"/>
            </a:pPr>
            <a:endParaRPr lang="en-GB" dirty="0"/>
          </a:p>
          <a:p>
            <a:pPr marL="285750" indent="-285750">
              <a:buFont typeface="Wingdings" panose="05000000000000000000" pitchFamily="2" charset="2"/>
              <a:buChar char="Ø"/>
            </a:pPr>
            <a:r>
              <a:rPr lang="en-GB" dirty="0" smtClean="0"/>
              <a:t>61</a:t>
            </a:r>
            <a:r>
              <a:rPr lang="en-GB" dirty="0"/>
              <a:t>% of working class students are willing to get a debt for studying in higher education</a:t>
            </a:r>
          </a:p>
        </p:txBody>
      </p:sp>
      <p:sp>
        <p:nvSpPr>
          <p:cNvPr id="9" name="TextBox 8"/>
          <p:cNvSpPr txBox="1"/>
          <p:nvPr/>
        </p:nvSpPr>
        <p:spPr>
          <a:xfrm>
            <a:off x="5076056" y="5137739"/>
            <a:ext cx="3816424" cy="646331"/>
          </a:xfrm>
          <a:prstGeom prst="rect">
            <a:avLst/>
          </a:prstGeom>
          <a:noFill/>
        </p:spPr>
        <p:txBody>
          <a:bodyPr wrap="square" rtlCol="0">
            <a:spAutoFit/>
          </a:bodyPr>
          <a:lstStyle/>
          <a:p>
            <a:pPr marL="285750" indent="-285750">
              <a:buFont typeface="Wingdings" panose="05000000000000000000" pitchFamily="2" charset="2"/>
              <a:buChar char="Ø"/>
            </a:pPr>
            <a:r>
              <a:rPr lang="en-GB" dirty="0" smtClean="0"/>
              <a:t>79% of students perceive HE as unfair in terms of access</a:t>
            </a:r>
            <a:endParaRPr lang="en-GB" dirty="0"/>
          </a:p>
        </p:txBody>
      </p:sp>
    </p:spTree>
    <p:extLst>
      <p:ext uri="{BB962C8B-B14F-4D97-AF65-F5344CB8AC3E}">
        <p14:creationId xmlns:p14="http://schemas.microsoft.com/office/powerpoint/2010/main" val="303947683"/>
      </p:ext>
    </p:extLst>
  </p:cSld>
  <p:clrMapOvr>
    <a:masterClrMapping/>
  </p:clrMapOvr>
  <mc:AlternateContent xmlns:mc="http://schemas.openxmlformats.org/markup-compatibility/2006" xmlns:p14="http://schemas.microsoft.com/office/powerpoint/2010/main">
    <mc:Choice Requires="p14">
      <p:transition spd="slow" p14:dur="2000" advTm="67527"/>
    </mc:Choice>
    <mc:Fallback xmlns="">
      <p:transition spd="slow" advTm="67527"/>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26655" y="908720"/>
            <a:ext cx="3237233" cy="5107215"/>
          </a:xfrm>
        </p:spPr>
        <p:txBody>
          <a:bodyPr>
            <a:normAutofit/>
          </a:bodyPr>
          <a:lstStyle/>
          <a:p>
            <a:pPr>
              <a:buClr>
                <a:schemeClr val="tx1"/>
              </a:buClr>
              <a:buFont typeface="Wingdings" panose="05000000000000000000" pitchFamily="2" charset="2"/>
              <a:buChar char="Ø"/>
            </a:pPr>
            <a:r>
              <a:rPr lang="en-GB" sz="2400" b="1" dirty="0" smtClean="0"/>
              <a:t>Mode of governmentality under the form of the market</a:t>
            </a:r>
          </a:p>
          <a:p>
            <a:pPr marL="0" indent="0">
              <a:buClr>
                <a:schemeClr val="tx1"/>
              </a:buClr>
              <a:buNone/>
            </a:pPr>
            <a:r>
              <a:rPr lang="en-GB" sz="2400" b="1" dirty="0" smtClean="0"/>
              <a:t> </a:t>
            </a:r>
          </a:p>
          <a:p>
            <a:pPr>
              <a:buClr>
                <a:schemeClr val="tx1"/>
              </a:buClr>
              <a:buFont typeface="Wingdings" panose="05000000000000000000" pitchFamily="2" charset="2"/>
              <a:buChar char="Ø"/>
            </a:pPr>
            <a:r>
              <a:rPr lang="en-GB" sz="2400" b="1" dirty="0" smtClean="0"/>
              <a:t>Disciplinary, productive and affective power moving institutions, people, spaces (Lardon, 2014) </a:t>
            </a:r>
          </a:p>
          <a:p>
            <a:pPr marL="0" indent="0">
              <a:buClr>
                <a:schemeClr val="tx1"/>
              </a:buClr>
              <a:buNone/>
            </a:pPr>
            <a:endParaRPr lang="en-GB" sz="2200" dirty="0" smtClean="0"/>
          </a:p>
          <a:p>
            <a:pPr marL="0" indent="0">
              <a:buClr>
                <a:schemeClr val="tx1"/>
              </a:buClr>
              <a:buNone/>
            </a:pPr>
            <a:endParaRPr lang="en-GB" sz="2200" dirty="0"/>
          </a:p>
          <a:p>
            <a:endParaRPr lang="es-CL" dirty="0"/>
          </a:p>
          <a:p>
            <a:endParaRPr lang="es-CL" dirty="0" smtClean="0"/>
          </a:p>
        </p:txBody>
      </p:sp>
      <p:sp>
        <p:nvSpPr>
          <p:cNvPr id="4" name="Title 3"/>
          <p:cNvSpPr>
            <a:spLocks noGrp="1"/>
          </p:cNvSpPr>
          <p:nvPr>
            <p:ph type="title"/>
          </p:nvPr>
        </p:nvSpPr>
        <p:spPr>
          <a:xfrm>
            <a:off x="609600" y="274638"/>
            <a:ext cx="7924800" cy="922114"/>
          </a:xfrm>
        </p:spPr>
        <p:txBody>
          <a:bodyPr/>
          <a:lstStyle/>
          <a:p>
            <a:r>
              <a:rPr lang="en-GB" sz="2400" b="1" dirty="0" smtClean="0">
                <a:solidFill>
                  <a:srgbClr val="FFC000"/>
                </a:solidFill>
                <a:effectLst>
                  <a:outerShdw blurRad="38100" dist="38100" dir="2700000" algn="tl">
                    <a:srgbClr val="000000">
                      <a:alpha val="43137"/>
                    </a:srgbClr>
                  </a:outerShdw>
                </a:effectLst>
              </a:rPr>
              <a:t> w</a:t>
            </a:r>
            <a:r>
              <a:rPr lang="en-GB" sz="2400" b="1" cap="none" dirty="0" smtClean="0">
                <a:solidFill>
                  <a:srgbClr val="FFC000"/>
                </a:solidFill>
                <a:effectLst>
                  <a:outerShdw blurRad="38100" dist="38100" dir="2700000" algn="tl">
                    <a:srgbClr val="000000">
                      <a:alpha val="43137"/>
                    </a:srgbClr>
                  </a:outerShdw>
                </a:effectLst>
              </a:rPr>
              <a:t>hat is neoliberalism?</a:t>
            </a:r>
            <a:r>
              <a:rPr lang="en-GB" sz="3200" dirty="0" smtClean="0"/>
              <a:t/>
            </a:r>
            <a:br>
              <a:rPr lang="en-GB" sz="3200" dirty="0" smtClean="0"/>
            </a:br>
            <a:endParaRPr lang="en-GB" dirty="0"/>
          </a:p>
        </p:txBody>
      </p:sp>
      <p:pic>
        <p:nvPicPr>
          <p:cNvPr id="2050" name="Picture 2" descr="C:\Users\Ignacio\Documents\Research Projects\PHD SUSSEX-Widening participation process and the construction of subjectivities\Public policy documents, discourses and iamges and videos\Public education on Sale.jpg"/>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rcRect/>
          <a:stretch>
            <a:fillRect/>
          </a:stretch>
        </p:blipFill>
        <p:spPr bwMode="auto">
          <a:xfrm>
            <a:off x="3707904" y="1556792"/>
            <a:ext cx="2898067" cy="353977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3707904" y="5085184"/>
            <a:ext cx="5015023" cy="430887"/>
          </a:xfrm>
          <a:prstGeom prst="rect">
            <a:avLst/>
          </a:prstGeom>
          <a:noFill/>
        </p:spPr>
        <p:txBody>
          <a:bodyPr wrap="square" rtlCol="0">
            <a:spAutoFit/>
          </a:bodyPr>
          <a:lstStyle/>
          <a:p>
            <a:r>
              <a:rPr lang="en-GB" dirty="0" smtClean="0"/>
              <a:t>“Public Education on Sale”           “</a:t>
            </a:r>
            <a:r>
              <a:rPr lang="en-GB" dirty="0" err="1" smtClean="0"/>
              <a:t>Lennin</a:t>
            </a:r>
            <a:r>
              <a:rPr lang="en-GB" dirty="0" smtClean="0"/>
              <a:t> and Coca-Cola</a:t>
            </a:r>
            <a:r>
              <a:rPr lang="en-GB" sz="2200" dirty="0" smtClean="0"/>
              <a:t>”</a:t>
            </a:r>
            <a:endParaRPr lang="en-GB" sz="2200" dirty="0"/>
          </a:p>
        </p:txBody>
      </p:sp>
      <p:pic>
        <p:nvPicPr>
          <p:cNvPr id="1026" name="Picture 2" descr="C:\Users\Ignacio\Documents\Research Projects\PHD SUSSEX-Widening participation process and the construction of subjectivities\Presentations congress\Presentation Widening Participation Seminar\downloa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6662" y="1556792"/>
            <a:ext cx="2440992" cy="35283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41208498"/>
      </p:ext>
    </p:extLst>
  </p:cSld>
  <p:clrMapOvr>
    <a:masterClrMapping/>
  </p:clrMapOvr>
  <mc:AlternateContent xmlns:mc="http://schemas.openxmlformats.org/markup-compatibility/2006" xmlns:p14="http://schemas.microsoft.com/office/powerpoint/2010/main">
    <mc:Choice Requires="p14">
      <p:transition spd="slow" p14:dur="2000" advTm="67527"/>
    </mc:Choice>
    <mc:Fallback xmlns="">
      <p:transition spd="slow" advTm="67527"/>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179512" y="620687"/>
            <a:ext cx="3888432" cy="5544617"/>
          </a:xfrm>
        </p:spPr>
        <p:txBody>
          <a:bodyPr>
            <a:normAutofit lnSpcReduction="10000"/>
          </a:bodyPr>
          <a:lstStyle/>
          <a:p>
            <a:pPr marL="0" indent="0">
              <a:buClr>
                <a:schemeClr val="tx1"/>
              </a:buClr>
              <a:buNone/>
            </a:pPr>
            <a:r>
              <a:rPr lang="en-GB" sz="2400" b="1" dirty="0">
                <a:solidFill>
                  <a:srgbClr val="FFC000"/>
                </a:solidFill>
              </a:rPr>
              <a:t>How neoliberalism did become hegemonic in Chile?</a:t>
            </a:r>
          </a:p>
          <a:p>
            <a:pPr>
              <a:buClr>
                <a:schemeClr val="tx1"/>
              </a:buClr>
              <a:buFont typeface="Wingdings" panose="05000000000000000000" pitchFamily="2" charset="2"/>
              <a:buChar char="Ø"/>
            </a:pPr>
            <a:endParaRPr lang="en-GB" sz="2400" dirty="0" smtClean="0"/>
          </a:p>
          <a:p>
            <a:pPr>
              <a:buClr>
                <a:schemeClr val="tx1"/>
              </a:buClr>
              <a:buFont typeface="Wingdings" panose="05000000000000000000" pitchFamily="2" charset="2"/>
              <a:buChar char="Ø"/>
            </a:pPr>
            <a:r>
              <a:rPr lang="en-GB" sz="2400" dirty="0" smtClean="0"/>
              <a:t>The context: </a:t>
            </a:r>
            <a:r>
              <a:rPr lang="en-GB" sz="2400" dirty="0"/>
              <a:t>S</a:t>
            </a:r>
            <a:r>
              <a:rPr lang="en-GB" sz="2400" dirty="0" smtClean="0"/>
              <a:t>ocialism government until 1973: </a:t>
            </a:r>
          </a:p>
          <a:p>
            <a:pPr>
              <a:buClr>
                <a:schemeClr val="tx1"/>
              </a:buClr>
              <a:buFont typeface="Wingdings" panose="05000000000000000000" pitchFamily="2" charset="2"/>
              <a:buChar char="Ø"/>
            </a:pPr>
            <a:r>
              <a:rPr lang="en-GB" sz="2400" dirty="0" smtClean="0"/>
              <a:t>University Reform  aiming:</a:t>
            </a:r>
            <a:endParaRPr lang="en-GB" sz="2400" dirty="0"/>
          </a:p>
          <a:p>
            <a:pPr lvl="1">
              <a:buClr>
                <a:schemeClr val="tx1"/>
              </a:buClr>
              <a:buFont typeface="Wingdings" panose="05000000000000000000" pitchFamily="2" charset="2"/>
              <a:buChar char="Ø"/>
            </a:pPr>
            <a:r>
              <a:rPr lang="en-GB" sz="2000" dirty="0"/>
              <a:t>D</a:t>
            </a:r>
            <a:r>
              <a:rPr lang="en-GB" sz="2000" dirty="0" smtClean="0"/>
              <a:t>emocratisation </a:t>
            </a:r>
            <a:r>
              <a:rPr lang="en-GB" sz="2000" dirty="0"/>
              <a:t>of universities’ government </a:t>
            </a:r>
            <a:r>
              <a:rPr lang="en-GB" sz="2000" dirty="0" smtClean="0"/>
              <a:t>structures</a:t>
            </a:r>
          </a:p>
          <a:p>
            <a:pPr lvl="1">
              <a:buClr>
                <a:schemeClr val="tx1"/>
              </a:buClr>
              <a:buFont typeface="Wingdings" panose="05000000000000000000" pitchFamily="2" charset="2"/>
              <a:buChar char="Ø"/>
            </a:pPr>
            <a:r>
              <a:rPr lang="en-GB" sz="2000" dirty="0"/>
              <a:t>I</a:t>
            </a:r>
            <a:r>
              <a:rPr lang="en-GB" sz="2000" dirty="0" smtClean="0"/>
              <a:t>nclusion </a:t>
            </a:r>
            <a:r>
              <a:rPr lang="en-GB" sz="2000" dirty="0"/>
              <a:t>of working and middle classes into universities </a:t>
            </a:r>
            <a:r>
              <a:rPr lang="en-GB" sz="2000" dirty="0" smtClean="0"/>
              <a:t>to transform power relations in society</a:t>
            </a:r>
          </a:p>
          <a:p>
            <a:pPr marL="0" lvl="2" indent="0">
              <a:buClr>
                <a:schemeClr val="tx1"/>
              </a:buClr>
              <a:buNone/>
            </a:pPr>
            <a:r>
              <a:rPr lang="en-GB" sz="2400" dirty="0" smtClean="0"/>
              <a:t>  </a:t>
            </a:r>
            <a:endParaRPr lang="en-GB" sz="2400" dirty="0"/>
          </a:p>
          <a:p>
            <a:pPr>
              <a:buClr>
                <a:schemeClr val="tx1"/>
              </a:buClr>
              <a:buFont typeface="Wingdings" panose="05000000000000000000" pitchFamily="2" charset="2"/>
              <a:buChar char="Ø"/>
            </a:pPr>
            <a:endParaRPr lang="en-GB" sz="2400" dirty="0" smtClean="0"/>
          </a:p>
          <a:p>
            <a:pPr marL="0" indent="0">
              <a:buClr>
                <a:schemeClr val="tx1"/>
              </a:buClr>
              <a:buNone/>
            </a:pPr>
            <a:endParaRPr lang="en-GB" sz="2400" dirty="0"/>
          </a:p>
        </p:txBody>
      </p:sp>
      <p:sp>
        <p:nvSpPr>
          <p:cNvPr id="12" name="TextBox 11"/>
          <p:cNvSpPr txBox="1"/>
          <p:nvPr/>
        </p:nvSpPr>
        <p:spPr>
          <a:xfrm>
            <a:off x="4716016" y="620687"/>
            <a:ext cx="4146819" cy="6340197"/>
          </a:xfrm>
          <a:prstGeom prst="rect">
            <a:avLst/>
          </a:prstGeom>
          <a:noFill/>
        </p:spPr>
        <p:txBody>
          <a:bodyPr wrap="square" rtlCol="0">
            <a:spAutoFit/>
          </a:bodyPr>
          <a:lstStyle/>
          <a:p>
            <a:endParaRPr lang="en-GB" dirty="0" smtClean="0"/>
          </a:p>
          <a:p>
            <a:pPr marL="342900" indent="-342900">
              <a:buFont typeface="Wingdings" panose="05000000000000000000" pitchFamily="2" charset="2"/>
              <a:buChar char="Ø"/>
            </a:pPr>
            <a:r>
              <a:rPr lang="en-GB" sz="2400" dirty="0"/>
              <a:t>T</a:t>
            </a:r>
            <a:r>
              <a:rPr lang="en-GB" sz="2400" dirty="0" smtClean="0"/>
              <a:t>wo </a:t>
            </a:r>
            <a:r>
              <a:rPr lang="en-GB" sz="2400" dirty="0"/>
              <a:t>main drivers that led Chile to embrace neoliberal reforms were</a:t>
            </a:r>
            <a:r>
              <a:rPr lang="en-GB" sz="2400" dirty="0" smtClean="0"/>
              <a:t>:</a:t>
            </a:r>
          </a:p>
          <a:p>
            <a:pPr marL="342900" indent="-342900">
              <a:buFont typeface="Wingdings" panose="05000000000000000000" pitchFamily="2" charset="2"/>
              <a:buChar char="Ø"/>
            </a:pPr>
            <a:endParaRPr lang="en-GB" sz="2400" dirty="0"/>
          </a:p>
          <a:p>
            <a:pPr marL="800100" lvl="1" indent="-342900">
              <a:buFont typeface="Wingdings" panose="05000000000000000000" pitchFamily="2" charset="2"/>
              <a:buChar char="Ø"/>
            </a:pPr>
            <a:r>
              <a:rPr lang="en-GB" sz="2000" dirty="0"/>
              <a:t>S</a:t>
            </a:r>
            <a:r>
              <a:rPr lang="en-GB" sz="2000" dirty="0" smtClean="0"/>
              <a:t>ecure elite </a:t>
            </a:r>
            <a:r>
              <a:rPr lang="en-GB" sz="2000" dirty="0"/>
              <a:t>privilege and to re-establish </a:t>
            </a:r>
            <a:r>
              <a:rPr lang="en-GB" sz="2000" dirty="0" smtClean="0"/>
              <a:t>capital </a:t>
            </a:r>
            <a:r>
              <a:rPr lang="en-GB" sz="2000" dirty="0"/>
              <a:t>accumulation </a:t>
            </a:r>
            <a:r>
              <a:rPr lang="en-GB" sz="2000" dirty="0" smtClean="0"/>
              <a:t>process</a:t>
            </a:r>
          </a:p>
          <a:p>
            <a:pPr lvl="1"/>
            <a:endParaRPr lang="en-GB" sz="2000" dirty="0" smtClean="0"/>
          </a:p>
          <a:p>
            <a:pPr marL="800100" lvl="1" indent="-342900">
              <a:buFont typeface="Wingdings" panose="05000000000000000000" pitchFamily="2" charset="2"/>
              <a:buChar char="Ø"/>
            </a:pPr>
            <a:r>
              <a:rPr lang="en-GB" sz="2000" dirty="0"/>
              <a:t>D</a:t>
            </a:r>
            <a:r>
              <a:rPr lang="en-GB" sz="2000" dirty="0" smtClean="0"/>
              <a:t>ictatorship’s </a:t>
            </a:r>
            <a:r>
              <a:rPr lang="en-GB" sz="2000" dirty="0"/>
              <a:t>need of national and international </a:t>
            </a:r>
            <a:r>
              <a:rPr lang="en-GB" sz="2000" dirty="0" smtClean="0"/>
              <a:t>legitimacy</a:t>
            </a:r>
          </a:p>
          <a:p>
            <a:pPr marL="800100" lvl="1" indent="-342900">
              <a:buFont typeface="Wingdings" panose="05000000000000000000" pitchFamily="2" charset="2"/>
              <a:buChar char="Ø"/>
            </a:pPr>
            <a:endParaRPr lang="en-GB" sz="2000" dirty="0"/>
          </a:p>
          <a:p>
            <a:pPr marL="342900" indent="-342900">
              <a:buFont typeface="Wingdings" panose="05000000000000000000" pitchFamily="2" charset="2"/>
              <a:buChar char="Ø"/>
            </a:pPr>
            <a:r>
              <a:rPr lang="en-GB" sz="2000" dirty="0" smtClean="0"/>
              <a:t>The first Chilean Neoliberal discourse:</a:t>
            </a:r>
          </a:p>
          <a:p>
            <a:pPr marL="800100" lvl="1" indent="-342900">
              <a:buFont typeface="Wingdings" panose="05000000000000000000" pitchFamily="2" charset="2"/>
              <a:buChar char="Ø"/>
            </a:pPr>
            <a:r>
              <a:rPr lang="en-GB" sz="2000" dirty="0" smtClean="0"/>
              <a:t>National Security Doctrine and economic growth for social development</a:t>
            </a:r>
          </a:p>
          <a:p>
            <a:pPr marL="342900" indent="-342900">
              <a:buFont typeface="Wingdings" panose="05000000000000000000" pitchFamily="2" charset="2"/>
              <a:buChar char="Ø"/>
            </a:pPr>
            <a:endParaRPr lang="en-GB" sz="2400" dirty="0">
              <a:solidFill>
                <a:srgbClr val="FFC000"/>
              </a:solidFill>
            </a:endParaRPr>
          </a:p>
          <a:p>
            <a:endParaRPr lang="en-GB" sz="2400" b="1" dirty="0"/>
          </a:p>
          <a:p>
            <a:r>
              <a:rPr lang="en-GB" sz="2400" b="1" dirty="0" smtClean="0"/>
              <a:t> </a:t>
            </a:r>
            <a:endParaRPr lang="en-GB" sz="2400" b="1" dirty="0"/>
          </a:p>
        </p:txBody>
      </p:sp>
    </p:spTree>
    <p:extLst>
      <p:ext uri="{BB962C8B-B14F-4D97-AF65-F5344CB8AC3E}">
        <p14:creationId xmlns:p14="http://schemas.microsoft.com/office/powerpoint/2010/main" val="11906714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a:xfrm>
            <a:off x="107504" y="260648"/>
            <a:ext cx="3816424" cy="6336704"/>
          </a:xfrm>
        </p:spPr>
        <p:txBody>
          <a:bodyPr>
            <a:normAutofit/>
          </a:bodyPr>
          <a:lstStyle/>
          <a:p>
            <a:pPr marL="0" indent="0">
              <a:buClr>
                <a:schemeClr val="tx1"/>
              </a:buClr>
              <a:buNone/>
            </a:pPr>
            <a:r>
              <a:rPr lang="en-GB" sz="2400" b="1" dirty="0">
                <a:solidFill>
                  <a:srgbClr val="FFC000"/>
                </a:solidFill>
              </a:rPr>
              <a:t>How neoliberalism did become hegemonic in Chile?</a:t>
            </a:r>
          </a:p>
          <a:p>
            <a:pPr marL="0" indent="0">
              <a:buClr>
                <a:schemeClr val="tx1"/>
              </a:buClr>
              <a:buNone/>
            </a:pPr>
            <a:endParaRPr lang="en-GB" sz="2400" dirty="0" smtClean="0"/>
          </a:p>
          <a:p>
            <a:pPr>
              <a:buClr>
                <a:schemeClr val="tx1"/>
              </a:buClr>
              <a:buFont typeface="Wingdings" panose="05000000000000000000" pitchFamily="2" charset="2"/>
              <a:buChar char="Ø"/>
            </a:pPr>
            <a:r>
              <a:rPr lang="en-GB" sz="2400" dirty="0" smtClean="0"/>
              <a:t> Neoliberal economists’ reform by taken over positions of power: privatisation and commodification</a:t>
            </a:r>
            <a:endParaRPr lang="en-GB" sz="2400" dirty="0"/>
          </a:p>
          <a:p>
            <a:pPr>
              <a:buClr>
                <a:schemeClr val="tx1"/>
              </a:buClr>
              <a:buFont typeface="Wingdings" panose="05000000000000000000" pitchFamily="2" charset="2"/>
              <a:buChar char="Ø"/>
            </a:pPr>
            <a:r>
              <a:rPr lang="en-GB" sz="2400" dirty="0" smtClean="0"/>
              <a:t>Neoliberalism as strategy of political demobilisation and legitimation under the promise of development</a:t>
            </a:r>
          </a:p>
          <a:p>
            <a:pPr>
              <a:buClr>
                <a:schemeClr val="tx1"/>
              </a:buClr>
              <a:buFont typeface="Wingdings" panose="05000000000000000000" pitchFamily="2" charset="2"/>
              <a:buChar char="Ø"/>
            </a:pPr>
            <a:endParaRPr lang="en-GB" sz="2400" b="1" dirty="0">
              <a:solidFill>
                <a:srgbClr val="FFC000"/>
              </a:solidFill>
            </a:endParaRPr>
          </a:p>
          <a:p>
            <a:endParaRPr lang="en-GB" dirty="0"/>
          </a:p>
        </p:txBody>
      </p:sp>
      <p:sp>
        <p:nvSpPr>
          <p:cNvPr id="5" name="Content Placeholder 4"/>
          <p:cNvSpPr>
            <a:spLocks noGrp="1"/>
          </p:cNvSpPr>
          <p:nvPr>
            <p:ph sz="quarter" idx="14"/>
          </p:nvPr>
        </p:nvSpPr>
        <p:spPr>
          <a:xfrm>
            <a:off x="4283968" y="836712"/>
            <a:ext cx="4680520" cy="5040560"/>
          </a:xfrm>
        </p:spPr>
        <p:txBody>
          <a:bodyPr>
            <a:normAutofit/>
          </a:bodyPr>
          <a:lstStyle/>
          <a:p>
            <a:pPr marL="0" indent="0">
              <a:buClr>
                <a:schemeClr val="tx1"/>
              </a:buClr>
              <a:buNone/>
            </a:pPr>
            <a:r>
              <a:rPr lang="en-GB" sz="2400" dirty="0" smtClean="0"/>
              <a:t>Neoliberal hegemony: ‘to </a:t>
            </a:r>
            <a:r>
              <a:rPr lang="en-GB" sz="2400" dirty="0"/>
              <a:t>constitute subject positions from which its discourses about the world made sense to people in a range of different social positions’ (</a:t>
            </a:r>
            <a:r>
              <a:rPr lang="en-GB" sz="2400" dirty="0" err="1"/>
              <a:t>Larner</a:t>
            </a:r>
            <a:r>
              <a:rPr lang="en-GB" sz="2400" dirty="0"/>
              <a:t>, 2000, p. 9</a:t>
            </a:r>
            <a:r>
              <a:rPr lang="en-GB" sz="2400" dirty="0" smtClean="0"/>
              <a:t>).</a:t>
            </a:r>
          </a:p>
          <a:p>
            <a:pPr marL="0" indent="0">
              <a:buClr>
                <a:schemeClr val="tx1"/>
              </a:buClr>
              <a:buNone/>
            </a:pPr>
            <a:endParaRPr lang="en-GB" sz="2800" dirty="0">
              <a:effectLst>
                <a:outerShdw blurRad="38100" dist="38100" dir="2700000" algn="tl">
                  <a:srgbClr val="000000">
                    <a:alpha val="43137"/>
                  </a:srgbClr>
                </a:outerShdw>
              </a:effectLst>
            </a:endParaRPr>
          </a:p>
          <a:p>
            <a:pPr marL="0" indent="0">
              <a:buClr>
                <a:schemeClr val="tx1"/>
              </a:buClr>
              <a:buNone/>
            </a:pPr>
            <a:endParaRPr lang="en-GB" sz="2600" dirty="0">
              <a:effectLst>
                <a:outerShdw blurRad="38100" dist="38100" dir="2700000" algn="tl">
                  <a:srgbClr val="000000">
                    <a:alpha val="43137"/>
                  </a:srgbClr>
                </a:outerShdw>
              </a:effectLst>
            </a:endParaRPr>
          </a:p>
        </p:txBody>
      </p:sp>
      <p:pic>
        <p:nvPicPr>
          <p:cNvPr id="2054" name="Picture 6" descr="C:\Users\Ignacio\Documents\Research Projects\PHD SUSSEX-Widening participation process and the construction of subjectivities\Presentations congress\Presentation Widening Participation Seminar\chicago boys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212976"/>
            <a:ext cx="3816424" cy="210977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4860032" y="5404574"/>
            <a:ext cx="3384376" cy="646331"/>
          </a:xfrm>
          <a:prstGeom prst="rect">
            <a:avLst/>
          </a:prstGeom>
          <a:noFill/>
        </p:spPr>
        <p:txBody>
          <a:bodyPr wrap="square" rtlCol="0">
            <a:spAutoFit/>
          </a:bodyPr>
          <a:lstStyle/>
          <a:p>
            <a:pPr algn="ctr"/>
            <a:r>
              <a:rPr lang="en-GB" dirty="0" smtClean="0"/>
              <a:t>The neoliberal economists known as “Chicago boys”</a:t>
            </a:r>
            <a:endParaRPr lang="en-GB" dirty="0"/>
          </a:p>
        </p:txBody>
      </p:sp>
    </p:spTree>
    <p:extLst>
      <p:ext uri="{BB962C8B-B14F-4D97-AF65-F5344CB8AC3E}">
        <p14:creationId xmlns:p14="http://schemas.microsoft.com/office/powerpoint/2010/main" val="37037066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683568" y="260648"/>
            <a:ext cx="7992888" cy="1107996"/>
          </a:xfrm>
          <a:prstGeom prst="rect">
            <a:avLst/>
          </a:prstGeom>
          <a:noFill/>
        </p:spPr>
        <p:txBody>
          <a:bodyPr wrap="square" rtlCol="0">
            <a:spAutoFit/>
          </a:bodyPr>
          <a:lstStyle/>
          <a:p>
            <a:pPr lvl="0"/>
            <a:r>
              <a:rPr lang="en-GB" sz="2400" b="1" dirty="0" smtClean="0">
                <a:solidFill>
                  <a:srgbClr val="FFC000"/>
                </a:solidFill>
              </a:rPr>
              <a:t>What was the consequence of neoliberalism for higher education?  </a:t>
            </a:r>
            <a:endParaRPr lang="en-GB" sz="2400" b="1" dirty="0">
              <a:solidFill>
                <a:srgbClr val="FFC000"/>
              </a:solidFill>
            </a:endParaRPr>
          </a:p>
          <a:p>
            <a:endParaRPr lang="en-GB" dirty="0"/>
          </a:p>
        </p:txBody>
      </p:sp>
      <p:sp>
        <p:nvSpPr>
          <p:cNvPr id="9" name="Content Placeholder 8"/>
          <p:cNvSpPr>
            <a:spLocks noGrp="1"/>
          </p:cNvSpPr>
          <p:nvPr>
            <p:ph sz="quarter" idx="14"/>
          </p:nvPr>
        </p:nvSpPr>
        <p:spPr>
          <a:xfrm>
            <a:off x="251520" y="1196752"/>
            <a:ext cx="4067944" cy="5954908"/>
          </a:xfrm>
        </p:spPr>
        <p:txBody>
          <a:bodyPr>
            <a:normAutofit/>
          </a:bodyPr>
          <a:lstStyle/>
          <a:p>
            <a:pPr>
              <a:buClrTx/>
              <a:buFont typeface="Wingdings" panose="05000000000000000000" pitchFamily="2" charset="2"/>
              <a:buChar char="Ø"/>
            </a:pPr>
            <a:r>
              <a:rPr lang="en-GB" sz="2000" b="1" dirty="0" smtClean="0"/>
              <a:t>Universities for elite reproduction and for the market needs</a:t>
            </a:r>
          </a:p>
          <a:p>
            <a:pPr>
              <a:buClrTx/>
              <a:buFont typeface="Wingdings" panose="05000000000000000000" pitchFamily="2" charset="2"/>
              <a:buChar char="Ø"/>
            </a:pPr>
            <a:endParaRPr lang="en-GB" sz="2000" b="1" dirty="0"/>
          </a:p>
          <a:p>
            <a:pPr>
              <a:buClrTx/>
              <a:buFont typeface="Wingdings" panose="05000000000000000000" pitchFamily="2" charset="2"/>
              <a:buChar char="Ø"/>
            </a:pPr>
            <a:r>
              <a:rPr lang="en-GB" sz="2000" b="1" dirty="0" smtClean="0"/>
              <a:t>Students constructed as consumers in opposition to political subjects</a:t>
            </a:r>
          </a:p>
          <a:p>
            <a:pPr>
              <a:buClrTx/>
              <a:buFont typeface="Wingdings" panose="05000000000000000000" pitchFamily="2" charset="2"/>
              <a:buChar char="Ø"/>
            </a:pPr>
            <a:endParaRPr lang="en-GB" sz="2000" b="1" dirty="0"/>
          </a:p>
          <a:p>
            <a:pPr>
              <a:buClrTx/>
              <a:buFont typeface="Wingdings" panose="05000000000000000000" pitchFamily="2" charset="2"/>
              <a:buChar char="Ø"/>
            </a:pPr>
            <a:r>
              <a:rPr lang="en-GB" sz="2000" b="1" dirty="0" smtClean="0"/>
              <a:t>Working class students as the abject other, “the internal enemy” with no rights to HE</a:t>
            </a:r>
          </a:p>
          <a:p>
            <a:pPr>
              <a:buClrTx/>
              <a:buFont typeface="Wingdings" panose="05000000000000000000" pitchFamily="2" charset="2"/>
              <a:buChar char="Ø"/>
            </a:pPr>
            <a:endParaRPr lang="en-GB" sz="2400" b="1" dirty="0"/>
          </a:p>
        </p:txBody>
      </p:sp>
      <p:sp>
        <p:nvSpPr>
          <p:cNvPr id="2" name="TextBox 1"/>
          <p:cNvSpPr txBox="1"/>
          <p:nvPr/>
        </p:nvSpPr>
        <p:spPr>
          <a:xfrm>
            <a:off x="4494035" y="841378"/>
            <a:ext cx="4680520" cy="3785652"/>
          </a:xfrm>
          <a:prstGeom prst="rect">
            <a:avLst/>
          </a:prstGeom>
          <a:noFill/>
        </p:spPr>
        <p:txBody>
          <a:bodyPr wrap="square" rtlCol="0">
            <a:spAutoFit/>
          </a:bodyPr>
          <a:lstStyle/>
          <a:p>
            <a:r>
              <a:rPr lang="en-GB" sz="2000" b="1" dirty="0" smtClean="0">
                <a:solidFill>
                  <a:srgbClr val="FFC000"/>
                </a:solidFill>
              </a:rPr>
              <a:t>Market Reforms in Chilean higher education</a:t>
            </a:r>
          </a:p>
          <a:p>
            <a:endParaRPr lang="en-GB" sz="2000" dirty="0">
              <a:solidFill>
                <a:srgbClr val="FFC000"/>
              </a:solidFill>
            </a:endParaRPr>
          </a:p>
          <a:p>
            <a:pPr marL="342900" indent="-342900">
              <a:buFont typeface="Wingdings" panose="05000000000000000000" pitchFamily="2" charset="2"/>
              <a:buChar char="Ø"/>
            </a:pPr>
            <a:r>
              <a:rPr lang="en-GB" sz="2000" dirty="0" smtClean="0"/>
              <a:t>The emergence of new private universities (from 8 in 1981 to 60 universities in total nowadays) </a:t>
            </a:r>
          </a:p>
          <a:p>
            <a:pPr marL="342900" indent="-342900">
              <a:buFont typeface="Wingdings" panose="05000000000000000000" pitchFamily="2" charset="2"/>
              <a:buChar char="Ø"/>
            </a:pPr>
            <a:r>
              <a:rPr lang="en-GB" sz="2000" dirty="0" smtClean="0"/>
              <a:t>Market rules based on:</a:t>
            </a:r>
          </a:p>
          <a:p>
            <a:pPr marL="342900" indent="-342900">
              <a:buFont typeface="Wingdings" panose="05000000000000000000" pitchFamily="2" charset="2"/>
              <a:buChar char="Ø"/>
            </a:pPr>
            <a:endParaRPr lang="en-GB" sz="2000" dirty="0"/>
          </a:p>
          <a:p>
            <a:pPr marL="800100" lvl="1" indent="-342900">
              <a:buFont typeface="Wingdings" panose="05000000000000000000" pitchFamily="2" charset="2"/>
              <a:buChar char="Ø"/>
            </a:pPr>
            <a:r>
              <a:rPr lang="en-GB" sz="2000" dirty="0" smtClean="0"/>
              <a:t>Competition, fees, loans, advertisement, </a:t>
            </a:r>
            <a:r>
              <a:rPr lang="en-GB" sz="2000" dirty="0"/>
              <a:t>national and transnational companies’ investment in </a:t>
            </a:r>
            <a:r>
              <a:rPr lang="en-GB" sz="2000" dirty="0" smtClean="0"/>
              <a:t>universities; </a:t>
            </a:r>
            <a:r>
              <a:rPr lang="en-GB" sz="2000" dirty="0"/>
              <a:t>banks as </a:t>
            </a:r>
            <a:r>
              <a:rPr lang="en-GB" sz="2000" dirty="0" smtClean="0"/>
              <a:t>one of </a:t>
            </a:r>
            <a:r>
              <a:rPr lang="en-GB" sz="2000" dirty="0"/>
              <a:t>main policy actors in </a:t>
            </a:r>
            <a:r>
              <a:rPr lang="en-GB" sz="2000" dirty="0" smtClean="0"/>
              <a:t>WP policies</a:t>
            </a:r>
          </a:p>
        </p:txBody>
      </p:sp>
      <p:sp>
        <p:nvSpPr>
          <p:cNvPr id="4" name="Rectangle 3"/>
          <p:cNvSpPr/>
          <p:nvPr/>
        </p:nvSpPr>
        <p:spPr>
          <a:xfrm>
            <a:off x="3923928" y="5013176"/>
            <a:ext cx="4752528" cy="1200329"/>
          </a:xfrm>
          <a:prstGeom prst="rect">
            <a:avLst/>
          </a:prstGeom>
        </p:spPr>
        <p:txBody>
          <a:bodyPr wrap="square">
            <a:spAutoFit/>
          </a:bodyPr>
          <a:lstStyle/>
          <a:p>
            <a:endParaRPr lang="en-GB" dirty="0"/>
          </a:p>
          <a:p>
            <a:r>
              <a:rPr lang="en-GB" b="1" i="1" dirty="0">
                <a:solidFill>
                  <a:srgbClr val="FFC000"/>
                </a:solidFill>
              </a:rPr>
              <a:t>“Chilean Justice Minister ousted over corruption scandal involving for-profit universities” </a:t>
            </a:r>
            <a:r>
              <a:rPr lang="en-GB" b="1" dirty="0">
                <a:solidFill>
                  <a:srgbClr val="FFC000"/>
                </a:solidFill>
              </a:rPr>
              <a:t>(Oct, 2012) </a:t>
            </a:r>
            <a:r>
              <a:rPr lang="en-GB" b="1" dirty="0"/>
              <a:t>(</a:t>
            </a:r>
            <a:r>
              <a:rPr lang="es-CL" dirty="0"/>
              <a:t>www.dailycensored.com)</a:t>
            </a:r>
            <a:endParaRPr lang="en-GB" dirty="0"/>
          </a:p>
        </p:txBody>
      </p:sp>
    </p:spTree>
    <p:extLst>
      <p:ext uri="{BB962C8B-B14F-4D97-AF65-F5344CB8AC3E}">
        <p14:creationId xmlns:p14="http://schemas.microsoft.com/office/powerpoint/2010/main" val="33426026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5"/>
          <p:cNvSpPr>
            <a:spLocks noGrp="1"/>
          </p:cNvSpPr>
          <p:nvPr>
            <p:ph sz="quarter" idx="13"/>
          </p:nvPr>
        </p:nvSpPr>
        <p:spPr>
          <a:xfrm>
            <a:off x="179512" y="1268760"/>
            <a:ext cx="4248472" cy="4473625"/>
          </a:xfrm>
        </p:spPr>
        <p:txBody>
          <a:bodyPr>
            <a:normAutofit fontScale="92500" lnSpcReduction="20000"/>
          </a:bodyPr>
          <a:lstStyle/>
          <a:p>
            <a:pPr>
              <a:buClr>
                <a:schemeClr val="tx1"/>
              </a:buClr>
              <a:buFont typeface="Wingdings" panose="05000000000000000000" pitchFamily="2" charset="2"/>
              <a:buChar char="Ø"/>
            </a:pPr>
            <a:r>
              <a:rPr lang="en-GB" sz="2000" b="1" dirty="0"/>
              <a:t>The institutional organisation of secondary education is based on </a:t>
            </a:r>
            <a:r>
              <a:rPr lang="en-GB" sz="2000" b="1" dirty="0" smtClean="0"/>
              <a:t>class</a:t>
            </a:r>
            <a:r>
              <a:rPr lang="en-GB" sz="2000" dirty="0" smtClean="0"/>
              <a:t>: </a:t>
            </a:r>
          </a:p>
          <a:p>
            <a:pPr lvl="1">
              <a:buClr>
                <a:schemeClr val="tx1"/>
              </a:buClr>
              <a:buFont typeface="Wingdings" panose="05000000000000000000" pitchFamily="2" charset="2"/>
              <a:buChar char="Ø"/>
            </a:pPr>
            <a:r>
              <a:rPr lang="en-GB" sz="2000" dirty="0" smtClean="0"/>
              <a:t>Property: </a:t>
            </a:r>
          </a:p>
          <a:p>
            <a:pPr lvl="2">
              <a:buClr>
                <a:schemeClr val="tx1"/>
              </a:buClr>
              <a:buFont typeface="Wingdings" panose="05000000000000000000" pitchFamily="2" charset="2"/>
              <a:buChar char="Ø"/>
            </a:pPr>
            <a:r>
              <a:rPr lang="en-GB" sz="2000" dirty="0" smtClean="0"/>
              <a:t>Private schools for elite; Subsidised schools for middle classes; Public schools for working class</a:t>
            </a:r>
          </a:p>
          <a:p>
            <a:pPr lvl="1">
              <a:buClr>
                <a:schemeClr val="tx1"/>
              </a:buClr>
              <a:buFont typeface="Wingdings" panose="05000000000000000000" pitchFamily="2" charset="2"/>
              <a:buChar char="Ø"/>
            </a:pPr>
            <a:r>
              <a:rPr lang="en-GB" sz="2000" dirty="0" smtClean="0"/>
              <a:t>Curriculum</a:t>
            </a:r>
          </a:p>
          <a:p>
            <a:pPr lvl="2">
              <a:buClr>
                <a:schemeClr val="tx1"/>
              </a:buClr>
              <a:buFont typeface="Wingdings" panose="05000000000000000000" pitchFamily="2" charset="2"/>
              <a:buChar char="Ø"/>
            </a:pPr>
            <a:r>
              <a:rPr lang="en-GB" sz="2000" dirty="0" smtClean="0"/>
              <a:t>Vocational </a:t>
            </a:r>
            <a:r>
              <a:rPr lang="en-GB" sz="2000" dirty="0"/>
              <a:t>E</a:t>
            </a:r>
            <a:r>
              <a:rPr lang="en-GB" sz="2000" dirty="0" smtClean="0"/>
              <a:t>ducational </a:t>
            </a:r>
            <a:r>
              <a:rPr lang="en-GB" sz="2000" dirty="0"/>
              <a:t>T</a:t>
            </a:r>
            <a:r>
              <a:rPr lang="en-GB" sz="2000" dirty="0" smtClean="0"/>
              <a:t>raining </a:t>
            </a:r>
            <a:r>
              <a:rPr lang="en-GB" sz="2000" dirty="0"/>
              <a:t>schools (VET) </a:t>
            </a:r>
            <a:r>
              <a:rPr lang="en-GB" sz="2000" dirty="0" smtClean="0"/>
              <a:t>for working class students; </a:t>
            </a:r>
            <a:r>
              <a:rPr lang="en-GB" sz="2000" dirty="0"/>
              <a:t>S</a:t>
            </a:r>
            <a:r>
              <a:rPr lang="en-GB" sz="2000" dirty="0" smtClean="0"/>
              <a:t>cientific </a:t>
            </a:r>
            <a:r>
              <a:rPr lang="en-GB" sz="2000" dirty="0"/>
              <a:t>H</a:t>
            </a:r>
            <a:r>
              <a:rPr lang="en-GB" sz="2000" dirty="0" smtClean="0"/>
              <a:t>umanist </a:t>
            </a:r>
            <a:r>
              <a:rPr lang="en-GB" sz="2000" dirty="0"/>
              <a:t>schools (SH</a:t>
            </a:r>
            <a:r>
              <a:rPr lang="en-GB" sz="2000" dirty="0" smtClean="0"/>
              <a:t>) Curriculum associated to National Entrance Test</a:t>
            </a:r>
          </a:p>
          <a:p>
            <a:pPr lvl="1">
              <a:buClr>
                <a:schemeClr val="tx1"/>
              </a:buClr>
              <a:buFont typeface="Wingdings" panose="05000000000000000000" pitchFamily="2" charset="2"/>
              <a:buChar char="Ø"/>
            </a:pPr>
            <a:endParaRPr lang="en-GB" sz="2000" dirty="0" smtClean="0"/>
          </a:p>
          <a:p>
            <a:pPr lvl="1">
              <a:buClr>
                <a:schemeClr val="tx1"/>
              </a:buClr>
              <a:buFont typeface="Wingdings" panose="05000000000000000000" pitchFamily="2" charset="2"/>
              <a:buChar char="Ø"/>
            </a:pPr>
            <a:endParaRPr lang="en-GB" sz="2400" dirty="0"/>
          </a:p>
        </p:txBody>
      </p:sp>
      <p:sp>
        <p:nvSpPr>
          <p:cNvPr id="2" name="Rectangle 1"/>
          <p:cNvSpPr/>
          <p:nvPr/>
        </p:nvSpPr>
        <p:spPr>
          <a:xfrm>
            <a:off x="683568" y="332656"/>
            <a:ext cx="7992888" cy="707886"/>
          </a:xfrm>
          <a:prstGeom prst="rect">
            <a:avLst/>
          </a:prstGeom>
        </p:spPr>
        <p:txBody>
          <a:bodyPr wrap="square">
            <a:spAutoFit/>
          </a:bodyPr>
          <a:lstStyle/>
          <a:p>
            <a:r>
              <a:rPr lang="en-GB" sz="2000" b="1" dirty="0">
                <a:solidFill>
                  <a:srgbClr val="FFC000"/>
                </a:solidFill>
              </a:rPr>
              <a:t>Secondary School System, Admission and Funding policy: The Institutional Technologies of Widening Participation in Higher Education  </a:t>
            </a:r>
          </a:p>
        </p:txBody>
      </p:sp>
      <p:sp>
        <p:nvSpPr>
          <p:cNvPr id="4" name="Rectangle 3"/>
          <p:cNvSpPr/>
          <p:nvPr/>
        </p:nvSpPr>
        <p:spPr>
          <a:xfrm>
            <a:off x="4932040" y="1268760"/>
            <a:ext cx="3902889" cy="3970318"/>
          </a:xfrm>
          <a:prstGeom prst="rect">
            <a:avLst/>
          </a:prstGeom>
        </p:spPr>
        <p:txBody>
          <a:bodyPr wrap="square">
            <a:spAutoFit/>
          </a:bodyPr>
          <a:lstStyle/>
          <a:p>
            <a:pPr marL="285750" indent="-285750">
              <a:buFont typeface="Wingdings" panose="05000000000000000000" pitchFamily="2" charset="2"/>
              <a:buChar char="Ø"/>
            </a:pPr>
            <a:r>
              <a:rPr lang="en-GB" b="1" dirty="0"/>
              <a:t>National Entrance </a:t>
            </a:r>
            <a:r>
              <a:rPr lang="en-GB" b="1" dirty="0" smtClean="0"/>
              <a:t>Test: </a:t>
            </a:r>
            <a:r>
              <a:rPr lang="en-GB" dirty="0" smtClean="0"/>
              <a:t>Set </a:t>
            </a:r>
            <a:r>
              <a:rPr lang="en-GB" dirty="0"/>
              <a:t>of standardised tests in maths, sciences, languages and </a:t>
            </a:r>
            <a:r>
              <a:rPr lang="en-GB" dirty="0" smtClean="0"/>
              <a:t>history. </a:t>
            </a:r>
            <a:endParaRPr lang="en-GB" dirty="0"/>
          </a:p>
          <a:p>
            <a:pPr marL="742950" lvl="1" indent="-285750">
              <a:buFont typeface="Wingdings" panose="05000000000000000000" pitchFamily="2" charset="2"/>
              <a:buChar char="Ø"/>
            </a:pPr>
            <a:r>
              <a:rPr lang="en-GB" dirty="0" smtClean="0"/>
              <a:t>Influenced by World Bank</a:t>
            </a:r>
          </a:p>
          <a:p>
            <a:pPr marL="285750" indent="-285750">
              <a:buFont typeface="Wingdings" panose="05000000000000000000" pitchFamily="2" charset="2"/>
              <a:buChar char="Ø"/>
            </a:pPr>
            <a:endParaRPr lang="en-GB" dirty="0"/>
          </a:p>
          <a:p>
            <a:pPr marL="285750" indent="-285750">
              <a:buFont typeface="Wingdings" panose="05000000000000000000" pitchFamily="2" charset="2"/>
              <a:buChar char="Ø"/>
            </a:pPr>
            <a:endParaRPr lang="en-GB" dirty="0" smtClean="0"/>
          </a:p>
          <a:p>
            <a:pPr marL="285750" indent="-285750">
              <a:buFont typeface="Wingdings" panose="05000000000000000000" pitchFamily="2" charset="2"/>
              <a:buChar char="Ø"/>
            </a:pPr>
            <a:r>
              <a:rPr lang="en-GB" b="1" dirty="0"/>
              <a:t>The “State sponsored credit” as policy of </a:t>
            </a:r>
            <a:r>
              <a:rPr lang="en-GB" b="1" dirty="0" smtClean="0"/>
              <a:t>loans</a:t>
            </a:r>
          </a:p>
          <a:p>
            <a:pPr marL="742950" lvl="1" indent="-285750">
              <a:buFont typeface="Wingdings" panose="05000000000000000000" pitchFamily="2" charset="2"/>
              <a:buChar char="Ø"/>
            </a:pPr>
            <a:r>
              <a:rPr lang="en-GB" dirty="0" smtClean="0"/>
              <a:t>State by credits to banks</a:t>
            </a:r>
          </a:p>
          <a:p>
            <a:pPr marL="742950" lvl="1" indent="-285750">
              <a:buFont typeface="Wingdings" panose="05000000000000000000" pitchFamily="2" charset="2"/>
              <a:buChar char="Ø"/>
            </a:pPr>
            <a:r>
              <a:rPr lang="en-GB" dirty="0"/>
              <a:t>£360,000 </a:t>
            </a:r>
            <a:r>
              <a:rPr lang="en-GB" b="1" dirty="0"/>
              <a:t>billion pounds</a:t>
            </a:r>
            <a:r>
              <a:rPr lang="en-GB" dirty="0"/>
              <a:t> between 2006 and </a:t>
            </a:r>
            <a:r>
              <a:rPr lang="en-GB" dirty="0" smtClean="0"/>
              <a:t>2014 for the banks</a:t>
            </a:r>
          </a:p>
          <a:p>
            <a:pPr marL="742950" lvl="1" indent="-285750">
              <a:buFont typeface="Wingdings" panose="05000000000000000000" pitchFamily="2" charset="2"/>
              <a:buChar char="Ø"/>
            </a:pPr>
            <a:r>
              <a:rPr lang="en-GB" dirty="0" smtClean="0"/>
              <a:t>Majority of debtors are from working class backgrounds</a:t>
            </a:r>
          </a:p>
          <a:p>
            <a:pPr marL="742950" lvl="1" indent="-285750">
              <a:buFont typeface="Wingdings" panose="05000000000000000000" pitchFamily="2" charset="2"/>
              <a:buChar char="Ø"/>
            </a:pPr>
            <a:endParaRPr lang="en-GB" dirty="0"/>
          </a:p>
        </p:txBody>
      </p:sp>
    </p:spTree>
    <p:extLst>
      <p:ext uri="{BB962C8B-B14F-4D97-AF65-F5344CB8AC3E}">
        <p14:creationId xmlns:p14="http://schemas.microsoft.com/office/powerpoint/2010/main" val="12316490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3272602177"/>
              </p:ext>
            </p:extLst>
          </p:nvPr>
        </p:nvGraphicFramePr>
        <p:xfrm>
          <a:off x="928346" y="4302388"/>
          <a:ext cx="5731510" cy="20882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extLst>
              <p:ext uri="{D42A27DB-BD31-4B8C-83A1-F6EECF244321}">
                <p14:modId xmlns:p14="http://schemas.microsoft.com/office/powerpoint/2010/main" val="4015327693"/>
              </p:ext>
            </p:extLst>
          </p:nvPr>
        </p:nvGraphicFramePr>
        <p:xfrm>
          <a:off x="827584" y="1130709"/>
          <a:ext cx="5832647" cy="2531873"/>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406149" y="764704"/>
            <a:ext cx="7601312" cy="646331"/>
          </a:xfrm>
          <a:prstGeom prst="rect">
            <a:avLst/>
          </a:prstGeom>
          <a:noFill/>
        </p:spPr>
        <p:txBody>
          <a:bodyPr wrap="none" rtlCol="0">
            <a:spAutoFit/>
          </a:bodyPr>
          <a:lstStyle/>
          <a:p>
            <a:r>
              <a:rPr lang="en-GB" b="1" dirty="0"/>
              <a:t>Number of Applicants to the States Sponsored Credit by type of school, 2006-2014</a:t>
            </a:r>
            <a:endParaRPr lang="en-GB" dirty="0"/>
          </a:p>
          <a:p>
            <a:endParaRPr lang="en-GB" dirty="0"/>
          </a:p>
        </p:txBody>
      </p:sp>
      <p:sp>
        <p:nvSpPr>
          <p:cNvPr id="3" name="TextBox 2"/>
          <p:cNvSpPr txBox="1"/>
          <p:nvPr/>
        </p:nvSpPr>
        <p:spPr>
          <a:xfrm>
            <a:off x="827584" y="3861047"/>
            <a:ext cx="5933034" cy="646331"/>
          </a:xfrm>
          <a:prstGeom prst="rect">
            <a:avLst/>
          </a:prstGeom>
          <a:noFill/>
        </p:spPr>
        <p:txBody>
          <a:bodyPr wrap="none" rtlCol="0">
            <a:spAutoFit/>
          </a:bodyPr>
          <a:lstStyle/>
          <a:p>
            <a:r>
              <a:rPr lang="en-GB" b="1" dirty="0"/>
              <a:t>Number of Students with the State Sponsored Credit, 2006-2014</a:t>
            </a:r>
            <a:endParaRPr lang="en-GB" dirty="0"/>
          </a:p>
          <a:p>
            <a:endParaRPr lang="en-GB" dirty="0"/>
          </a:p>
        </p:txBody>
      </p:sp>
      <p:sp>
        <p:nvSpPr>
          <p:cNvPr id="4" name="Rectangle 3"/>
          <p:cNvSpPr/>
          <p:nvPr/>
        </p:nvSpPr>
        <p:spPr>
          <a:xfrm>
            <a:off x="1475656" y="118373"/>
            <a:ext cx="6120679" cy="400110"/>
          </a:xfrm>
          <a:prstGeom prst="rect">
            <a:avLst/>
          </a:prstGeom>
        </p:spPr>
        <p:txBody>
          <a:bodyPr wrap="square">
            <a:spAutoFit/>
          </a:bodyPr>
          <a:lstStyle/>
          <a:p>
            <a:r>
              <a:rPr lang="en-GB" sz="2000" b="1" dirty="0">
                <a:solidFill>
                  <a:srgbClr val="FFC000"/>
                </a:solidFill>
              </a:rPr>
              <a:t>The State Sponsored Credit and the “economy of debt”</a:t>
            </a:r>
          </a:p>
        </p:txBody>
      </p:sp>
      <p:sp>
        <p:nvSpPr>
          <p:cNvPr id="6" name="Rectangle 5"/>
          <p:cNvSpPr/>
          <p:nvPr/>
        </p:nvSpPr>
        <p:spPr>
          <a:xfrm>
            <a:off x="6461021" y="6021288"/>
            <a:ext cx="2682979" cy="369332"/>
          </a:xfrm>
          <a:prstGeom prst="rect">
            <a:avLst/>
          </a:prstGeom>
        </p:spPr>
        <p:txBody>
          <a:bodyPr wrap="none">
            <a:spAutoFit/>
          </a:bodyPr>
          <a:lstStyle/>
          <a:p>
            <a:r>
              <a:rPr lang="en-GB" dirty="0" smtClean="0"/>
              <a:t>Source</a:t>
            </a:r>
            <a:r>
              <a:rPr lang="en-GB" dirty="0"/>
              <a:t>: </a:t>
            </a:r>
            <a:r>
              <a:rPr lang="en-GB" u="sng" dirty="0">
                <a:hlinkClick r:id="rId5"/>
              </a:rPr>
              <a:t>http://www.ingresa.cl/</a:t>
            </a:r>
            <a:endParaRPr lang="en-GB" dirty="0"/>
          </a:p>
        </p:txBody>
      </p:sp>
    </p:spTree>
    <p:extLst>
      <p:ext uri="{BB962C8B-B14F-4D97-AF65-F5344CB8AC3E}">
        <p14:creationId xmlns:p14="http://schemas.microsoft.com/office/powerpoint/2010/main" val="40835324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827584" y="260648"/>
            <a:ext cx="7488832" cy="707886"/>
          </a:xfrm>
          <a:prstGeom prst="rect">
            <a:avLst/>
          </a:prstGeom>
          <a:noFill/>
          <a:ln w="12700">
            <a:noFill/>
          </a:ln>
        </p:spPr>
        <p:txBody>
          <a:bodyPr wrap="square" rtlCol="0">
            <a:spAutoFit/>
          </a:bodyPr>
          <a:lstStyle/>
          <a:p>
            <a:pPr algn="ctr"/>
            <a:r>
              <a:rPr lang="en-GB" sz="2000" b="1" dirty="0">
                <a:solidFill>
                  <a:srgbClr val="FFC000"/>
                </a:solidFill>
              </a:rPr>
              <a:t>The State Sponsored Credit and the “economy of debt”</a:t>
            </a:r>
          </a:p>
          <a:p>
            <a:pPr algn="ctr"/>
            <a:endParaRPr lang="en-GB" sz="2000" b="1" dirty="0" smtClean="0">
              <a:solidFill>
                <a:srgbClr val="FFC000"/>
              </a:solidFill>
            </a:endParaRPr>
          </a:p>
        </p:txBody>
      </p:sp>
      <p:sp>
        <p:nvSpPr>
          <p:cNvPr id="3" name="Rectangle 2"/>
          <p:cNvSpPr/>
          <p:nvPr/>
        </p:nvSpPr>
        <p:spPr>
          <a:xfrm>
            <a:off x="4571999" y="968534"/>
            <a:ext cx="4280903" cy="1200329"/>
          </a:xfrm>
          <a:prstGeom prst="rect">
            <a:avLst/>
          </a:prstGeom>
        </p:spPr>
        <p:txBody>
          <a:bodyPr wrap="square">
            <a:spAutoFit/>
          </a:bodyPr>
          <a:lstStyle/>
          <a:p>
            <a:r>
              <a:rPr lang="es-ES" b="1" u="sng" dirty="0" smtClean="0"/>
              <a:t>“</a:t>
            </a:r>
            <a:r>
              <a:rPr lang="es-ES" b="1" u="sng" dirty="0" err="1" smtClean="0"/>
              <a:t>Students</a:t>
            </a:r>
            <a:r>
              <a:rPr lang="es-ES" b="1" u="sng" dirty="0" smtClean="0"/>
              <a:t> </a:t>
            </a:r>
            <a:r>
              <a:rPr lang="es-ES" b="1" u="sng" dirty="0" err="1" smtClean="0"/>
              <a:t>demand</a:t>
            </a:r>
            <a:r>
              <a:rPr lang="es-ES" b="1" u="sng" dirty="0" smtClean="0"/>
              <a:t> </a:t>
            </a:r>
            <a:r>
              <a:rPr lang="es-ES" b="1" u="sng" dirty="0" err="1" smtClean="0"/>
              <a:t>that</a:t>
            </a:r>
            <a:r>
              <a:rPr lang="es-ES" b="1" u="sng" dirty="0" smtClean="0"/>
              <a:t> </a:t>
            </a:r>
            <a:r>
              <a:rPr lang="es-ES" b="1" u="sng" dirty="0" err="1" smtClean="0"/>
              <a:t>goverment</a:t>
            </a:r>
            <a:r>
              <a:rPr lang="es-ES" b="1" u="sng" dirty="0" smtClean="0"/>
              <a:t> </a:t>
            </a:r>
            <a:r>
              <a:rPr lang="es-ES" b="1" u="sng" dirty="0" err="1" smtClean="0"/>
              <a:t>stops</a:t>
            </a:r>
            <a:r>
              <a:rPr lang="es-ES" b="1" u="sng" dirty="0" smtClean="0"/>
              <a:t> </a:t>
            </a:r>
            <a:r>
              <a:rPr lang="es-ES" b="1" u="sng" dirty="0" err="1" smtClean="0"/>
              <a:t>the</a:t>
            </a:r>
            <a:r>
              <a:rPr lang="es-ES" b="1" u="sng" dirty="0" smtClean="0"/>
              <a:t> </a:t>
            </a:r>
            <a:r>
              <a:rPr lang="es-ES" b="1" u="sng" dirty="0" err="1" smtClean="0"/>
              <a:t>seizure</a:t>
            </a:r>
            <a:r>
              <a:rPr lang="es-ES" b="1" u="sng" dirty="0" smtClean="0"/>
              <a:t> </a:t>
            </a:r>
            <a:r>
              <a:rPr lang="es-ES" b="1" u="sng" dirty="0" err="1" smtClean="0"/>
              <a:t>because</a:t>
            </a:r>
            <a:r>
              <a:rPr lang="es-ES" b="1" u="sng" dirty="0" smtClean="0"/>
              <a:t> of </a:t>
            </a:r>
            <a:r>
              <a:rPr lang="es-ES" b="1" u="sng" dirty="0" err="1" smtClean="0"/>
              <a:t>the</a:t>
            </a:r>
            <a:r>
              <a:rPr lang="es-ES" b="1" u="sng" dirty="0" smtClean="0"/>
              <a:t> </a:t>
            </a:r>
            <a:r>
              <a:rPr lang="es-ES" b="1" u="sng" dirty="0" err="1" smtClean="0"/>
              <a:t>debts</a:t>
            </a:r>
            <a:r>
              <a:rPr lang="es-ES" b="1" u="sng" dirty="0" smtClean="0"/>
              <a:t> </a:t>
            </a:r>
            <a:r>
              <a:rPr lang="es-ES" b="1" u="sng" dirty="0" err="1" smtClean="0"/>
              <a:t>from</a:t>
            </a:r>
            <a:r>
              <a:rPr lang="es-ES" b="1" u="sng" dirty="0" smtClean="0"/>
              <a:t> </a:t>
            </a:r>
            <a:r>
              <a:rPr lang="es-ES" b="1" u="sng" dirty="0" err="1" smtClean="0"/>
              <a:t>university</a:t>
            </a:r>
            <a:r>
              <a:rPr lang="es-ES" b="1" u="sng" dirty="0" smtClean="0"/>
              <a:t> </a:t>
            </a:r>
            <a:r>
              <a:rPr lang="es-ES" b="1" u="sng" dirty="0" err="1" smtClean="0"/>
              <a:t>credit</a:t>
            </a:r>
            <a:r>
              <a:rPr lang="es-ES" b="1" u="sng" dirty="0" smtClean="0"/>
              <a:t>”  (El ciudadano </a:t>
            </a:r>
            <a:r>
              <a:rPr lang="es-ES" b="1" u="sng" dirty="0" err="1" smtClean="0"/>
              <a:t>newspaper</a:t>
            </a:r>
            <a:r>
              <a:rPr lang="es-ES" b="1" u="sng" dirty="0" smtClean="0"/>
              <a:t>, 14th </a:t>
            </a:r>
            <a:r>
              <a:rPr lang="es-ES" b="1" u="sng" dirty="0" err="1" smtClean="0"/>
              <a:t>January</a:t>
            </a:r>
            <a:r>
              <a:rPr lang="es-ES" b="1" u="sng" dirty="0" smtClean="0"/>
              <a:t>, 2016)</a:t>
            </a:r>
            <a:endParaRPr lang="es-ES" b="1" dirty="0"/>
          </a:p>
        </p:txBody>
      </p:sp>
      <p:pic>
        <p:nvPicPr>
          <p:cNvPr id="3075" name="Picture 3" descr="C:\Users\Ignacio\Documents\Research Projects\PHD SUSSEX-Widening participation process and the construction of subjectivities\Presentations congress\Presentation Widening Participation Seminar\deudores credito con av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1153" y="2375648"/>
            <a:ext cx="2857500" cy="208823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5251153" y="4488664"/>
            <a:ext cx="3265638" cy="369332"/>
          </a:xfrm>
          <a:prstGeom prst="rect">
            <a:avLst/>
          </a:prstGeom>
          <a:noFill/>
        </p:spPr>
        <p:txBody>
          <a:bodyPr wrap="none" rtlCol="0">
            <a:spAutoFit/>
          </a:bodyPr>
          <a:lstStyle/>
          <a:p>
            <a:r>
              <a:rPr lang="en-GB" b="1" dirty="0" smtClean="0"/>
              <a:t>5 years studying, 15 years paying </a:t>
            </a:r>
            <a:endParaRPr lang="en-GB" b="1" dirty="0"/>
          </a:p>
        </p:txBody>
      </p:sp>
      <p:sp>
        <p:nvSpPr>
          <p:cNvPr id="6" name="TextBox 5"/>
          <p:cNvSpPr txBox="1"/>
          <p:nvPr/>
        </p:nvSpPr>
        <p:spPr>
          <a:xfrm>
            <a:off x="107504" y="1476652"/>
            <a:ext cx="4289892" cy="923330"/>
          </a:xfrm>
          <a:prstGeom prst="rect">
            <a:avLst/>
          </a:prstGeom>
          <a:noFill/>
        </p:spPr>
        <p:txBody>
          <a:bodyPr wrap="none" rtlCol="0">
            <a:spAutoFit/>
          </a:bodyPr>
          <a:lstStyle/>
          <a:p>
            <a:pPr marL="285750" indent="-285750">
              <a:buFont typeface="Wingdings" panose="05000000000000000000" pitchFamily="2" charset="2"/>
              <a:buChar char="Ø"/>
            </a:pPr>
            <a:r>
              <a:rPr lang="en-GB" dirty="0" smtClean="0"/>
              <a:t>WP by debt as a </a:t>
            </a:r>
            <a:r>
              <a:rPr lang="en-GB" dirty="0"/>
              <a:t>technology of </a:t>
            </a:r>
            <a:r>
              <a:rPr lang="en-GB" dirty="0" smtClean="0"/>
              <a:t>dispossession</a:t>
            </a:r>
          </a:p>
          <a:p>
            <a:pPr marL="285750" indent="-285750">
              <a:buFont typeface="Wingdings" panose="05000000000000000000" pitchFamily="2" charset="2"/>
              <a:buChar char="Ø"/>
            </a:pPr>
            <a:endParaRPr lang="en-GB" dirty="0"/>
          </a:p>
          <a:p>
            <a:pPr marL="285750" indent="-285750">
              <a:buFont typeface="Wingdings" panose="05000000000000000000" pitchFamily="2" charset="2"/>
              <a:buChar char="Ø"/>
            </a:pPr>
            <a:r>
              <a:rPr lang="en-GB" dirty="0" smtClean="0"/>
              <a:t>WP by debt as </a:t>
            </a:r>
            <a:r>
              <a:rPr lang="en-GB" dirty="0"/>
              <a:t>governmentality</a:t>
            </a:r>
          </a:p>
        </p:txBody>
      </p:sp>
      <p:sp>
        <p:nvSpPr>
          <p:cNvPr id="7" name="Rectangle 6"/>
          <p:cNvSpPr/>
          <p:nvPr/>
        </p:nvSpPr>
        <p:spPr>
          <a:xfrm>
            <a:off x="448421" y="2919003"/>
            <a:ext cx="4572000" cy="3416320"/>
          </a:xfrm>
          <a:prstGeom prst="rect">
            <a:avLst/>
          </a:prstGeom>
        </p:spPr>
        <p:txBody>
          <a:bodyPr>
            <a:spAutoFit/>
          </a:bodyPr>
          <a:lstStyle/>
          <a:p>
            <a:r>
              <a:rPr lang="en-GB" dirty="0"/>
              <a:t>“I am really concern with my performance in some classes, I don’t want to fail, and have to pay and pay…how far I am going into debt” (Interviewee, male, 1 year student</a:t>
            </a:r>
            <a:r>
              <a:rPr lang="en-GB" dirty="0" smtClean="0"/>
              <a:t>)</a:t>
            </a:r>
          </a:p>
          <a:p>
            <a:endParaRPr lang="en-GB" dirty="0"/>
          </a:p>
          <a:p>
            <a:r>
              <a:rPr lang="en-GB" dirty="0"/>
              <a:t>“When I receive </a:t>
            </a:r>
            <a:r>
              <a:rPr lang="en-GB" dirty="0" smtClean="0"/>
              <a:t>your </a:t>
            </a:r>
            <a:r>
              <a:rPr lang="en-GB" dirty="0"/>
              <a:t>email inviting me to participate in your research, I thought that you were a bank or university agent trying to contact me for paying the debt I have with the university, that is why I did not respond you at the beginning, I got scared” (Interviewee, female, ex-students expulsed for low academic performance). </a:t>
            </a:r>
          </a:p>
        </p:txBody>
      </p:sp>
    </p:spTree>
    <p:extLst>
      <p:ext uri="{BB962C8B-B14F-4D97-AF65-F5344CB8AC3E}">
        <p14:creationId xmlns:p14="http://schemas.microsoft.com/office/powerpoint/2010/main" val="34672942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827584" y="260648"/>
            <a:ext cx="7488832" cy="1015663"/>
          </a:xfrm>
          <a:prstGeom prst="rect">
            <a:avLst/>
          </a:prstGeom>
          <a:noFill/>
          <a:ln w="12700">
            <a:noFill/>
          </a:ln>
        </p:spPr>
        <p:txBody>
          <a:bodyPr wrap="square" rtlCol="0">
            <a:spAutoFit/>
          </a:bodyPr>
          <a:lstStyle/>
          <a:p>
            <a:pPr algn="ctr"/>
            <a:r>
              <a:rPr lang="en-GB" sz="2000" b="1" dirty="0">
                <a:solidFill>
                  <a:srgbClr val="FFC000"/>
                </a:solidFill>
              </a:rPr>
              <a:t>The Articulation of School System and Admission Policy: Excluding the </a:t>
            </a:r>
            <a:r>
              <a:rPr lang="en-GB" sz="2000" b="1" dirty="0" smtClean="0">
                <a:solidFill>
                  <a:srgbClr val="FFC000"/>
                </a:solidFill>
              </a:rPr>
              <a:t>poor</a:t>
            </a:r>
            <a:endParaRPr lang="en-GB" sz="2000" b="1" dirty="0">
              <a:solidFill>
                <a:srgbClr val="FFC000"/>
              </a:solidFill>
            </a:endParaRPr>
          </a:p>
          <a:p>
            <a:pPr algn="ctr"/>
            <a:endParaRPr lang="en-GB" sz="2000" b="1" dirty="0" smtClean="0">
              <a:solidFill>
                <a:srgbClr val="FFC000"/>
              </a:solidFill>
            </a:endParaRPr>
          </a:p>
        </p:txBody>
      </p:sp>
      <p:sp>
        <p:nvSpPr>
          <p:cNvPr id="6" name="TextBox 5"/>
          <p:cNvSpPr txBox="1"/>
          <p:nvPr/>
        </p:nvSpPr>
        <p:spPr>
          <a:xfrm>
            <a:off x="107504" y="1153486"/>
            <a:ext cx="8424936" cy="646331"/>
          </a:xfrm>
          <a:prstGeom prst="rect">
            <a:avLst/>
          </a:prstGeom>
          <a:noFill/>
        </p:spPr>
        <p:txBody>
          <a:bodyPr wrap="square" rtlCol="0">
            <a:spAutoFit/>
          </a:bodyPr>
          <a:lstStyle/>
          <a:p>
            <a:pPr marL="285750" indent="-285750">
              <a:buFont typeface="Wingdings" panose="05000000000000000000" pitchFamily="2" charset="2"/>
              <a:buChar char="Ø"/>
            </a:pPr>
            <a:r>
              <a:rPr lang="en-GB" dirty="0" smtClean="0"/>
              <a:t>National </a:t>
            </a:r>
            <a:r>
              <a:rPr lang="en-GB" dirty="0"/>
              <a:t>Entrance Test and the </a:t>
            </a:r>
            <a:r>
              <a:rPr lang="en-GB" dirty="0" smtClean="0"/>
              <a:t>institutional </a:t>
            </a:r>
            <a:r>
              <a:rPr lang="en-GB" dirty="0"/>
              <a:t>organisation of secondary </a:t>
            </a:r>
            <a:r>
              <a:rPr lang="en-GB" dirty="0" smtClean="0"/>
              <a:t>education as police technology of reproduction of privilege and exclusion</a:t>
            </a:r>
          </a:p>
        </p:txBody>
      </p:sp>
      <p:graphicFrame>
        <p:nvGraphicFramePr>
          <p:cNvPr id="9" name="Chart 8"/>
          <p:cNvGraphicFramePr/>
          <p:nvPr>
            <p:extLst>
              <p:ext uri="{D42A27DB-BD31-4B8C-83A1-F6EECF244321}">
                <p14:modId xmlns:p14="http://schemas.microsoft.com/office/powerpoint/2010/main" val="3239770008"/>
              </p:ext>
            </p:extLst>
          </p:nvPr>
        </p:nvGraphicFramePr>
        <p:xfrm>
          <a:off x="827584" y="2826278"/>
          <a:ext cx="7992888" cy="2859271"/>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3"/>
          <p:cNvSpPr>
            <a:spLocks noChangeArrowheads="1"/>
          </p:cNvSpPr>
          <p:nvPr/>
        </p:nvSpPr>
        <p:spPr bwMode="auto">
          <a:xfrm>
            <a:off x="2163208" y="5662915"/>
            <a:ext cx="535274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Own elaboration: Source: DEMRE 2013, and Espinoza &amp; Gonz</a:t>
            </a:r>
            <a:r>
              <a:rPr kumimoji="0" lang="en-GB" altLang="en-US" sz="1400" b="0" i="0" u="none" strike="noStrike" cap="none" normalizeH="0" baseline="0" dirty="0" smtClean="0">
                <a:ln>
                  <a:noFill/>
                </a:ln>
                <a:solidFill>
                  <a:schemeClr val="tx1"/>
                </a:solidFill>
                <a:effectLst/>
                <a:latin typeface="Calibri"/>
                <a:ea typeface="Calibri" pitchFamily="34" charset="0"/>
                <a:cs typeface="Times New Roman" pitchFamily="18" charset="0"/>
              </a:rPr>
              <a:t>á</a:t>
            </a:r>
            <a:r>
              <a:rPr kumimoji="0" lang="en-GB" altLang="en-US" sz="1400" b="0"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lez 2015</a:t>
            </a:r>
            <a:endParaRPr kumimoji="0" lang="en-GB" alt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9"/>
          <p:cNvSpPr/>
          <p:nvPr/>
        </p:nvSpPr>
        <p:spPr>
          <a:xfrm>
            <a:off x="827584" y="1916832"/>
            <a:ext cx="7848872" cy="923330"/>
          </a:xfrm>
          <a:prstGeom prst="rect">
            <a:avLst/>
          </a:prstGeom>
        </p:spPr>
        <p:txBody>
          <a:bodyPr wrap="square">
            <a:spAutoFit/>
          </a:bodyPr>
          <a:lstStyle/>
          <a:p>
            <a:pPr lvl="0" algn="ctr" fontAlgn="base">
              <a:spcBef>
                <a:spcPct val="0"/>
              </a:spcBef>
              <a:spcAft>
                <a:spcPct val="0"/>
              </a:spcAft>
            </a:pPr>
            <a:r>
              <a:rPr lang="en-GB" altLang="en-US" b="1" dirty="0">
                <a:latin typeface="Garamond" pitchFamily="18" charset="0"/>
                <a:ea typeface="Calibri" pitchFamily="34" charset="0"/>
                <a:cs typeface="Times New Roman" pitchFamily="18" charset="0"/>
              </a:rPr>
              <a:t>% of Students Inscribed for taking the National Entrance Test and got selected by Universities according to students' schools type. Admission Process, 2013</a:t>
            </a:r>
            <a:endParaRPr lang="en-GB" altLang="en-US" sz="1050" dirty="0">
              <a:latin typeface="Arial" pitchFamily="34" charset="0"/>
              <a:cs typeface="Arial" pitchFamily="34" charset="0"/>
            </a:endParaRPr>
          </a:p>
        </p:txBody>
      </p:sp>
    </p:spTree>
    <p:extLst>
      <p:ext uri="{BB962C8B-B14F-4D97-AF65-F5344CB8AC3E}">
        <p14:creationId xmlns:p14="http://schemas.microsoft.com/office/powerpoint/2010/main" val="13105050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827584" y="260648"/>
            <a:ext cx="7488832" cy="1015663"/>
          </a:xfrm>
          <a:prstGeom prst="rect">
            <a:avLst/>
          </a:prstGeom>
          <a:noFill/>
          <a:ln w="12700">
            <a:noFill/>
          </a:ln>
        </p:spPr>
        <p:txBody>
          <a:bodyPr wrap="square" rtlCol="0">
            <a:spAutoFit/>
          </a:bodyPr>
          <a:lstStyle/>
          <a:p>
            <a:pPr algn="ctr"/>
            <a:r>
              <a:rPr lang="en-GB" sz="2000" b="1" dirty="0">
                <a:solidFill>
                  <a:srgbClr val="FFC000"/>
                </a:solidFill>
              </a:rPr>
              <a:t>The Articulation of School System and Admission Policy: Excluding the </a:t>
            </a:r>
            <a:r>
              <a:rPr lang="en-GB" sz="2000" b="1" dirty="0" smtClean="0">
                <a:solidFill>
                  <a:srgbClr val="FFC000"/>
                </a:solidFill>
              </a:rPr>
              <a:t>poor</a:t>
            </a:r>
            <a:endParaRPr lang="en-GB" sz="2000" b="1" dirty="0">
              <a:solidFill>
                <a:srgbClr val="FFC000"/>
              </a:solidFill>
            </a:endParaRPr>
          </a:p>
          <a:p>
            <a:pPr algn="ctr"/>
            <a:endParaRPr lang="en-GB" sz="2000" b="1" dirty="0" smtClean="0">
              <a:solidFill>
                <a:srgbClr val="FFC000"/>
              </a:solidFill>
            </a:endParaRPr>
          </a:p>
        </p:txBody>
      </p:sp>
      <p:sp>
        <p:nvSpPr>
          <p:cNvPr id="12" name="Rectangle 11"/>
          <p:cNvSpPr/>
          <p:nvPr/>
        </p:nvSpPr>
        <p:spPr>
          <a:xfrm>
            <a:off x="467544" y="1233626"/>
            <a:ext cx="7848872" cy="646331"/>
          </a:xfrm>
          <a:prstGeom prst="rect">
            <a:avLst/>
          </a:prstGeom>
        </p:spPr>
        <p:txBody>
          <a:bodyPr wrap="square">
            <a:spAutoFit/>
          </a:bodyPr>
          <a:lstStyle/>
          <a:p>
            <a:pPr algn="ctr"/>
            <a:r>
              <a:rPr lang="en-GB" b="1" dirty="0"/>
              <a:t>% of Enrolment in Disciplines with the Highest Expected Salary and Employability by SES (defined by the type of school as proxy of socioeconomic </a:t>
            </a:r>
            <a:r>
              <a:rPr lang="en-GB" b="1" dirty="0" smtClean="0"/>
              <a:t>status</a:t>
            </a:r>
            <a:endParaRPr lang="en-GB" dirty="0"/>
          </a:p>
        </p:txBody>
      </p:sp>
      <p:graphicFrame>
        <p:nvGraphicFramePr>
          <p:cNvPr id="13" name="Table 12"/>
          <p:cNvGraphicFramePr>
            <a:graphicFrameLocks noGrp="1"/>
          </p:cNvGraphicFramePr>
          <p:nvPr>
            <p:extLst>
              <p:ext uri="{D42A27DB-BD31-4B8C-83A1-F6EECF244321}">
                <p14:modId xmlns:p14="http://schemas.microsoft.com/office/powerpoint/2010/main" val="1444968188"/>
              </p:ext>
            </p:extLst>
          </p:nvPr>
        </p:nvGraphicFramePr>
        <p:xfrm>
          <a:off x="2203451" y="2060848"/>
          <a:ext cx="4737098" cy="2208275"/>
        </p:xfrm>
        <a:graphic>
          <a:graphicData uri="http://schemas.openxmlformats.org/drawingml/2006/table">
            <a:tbl>
              <a:tblPr firstRow="1" firstCol="1" bandRow="1">
                <a:tableStyleId>{5C22544A-7EE6-4342-B048-85BDC9FD1C3A}</a:tableStyleId>
              </a:tblPr>
              <a:tblGrid>
                <a:gridCol w="2033174"/>
                <a:gridCol w="629542"/>
                <a:gridCol w="722737"/>
                <a:gridCol w="722737"/>
                <a:gridCol w="628908"/>
              </a:tblGrid>
              <a:tr h="190500">
                <a:tc>
                  <a:txBody>
                    <a:bodyPr/>
                    <a:lstStyle/>
                    <a:p>
                      <a:pPr>
                        <a:lnSpc>
                          <a:spcPct val="115000"/>
                        </a:lnSpc>
                      </a:pPr>
                      <a:endParaRPr lang="en-GB" sz="1400" dirty="0">
                        <a:effectLst/>
                        <a:latin typeface="Calibri"/>
                      </a:endParaRPr>
                    </a:p>
                  </a:txBody>
                  <a:tcPr marL="68580" marR="68580" marT="0" marB="0" anchor="ctr"/>
                </a:tc>
                <a:tc>
                  <a:txBody>
                    <a:bodyPr/>
                    <a:lstStyle/>
                    <a:p>
                      <a:pPr algn="ctr">
                        <a:lnSpc>
                          <a:spcPct val="115000"/>
                        </a:lnSpc>
                        <a:spcAft>
                          <a:spcPts val="0"/>
                        </a:spcAft>
                      </a:pPr>
                      <a:r>
                        <a:rPr lang="en-GB" sz="1400">
                          <a:effectLst/>
                        </a:rPr>
                        <a:t>Low SES</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Middle SES</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High SES</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Total</a:t>
                      </a:r>
                      <a:endParaRPr lang="en-GB" sz="1400">
                        <a:effectLst/>
                        <a:latin typeface="Calibri"/>
                        <a:ea typeface="Calibri"/>
                        <a:cs typeface="Times New Roman"/>
                      </a:endParaRPr>
                    </a:p>
                  </a:txBody>
                  <a:tcPr marL="68580" marR="68580" marT="0" marB="0" anchor="ctr"/>
                </a:tc>
              </a:tr>
              <a:tr h="190500">
                <a:tc>
                  <a:txBody>
                    <a:bodyPr/>
                    <a:lstStyle/>
                    <a:p>
                      <a:pPr algn="ctr">
                        <a:lnSpc>
                          <a:spcPct val="115000"/>
                        </a:lnSpc>
                        <a:spcAft>
                          <a:spcPts val="0"/>
                        </a:spcAft>
                      </a:pPr>
                      <a:r>
                        <a:rPr lang="en-GB" sz="1400" dirty="0">
                          <a:effectLst/>
                        </a:rPr>
                        <a:t>Civil Engineering (Mechanic; Industrial, and Mines)</a:t>
                      </a:r>
                      <a:endParaRPr lang="en-GB" sz="14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23.0</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53.3</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23.7</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100</a:t>
                      </a:r>
                      <a:endParaRPr lang="en-GB" sz="1400">
                        <a:effectLst/>
                        <a:latin typeface="Calibri"/>
                        <a:ea typeface="Calibri"/>
                        <a:cs typeface="Times New Roman"/>
                      </a:endParaRPr>
                    </a:p>
                  </a:txBody>
                  <a:tcPr marL="68580" marR="68580" marT="0" marB="0" anchor="ctr"/>
                </a:tc>
              </a:tr>
              <a:tr h="190500">
                <a:tc>
                  <a:txBody>
                    <a:bodyPr/>
                    <a:lstStyle/>
                    <a:p>
                      <a:pPr algn="ctr">
                        <a:lnSpc>
                          <a:spcPct val="115000"/>
                        </a:lnSpc>
                        <a:spcAft>
                          <a:spcPts val="0"/>
                        </a:spcAft>
                      </a:pPr>
                      <a:r>
                        <a:rPr lang="en-GB" sz="1400">
                          <a:effectLst/>
                        </a:rPr>
                        <a:t>Medicine</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14.8</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34.7</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50.5</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100</a:t>
                      </a:r>
                      <a:endParaRPr lang="en-GB" sz="1400">
                        <a:effectLst/>
                        <a:latin typeface="Calibri"/>
                        <a:ea typeface="Calibri"/>
                        <a:cs typeface="Times New Roman"/>
                      </a:endParaRPr>
                    </a:p>
                  </a:txBody>
                  <a:tcPr marL="68580" marR="68580" marT="0" marB="0" anchor="ctr"/>
                </a:tc>
              </a:tr>
              <a:tr h="190500">
                <a:tc>
                  <a:txBody>
                    <a:bodyPr/>
                    <a:lstStyle/>
                    <a:p>
                      <a:pPr algn="ctr">
                        <a:lnSpc>
                          <a:spcPct val="115000"/>
                        </a:lnSpc>
                        <a:spcAft>
                          <a:spcPts val="0"/>
                        </a:spcAft>
                      </a:pPr>
                      <a:r>
                        <a:rPr lang="en-GB" sz="1400">
                          <a:effectLst/>
                        </a:rPr>
                        <a:t>Geology</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dirty="0">
                          <a:effectLst/>
                        </a:rPr>
                        <a:t>23.6</a:t>
                      </a:r>
                      <a:endParaRPr lang="en-GB" sz="14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dirty="0">
                          <a:effectLst/>
                        </a:rPr>
                        <a:t>55.0</a:t>
                      </a:r>
                      <a:endParaRPr lang="en-GB" sz="14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dirty="0">
                          <a:effectLst/>
                        </a:rPr>
                        <a:t>21.4</a:t>
                      </a:r>
                      <a:endParaRPr lang="en-GB" sz="14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100</a:t>
                      </a:r>
                      <a:endParaRPr lang="en-GB" sz="1400">
                        <a:effectLst/>
                        <a:latin typeface="Calibri"/>
                        <a:ea typeface="Calibri"/>
                        <a:cs typeface="Times New Roman"/>
                      </a:endParaRPr>
                    </a:p>
                  </a:txBody>
                  <a:tcPr marL="68580" marR="68580" marT="0" marB="0" anchor="ctr"/>
                </a:tc>
              </a:tr>
              <a:tr h="190500">
                <a:tc>
                  <a:txBody>
                    <a:bodyPr/>
                    <a:lstStyle/>
                    <a:p>
                      <a:pPr algn="ctr">
                        <a:lnSpc>
                          <a:spcPct val="115000"/>
                        </a:lnSpc>
                        <a:spcAft>
                          <a:spcPts val="0"/>
                        </a:spcAft>
                      </a:pPr>
                      <a:r>
                        <a:rPr lang="en-GB" sz="1400">
                          <a:effectLst/>
                        </a:rPr>
                        <a:t>Business and Administration</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18.6</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41.2</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dirty="0">
                          <a:effectLst/>
                        </a:rPr>
                        <a:t>40.3</a:t>
                      </a:r>
                      <a:endParaRPr lang="en-GB" sz="14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dirty="0">
                          <a:effectLst/>
                        </a:rPr>
                        <a:t>100</a:t>
                      </a:r>
                      <a:endParaRPr lang="en-GB" sz="1400" dirty="0">
                        <a:effectLst/>
                        <a:latin typeface="Calibri"/>
                        <a:ea typeface="Calibri"/>
                        <a:cs typeface="Times New Roman"/>
                      </a:endParaRPr>
                    </a:p>
                  </a:txBody>
                  <a:tcPr marL="68580" marR="68580" marT="0" marB="0" anchor="ctr"/>
                </a:tc>
              </a:tr>
            </a:tbl>
          </a:graphicData>
        </a:graphic>
      </p:graphicFrame>
      <p:sp>
        <p:nvSpPr>
          <p:cNvPr id="14" name="Rectangle 4"/>
          <p:cNvSpPr>
            <a:spLocks noChangeArrowheads="1"/>
          </p:cNvSpPr>
          <p:nvPr/>
        </p:nvSpPr>
        <p:spPr bwMode="auto">
          <a:xfrm>
            <a:off x="593021" y="4260086"/>
            <a:ext cx="837146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dirty="0" smtClean="0">
                <a:ln>
                  <a:noFill/>
                </a:ln>
                <a:solidFill>
                  <a:schemeClr val="tx1"/>
                </a:solidFill>
                <a:effectLst/>
                <a:latin typeface="Garamond" pitchFamily="18" charset="0"/>
                <a:ea typeface="Times New Roman" pitchFamily="18" charset="0"/>
                <a:cs typeface="Times New Roman" pitchFamily="18" charset="0"/>
              </a:rPr>
              <a:t>Own elaboration. Source: SIES Database on employment and income searching, 2014 and SIES database on enrolment, 2013</a:t>
            </a:r>
            <a:endParaRPr kumimoji="0" lang="en-GB" altLang="en-US" sz="1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8798919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827584" y="260648"/>
            <a:ext cx="7488832" cy="707886"/>
          </a:xfrm>
          <a:prstGeom prst="rect">
            <a:avLst/>
          </a:prstGeom>
          <a:noFill/>
          <a:ln w="12700">
            <a:noFill/>
          </a:ln>
        </p:spPr>
        <p:txBody>
          <a:bodyPr wrap="square" rtlCol="0">
            <a:spAutoFit/>
          </a:bodyPr>
          <a:lstStyle/>
          <a:p>
            <a:r>
              <a:rPr lang="en-GB" sz="2000" b="1" dirty="0">
                <a:solidFill>
                  <a:srgbClr val="FFC000"/>
                </a:solidFill>
              </a:rPr>
              <a:t>The Gendered Widening Participation </a:t>
            </a:r>
            <a:r>
              <a:rPr lang="en-GB" sz="2000" b="1" dirty="0" smtClean="0">
                <a:solidFill>
                  <a:srgbClr val="FFC000"/>
                </a:solidFill>
              </a:rPr>
              <a:t>in Chilean </a:t>
            </a:r>
            <a:r>
              <a:rPr lang="en-GB" sz="2000" b="1" dirty="0">
                <a:solidFill>
                  <a:srgbClr val="FFC000"/>
                </a:solidFill>
              </a:rPr>
              <a:t>Higher Education</a:t>
            </a:r>
          </a:p>
          <a:p>
            <a:pPr algn="ctr"/>
            <a:endParaRPr lang="en-GB" sz="2000" b="1" dirty="0" smtClean="0">
              <a:solidFill>
                <a:srgbClr val="FFC000"/>
              </a:solidFill>
            </a:endParaRPr>
          </a:p>
        </p:txBody>
      </p:sp>
      <p:sp>
        <p:nvSpPr>
          <p:cNvPr id="12" name="Rectangle 11"/>
          <p:cNvSpPr/>
          <p:nvPr/>
        </p:nvSpPr>
        <p:spPr>
          <a:xfrm>
            <a:off x="467544" y="1233626"/>
            <a:ext cx="7848872" cy="369332"/>
          </a:xfrm>
          <a:prstGeom prst="rect">
            <a:avLst/>
          </a:prstGeom>
        </p:spPr>
        <p:txBody>
          <a:bodyPr wrap="square">
            <a:spAutoFit/>
          </a:bodyPr>
          <a:lstStyle/>
          <a:p>
            <a:pPr marL="285750" indent="-285750">
              <a:buFont typeface="Wingdings" panose="05000000000000000000" pitchFamily="2" charset="2"/>
              <a:buChar char="Ø"/>
            </a:pPr>
            <a:r>
              <a:rPr lang="en-GB" dirty="0"/>
              <a:t>370,405 women and 337,529 </a:t>
            </a:r>
            <a:r>
              <a:rPr lang="en-GB" dirty="0" smtClean="0"/>
              <a:t> in Chilean </a:t>
            </a:r>
            <a:r>
              <a:rPr lang="en-GB" dirty="0"/>
              <a:t>universities. </a:t>
            </a:r>
          </a:p>
        </p:txBody>
      </p:sp>
      <p:sp>
        <p:nvSpPr>
          <p:cNvPr id="3" name="Rectangle 3"/>
          <p:cNvSpPr>
            <a:spLocks noChangeArrowheads="1"/>
          </p:cNvSpPr>
          <p:nvPr/>
        </p:nvSpPr>
        <p:spPr bwMode="auto">
          <a:xfrm>
            <a:off x="0" y="14287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05489043"/>
              </p:ext>
            </p:extLst>
          </p:nvPr>
        </p:nvGraphicFramePr>
        <p:xfrm>
          <a:off x="827584" y="2780928"/>
          <a:ext cx="6769097" cy="1454643"/>
        </p:xfrm>
        <a:graphic>
          <a:graphicData uri="http://schemas.openxmlformats.org/drawingml/2006/table">
            <a:tbl>
              <a:tblPr>
                <a:tableStyleId>{5C22544A-7EE6-4342-B048-85BDC9FD1C3A}</a:tableStyleId>
              </a:tblPr>
              <a:tblGrid>
                <a:gridCol w="1792381"/>
                <a:gridCol w="610172"/>
                <a:gridCol w="610172"/>
                <a:gridCol w="610172"/>
                <a:gridCol w="610172"/>
                <a:gridCol w="705512"/>
                <a:gridCol w="610172"/>
                <a:gridCol w="610172"/>
                <a:gridCol w="610172"/>
              </a:tblGrid>
              <a:tr h="462909">
                <a:tc rowSpan="2">
                  <a:txBody>
                    <a:bodyPr/>
                    <a:lstStyle/>
                    <a:p>
                      <a:pPr algn="ctr" fontAlgn="b"/>
                      <a:endParaRPr lang="en-GB" sz="1400" b="0" i="0" u="none" strike="noStrike" dirty="0">
                        <a:solidFill>
                          <a:srgbClr val="000000"/>
                        </a:solidFill>
                        <a:effectLst/>
                        <a:latin typeface="Calibri"/>
                      </a:endParaRPr>
                    </a:p>
                  </a:txBody>
                  <a:tcPr marL="9525" marR="9525" marT="9525" marB="0" anchor="b"/>
                </a:tc>
                <a:tc gridSpan="2">
                  <a:txBody>
                    <a:bodyPr/>
                    <a:lstStyle/>
                    <a:p>
                      <a:pPr algn="ctr" fontAlgn="b"/>
                      <a:r>
                        <a:rPr lang="en-GB" sz="1400" u="none" strike="noStrike" dirty="0">
                          <a:effectLst/>
                        </a:rPr>
                        <a:t>1984</a:t>
                      </a:r>
                      <a:endParaRPr lang="en-GB" sz="1400" b="0" i="0" u="none" strike="noStrike" dirty="0">
                        <a:solidFill>
                          <a:srgbClr val="000000"/>
                        </a:solidFill>
                        <a:effectLst/>
                        <a:latin typeface="Calibri"/>
                      </a:endParaRPr>
                    </a:p>
                  </a:txBody>
                  <a:tcPr marL="9525" marR="9525" marT="9525" marB="0" anchor="b"/>
                </a:tc>
                <a:tc hMerge="1">
                  <a:txBody>
                    <a:bodyPr/>
                    <a:lstStyle/>
                    <a:p>
                      <a:endParaRPr lang="en-GB"/>
                    </a:p>
                  </a:txBody>
                  <a:tcPr/>
                </a:tc>
                <a:tc gridSpan="2">
                  <a:txBody>
                    <a:bodyPr/>
                    <a:lstStyle/>
                    <a:p>
                      <a:pPr algn="ctr" fontAlgn="b"/>
                      <a:r>
                        <a:rPr lang="en-GB" sz="1400" u="none" strike="noStrike">
                          <a:effectLst/>
                        </a:rPr>
                        <a:t>1996</a:t>
                      </a:r>
                      <a:endParaRPr lang="en-GB" sz="1400" b="0" i="0" u="none" strike="noStrike">
                        <a:solidFill>
                          <a:srgbClr val="000000"/>
                        </a:solidFill>
                        <a:effectLst/>
                        <a:latin typeface="Calibri"/>
                      </a:endParaRPr>
                    </a:p>
                  </a:txBody>
                  <a:tcPr marL="9525" marR="9525" marT="9525" marB="0" anchor="b"/>
                </a:tc>
                <a:tc hMerge="1">
                  <a:txBody>
                    <a:bodyPr/>
                    <a:lstStyle/>
                    <a:p>
                      <a:endParaRPr lang="en-GB"/>
                    </a:p>
                  </a:txBody>
                  <a:tcPr/>
                </a:tc>
                <a:tc gridSpan="2">
                  <a:txBody>
                    <a:bodyPr/>
                    <a:lstStyle/>
                    <a:p>
                      <a:pPr algn="ctr" fontAlgn="b"/>
                      <a:r>
                        <a:rPr lang="en-GB" sz="1400" u="none" strike="noStrike">
                          <a:effectLst/>
                        </a:rPr>
                        <a:t>2004</a:t>
                      </a:r>
                      <a:endParaRPr lang="en-GB" sz="1400" b="0" i="0" u="none" strike="noStrike">
                        <a:solidFill>
                          <a:srgbClr val="000000"/>
                        </a:solidFill>
                        <a:effectLst/>
                        <a:latin typeface="Calibri"/>
                      </a:endParaRPr>
                    </a:p>
                  </a:txBody>
                  <a:tcPr marL="9525" marR="9525" marT="9525" marB="0" anchor="b"/>
                </a:tc>
                <a:tc hMerge="1">
                  <a:txBody>
                    <a:bodyPr/>
                    <a:lstStyle/>
                    <a:p>
                      <a:endParaRPr lang="en-GB"/>
                    </a:p>
                  </a:txBody>
                  <a:tcPr/>
                </a:tc>
                <a:tc gridSpan="2">
                  <a:txBody>
                    <a:bodyPr/>
                    <a:lstStyle/>
                    <a:p>
                      <a:pPr algn="ctr" fontAlgn="b"/>
                      <a:r>
                        <a:rPr lang="en-GB" sz="1400" u="none" strike="noStrike">
                          <a:effectLst/>
                        </a:rPr>
                        <a:t>2013</a:t>
                      </a:r>
                      <a:endParaRPr lang="en-GB" sz="1400" b="0" i="0" u="none" strike="noStrike">
                        <a:solidFill>
                          <a:srgbClr val="000000"/>
                        </a:solidFill>
                        <a:effectLst/>
                        <a:latin typeface="Calibri"/>
                      </a:endParaRPr>
                    </a:p>
                  </a:txBody>
                  <a:tcPr marL="9525" marR="9525" marT="9525" marB="0" anchor="b"/>
                </a:tc>
                <a:tc hMerge="1">
                  <a:txBody>
                    <a:bodyPr/>
                    <a:lstStyle/>
                    <a:p>
                      <a:endParaRPr lang="en-GB"/>
                    </a:p>
                  </a:txBody>
                  <a:tcPr/>
                </a:tc>
              </a:tr>
              <a:tr h="277745">
                <a:tc vMerge="1">
                  <a:txBody>
                    <a:bodyPr/>
                    <a:lstStyle/>
                    <a:p>
                      <a:endParaRPr lang="en-GB"/>
                    </a:p>
                  </a:txBody>
                  <a:tcPr/>
                </a:tc>
                <a:tc>
                  <a:txBody>
                    <a:bodyPr/>
                    <a:lstStyle/>
                    <a:p>
                      <a:pPr algn="ctr" fontAlgn="ctr"/>
                      <a:r>
                        <a:rPr lang="en-GB" sz="1400" u="none" strike="noStrike" dirty="0">
                          <a:effectLst/>
                        </a:rPr>
                        <a:t>Male</a:t>
                      </a:r>
                      <a:endParaRPr lang="en-GB" sz="1400" b="0" i="0" u="none" strike="noStrike" dirty="0">
                        <a:solidFill>
                          <a:srgbClr val="000000"/>
                        </a:solidFill>
                        <a:effectLst/>
                        <a:latin typeface="Calibri"/>
                      </a:endParaRPr>
                    </a:p>
                  </a:txBody>
                  <a:tcPr marL="9525" marR="9525" marT="9525" marB="0" anchor="ctr"/>
                </a:tc>
                <a:tc>
                  <a:txBody>
                    <a:bodyPr/>
                    <a:lstStyle/>
                    <a:p>
                      <a:pPr algn="ctr" fontAlgn="ctr"/>
                      <a:r>
                        <a:rPr lang="en-GB" sz="1400" u="none" strike="noStrike">
                          <a:effectLst/>
                        </a:rPr>
                        <a:t>Female</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a:effectLst/>
                        </a:rPr>
                        <a:t>Male</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a:effectLst/>
                        </a:rPr>
                        <a:t>Female</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a:effectLst/>
                        </a:rPr>
                        <a:t>Male</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a:effectLst/>
                        </a:rPr>
                        <a:t>Female</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a:effectLst/>
                        </a:rPr>
                        <a:t>Male</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a:effectLst/>
                        </a:rPr>
                        <a:t>Female</a:t>
                      </a:r>
                      <a:endParaRPr lang="en-GB" sz="1400" b="0" i="0" u="none" strike="noStrike">
                        <a:solidFill>
                          <a:srgbClr val="000000"/>
                        </a:solidFill>
                        <a:effectLst/>
                        <a:latin typeface="Calibri"/>
                      </a:endParaRPr>
                    </a:p>
                  </a:txBody>
                  <a:tcPr marL="9525" marR="9525" marT="9525" marB="0" anchor="ctr"/>
                </a:tc>
              </a:tr>
              <a:tr h="277745">
                <a:tc>
                  <a:txBody>
                    <a:bodyPr/>
                    <a:lstStyle/>
                    <a:p>
                      <a:pPr algn="ctr" fontAlgn="ctr"/>
                      <a:r>
                        <a:rPr lang="en-GB" sz="1400" u="none" strike="noStrike" dirty="0">
                          <a:effectLst/>
                        </a:rPr>
                        <a:t>Public-Traditional Universities</a:t>
                      </a:r>
                      <a:endParaRPr lang="en-GB" sz="1400" b="0" i="0" u="none" strike="noStrike" dirty="0">
                        <a:solidFill>
                          <a:srgbClr val="000000"/>
                        </a:solidFill>
                        <a:effectLst/>
                        <a:latin typeface="Calibri"/>
                      </a:endParaRPr>
                    </a:p>
                  </a:txBody>
                  <a:tcPr marL="9525" marR="9525" marT="9525" marB="0" anchor="ctr"/>
                </a:tc>
                <a:tc>
                  <a:txBody>
                    <a:bodyPr/>
                    <a:lstStyle/>
                    <a:p>
                      <a:pPr algn="ctr" fontAlgn="ctr"/>
                      <a:r>
                        <a:rPr lang="en-GB" sz="1400" u="none" strike="noStrike">
                          <a:effectLst/>
                        </a:rPr>
                        <a:t>62.3</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dirty="0">
                          <a:effectLst/>
                        </a:rPr>
                        <a:t>37.7</a:t>
                      </a:r>
                      <a:endParaRPr lang="en-GB" sz="1400" b="0" i="0" u="none" strike="noStrike" dirty="0">
                        <a:solidFill>
                          <a:srgbClr val="000000"/>
                        </a:solidFill>
                        <a:effectLst/>
                        <a:latin typeface="Calibri"/>
                      </a:endParaRPr>
                    </a:p>
                  </a:txBody>
                  <a:tcPr marL="9525" marR="9525" marT="9525" marB="0" anchor="ctr"/>
                </a:tc>
                <a:tc>
                  <a:txBody>
                    <a:bodyPr/>
                    <a:lstStyle/>
                    <a:p>
                      <a:pPr algn="ctr" fontAlgn="ctr"/>
                      <a:r>
                        <a:rPr lang="en-GB" sz="1400" u="none" strike="noStrike">
                          <a:effectLst/>
                        </a:rPr>
                        <a:t>55.1</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a:effectLst/>
                        </a:rPr>
                        <a:t>44.9</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dirty="0">
                          <a:effectLst/>
                        </a:rPr>
                        <a:t>50.9</a:t>
                      </a:r>
                      <a:endParaRPr lang="en-GB" sz="1400" b="0" i="0" u="none" strike="noStrike" dirty="0">
                        <a:solidFill>
                          <a:srgbClr val="000000"/>
                        </a:solidFill>
                        <a:effectLst/>
                        <a:latin typeface="Calibri"/>
                      </a:endParaRPr>
                    </a:p>
                  </a:txBody>
                  <a:tcPr marL="9525" marR="9525" marT="9525" marB="0" anchor="ctr"/>
                </a:tc>
                <a:tc>
                  <a:txBody>
                    <a:bodyPr/>
                    <a:lstStyle/>
                    <a:p>
                      <a:pPr algn="ctr" fontAlgn="ctr"/>
                      <a:r>
                        <a:rPr lang="en-GB" sz="1400" u="none" strike="noStrike" dirty="0">
                          <a:effectLst/>
                        </a:rPr>
                        <a:t>49.1</a:t>
                      </a:r>
                      <a:endParaRPr lang="en-GB" sz="1400" b="0" i="0" u="none" strike="noStrike" dirty="0">
                        <a:solidFill>
                          <a:srgbClr val="000000"/>
                        </a:solidFill>
                        <a:effectLst/>
                        <a:latin typeface="Calibri"/>
                      </a:endParaRPr>
                    </a:p>
                  </a:txBody>
                  <a:tcPr marL="9525" marR="9525" marT="9525" marB="0" anchor="ctr"/>
                </a:tc>
                <a:tc>
                  <a:txBody>
                    <a:bodyPr/>
                    <a:lstStyle/>
                    <a:p>
                      <a:pPr algn="ctr" fontAlgn="ctr"/>
                      <a:r>
                        <a:rPr lang="en-GB" sz="1400" u="none" strike="noStrike" dirty="0">
                          <a:effectLst/>
                        </a:rPr>
                        <a:t>52.4</a:t>
                      </a:r>
                      <a:endParaRPr lang="en-GB" sz="1400" b="0" i="0" u="none" strike="noStrike" dirty="0">
                        <a:solidFill>
                          <a:srgbClr val="000000"/>
                        </a:solidFill>
                        <a:effectLst/>
                        <a:latin typeface="Calibri"/>
                      </a:endParaRPr>
                    </a:p>
                  </a:txBody>
                  <a:tcPr marL="9525" marR="9525" marT="9525" marB="0" anchor="ctr"/>
                </a:tc>
                <a:tc>
                  <a:txBody>
                    <a:bodyPr/>
                    <a:lstStyle/>
                    <a:p>
                      <a:pPr algn="ctr" fontAlgn="ctr"/>
                      <a:r>
                        <a:rPr lang="en-GB" sz="1400" u="none" strike="noStrike" dirty="0">
                          <a:effectLst/>
                        </a:rPr>
                        <a:t>47.6</a:t>
                      </a:r>
                      <a:endParaRPr lang="en-GB" sz="1400" b="0" i="0" u="none" strike="noStrike" dirty="0">
                        <a:solidFill>
                          <a:srgbClr val="000000"/>
                        </a:solidFill>
                        <a:effectLst/>
                        <a:latin typeface="Calibri"/>
                      </a:endParaRPr>
                    </a:p>
                  </a:txBody>
                  <a:tcPr marL="9525" marR="9525" marT="9525" marB="0" anchor="ctr"/>
                </a:tc>
              </a:tr>
              <a:tr h="277745">
                <a:tc>
                  <a:txBody>
                    <a:bodyPr/>
                    <a:lstStyle/>
                    <a:p>
                      <a:pPr algn="ctr" fontAlgn="ctr"/>
                      <a:r>
                        <a:rPr lang="en-GB" sz="1400" u="none" strike="noStrike">
                          <a:effectLst/>
                        </a:rPr>
                        <a:t>New-Private Universities</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dirty="0">
                          <a:effectLst/>
                        </a:rPr>
                        <a:t>69.6</a:t>
                      </a:r>
                      <a:endParaRPr lang="en-GB" sz="1400" b="0" i="0" u="none" strike="noStrike" dirty="0">
                        <a:solidFill>
                          <a:srgbClr val="000000"/>
                        </a:solidFill>
                        <a:effectLst/>
                        <a:latin typeface="Calibri"/>
                      </a:endParaRPr>
                    </a:p>
                  </a:txBody>
                  <a:tcPr marL="9525" marR="9525" marT="9525" marB="0" anchor="ctr"/>
                </a:tc>
                <a:tc>
                  <a:txBody>
                    <a:bodyPr/>
                    <a:lstStyle/>
                    <a:p>
                      <a:pPr algn="ctr" fontAlgn="ctr"/>
                      <a:r>
                        <a:rPr lang="en-GB" sz="1400" u="none" strike="noStrike" dirty="0">
                          <a:effectLst/>
                        </a:rPr>
                        <a:t>30.4</a:t>
                      </a:r>
                      <a:endParaRPr lang="en-GB" sz="1400" b="0" i="0" u="none" strike="noStrike" dirty="0">
                        <a:solidFill>
                          <a:srgbClr val="000000"/>
                        </a:solidFill>
                        <a:effectLst/>
                        <a:latin typeface="Calibri"/>
                      </a:endParaRPr>
                    </a:p>
                  </a:txBody>
                  <a:tcPr marL="9525" marR="9525" marT="9525" marB="0" anchor="ctr"/>
                </a:tc>
                <a:tc>
                  <a:txBody>
                    <a:bodyPr/>
                    <a:lstStyle/>
                    <a:p>
                      <a:pPr algn="ctr" fontAlgn="ctr"/>
                      <a:r>
                        <a:rPr lang="en-GB" sz="1400" u="none" strike="noStrike" dirty="0">
                          <a:effectLst/>
                        </a:rPr>
                        <a:t>46.9</a:t>
                      </a:r>
                      <a:endParaRPr lang="en-GB" sz="1400" b="0" i="0" u="none" strike="noStrike" dirty="0">
                        <a:solidFill>
                          <a:srgbClr val="000000"/>
                        </a:solidFill>
                        <a:effectLst/>
                        <a:latin typeface="Calibri"/>
                      </a:endParaRPr>
                    </a:p>
                  </a:txBody>
                  <a:tcPr marL="9525" marR="9525" marT="9525" marB="0" anchor="ctr"/>
                </a:tc>
                <a:tc>
                  <a:txBody>
                    <a:bodyPr/>
                    <a:lstStyle/>
                    <a:p>
                      <a:pPr algn="ctr" fontAlgn="ctr"/>
                      <a:r>
                        <a:rPr lang="en-GB" sz="1400" u="none" strike="noStrike">
                          <a:effectLst/>
                        </a:rPr>
                        <a:t>49.8</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a:effectLst/>
                        </a:rPr>
                        <a:t>48.1</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a:effectLst/>
                        </a:rPr>
                        <a:t>51.9</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a:effectLst/>
                        </a:rPr>
                        <a:t>43.7</a:t>
                      </a:r>
                      <a:endParaRPr lang="en-GB" sz="1400" b="0" i="0" u="none" strike="noStrike">
                        <a:solidFill>
                          <a:srgbClr val="000000"/>
                        </a:solidFill>
                        <a:effectLst/>
                        <a:latin typeface="Calibri"/>
                      </a:endParaRPr>
                    </a:p>
                  </a:txBody>
                  <a:tcPr marL="9525" marR="9525" marT="9525" marB="0" anchor="ctr"/>
                </a:tc>
                <a:tc>
                  <a:txBody>
                    <a:bodyPr/>
                    <a:lstStyle/>
                    <a:p>
                      <a:pPr algn="ctr" fontAlgn="ctr"/>
                      <a:r>
                        <a:rPr lang="en-GB" sz="1400" u="none" strike="noStrike" dirty="0">
                          <a:effectLst/>
                        </a:rPr>
                        <a:t>56.3</a:t>
                      </a:r>
                      <a:endParaRPr lang="en-GB" sz="1400" b="0" i="0" u="none" strike="noStrike" dirty="0">
                        <a:solidFill>
                          <a:srgbClr val="000000"/>
                        </a:solidFill>
                        <a:effectLst/>
                        <a:latin typeface="Calibri"/>
                      </a:endParaRPr>
                    </a:p>
                  </a:txBody>
                  <a:tcPr marL="9525" marR="9525" marT="9525" marB="0" anchor="ctr"/>
                </a:tc>
              </a:tr>
            </a:tbl>
          </a:graphicData>
        </a:graphic>
      </p:graphicFrame>
      <p:sp>
        <p:nvSpPr>
          <p:cNvPr id="7" name="Rectangle 6"/>
          <p:cNvSpPr/>
          <p:nvPr/>
        </p:nvSpPr>
        <p:spPr>
          <a:xfrm>
            <a:off x="1043608" y="1988840"/>
            <a:ext cx="6633610" cy="923330"/>
          </a:xfrm>
          <a:prstGeom prst="rect">
            <a:avLst/>
          </a:prstGeom>
        </p:spPr>
        <p:txBody>
          <a:bodyPr wrap="square">
            <a:spAutoFit/>
          </a:bodyPr>
          <a:lstStyle/>
          <a:p>
            <a:pPr algn="ctr"/>
            <a:r>
              <a:rPr lang="en-GB" b="1" dirty="0"/>
              <a:t>Total enrolment by Type of University (Public-Traditional/New Private) and Gender (Female/Male), 1984-2013</a:t>
            </a:r>
            <a:endParaRPr lang="en-GB" dirty="0"/>
          </a:p>
          <a:p>
            <a:r>
              <a:rPr lang="en-GB" dirty="0"/>
              <a:t> </a:t>
            </a:r>
          </a:p>
        </p:txBody>
      </p:sp>
    </p:spTree>
    <p:extLst>
      <p:ext uri="{BB962C8B-B14F-4D97-AF65-F5344CB8AC3E}">
        <p14:creationId xmlns:p14="http://schemas.microsoft.com/office/powerpoint/2010/main" val="33737800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827584" y="260648"/>
            <a:ext cx="7488832" cy="707886"/>
          </a:xfrm>
          <a:prstGeom prst="rect">
            <a:avLst/>
          </a:prstGeom>
          <a:noFill/>
          <a:ln w="12700">
            <a:noFill/>
          </a:ln>
        </p:spPr>
        <p:txBody>
          <a:bodyPr wrap="square" rtlCol="0">
            <a:spAutoFit/>
          </a:bodyPr>
          <a:lstStyle/>
          <a:p>
            <a:r>
              <a:rPr lang="en-GB" sz="2000" b="1" dirty="0">
                <a:solidFill>
                  <a:srgbClr val="FFC000"/>
                </a:solidFill>
              </a:rPr>
              <a:t>The Gendered Widening Participation in Higher Education</a:t>
            </a:r>
          </a:p>
          <a:p>
            <a:pPr algn="ctr"/>
            <a:endParaRPr lang="en-GB" sz="2000" b="1" dirty="0" smtClean="0">
              <a:solidFill>
                <a:srgbClr val="FFC000"/>
              </a:solidFill>
            </a:endParaRPr>
          </a:p>
        </p:txBody>
      </p:sp>
      <p:sp>
        <p:nvSpPr>
          <p:cNvPr id="3" name="Rectangle 3"/>
          <p:cNvSpPr>
            <a:spLocks noChangeArrowheads="1"/>
          </p:cNvSpPr>
          <p:nvPr/>
        </p:nvSpPr>
        <p:spPr bwMode="auto">
          <a:xfrm>
            <a:off x="0" y="14287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6"/>
          <p:cNvSpPr/>
          <p:nvPr/>
        </p:nvSpPr>
        <p:spPr>
          <a:xfrm>
            <a:off x="1043608" y="1988840"/>
            <a:ext cx="6633610" cy="369332"/>
          </a:xfrm>
          <a:prstGeom prst="rect">
            <a:avLst/>
          </a:prstGeom>
        </p:spPr>
        <p:txBody>
          <a:bodyPr wrap="square">
            <a:spAutoFit/>
          </a:bodyPr>
          <a:lstStyle/>
          <a:p>
            <a:r>
              <a:rPr lang="en-GB" dirty="0"/>
              <a:t> </a:t>
            </a:r>
          </a:p>
        </p:txBody>
      </p:sp>
      <p:graphicFrame>
        <p:nvGraphicFramePr>
          <p:cNvPr id="2" name="Table 1"/>
          <p:cNvGraphicFramePr>
            <a:graphicFrameLocks noGrp="1"/>
          </p:cNvGraphicFramePr>
          <p:nvPr>
            <p:extLst>
              <p:ext uri="{D42A27DB-BD31-4B8C-83A1-F6EECF244321}">
                <p14:modId xmlns:p14="http://schemas.microsoft.com/office/powerpoint/2010/main" val="2989784282"/>
              </p:ext>
            </p:extLst>
          </p:nvPr>
        </p:nvGraphicFramePr>
        <p:xfrm>
          <a:off x="2555777" y="2173506"/>
          <a:ext cx="4032446" cy="2123804"/>
        </p:xfrm>
        <a:graphic>
          <a:graphicData uri="http://schemas.openxmlformats.org/drawingml/2006/table">
            <a:tbl>
              <a:tblPr firstRow="1" firstCol="1" bandRow="1">
                <a:tableStyleId>{5C22544A-7EE6-4342-B048-85BDC9FD1C3A}</a:tableStyleId>
              </a:tblPr>
              <a:tblGrid>
                <a:gridCol w="1978182"/>
                <a:gridCol w="774803"/>
                <a:gridCol w="639355"/>
                <a:gridCol w="640106"/>
              </a:tblGrid>
              <a:tr h="298995">
                <a:tc>
                  <a:txBody>
                    <a:bodyPr/>
                    <a:lstStyle/>
                    <a:p>
                      <a:pPr>
                        <a:lnSpc>
                          <a:spcPct val="115000"/>
                        </a:lnSpc>
                      </a:pPr>
                      <a:endParaRPr lang="en-GB" sz="1400" dirty="0">
                        <a:effectLst/>
                        <a:latin typeface="Calibri"/>
                      </a:endParaRPr>
                    </a:p>
                  </a:txBody>
                  <a:tcPr marL="68580" marR="68580" marT="0" marB="0" anchor="ctr"/>
                </a:tc>
                <a:tc>
                  <a:txBody>
                    <a:bodyPr/>
                    <a:lstStyle/>
                    <a:p>
                      <a:pPr algn="ctr">
                        <a:lnSpc>
                          <a:spcPct val="115000"/>
                        </a:lnSpc>
                        <a:spcAft>
                          <a:spcPts val="0"/>
                        </a:spcAft>
                      </a:pPr>
                      <a:r>
                        <a:rPr lang="en-GB" sz="1400">
                          <a:effectLst/>
                        </a:rPr>
                        <a:t>Female</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Male</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Total</a:t>
                      </a:r>
                      <a:endParaRPr lang="en-GB" sz="1400">
                        <a:effectLst/>
                        <a:latin typeface="Calibri"/>
                        <a:ea typeface="Calibri"/>
                        <a:cs typeface="Times New Roman"/>
                      </a:endParaRPr>
                    </a:p>
                  </a:txBody>
                  <a:tcPr marL="68580" marR="68580" marT="0" marB="0" anchor="ctr"/>
                </a:tc>
              </a:tr>
              <a:tr h="532211">
                <a:tc>
                  <a:txBody>
                    <a:bodyPr/>
                    <a:lstStyle/>
                    <a:p>
                      <a:pPr algn="ctr">
                        <a:lnSpc>
                          <a:spcPct val="115000"/>
                        </a:lnSpc>
                        <a:spcAft>
                          <a:spcPts val="0"/>
                        </a:spcAft>
                      </a:pPr>
                      <a:r>
                        <a:rPr lang="en-GB" sz="1400">
                          <a:effectLst/>
                        </a:rPr>
                        <a:t>Civil Engineering (Mechanic; Industrial, and Mines)</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dirty="0">
                          <a:effectLst/>
                        </a:rPr>
                        <a:t>24.4</a:t>
                      </a:r>
                      <a:endParaRPr lang="en-GB" sz="14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75.6</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100</a:t>
                      </a:r>
                      <a:endParaRPr lang="en-GB" sz="1400">
                        <a:effectLst/>
                        <a:latin typeface="Calibri"/>
                        <a:ea typeface="Calibri"/>
                        <a:cs typeface="Times New Roman"/>
                      </a:endParaRPr>
                    </a:p>
                  </a:txBody>
                  <a:tcPr marL="68580" marR="68580" marT="0" marB="0" anchor="ctr"/>
                </a:tc>
              </a:tr>
              <a:tr h="298995">
                <a:tc>
                  <a:txBody>
                    <a:bodyPr/>
                    <a:lstStyle/>
                    <a:p>
                      <a:pPr algn="ctr">
                        <a:lnSpc>
                          <a:spcPct val="115000"/>
                        </a:lnSpc>
                        <a:spcAft>
                          <a:spcPts val="0"/>
                        </a:spcAft>
                      </a:pPr>
                      <a:r>
                        <a:rPr lang="en-GB" sz="1400">
                          <a:effectLst/>
                        </a:rPr>
                        <a:t>Medicine</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46.6</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dirty="0">
                          <a:effectLst/>
                        </a:rPr>
                        <a:t>53.4</a:t>
                      </a:r>
                      <a:endParaRPr lang="en-GB" sz="14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100</a:t>
                      </a:r>
                      <a:endParaRPr lang="en-GB" sz="1400">
                        <a:effectLst/>
                        <a:latin typeface="Calibri"/>
                        <a:ea typeface="Calibri"/>
                        <a:cs typeface="Times New Roman"/>
                      </a:endParaRPr>
                    </a:p>
                  </a:txBody>
                  <a:tcPr marL="68580" marR="68580" marT="0" marB="0" anchor="ctr"/>
                </a:tc>
              </a:tr>
              <a:tr h="298995">
                <a:tc>
                  <a:txBody>
                    <a:bodyPr/>
                    <a:lstStyle/>
                    <a:p>
                      <a:pPr algn="ctr">
                        <a:lnSpc>
                          <a:spcPct val="115000"/>
                        </a:lnSpc>
                        <a:spcAft>
                          <a:spcPts val="0"/>
                        </a:spcAft>
                      </a:pPr>
                      <a:r>
                        <a:rPr lang="en-GB" sz="1400">
                          <a:effectLst/>
                        </a:rPr>
                        <a:t>Geology</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33.8</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dirty="0">
                          <a:effectLst/>
                        </a:rPr>
                        <a:t>66.2</a:t>
                      </a:r>
                      <a:endParaRPr lang="en-GB" sz="14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dirty="0">
                          <a:effectLst/>
                        </a:rPr>
                        <a:t>100</a:t>
                      </a:r>
                      <a:endParaRPr lang="en-GB" sz="1400" dirty="0">
                        <a:effectLst/>
                        <a:latin typeface="Calibri"/>
                        <a:ea typeface="Calibri"/>
                        <a:cs typeface="Times New Roman"/>
                      </a:endParaRPr>
                    </a:p>
                  </a:txBody>
                  <a:tcPr marL="68580" marR="68580" marT="0" marB="0" anchor="ctr"/>
                </a:tc>
              </a:tr>
              <a:tr h="298995">
                <a:tc>
                  <a:txBody>
                    <a:bodyPr/>
                    <a:lstStyle/>
                    <a:p>
                      <a:pPr algn="ctr">
                        <a:lnSpc>
                          <a:spcPct val="115000"/>
                        </a:lnSpc>
                        <a:spcAft>
                          <a:spcPts val="0"/>
                        </a:spcAft>
                      </a:pPr>
                      <a:r>
                        <a:rPr lang="en-GB" sz="1400">
                          <a:effectLst/>
                        </a:rPr>
                        <a:t>Business and Administration</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43.2</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a:effectLst/>
                        </a:rPr>
                        <a:t>56.8</a:t>
                      </a:r>
                      <a:endParaRPr lang="en-GB" sz="14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1400" dirty="0">
                          <a:effectLst/>
                        </a:rPr>
                        <a:t>100</a:t>
                      </a:r>
                      <a:endParaRPr lang="en-GB" sz="1400" dirty="0">
                        <a:effectLst/>
                        <a:latin typeface="Calibri"/>
                        <a:ea typeface="Calibri"/>
                        <a:cs typeface="Times New Roman"/>
                      </a:endParaRPr>
                    </a:p>
                  </a:txBody>
                  <a:tcPr marL="68580" marR="68580" marT="0" marB="0" anchor="ctr"/>
                </a:tc>
              </a:tr>
            </a:tbl>
          </a:graphicData>
        </a:graphic>
      </p:graphicFrame>
      <p:sp>
        <p:nvSpPr>
          <p:cNvPr id="4" name="Rectangle 1"/>
          <p:cNvSpPr>
            <a:spLocks noChangeArrowheads="1"/>
          </p:cNvSpPr>
          <p:nvPr/>
        </p:nvSpPr>
        <p:spPr bwMode="auto">
          <a:xfrm>
            <a:off x="172856" y="1428750"/>
            <a:ext cx="8798287"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b="1" i="0" u="none" strike="noStrike" cap="none" normalizeH="0" baseline="0" dirty="0" smtClean="0">
                <a:ln>
                  <a:noFill/>
                </a:ln>
                <a:solidFill>
                  <a:schemeClr val="tx1"/>
                </a:solidFill>
                <a:effectLst/>
                <a:latin typeface="Garamond" pitchFamily="18" charset="0"/>
                <a:ea typeface="Mangal" pitchFamily="18" charset="0"/>
                <a:cs typeface="Times New Roman" pitchFamily="18" charset="0"/>
              </a:rPr>
              <a:t>% of Enrolment in Disciplines with the Highest Expected Salary and Employability by Gender (Female/Male)</a:t>
            </a:r>
            <a:endParaRPr kumimoji="0" lang="en-GB" alt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7"/>
          <p:cNvSpPr/>
          <p:nvPr/>
        </p:nvSpPr>
        <p:spPr>
          <a:xfrm>
            <a:off x="2286000" y="4345940"/>
            <a:ext cx="4572000" cy="523220"/>
          </a:xfrm>
          <a:prstGeom prst="rect">
            <a:avLst/>
          </a:prstGeom>
        </p:spPr>
        <p:txBody>
          <a:bodyPr>
            <a:spAutoFit/>
          </a:bodyPr>
          <a:lstStyle/>
          <a:p>
            <a:pPr lvl="0" algn="ctr" eaLnBrk="0" fontAlgn="base" hangingPunct="0">
              <a:spcBef>
                <a:spcPct val="0"/>
              </a:spcBef>
              <a:spcAft>
                <a:spcPct val="0"/>
              </a:spcAft>
            </a:pPr>
            <a:r>
              <a:rPr lang="en-GB" altLang="en-US" sz="1400" dirty="0">
                <a:latin typeface="Garamond" pitchFamily="18" charset="0"/>
                <a:ea typeface="Times New Roman" pitchFamily="18" charset="0"/>
                <a:cs typeface="Times New Roman" pitchFamily="18" charset="0"/>
              </a:rPr>
              <a:t>Own elaboration: Source: SIES Database on employment and income searching, 2014 and SIES database on enrolment, 2013</a:t>
            </a:r>
            <a:endParaRPr lang="en-GB" altLang="en-US" sz="1400" dirty="0">
              <a:latin typeface="Arial" pitchFamily="34" charset="0"/>
              <a:cs typeface="Arial" pitchFamily="34" charset="0"/>
            </a:endParaRPr>
          </a:p>
        </p:txBody>
      </p:sp>
    </p:spTree>
    <p:extLst>
      <p:ext uri="{BB962C8B-B14F-4D97-AF65-F5344CB8AC3E}">
        <p14:creationId xmlns:p14="http://schemas.microsoft.com/office/powerpoint/2010/main" val="39970534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0" y="188640"/>
            <a:ext cx="6372200" cy="8186857"/>
          </a:xfrm>
          <a:prstGeom prst="rect">
            <a:avLst/>
          </a:prstGeom>
          <a:noFill/>
        </p:spPr>
        <p:txBody>
          <a:bodyPr wrap="square" rtlCol="0">
            <a:spAutoFit/>
          </a:bodyPr>
          <a:lstStyle/>
          <a:p>
            <a:pPr marL="285750" indent="-285750">
              <a:buFont typeface="Arial" panose="020B0604020202020204" pitchFamily="34" charset="0"/>
              <a:buChar char="•"/>
            </a:pPr>
            <a:r>
              <a:rPr lang="en-GB" sz="2400" dirty="0" smtClean="0">
                <a:solidFill>
                  <a:srgbClr val="FFC000"/>
                </a:solidFill>
              </a:rPr>
              <a:t>Final remarks</a:t>
            </a:r>
          </a:p>
          <a:p>
            <a:pPr marL="285750" indent="-285750">
              <a:buFont typeface="Arial" panose="020B0604020202020204" pitchFamily="34" charset="0"/>
              <a:buChar char="•"/>
            </a:pPr>
            <a:endParaRPr lang="en-GB" sz="2400" dirty="0">
              <a:solidFill>
                <a:srgbClr val="FFC000"/>
              </a:solidFill>
            </a:endParaRPr>
          </a:p>
          <a:p>
            <a:pPr marL="342900" indent="-342900">
              <a:buFont typeface="Wingdings" panose="05000000000000000000" pitchFamily="2" charset="2"/>
              <a:buChar char="Ø"/>
            </a:pPr>
            <a:r>
              <a:rPr lang="en-GB" sz="2400" dirty="0"/>
              <a:t>N</a:t>
            </a:r>
            <a:r>
              <a:rPr lang="en-GB" sz="2400" dirty="0" smtClean="0"/>
              <a:t>eoliberal </a:t>
            </a:r>
            <a:r>
              <a:rPr lang="en-GB" sz="2400" dirty="0"/>
              <a:t>technologies of widening participation </a:t>
            </a:r>
            <a:r>
              <a:rPr lang="en-GB" sz="2400" dirty="0" smtClean="0"/>
              <a:t>neglect the </a:t>
            </a:r>
            <a:r>
              <a:rPr lang="en-GB" sz="2400" dirty="0"/>
              <a:t>right to higher education to “working class </a:t>
            </a:r>
            <a:r>
              <a:rPr lang="en-GB" sz="2400" dirty="0" smtClean="0"/>
              <a:t>students”; seen </a:t>
            </a:r>
            <a:r>
              <a:rPr lang="en-GB" sz="2400" dirty="0"/>
              <a:t>as a threat to universities, as the “internal enemy” </a:t>
            </a:r>
            <a:r>
              <a:rPr lang="en-GB" sz="2400" dirty="0" smtClean="0"/>
              <a:t>of </a:t>
            </a:r>
            <a:r>
              <a:rPr lang="en-GB" sz="2400" dirty="0"/>
              <a:t>higher </a:t>
            </a:r>
            <a:r>
              <a:rPr lang="en-GB" sz="2400" dirty="0" smtClean="0"/>
              <a:t>education</a:t>
            </a:r>
          </a:p>
          <a:p>
            <a:endParaRPr lang="en-GB" sz="2400" dirty="0"/>
          </a:p>
          <a:p>
            <a:pPr marL="342900" indent="-342900">
              <a:buFont typeface="Wingdings" panose="05000000000000000000" pitchFamily="2" charset="2"/>
              <a:buChar char="Ø"/>
            </a:pPr>
            <a:r>
              <a:rPr lang="en-GB" sz="2400" dirty="0" smtClean="0"/>
              <a:t>Archaic </a:t>
            </a:r>
            <a:r>
              <a:rPr lang="en-GB" sz="2400" dirty="0"/>
              <a:t>gendered workings of policies and universities, excluding women from positions of power and political subjectification. </a:t>
            </a:r>
            <a:r>
              <a:rPr lang="en-GB" sz="2400" dirty="0" smtClean="0"/>
              <a:t>Chilean </a:t>
            </a:r>
            <a:r>
              <a:rPr lang="en-GB" sz="2400" dirty="0"/>
              <a:t>private universities </a:t>
            </a:r>
            <a:r>
              <a:rPr lang="en-GB" sz="2400" dirty="0" smtClean="0"/>
              <a:t>fear the </a:t>
            </a:r>
            <a:r>
              <a:rPr lang="en-GB" sz="2400" dirty="0"/>
              <a:t>existence of students’ unions, the possibilities for students and professors to engage publicly in political/civic activities, or the deepening or installation of democratic governance mechanisms</a:t>
            </a:r>
          </a:p>
          <a:p>
            <a:r>
              <a:rPr lang="en-GB" sz="2400" dirty="0" smtClean="0">
                <a:solidFill>
                  <a:srgbClr val="FFC000"/>
                </a:solidFill>
              </a:rPr>
              <a:t> </a:t>
            </a:r>
            <a:endParaRPr lang="en-GB" sz="2400" dirty="0">
              <a:solidFill>
                <a:srgbClr val="FFC000"/>
              </a:solidFill>
            </a:endParaRPr>
          </a:p>
          <a:p>
            <a:endParaRPr lang="en-GB" sz="1600" dirty="0"/>
          </a:p>
          <a:p>
            <a:endParaRPr lang="en-GB" dirty="0"/>
          </a:p>
          <a:p>
            <a:endParaRPr lang="en-GB" dirty="0"/>
          </a:p>
          <a:p>
            <a:endParaRPr lang="en-GB" dirty="0" smtClean="0"/>
          </a:p>
          <a:p>
            <a:endParaRPr lang="en-GB" dirty="0" smtClean="0"/>
          </a:p>
          <a:p>
            <a:endParaRPr lang="en-GB" dirty="0"/>
          </a:p>
          <a:p>
            <a:endParaRPr lang="en-GB" dirty="0" smtClean="0"/>
          </a:p>
          <a:p>
            <a:endParaRPr lang="en-GB" dirty="0"/>
          </a:p>
        </p:txBody>
      </p:sp>
      <p:pic>
        <p:nvPicPr>
          <p:cNvPr id="1026" name="Picture 2" descr="C:\Users\Ignacio\Documents\Research Projects\PHD SUSSEX-Widening participation process and the construction of subjectivities\Presentations congress\Presentation Widening Participation Seminar\gender powe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3738" y="1484784"/>
            <a:ext cx="2609850" cy="30956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27058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8328</TotalTime>
  <Words>3539</Words>
  <Application>Microsoft Office PowerPoint</Application>
  <PresentationFormat>On-screen Show (4:3)</PresentationFormat>
  <Paragraphs>283</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Arial Narrow</vt:lpstr>
      <vt:lpstr>Calibri</vt:lpstr>
      <vt:lpstr>Garamond</vt:lpstr>
      <vt:lpstr>Mangal</vt:lpstr>
      <vt:lpstr>Times New Roman</vt:lpstr>
      <vt:lpstr>Wingdings</vt:lpstr>
      <vt:lpstr>Horizon</vt:lpstr>
      <vt:lpstr>PowerPoint Presentation</vt:lpstr>
      <vt:lpstr>  </vt:lpstr>
      <vt:lpstr> what is neoliberalism?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PhD research project</dc:title>
  <dc:creator>Windows User</dc:creator>
  <cp:lastModifiedBy>Heather Stanley</cp:lastModifiedBy>
  <cp:revision>384</cp:revision>
  <dcterms:created xsi:type="dcterms:W3CDTF">2014-04-21T11:46:05Z</dcterms:created>
  <dcterms:modified xsi:type="dcterms:W3CDTF">2016-02-10T12:44:21Z</dcterms:modified>
</cp:coreProperties>
</file>