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4"/>
  </p:notesMasterIdLst>
  <p:handoutMasterIdLst>
    <p:handoutMasterId r:id="rId25"/>
  </p:handoutMasterIdLst>
  <p:sldIdLst>
    <p:sldId id="256" r:id="rId10"/>
    <p:sldId id="332" r:id="rId11"/>
    <p:sldId id="316" r:id="rId12"/>
    <p:sldId id="338" r:id="rId13"/>
    <p:sldId id="345" r:id="rId14"/>
    <p:sldId id="334" r:id="rId15"/>
    <p:sldId id="335" r:id="rId16"/>
    <p:sldId id="261" r:id="rId17"/>
    <p:sldId id="346" r:id="rId18"/>
    <p:sldId id="342" r:id="rId19"/>
    <p:sldId id="315" r:id="rId20"/>
    <p:sldId id="274" r:id="rId21"/>
    <p:sldId id="341" r:id="rId22"/>
    <p:sldId id="34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14DDD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>
                <a:solidFill>
                  <a:schemeClr val="tx1"/>
                </a:solidFill>
              </a:rPr>
              <a:t>Copy and paste</a:t>
            </a:r>
            <a:r>
              <a:rPr lang="en-GB" sz="800" spc="0" baseline="0">
                <a:solidFill>
                  <a:schemeClr val="tx1"/>
                </a:solidFill>
              </a:rPr>
              <a:t> this logo onto your customised title slide</a:t>
            </a:r>
            <a:endParaRPr lang="en-GB" sz="800" spc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6613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1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https://cdn.pixabay.com/photo/2016/11/29/08/51/city-1868530_960_720.jpg" TargetMode="External"/><Relationship Id="rId2" Type="http://schemas.openxmlformats.org/officeDocument/2006/relationships/hyperlink" Target="file:///\\detail\photo\the-thinker-royalty-free-image\172964869?adppopup=true" TargetMode="Externa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s://www.gettyimages.co.uk/detail/photo/the-thinker-royalty-free-image/517077239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com/url?sa=t&amp;rct=j&amp;q=&amp;esrc=s&amp;source=web&amp;cd=6&amp;ved=2ahUKEwjbie6wkr_cAhXMC8AKHaSUCqYQFjAFegQIABAB&amp;url=http://allmalepanels.tumblr.com/image/120168214442&amp;usg=AOvVaw3c8VKi6a4KCyfNEYO0zabR" TargetMode="External"/><Relationship Id="rId1" Type="http://schemas.openxmlformats.org/officeDocument/2006/relationships/slideLayout" Target="../slideLayouts/slideLayout99.xml"/><Relationship Id="rId4" Type="http://schemas.openxmlformats.org/officeDocument/2006/relationships/image" Target="file:////var/folders/pj/jf87lvcx1mv9rlvks4w0n0gc000byl/T/com.microsoft.Word/WebArchiveCopyPasteTempFiles/article-2094492-0BA236C700000578-370_634x393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file:///\\detail\photo\happy-multi-generation-group-royalty-free-image\490387744" TargetMode="External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pj/jf87lvcx1mv9rlvks4w0n0gc000byl/T/com.microsoft.Word/WebArchiveCopyPasteTempFiles/17268169_210606192750540_4717291919841951744_n-5c0425bab5f35__880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7.xml"/><Relationship Id="rId4" Type="http://schemas.openxmlformats.org/officeDocument/2006/relationships/hyperlink" Target="http://www.facebook.com/groups/CHEERSusse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2999" y="3364388"/>
            <a:ext cx="6858000" cy="624580"/>
          </a:xfrm>
        </p:spPr>
        <p:txBody>
          <a:bodyPr/>
          <a:lstStyle/>
          <a:p>
            <a:r>
              <a:rPr lang="en-GB" sz="2000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9010" y="1346662"/>
            <a:ext cx="8345977" cy="1379914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</a:pPr>
            <a:r>
              <a:rPr lang="en-GB" sz="4400" dirty="0"/>
              <a:t>Why Should Women Lead Research? </a:t>
            </a:r>
            <a:endParaRPr lang="en-GB" sz="3600" b="1" dirty="0">
              <a:solidFill>
                <a:srgbClr val="0000FF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C1DB8-941C-9346-BA33-4E6F23F4AF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663" y="1616926"/>
            <a:ext cx="4282068" cy="4268959"/>
          </a:xfrm>
        </p:spPr>
        <p:txBody>
          <a:bodyPr>
            <a:normAutofit fontScale="62500" lnSpcReduction="20000"/>
          </a:bodyPr>
          <a:lstStyle/>
          <a:p>
            <a:pPr marL="171450" lvl="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How, why and where, and by whom is knowledge generated? </a:t>
            </a:r>
          </a:p>
          <a:p>
            <a:pPr lvl="0" algn="l">
              <a:buClr>
                <a:srgbClr val="0000FF"/>
              </a:buClr>
            </a:pPr>
            <a:endParaRPr lang="en-US" sz="2600" b="1" dirty="0"/>
          </a:p>
          <a:p>
            <a:pPr marL="171450" lvl="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Who decides what </a:t>
            </a:r>
            <a:r>
              <a:rPr lang="en-US" sz="2600" b="1" dirty="0">
                <a:solidFill>
                  <a:srgbClr val="0000FF"/>
                </a:solidFill>
              </a:rPr>
              <a:t>counts</a:t>
            </a:r>
            <a:r>
              <a:rPr lang="en-US" sz="2600" b="1" dirty="0"/>
              <a:t> as knowledge?</a:t>
            </a:r>
          </a:p>
          <a:p>
            <a:pPr lvl="0" algn="l">
              <a:buClr>
                <a:srgbClr val="0000FF"/>
              </a:buClr>
            </a:pPr>
            <a:endParaRPr lang="en-US" sz="2600" b="1" dirty="0"/>
          </a:p>
          <a:p>
            <a:pPr marL="171450" lvl="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How can women be better represented as </a:t>
            </a:r>
            <a:r>
              <a:rPr lang="en-US" sz="2600" b="1" dirty="0">
                <a:solidFill>
                  <a:srgbClr val="0000FF"/>
                </a:solidFill>
              </a:rPr>
              <a:t>knowledge producers</a:t>
            </a:r>
            <a:r>
              <a:rPr lang="en-US" sz="2600" b="1" dirty="0"/>
              <a:t>, rather than just as knowledge workers?</a:t>
            </a:r>
          </a:p>
          <a:p>
            <a:pPr lvl="0" algn="l">
              <a:buClr>
                <a:srgbClr val="0000FF"/>
              </a:buClr>
            </a:pPr>
            <a:endParaRPr lang="en-GB" sz="2600" b="1" dirty="0"/>
          </a:p>
          <a:p>
            <a:pPr marL="171450" lvl="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How do we make </a:t>
            </a:r>
            <a:r>
              <a:rPr lang="en-US" sz="2600" b="1" dirty="0">
                <a:solidFill>
                  <a:srgbClr val="0000FF"/>
                </a:solidFill>
              </a:rPr>
              <a:t>research authority </a:t>
            </a:r>
            <a:r>
              <a:rPr lang="en-US" sz="2600" b="1" dirty="0"/>
              <a:t>‘stick’ to women?</a:t>
            </a:r>
          </a:p>
          <a:p>
            <a:pPr lvl="0" algn="l">
              <a:buClr>
                <a:srgbClr val="0000FF"/>
              </a:buClr>
            </a:pPr>
            <a:endParaRPr lang="en-US" sz="2600" b="1" dirty="0"/>
          </a:p>
          <a:p>
            <a:pPr marL="171450" lvl="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How can the inclusion of more </a:t>
            </a:r>
            <a:r>
              <a:rPr lang="en-US" sz="2600" b="1" dirty="0">
                <a:solidFill>
                  <a:srgbClr val="0000FF"/>
                </a:solidFill>
              </a:rPr>
              <a:t>under-represented groups</a:t>
            </a:r>
            <a:r>
              <a:rPr lang="en-US" sz="2600" b="1" dirty="0"/>
              <a:t> in research leadership transform knowledge itself/ promote equalities?</a:t>
            </a:r>
          </a:p>
          <a:p>
            <a:endParaRPr lang="en-US" dirty="0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39B5B40F-35BB-104A-8873-F750CC8C15A3}"/>
              </a:ext>
            </a:extLst>
          </p:cNvPr>
          <p:cNvSpPr txBox="1">
            <a:spLocks/>
          </p:cNvSpPr>
          <p:nvPr/>
        </p:nvSpPr>
        <p:spPr>
          <a:xfrm>
            <a:off x="2147821" y="880677"/>
            <a:ext cx="4515571" cy="7362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b="1" dirty="0"/>
          </a:p>
          <a:p>
            <a:endParaRPr lang="sv-SE" sz="3600" b="1" dirty="0"/>
          </a:p>
          <a:p>
            <a:endParaRPr lang="en-US" b="1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37E2EA3-1B77-2040-9369-3FFCCB505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55" y="194162"/>
            <a:ext cx="5188194" cy="26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7" name="Picture 11">
            <a:hlinkClick r:id="rId2"/>
            <a:extLst>
              <a:ext uri="{FF2B5EF4-FFF2-40B4-BE49-F238E27FC236}">
                <a16:creationId xmlns:a16="http://schemas.microsoft.com/office/drawing/2014/main" id="{7508A207-9ACD-9541-A5A5-F1D3A3687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7140" y="1464165"/>
            <a:ext cx="2263698" cy="317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F0555209-32B4-DA45-8B26-74B66688E5F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95155" y="8229597"/>
            <a:ext cx="51881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9" name="Picture Placeholder 8" descr="the thinker - the thinker stock photos and pictures">
            <a:hlinkClick r:id="rId4" tgtFrame="&quot;517077239&quot;"/>
            <a:extLst>
              <a:ext uri="{FF2B5EF4-FFF2-40B4-BE49-F238E27FC236}">
                <a16:creationId xmlns:a16="http://schemas.microsoft.com/office/drawing/2014/main" id="{DA2EF3BC-76C1-5242-8E42-058AC04162BE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69" y="1449850"/>
            <a:ext cx="2122369" cy="317958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27484B-1656-BC41-B82E-98FAB7C3E979}"/>
              </a:ext>
            </a:extLst>
          </p:cNvPr>
          <p:cNvSpPr txBox="1"/>
          <p:nvPr/>
        </p:nvSpPr>
        <p:spPr>
          <a:xfrm>
            <a:off x="317506" y="389014"/>
            <a:ext cx="8386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Provocations: Who is Entitled to Think?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4FE0D23-0A86-A145-9748-53AF9B12D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231" y="3629968"/>
            <a:ext cx="703194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49" name="Picture 1" descr="City, Man, Person, Solo, Window, Alone, Thinking, Relax">
            <a:extLst>
              <a:ext uri="{FF2B5EF4-FFF2-40B4-BE49-F238E27FC236}">
                <a16:creationId xmlns:a16="http://schemas.microsoft.com/office/drawing/2014/main" id="{0FF911D8-BD41-A24A-A808-5855503D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69" y="4705815"/>
            <a:ext cx="4404731" cy="206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25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85710" y="1623060"/>
            <a:ext cx="4203457" cy="4411980"/>
          </a:xfrm>
        </p:spPr>
        <p:txBody>
          <a:bodyPr>
            <a:noAutofit/>
          </a:bodyPr>
          <a:lstStyle/>
          <a:p>
            <a:pPr algn="l">
              <a:buClr>
                <a:srgbClr val="FF66FF"/>
              </a:buClr>
              <a:defRPr/>
            </a:pPr>
            <a:r>
              <a:rPr lang="en-GB" sz="2400" b="1" dirty="0">
                <a:solidFill>
                  <a:srgbClr val="0000FF"/>
                </a:solidFill>
              </a:rPr>
              <a:t>Women less likely to be: </a:t>
            </a:r>
            <a:endParaRPr lang="en-GB" sz="1600" b="1" dirty="0">
              <a:solidFill>
                <a:srgbClr val="0000FF"/>
              </a:solidFill>
            </a:endParaRP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Journal editors/cited in top-rated journals </a:t>
            </a:r>
            <a:r>
              <a:rPr lang="en-GB" sz="1600" b="1" dirty="0">
                <a:solidFill>
                  <a:srgbClr val="0000FF"/>
                </a:solidFill>
              </a:rPr>
              <a:t>(Tight 2008)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Principal investigators </a:t>
            </a:r>
            <a:r>
              <a:rPr lang="en-GB" sz="1600" b="1" dirty="0">
                <a:solidFill>
                  <a:srgbClr val="0000FF"/>
                </a:solidFill>
              </a:rPr>
              <a:t>(EC 2011)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 dirty="0">
                <a:solidFill>
                  <a:srgbClr val="FFFFFF"/>
                </a:solidFill>
              </a:rPr>
              <a:t>Awarded large grants </a:t>
            </a:r>
            <a:r>
              <a:rPr lang="en-GB" sz="1600" b="1" dirty="0">
                <a:solidFill>
                  <a:srgbClr val="0000FF"/>
                </a:solidFill>
              </a:rPr>
              <a:t>(</a:t>
            </a:r>
            <a:r>
              <a:rPr lang="en-GB" sz="1600" b="1" dirty="0" err="1">
                <a:solidFill>
                  <a:srgbClr val="0000FF"/>
                </a:solidFill>
              </a:rPr>
              <a:t>Husu</a:t>
            </a:r>
            <a:r>
              <a:rPr lang="en-GB" sz="1600" b="1">
                <a:solidFill>
                  <a:srgbClr val="0000FF"/>
                </a:solidFill>
              </a:rPr>
              <a:t> 2014)</a:t>
            </a:r>
          </a:p>
          <a:p>
            <a:pPr algn="l">
              <a:buClr>
                <a:srgbClr val="3366FF"/>
              </a:buClr>
              <a:buFont typeface="Wingdings" charset="0"/>
              <a:buChar char="ü"/>
              <a:defRPr/>
            </a:pPr>
            <a:r>
              <a:rPr lang="en-GB" sz="1600" b="1">
                <a:solidFill>
                  <a:srgbClr val="FFFFFF"/>
                </a:solidFill>
              </a:rPr>
              <a:t>Awarded research prizes</a:t>
            </a:r>
            <a:r>
              <a:rPr lang="en-GB" sz="1600" b="1">
                <a:solidFill>
                  <a:srgbClr val="00FFFF"/>
                </a:solidFill>
              </a:rPr>
              <a:t> </a:t>
            </a:r>
            <a:r>
              <a:rPr lang="en-GB" sz="1600" b="1">
                <a:solidFill>
                  <a:srgbClr val="0000FF"/>
                </a:solidFill>
              </a:rPr>
              <a:t>(Nikiforova 2011)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/>
              <a:t>Conference keynote speakers</a:t>
            </a:r>
            <a:br>
              <a:rPr lang="en-GB" sz="1600" b="1"/>
            </a:br>
            <a:r>
              <a:rPr lang="en-GB" sz="1600" b="1"/>
              <a:t>   </a:t>
            </a:r>
            <a:r>
              <a:rPr lang="en-GB" sz="1600" b="1">
                <a:solidFill>
                  <a:srgbClr val="0000FF"/>
                </a:solidFill>
              </a:rPr>
              <a:t>(</a:t>
            </a:r>
            <a:r>
              <a:rPr lang="en-US" sz="1600" b="1">
                <a:solidFill>
                  <a:srgbClr val="0000FF"/>
                </a:solidFill>
              </a:rPr>
              <a:t>Schroeder et al. 2013</a:t>
            </a:r>
            <a:r>
              <a:rPr lang="en-GB" sz="1600" b="1">
                <a:solidFill>
                  <a:srgbClr val="0000FF"/>
                </a:solidFill>
              </a:rPr>
              <a:t>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r>
              <a:rPr lang="en-GB" sz="1600" b="1"/>
              <a:t>On high salaries in STEMM research </a:t>
            </a:r>
            <a:r>
              <a:rPr lang="en-GB" sz="1600" b="1">
                <a:solidFill>
                  <a:srgbClr val="0000FF"/>
                </a:solidFill>
              </a:rPr>
              <a:t>(New Scientist 2018)</a:t>
            </a:r>
          </a:p>
          <a:p>
            <a:pPr algn="l">
              <a:buClr>
                <a:srgbClr val="3366FF"/>
              </a:buClr>
              <a:buFont typeface="Wingdings" charset="2"/>
              <a:buChar char="ü"/>
              <a:defRPr/>
            </a:pPr>
            <a:endParaRPr lang="en-GB" b="1">
              <a:solidFill>
                <a:srgbClr val="0000FF"/>
              </a:solidFill>
            </a:endParaRPr>
          </a:p>
          <a:p>
            <a:pPr algn="l">
              <a:buClr>
                <a:srgbClr val="3366FF"/>
              </a:buClr>
              <a:defRPr/>
            </a:pPr>
            <a:r>
              <a:rPr lang="en-US" sz="2000" b="1">
                <a:solidFill>
                  <a:srgbClr val="0000FF"/>
                </a:solidFill>
              </a:rPr>
              <a:t>=</a:t>
            </a:r>
            <a:r>
              <a:rPr lang="en-US" sz="2000" b="1"/>
              <a:t> Misrecognition</a:t>
            </a:r>
          </a:p>
          <a:p>
            <a:pPr algn="l">
              <a:buClr>
                <a:srgbClr val="3366FF"/>
              </a:buClr>
              <a:defRPr/>
            </a:pPr>
            <a:r>
              <a:rPr lang="en-US" sz="2000" b="1">
                <a:solidFill>
                  <a:srgbClr val="0000FF"/>
                </a:solidFill>
              </a:rPr>
              <a:t>=</a:t>
            </a:r>
            <a:r>
              <a:rPr lang="en-US" sz="2000" b="1"/>
              <a:t> Epistemic Injustice</a:t>
            </a:r>
          </a:p>
          <a:p>
            <a:pPr algn="l"/>
            <a:endParaRPr lang="en-US" sz="1600" b="1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Women’s Credibility Deficit </a:t>
            </a:r>
          </a:p>
          <a:p>
            <a:r>
              <a:rPr lang="en-US" dirty="0"/>
              <a:t>in the Global Research Economy</a:t>
            </a:r>
          </a:p>
        </p:txBody>
      </p:sp>
      <p:pic>
        <p:nvPicPr>
          <p:cNvPr id="9" name="Content Placeholder 5" descr="BU005915.pn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246" r="-43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809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276395D-33FD-4C4B-97FC-057B83BF9D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804" y="3585329"/>
            <a:ext cx="3406673" cy="8442715"/>
          </a:xfrm>
        </p:spPr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51720-15CB-734F-A209-ADBD0F7B2D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6784" y="1480727"/>
            <a:ext cx="4342412" cy="4371433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400" b="1" dirty="0"/>
              <a:t>Men </a:t>
            </a:r>
            <a:r>
              <a:rPr lang="sv-SE" sz="2400" b="1" dirty="0" err="1"/>
              <a:t>are</a:t>
            </a:r>
            <a:r>
              <a:rPr lang="sv-SE" sz="2400" b="1" dirty="0"/>
              <a:t> </a:t>
            </a:r>
            <a:r>
              <a:rPr lang="sv-SE" sz="2400" b="1" dirty="0" err="1"/>
              <a:t>nearly</a:t>
            </a:r>
            <a:r>
              <a:rPr lang="sv-SE" sz="2400" b="1" dirty="0"/>
              <a:t> 4 </a:t>
            </a:r>
            <a:r>
              <a:rPr lang="sv-SE" sz="2400" b="1" dirty="0" err="1"/>
              <a:t>times</a:t>
            </a:r>
            <a:r>
              <a:rPr lang="sv-SE" sz="2400" b="1" dirty="0"/>
              <a:t> </a:t>
            </a:r>
            <a:r>
              <a:rPr lang="sv-SE" sz="2400" b="1" dirty="0" err="1"/>
              <a:t>more</a:t>
            </a:r>
            <a:r>
              <a:rPr lang="sv-SE" sz="2400" b="1" dirty="0"/>
              <a:t> </a:t>
            </a:r>
            <a:r>
              <a:rPr lang="sv-SE" sz="2400" b="1" dirty="0" err="1"/>
              <a:t>likely</a:t>
            </a:r>
            <a:r>
              <a:rPr lang="sv-SE" sz="2400" b="1" dirty="0"/>
              <a:t> to be </a:t>
            </a:r>
            <a:r>
              <a:rPr lang="sv-SE" sz="2400" b="1" dirty="0" err="1"/>
              <a:t>quoted</a:t>
            </a:r>
            <a:r>
              <a:rPr lang="sv-SE" sz="2400" b="1" dirty="0"/>
              <a:t> as experts in UK media</a:t>
            </a:r>
          </a:p>
          <a:p>
            <a:pPr algn="l">
              <a:buClr>
                <a:srgbClr val="0000FF"/>
              </a:buClr>
            </a:pPr>
            <a:r>
              <a:rPr lang="sv-SE" b="1" dirty="0">
                <a:solidFill>
                  <a:srgbClr val="0000FF"/>
                </a:solidFill>
              </a:rPr>
              <a:t>(Global </a:t>
            </a:r>
            <a:r>
              <a:rPr lang="sv-SE" b="1" dirty="0" err="1">
                <a:solidFill>
                  <a:srgbClr val="0000FF"/>
                </a:solidFill>
              </a:rPr>
              <a:t>Institute</a:t>
            </a:r>
            <a:r>
              <a:rPr lang="sv-SE" b="1" dirty="0">
                <a:solidFill>
                  <a:srgbClr val="0000FF"/>
                </a:solidFill>
              </a:rPr>
              <a:t> for </a:t>
            </a:r>
            <a:r>
              <a:rPr lang="sv-SE" b="1" dirty="0" err="1">
                <a:solidFill>
                  <a:srgbClr val="0000FF"/>
                </a:solidFill>
              </a:rPr>
              <a:t>Women's</a:t>
            </a:r>
            <a:r>
              <a:rPr lang="sv-SE" b="1" dirty="0">
                <a:solidFill>
                  <a:srgbClr val="0000FF"/>
                </a:solidFill>
              </a:rPr>
              <a:t> </a:t>
            </a:r>
            <a:r>
              <a:rPr lang="sv-SE" b="1" dirty="0" err="1">
                <a:solidFill>
                  <a:srgbClr val="0000FF"/>
                </a:solidFill>
              </a:rPr>
              <a:t>Leadership</a:t>
            </a:r>
            <a:r>
              <a:rPr lang="sv-SE" b="1" dirty="0">
                <a:solidFill>
                  <a:srgbClr val="0000FF"/>
                </a:solidFill>
              </a:rPr>
              <a:t> 2018)</a:t>
            </a:r>
          </a:p>
          <a:p>
            <a:pPr algn="l">
              <a:buClr>
                <a:srgbClr val="0000FF"/>
              </a:buClr>
            </a:pPr>
            <a:endParaRPr lang="sv-SE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endParaRPr lang="sv-SE" b="1" dirty="0">
              <a:solidFill>
                <a:srgbClr val="0000FF"/>
              </a:solidFill>
            </a:endParaRP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400" b="1" dirty="0"/>
              <a:t>The Politics of Citation </a:t>
            </a:r>
            <a:r>
              <a:rPr lang="en-GB" b="1" dirty="0">
                <a:solidFill>
                  <a:srgbClr val="0000FF"/>
                </a:solidFill>
              </a:rPr>
              <a:t>(Ahmed, 2013)</a:t>
            </a:r>
          </a:p>
          <a:p>
            <a:pPr marL="342900" indent="-3429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00FF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2400" b="1" dirty="0" err="1">
                <a:solidFill>
                  <a:srgbClr val="0000FF"/>
                </a:solidFill>
              </a:rPr>
              <a:t>See</a:t>
            </a:r>
            <a:r>
              <a:rPr lang="sv-SE" sz="2400" b="1" dirty="0">
                <a:solidFill>
                  <a:srgbClr val="0000FF"/>
                </a:solidFill>
              </a:rPr>
              <a:t> </a:t>
            </a:r>
            <a:r>
              <a:rPr lang="sv-SE" sz="2400" b="1" dirty="0" err="1">
                <a:solidFill>
                  <a:srgbClr val="0000FF"/>
                </a:solidFill>
              </a:rPr>
              <a:t>Tumblr’s</a:t>
            </a:r>
            <a:r>
              <a:rPr lang="sv-SE" sz="2400" b="1" dirty="0">
                <a:solidFill>
                  <a:srgbClr val="0000FF"/>
                </a:solidFill>
              </a:rPr>
              <a:t> </a:t>
            </a:r>
            <a:r>
              <a:rPr lang="sv-SE" sz="2400" b="1" i="1" dirty="0">
                <a:hlinkClick r:id="rId2"/>
              </a:rPr>
              <a:t>Congrats, you have an all male panel!</a:t>
            </a:r>
            <a:endParaRPr lang="sv-SE" sz="2400" b="1" i="1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377B1D-EA41-1548-A5F1-5F28B88E54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Gendering Authority</a:t>
            </a:r>
          </a:p>
        </p:txBody>
      </p:sp>
      <p:sp>
        <p:nvSpPr>
          <p:cNvPr id="22" name="Rectangle 511">
            <a:extLst>
              <a:ext uri="{FF2B5EF4-FFF2-40B4-BE49-F238E27FC236}">
                <a16:creationId xmlns:a16="http://schemas.microsoft.com/office/drawing/2014/main" id="{DC41E784-039A-6A42-B629-DFA9F6E84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003" y="0"/>
            <a:ext cx="701241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2558" name="Picture 485" descr="All male panel: Question Time, chaired by David Dimbleby, was singled out for putting only a 'token' woman on their panel. He is pictured with Chris Huhne, left, and Alex Salmond">
            <a:extLst>
              <a:ext uri="{FF2B5EF4-FFF2-40B4-BE49-F238E27FC236}">
                <a16:creationId xmlns:a16="http://schemas.microsoft.com/office/drawing/2014/main" id="{F4BC88CF-A1CA-644D-A73A-7B46160E5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682" y="1480727"/>
            <a:ext cx="4411980" cy="53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3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0B464-A39F-B546-87AA-1AF639FC4E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6" y="1817649"/>
            <a:ext cx="4308080" cy="4293219"/>
          </a:xfrm>
        </p:spPr>
        <p:txBody>
          <a:bodyPr>
            <a:normAutofit fontScale="77500" lnSpcReduction="20000"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800" b="1" dirty="0"/>
              <a:t>Research makes the world intelligible in specific ways.</a:t>
            </a:r>
          </a:p>
          <a:p>
            <a:pPr algn="l">
              <a:buClr>
                <a:srgbClr val="0000FF"/>
              </a:buClr>
            </a:pPr>
            <a:endParaRPr lang="en-GB" sz="28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800" b="1" dirty="0"/>
              <a:t>Women are participating unequally in the research economy through which social meanings and knowledge are generated.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28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Entanglement of under-represented groups and research is not just about access but also about knowledge itself.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sz="2800" b="1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580E468-C038-CB46-B0FC-58EE6C740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176" y="200722"/>
            <a:ext cx="8463775" cy="942793"/>
          </a:xfrm>
        </p:spPr>
        <p:txBody>
          <a:bodyPr>
            <a:noAutofit/>
          </a:bodyPr>
          <a:lstStyle/>
          <a:p>
            <a:r>
              <a:rPr lang="en-US" sz="3200" dirty="0"/>
              <a:t>Entangling Gender and Research 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38679C3-3BCA-4544-868A-D47379714C31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32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8B378-B0E2-E148-A6F2-849D8F697A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0420" y="1839951"/>
            <a:ext cx="4226312" cy="3540733"/>
          </a:xfrm>
        </p:spPr>
        <p:txBody>
          <a:bodyPr>
            <a:noAutofit/>
          </a:bodyPr>
          <a:lstStyle/>
          <a:p>
            <a:pPr algn="l"/>
            <a:r>
              <a:rPr lang="en-GB" sz="1600" b="1" dirty="0">
                <a:solidFill>
                  <a:srgbClr val="0000FF"/>
                </a:solidFill>
              </a:rPr>
              <a:t>Data Bias and Knowledge Gaps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/>
              <a:t>Women in Britain are 50% more likely to be misdiagnosed following a heart attack: </a:t>
            </a:r>
          </a:p>
          <a:p>
            <a:pPr algn="l">
              <a:buClr>
                <a:srgbClr val="0000FF"/>
              </a:buClr>
            </a:pPr>
            <a:r>
              <a:rPr lang="en-GB" sz="1400" b="1" dirty="0"/>
              <a:t>(heart failure trials generally use male participants)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/>
              <a:t>Speech-recognition software is trained on recordings of male voices.</a:t>
            </a:r>
          </a:p>
          <a:p>
            <a:pPr algn="l">
              <a:buClr>
                <a:srgbClr val="0000FF"/>
              </a:buClr>
            </a:pPr>
            <a:r>
              <a:rPr lang="en-GB" sz="1400" b="1" dirty="0"/>
              <a:t>(Google’s platform is 70% more likely to understand men) </a:t>
            </a:r>
            <a:r>
              <a:rPr lang="en-GB" sz="1400" b="1" dirty="0">
                <a:solidFill>
                  <a:srgbClr val="0000FF"/>
                </a:solidFill>
              </a:rPr>
              <a:t>Criado-Perez, 2019; Rees, 2011).</a:t>
            </a:r>
          </a:p>
          <a:p>
            <a:pPr algn="l">
              <a:buClr>
                <a:srgbClr val="0000FF"/>
              </a:buClr>
            </a:pPr>
            <a:r>
              <a:rPr lang="en-GB" sz="1600" b="1" dirty="0">
                <a:solidFill>
                  <a:srgbClr val="0000FF"/>
                </a:solidFill>
              </a:rPr>
              <a:t>Southern Theory/ Core and Periphery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/>
              <a:t>Cognitive Inclusion </a:t>
            </a:r>
            <a:r>
              <a:rPr lang="en-GB" sz="1400" b="1" dirty="0">
                <a:solidFill>
                  <a:srgbClr val="FFFFFF"/>
                </a:solidFill>
              </a:rPr>
              <a:t>of diverse voices and indigenous knowledges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Recognise social theory from societies outside the dominant European and North American metropole.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Eurocentric theory claims to universality.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7E3CF51-F6C7-6A4A-A5B1-D92164D635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Unequal Geographies of Knowledge: Invisible Women and Southern Theory</a:t>
            </a:r>
            <a:endParaRPr lang="en-US" sz="3200" dirty="0"/>
          </a:p>
        </p:txBody>
      </p:sp>
      <p:pic>
        <p:nvPicPr>
          <p:cNvPr id="5" name="Picture 7" descr="39 graduation cluster 2 092">
            <a:extLst>
              <a:ext uri="{FF2B5EF4-FFF2-40B4-BE49-F238E27FC236}">
                <a16:creationId xmlns:a16="http://schemas.microsoft.com/office/drawing/2014/main" id="{9874248A-7745-E74A-8EF7-69F4316F4A88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12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B5920-8AFF-D74F-B974-4BEDDFABBC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663" y="1527717"/>
            <a:ext cx="4248615" cy="4694663"/>
          </a:xfrm>
        </p:spPr>
        <p:txBody>
          <a:bodyPr>
            <a:normAutofit fontScale="40000" lnSpcReduction="20000"/>
          </a:bodyPr>
          <a:lstStyle/>
          <a:p>
            <a:pPr algn="l">
              <a:buClr>
                <a:srgbClr val="0000FF"/>
              </a:buClr>
            </a:pPr>
            <a:r>
              <a:rPr lang="en-GB" sz="4500" b="1" dirty="0">
                <a:solidFill>
                  <a:srgbClr val="0000FF"/>
                </a:solidFill>
              </a:rPr>
              <a:t>Knowledge: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Form of capital 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A global commodity </a:t>
            </a:r>
          </a:p>
          <a:p>
            <a:pPr marL="68580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Site of contestation and maldistributions.</a:t>
            </a:r>
          </a:p>
          <a:p>
            <a:pPr lvl="0" algn="l">
              <a:buClr>
                <a:srgbClr val="0000FF"/>
              </a:buClr>
            </a:pPr>
            <a:r>
              <a:rPr lang="en-GB" sz="4500" b="1" dirty="0">
                <a:solidFill>
                  <a:srgbClr val="0000FF"/>
                </a:solidFill>
              </a:rPr>
              <a:t>Exclusion of certain: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Social groups 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Ideologies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Methodologies </a:t>
            </a:r>
          </a:p>
          <a:p>
            <a:pPr lvl="0" algn="l">
              <a:buClr>
                <a:srgbClr val="0000FF"/>
              </a:buClr>
            </a:pPr>
            <a:r>
              <a:rPr lang="en-GB" sz="4500" b="1" dirty="0">
                <a:solidFill>
                  <a:srgbClr val="0000FF"/>
                </a:solidFill>
              </a:rPr>
              <a:t>Produces: 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Epistemic/ Material exclusions 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Normative reproduction 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Intellectual closures</a:t>
            </a:r>
          </a:p>
          <a:p>
            <a:pPr marL="685800" lvl="0" indent="-68580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4500" b="1" dirty="0"/>
              <a:t>Repetition of privilege</a:t>
            </a:r>
          </a:p>
          <a:p>
            <a:pPr lvl="0" algn="l">
              <a:buClr>
                <a:srgbClr val="0000FF"/>
              </a:buClr>
            </a:pPr>
            <a:r>
              <a:rPr lang="en-GB" sz="4400" b="1" dirty="0"/>
              <a:t> </a:t>
            </a:r>
            <a:endParaRPr lang="en-GB" b="1" dirty="0"/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C67C8B0-7E6C-B94D-8D35-5DD4EB020D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3">
            <a:extLst>
              <a:ext uri="{FF2B5EF4-FFF2-40B4-BE49-F238E27FC236}">
                <a16:creationId xmlns:a16="http://schemas.microsoft.com/office/drawing/2014/main" id="{77E3CF51-F6C7-6A4A-A5B1-D92164D635DD}"/>
              </a:ext>
            </a:extLst>
          </p:cNvPr>
          <p:cNvSpPr txBox="1">
            <a:spLocks/>
          </p:cNvSpPr>
          <p:nvPr/>
        </p:nvSpPr>
        <p:spPr>
          <a:xfrm>
            <a:off x="715400" y="312275"/>
            <a:ext cx="7958526" cy="8063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Gendered Opportunity Structures in the</a:t>
            </a:r>
            <a:br>
              <a:rPr lang="en-US" sz="3200" dirty="0" smtClean="0"/>
            </a:br>
            <a:r>
              <a:rPr lang="en-US" sz="3200" dirty="0" smtClean="0"/>
              <a:t>Global Knowledge Economy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53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7CE9F74-58A4-904D-9970-5942DE4DB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979" y="337213"/>
            <a:ext cx="8228041" cy="806302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FFFFFF"/>
                </a:solidFill>
                <a:latin typeface="Arial" charset="0"/>
              </a:rPr>
              <a:t>Inclusion = Representational Space?</a:t>
            </a:r>
            <a:endParaRPr lang="sv-SE" sz="3600" dirty="0">
              <a:solidFill>
                <a:srgbClr val="114DDD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F0CC2D-81CD-9748-866C-05750E02EC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102652" y="-3"/>
            <a:ext cx="27388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4300" y="1143515"/>
            <a:ext cx="4331970" cy="5177275"/>
          </a:xfrm>
        </p:spPr>
        <p:txBody>
          <a:bodyPr>
            <a:normAutofit fontScale="77500" lnSpcReduction="20000"/>
          </a:bodyPr>
          <a:lstStyle/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Counting more under-represented groups  into existing systems, structures and cultures   = 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an unquestioned good </a:t>
            </a:r>
            <a:r>
              <a:rPr lang="en-GB" sz="1800" b="1" dirty="0">
                <a:solidFill>
                  <a:srgbClr val="114DDD"/>
                </a:solidFill>
                <a:cs typeface="Arial"/>
              </a:rPr>
              <a:t>(Morley, 2012, 2014, 2015).</a:t>
            </a:r>
          </a:p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Under-represented group(s) =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access, smart economics, disadvantage and remediation.</a:t>
            </a:r>
          </a:p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Products, processes, services, excellence =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neutral.</a:t>
            </a:r>
            <a:endParaRPr lang="en-GB" sz="2300" b="1" dirty="0">
              <a:solidFill>
                <a:srgbClr val="FFFFFF"/>
              </a:solidFill>
              <a:cs typeface="Arial"/>
            </a:endParaRPr>
          </a:p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Power and privilege =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under-theorisation.</a:t>
            </a:r>
            <a:endParaRPr lang="en-GB" sz="2300" b="1" dirty="0">
              <a:solidFill>
                <a:srgbClr val="FFFFFF"/>
              </a:solidFill>
              <a:cs typeface="Arial"/>
            </a:endParaRPr>
          </a:p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Redistributive justice measures =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social engineering.</a:t>
            </a:r>
            <a:endParaRPr lang="en-GB" sz="2300" b="1" dirty="0">
              <a:solidFill>
                <a:srgbClr val="FFFFFF"/>
              </a:solidFill>
              <a:cs typeface="Arial"/>
            </a:endParaRPr>
          </a:p>
          <a:p>
            <a:pPr marL="285750" indent="-285750" algn="l">
              <a:lnSpc>
                <a:spcPct val="105000"/>
              </a:lnSpc>
              <a:buClr>
                <a:srgbClr val="114DDD"/>
              </a:buClr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FFFFFF"/>
                </a:solidFill>
                <a:cs typeface="Arial"/>
              </a:rPr>
              <a:t>Equity / Affirmative Action = </a:t>
            </a:r>
            <a:r>
              <a:rPr lang="en-GB" sz="2300" b="1" dirty="0">
                <a:solidFill>
                  <a:srgbClr val="114DDD"/>
                </a:solidFill>
                <a:cs typeface="Arial"/>
              </a:rPr>
              <a:t>threat to excellence and justice.</a:t>
            </a:r>
            <a:endParaRPr lang="en-GB" sz="2300" b="1" dirty="0">
              <a:solidFill>
                <a:srgbClr val="FFFFFF"/>
              </a:solidFill>
              <a:cs typeface="Arial"/>
            </a:endParaRPr>
          </a:p>
          <a:p>
            <a:pPr algn="l">
              <a:buClr>
                <a:srgbClr val="114DDD"/>
              </a:buClr>
            </a:pPr>
            <a:endParaRPr lang="sv-SE" sz="1100" b="1" dirty="0"/>
          </a:p>
        </p:txBody>
      </p:sp>
      <p:pic>
        <p:nvPicPr>
          <p:cNvPr id="9" name="Picture 8" descr="https://media.gettyimages.com/photos/happy-multigeneration-group-picture-id490387744?k=6&amp;m=490387744&amp;s=612x612&amp;w=0&amp;h=L7Xgi9qdae0qmg9G4jA8lF1a0u4g8LhyA5w1TY8pUtc=">
            <a:hlinkClick r:id="rId2"/>
            <a:extLst>
              <a:ext uri="{FF2B5EF4-FFF2-40B4-BE49-F238E27FC236}">
                <a16:creationId xmlns:a16="http://schemas.microsoft.com/office/drawing/2014/main" id="{7192376E-8D6D-7E44-AB96-D6C75D6CC95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435012"/>
            <a:ext cx="4411980" cy="5297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606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AB84FE2-E47B-F64E-9256-C25B15E37A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357F9-DB79-3F49-A16C-5CE8E29B60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0419" y="1739592"/>
            <a:ext cx="4114801" cy="4315522"/>
          </a:xfrm>
        </p:spPr>
        <p:txBody>
          <a:bodyPr>
            <a:normAutofit/>
          </a:bodyPr>
          <a:lstStyle/>
          <a:p>
            <a:pPr lvl="0" algn="l"/>
            <a:r>
              <a:rPr lang="en-GB" sz="1800" b="1" dirty="0">
                <a:solidFill>
                  <a:srgbClr val="0000FF"/>
                </a:solidFill>
              </a:rPr>
              <a:t>Europe:</a:t>
            </a:r>
            <a:r>
              <a:rPr lang="en-GB" sz="1800" b="1" dirty="0"/>
              <a:t> Recasting Identities of the Roma, as producers, rather than objects of inquiry/ crisis of representation </a:t>
            </a:r>
            <a:r>
              <a:rPr lang="en-GB" sz="1300" b="1" dirty="0">
                <a:solidFill>
                  <a:srgbClr val="0000FF"/>
                </a:solidFill>
              </a:rPr>
              <a:t>(Morley et al, 2018).</a:t>
            </a:r>
          </a:p>
          <a:p>
            <a:pPr lvl="0" algn="l"/>
            <a:r>
              <a:rPr lang="en-GB" sz="1800" b="1" dirty="0">
                <a:solidFill>
                  <a:srgbClr val="0000FF"/>
                </a:solidFill>
              </a:rPr>
              <a:t>South Asia:</a:t>
            </a:r>
            <a:r>
              <a:rPr lang="en-GB" sz="1800" b="1" dirty="0"/>
              <a:t> struggle to establish research careers/ university leaders </a:t>
            </a:r>
            <a:r>
              <a:rPr lang="en-GB" sz="1300" b="1" dirty="0">
                <a:solidFill>
                  <a:srgbClr val="0000FF"/>
                </a:solidFill>
              </a:rPr>
              <a:t>(Morley and Crossouard, 2016).</a:t>
            </a:r>
          </a:p>
          <a:p>
            <a:pPr lvl="0" algn="l"/>
            <a:r>
              <a:rPr lang="en-GB" sz="1800" b="1" dirty="0">
                <a:solidFill>
                  <a:srgbClr val="0000FF"/>
                </a:solidFill>
              </a:rPr>
              <a:t>Malaysia:</a:t>
            </a:r>
            <a:r>
              <a:rPr lang="en-GB" sz="1800" b="1" dirty="0"/>
              <a:t> gendered division of labour </a:t>
            </a:r>
            <a:r>
              <a:rPr lang="en-GB" b="1" dirty="0">
                <a:solidFill>
                  <a:srgbClr val="0000FF"/>
                </a:solidFill>
              </a:rPr>
              <a:t>(Morley </a:t>
            </a:r>
            <a:r>
              <a:rPr lang="en-GB" sz="1300" b="1" dirty="0">
                <a:solidFill>
                  <a:srgbClr val="0000FF"/>
                </a:solidFill>
              </a:rPr>
              <a:t>et al. 2016).</a:t>
            </a:r>
          </a:p>
          <a:p>
            <a:pPr lvl="0" algn="l"/>
            <a:r>
              <a:rPr lang="en-GB" sz="1800" b="1" dirty="0">
                <a:solidFill>
                  <a:srgbClr val="0000FF"/>
                </a:solidFill>
              </a:rPr>
              <a:t>East Asia:</a:t>
            </a:r>
            <a:r>
              <a:rPr lang="en-GB" sz="1800" b="1" dirty="0"/>
              <a:t> misrecognition/ research authority does not stick to women </a:t>
            </a:r>
            <a:r>
              <a:rPr lang="en-GB" sz="1300" b="1" dirty="0">
                <a:solidFill>
                  <a:srgbClr val="0000FF"/>
                </a:solidFill>
              </a:rPr>
              <a:t>(Morley, 2015)</a:t>
            </a:r>
          </a:p>
          <a:p>
            <a:pPr lvl="0" algn="l"/>
            <a:r>
              <a:rPr lang="en-GB" sz="1800" b="1" dirty="0">
                <a:solidFill>
                  <a:srgbClr val="0000FF"/>
                </a:solidFill>
              </a:rPr>
              <a:t>Finland:</a:t>
            </a:r>
            <a:r>
              <a:rPr lang="en-GB" sz="1800" b="1" dirty="0"/>
              <a:t> anxiety over research productivity in the neoliberal economy/ contracts </a:t>
            </a:r>
            <a:r>
              <a:rPr lang="en-GB" sz="1300" b="1" dirty="0">
                <a:solidFill>
                  <a:srgbClr val="0000FF"/>
                </a:solidFill>
              </a:rPr>
              <a:t>(Morley and Lund, 2019).</a:t>
            </a:r>
          </a:p>
          <a:p>
            <a:pPr lvl="0"/>
            <a:endParaRPr lang="en-GB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37E1B2F-FE9A-6A4C-965D-9CE526310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Challenges for Women in the Global Research Economy</a:t>
            </a:r>
          </a:p>
        </p:txBody>
      </p:sp>
      <p:pic>
        <p:nvPicPr>
          <p:cNvPr id="5" name="Content Placeholder 6" descr="Nepal women IMG_2695.jpg">
            <a:extLst>
              <a:ext uri="{FF2B5EF4-FFF2-40B4-BE49-F238E27FC236}">
                <a16:creationId xmlns:a16="http://schemas.microsoft.com/office/drawing/2014/main" id="{1674F82E-8FDD-AE45-B5A6-C5D9B504C9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97" y="1436275"/>
            <a:ext cx="4551865" cy="53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6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30872-6739-5443-AE1E-7F0E9AFB21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2894" y="1761893"/>
            <a:ext cx="4442208" cy="3947530"/>
          </a:xfrm>
        </p:spPr>
        <p:txBody>
          <a:bodyPr>
            <a:noAutofit/>
          </a:bodyPr>
          <a:lstStyle/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The Political Economy of </a:t>
            </a:r>
            <a:r>
              <a:rPr lang="en-US" sz="1600" b="1" dirty="0">
                <a:solidFill>
                  <a:srgbClr val="0000FF"/>
                </a:solidFill>
              </a:rPr>
              <a:t>Neoliberalism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Knowledge Capitalism</a:t>
            </a:r>
            <a:r>
              <a:rPr lang="en-US" sz="1600" b="1" dirty="0"/>
              <a:t>/ Market Orientation/ Dominance of Economic Interests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Financialisation</a:t>
            </a:r>
            <a:r>
              <a:rPr lang="en-US" sz="1600" b="1" dirty="0"/>
              <a:t> of Research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Metrification</a:t>
            </a:r>
            <a:r>
              <a:rPr lang="en-US" sz="1600" b="1" dirty="0"/>
              <a:t> - performance indicator in the audit society/ global league tables/ individual career progression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600" b="1" dirty="0"/>
              <a:t>Research and the construction and destruction of </a:t>
            </a:r>
            <a:r>
              <a:rPr lang="en-GB" sz="1600" b="1" dirty="0">
                <a:solidFill>
                  <a:srgbClr val="0000FF"/>
                </a:solidFill>
              </a:rPr>
              <a:t>academic identities</a:t>
            </a:r>
            <a:endParaRPr lang="en-US" sz="1600" b="1" dirty="0">
              <a:solidFill>
                <a:srgbClr val="0000FF"/>
              </a:solidFill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Projectisation/ contractualisation </a:t>
            </a:r>
            <a:r>
              <a:rPr lang="en-US" sz="1600" b="1" dirty="0"/>
              <a:t>- fracturing/ fragmenting knowledge into fundable projects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Technologisation</a:t>
            </a:r>
            <a:r>
              <a:rPr lang="en-US" sz="1600" b="1" dirty="0"/>
              <a:t> - emphasis on what works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FF"/>
                </a:solidFill>
              </a:rPr>
              <a:t>Precarity</a:t>
            </a:r>
            <a:r>
              <a:rPr lang="en-US" sz="1600" b="1" dirty="0"/>
              <a:t> - labour force on short-term contracts.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19013AE-EE4D-FB4B-A414-E96EB49F9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Contextual Challenges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2443443-4255-A745-9682-9E308CA05307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86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1"/>
          </p:nvPr>
        </p:nvSpPr>
        <p:spPr>
          <a:xfrm>
            <a:off x="4707911" y="1538868"/>
            <a:ext cx="4436090" cy="4703327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sv-SE" sz="2600" b="1" dirty="0">
                <a:solidFill>
                  <a:srgbClr val="0000FF"/>
                </a:solidFill>
              </a:rPr>
              <a:t>Miniaturised</a:t>
            </a:r>
            <a:endParaRPr lang="sv-SE" sz="26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dirty="0"/>
              <a:t>Gender not a performance indicator in the Global League Tables/ Prestige Economy.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dirty="0"/>
              <a:t>Feminism appropriated by Neoliberalism (individual winners)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dirty="0"/>
              <a:t>Post-Feminism</a:t>
            </a:r>
          </a:p>
          <a:p>
            <a:pPr algn="l">
              <a:buClr>
                <a:srgbClr val="0000FF"/>
              </a:buClr>
            </a:pPr>
            <a:r>
              <a:rPr lang="sv-SE" sz="2600" b="1" dirty="0">
                <a:solidFill>
                  <a:srgbClr val="0000FF"/>
                </a:solidFill>
              </a:rPr>
              <a:t>Magnified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dirty="0"/>
              <a:t>Gender Pay Gap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i="1" dirty="0"/>
              <a:t>MeToo</a:t>
            </a:r>
            <a:r>
              <a:rPr lang="sv-SE" sz="2600" b="1" dirty="0"/>
              <a:t> and </a:t>
            </a:r>
            <a:r>
              <a:rPr lang="sv-SE" sz="2600" b="1" i="1" dirty="0"/>
              <a:t>Time’sUp</a:t>
            </a:r>
            <a:r>
              <a:rPr lang="sv-SE" sz="2600" b="1" dirty="0"/>
              <a:t> Movements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Diversity appropriated for corporate branding?</a:t>
            </a:r>
            <a:endParaRPr lang="sv-SE" sz="26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2600" b="1" dirty="0"/>
              <a:t>De-binarying/ Queering/ Trans awareness.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8898" y="226136"/>
            <a:ext cx="8947036" cy="1043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sv-SE" sz="2400" b="1" dirty="0">
                <a:solidFill>
                  <a:schemeClr val="bg1"/>
                </a:solidFill>
              </a:rPr>
              <a:t> </a:t>
            </a:r>
            <a:r>
              <a:rPr lang="sv-SE" sz="3200" dirty="0">
                <a:solidFill>
                  <a:schemeClr val="bg1"/>
                </a:solidFill>
              </a:rPr>
              <a:t>Gender Occupying Contradictory and Contested Spaces in the Global Knowledge Economy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Picture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775" y="1443789"/>
            <a:ext cx="4436090" cy="5414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30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DD9824-0C95-3E4E-B5CC-1BCE2F32C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98230" y="1554480"/>
            <a:ext cx="4154577" cy="2832562"/>
          </a:xfrm>
        </p:spPr>
        <p:txBody>
          <a:bodyPr>
            <a:normAutofit/>
          </a:bodyPr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Increase representation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of </a:t>
            </a:r>
            <a:r>
              <a:rPr lang="en-US" sz="2000" dirty="0"/>
              <a:t>women in knowledge cultures</a:t>
            </a:r>
            <a:endParaRPr lang="en-GB" sz="2000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Promote/ trouble gendering of knowledge</a:t>
            </a:r>
            <a:endParaRPr lang="en-GB" sz="2000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Apply gender research to social change.</a:t>
            </a:r>
            <a:endParaRPr lang="en-GB" sz="200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94E034-F4A5-494D-85FC-E2AB7E012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800" dirty="0" err="1"/>
              <a:t>Our</a:t>
            </a:r>
            <a:r>
              <a:rPr lang="sv-SE" sz="3800" dirty="0"/>
              <a:t> Tasks?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50AA2F3-1CFC-B74D-A958-AB89DF9D80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28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19A3755-4910-FF42-81BE-C34DBCEB95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37777-92CE-9241-A08F-6F65AA631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7581" y="1743846"/>
            <a:ext cx="4315834" cy="4224692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rgbClr val="0000FF"/>
                </a:solidFill>
              </a:rPr>
              <a:t>Intersectionality</a:t>
            </a:r>
            <a:r>
              <a:rPr lang="en-US" sz="1600" dirty="0"/>
              <a:t> - Increase the representation of women as research leaders + knowledge from diverse communities.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Reinforce</a:t>
            </a:r>
            <a:r>
              <a:rPr lang="en-US" sz="1600" dirty="0"/>
              <a:t> the gender dimension e.g. how will the research benefit women in wider society?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Promote</a:t>
            </a:r>
            <a:r>
              <a:rPr lang="en-US" sz="1600" dirty="0"/>
              <a:t> transparent procedures in the appointment of research gatekeepers.</a:t>
            </a:r>
          </a:p>
          <a:p>
            <a:pPr algn="l"/>
            <a:r>
              <a:rPr lang="en-US" sz="1600" dirty="0" err="1">
                <a:solidFill>
                  <a:srgbClr val="0000FF"/>
                </a:solidFill>
              </a:rPr>
              <a:t>Recognise</a:t>
            </a:r>
            <a:r>
              <a:rPr lang="en-US" sz="1600" dirty="0">
                <a:solidFill>
                  <a:srgbClr val="0000FF"/>
                </a:solidFill>
              </a:rPr>
              <a:t>/ Reward </a:t>
            </a:r>
            <a:r>
              <a:rPr lang="en-US" sz="1600" dirty="0"/>
              <a:t>scholarship as intellectual and social, not just entrepreneurial.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Encourage</a:t>
            </a:r>
            <a:r>
              <a:rPr lang="en-US" sz="1600" dirty="0"/>
              <a:t> knowledge exchange across diverse sectors, nations and disciplines.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Evaluate</a:t>
            </a:r>
            <a:r>
              <a:rPr lang="en-US" sz="1600" dirty="0"/>
              <a:t> - hold to account and consider contract compliance.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Imagine</a:t>
            </a:r>
            <a:r>
              <a:rPr lang="en-US" sz="1600" dirty="0"/>
              <a:t> </a:t>
            </a:r>
            <a:r>
              <a:rPr lang="en-GB" sz="1600" dirty="0"/>
              <a:t>and research the desired futures we want to see.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789C5B0-D045-C042-A363-2A235298C6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Action for Change</a:t>
            </a:r>
          </a:p>
        </p:txBody>
      </p:sp>
      <p:pic>
        <p:nvPicPr>
          <p:cNvPr id="5" name="Picture 56" descr="Finnish Photographer Proves Fairy Forests Are Real In Finland">
            <a:extLst>
              <a:ext uri="{FF2B5EF4-FFF2-40B4-BE49-F238E27FC236}">
                <a16:creationId xmlns:a16="http://schemas.microsoft.com/office/drawing/2014/main" id="{5E9332B0-A865-A643-B969-AAE271942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436275"/>
            <a:ext cx="4442208" cy="532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89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131E2-C84E-9C48-A614-15CE2F8FB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05" y="164177"/>
            <a:ext cx="7221134" cy="185380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0690F5-E6CC-CC4A-B854-6ADF155205C3}"/>
              </a:ext>
            </a:extLst>
          </p:cNvPr>
          <p:cNvSpPr/>
          <p:nvPr/>
        </p:nvSpPr>
        <p:spPr>
          <a:xfrm>
            <a:off x="199505" y="2017984"/>
            <a:ext cx="87325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114DDD"/>
                </a:solidFill>
              </a:rPr>
              <a:t>Follow Up?</a:t>
            </a:r>
          </a:p>
          <a:p>
            <a:pPr>
              <a:buClr>
                <a:srgbClr val="0000FF"/>
              </a:buClr>
            </a:pPr>
            <a:r>
              <a:rPr lang="pt-BR" sz="1200" dirty="0">
                <a:solidFill>
                  <a:schemeClr val="bg1"/>
                </a:solidFill>
              </a:rPr>
              <a:t>Morley, L., Alexiadou, N.  Garaz, S.  </a:t>
            </a:r>
            <a:r>
              <a:rPr lang="en-US" sz="1200" dirty="0">
                <a:solidFill>
                  <a:schemeClr val="bg1"/>
                </a:solidFill>
              </a:rPr>
              <a:t>González-Monteagudo, J. </a:t>
            </a:r>
            <a:r>
              <a:rPr lang="en-GB" sz="1200" dirty="0" err="1">
                <a:solidFill>
                  <a:schemeClr val="bg1"/>
                </a:solidFill>
              </a:rPr>
              <a:t>Taba</a:t>
            </a:r>
            <a:r>
              <a:rPr lang="en-GB" sz="1200" dirty="0">
                <a:solidFill>
                  <a:schemeClr val="bg1"/>
                </a:solidFill>
              </a:rPr>
              <a:t>, M. (2018) </a:t>
            </a:r>
            <a:r>
              <a:rPr lang="en-US" sz="1200" dirty="0" err="1">
                <a:solidFill>
                  <a:schemeClr val="bg1"/>
                </a:solidFill>
              </a:rPr>
              <a:t>Internationalisation</a:t>
            </a:r>
            <a:r>
              <a:rPr lang="en-US" sz="1200" dirty="0">
                <a:solidFill>
                  <a:schemeClr val="bg1"/>
                </a:solidFill>
              </a:rPr>
              <a:t> and Migrant Academics: The Hidden Narratives of Mobility. </a:t>
            </a:r>
            <a:r>
              <a:rPr lang="en-US" sz="1200" i="1" dirty="0">
                <a:solidFill>
                  <a:schemeClr val="bg1"/>
                </a:solidFill>
              </a:rPr>
              <a:t>Higher Education.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76 (3): 537–554.</a:t>
            </a:r>
          </a:p>
          <a:p>
            <a:pPr>
              <a:buClr>
                <a:srgbClr val="0000FF"/>
              </a:buClr>
            </a:pPr>
            <a:r>
              <a:rPr lang="en-GB" sz="1200" dirty="0">
                <a:solidFill>
                  <a:schemeClr val="bg1"/>
                </a:solidFill>
              </a:rPr>
              <a:t>Morley, L. (2018) </a:t>
            </a:r>
            <a:r>
              <a:rPr lang="en-US" sz="1200" dirty="0">
                <a:solidFill>
                  <a:schemeClr val="bg1"/>
                </a:solidFill>
              </a:rPr>
              <a:t>Gender in the Neoliberal Research Economy: An Enervating and Exclusionary Entanglement? </a:t>
            </a:r>
            <a:r>
              <a:rPr lang="en-GB" sz="1200" dirty="0">
                <a:solidFill>
                  <a:schemeClr val="bg1"/>
                </a:solidFill>
              </a:rPr>
              <a:t>In, </a:t>
            </a:r>
            <a:r>
              <a:rPr lang="en-GB" sz="1200" dirty="0" err="1">
                <a:solidFill>
                  <a:schemeClr val="bg1"/>
                </a:solidFill>
              </a:rPr>
              <a:t>Kahlert</a:t>
            </a:r>
            <a:r>
              <a:rPr lang="en-GB" sz="1200" dirty="0">
                <a:solidFill>
                  <a:schemeClr val="bg1"/>
                </a:solidFill>
              </a:rPr>
              <a:t>.  H. (Ed.) </a:t>
            </a:r>
            <a:r>
              <a:rPr lang="en-GB" sz="1200" i="1" dirty="0">
                <a:solidFill>
                  <a:schemeClr val="bg1"/>
                </a:solidFill>
              </a:rPr>
              <a:t>Gender Studies and the New Academic Governance. Global Challenges, </a:t>
            </a:r>
            <a:r>
              <a:rPr lang="en-GB" sz="1200" i="1" dirty="0" err="1">
                <a:solidFill>
                  <a:schemeClr val="bg1"/>
                </a:solidFill>
              </a:rPr>
              <a:t>Glocal</a:t>
            </a:r>
            <a:r>
              <a:rPr lang="en-GB" sz="1200" i="1" dirty="0">
                <a:solidFill>
                  <a:schemeClr val="bg1"/>
                </a:solidFill>
              </a:rPr>
              <a:t> Dynamics, and Local Impacts</a:t>
            </a:r>
            <a:r>
              <a:rPr lang="en-GB" sz="1200" dirty="0">
                <a:solidFill>
                  <a:schemeClr val="bg1"/>
                </a:solidFill>
              </a:rPr>
              <a:t>. Wiesbaden: Springer VS (pp. 15-40). </a:t>
            </a:r>
          </a:p>
          <a:p>
            <a:pPr lvl="0"/>
            <a:r>
              <a:rPr lang="en-GB" sz="1200" dirty="0">
                <a:solidFill>
                  <a:schemeClr val="bg1"/>
                </a:solidFill>
              </a:rPr>
              <a:t>Morley, L. and Crossouard, B. (2016). Gender in the </a:t>
            </a:r>
            <a:r>
              <a:rPr lang="en-GB" sz="1200" dirty="0" err="1">
                <a:solidFill>
                  <a:schemeClr val="bg1"/>
                </a:solidFill>
              </a:rPr>
              <a:t>Neoliberalised</a:t>
            </a:r>
            <a:r>
              <a:rPr lang="en-GB" sz="1200" dirty="0">
                <a:solidFill>
                  <a:schemeClr val="bg1"/>
                </a:solidFill>
              </a:rPr>
              <a:t> Global Academy: the Affective Economy of Women and Leadership in South Asia. </a:t>
            </a:r>
            <a:r>
              <a:rPr lang="en-GB" sz="1200" i="1" dirty="0">
                <a:solidFill>
                  <a:schemeClr val="bg1"/>
                </a:solidFill>
              </a:rPr>
              <a:t>British Journal of Sociology of Education</a:t>
            </a:r>
            <a:r>
              <a:rPr lang="en-GB" sz="1200" dirty="0">
                <a:solidFill>
                  <a:schemeClr val="bg1"/>
                </a:solidFill>
              </a:rPr>
              <a:t> 37(1): 149-168.</a:t>
            </a:r>
          </a:p>
          <a:p>
            <a:r>
              <a:rPr lang="en-GB" sz="1200" dirty="0">
                <a:solidFill>
                  <a:schemeClr val="bg1"/>
                </a:solidFill>
              </a:rPr>
              <a:t>Morley, L. </a:t>
            </a:r>
            <a:r>
              <a:rPr lang="en-GB" sz="1200" dirty="0" err="1">
                <a:solidFill>
                  <a:schemeClr val="bg1"/>
                </a:solidFill>
              </a:rPr>
              <a:t>Berma</a:t>
            </a:r>
            <a:r>
              <a:rPr lang="en-GB" sz="1200" dirty="0">
                <a:solidFill>
                  <a:schemeClr val="bg1"/>
                </a:solidFill>
              </a:rPr>
              <a:t>, M., and </a:t>
            </a:r>
            <a:r>
              <a:rPr lang="en-GB" sz="1200" dirty="0" err="1">
                <a:solidFill>
                  <a:schemeClr val="bg1"/>
                </a:solidFill>
              </a:rPr>
              <a:t>Dato</a:t>
            </a:r>
            <a:r>
              <a:rPr lang="en-GB" sz="1200" dirty="0">
                <a:solidFill>
                  <a:schemeClr val="bg1"/>
                </a:solidFill>
              </a:rPr>
              <a:t>' </a:t>
            </a:r>
            <a:r>
              <a:rPr lang="en-GB" sz="1200" dirty="0" err="1">
                <a:solidFill>
                  <a:schemeClr val="bg1"/>
                </a:solidFill>
              </a:rPr>
              <a:t>Hj</a:t>
            </a:r>
            <a:r>
              <a:rPr lang="en-GB" sz="1200" dirty="0">
                <a:solidFill>
                  <a:schemeClr val="bg1"/>
                </a:solidFill>
              </a:rPr>
              <a:t> Abdul Hamid, B. (2016) Managing Modern Malaysia: Women in Higher Education Leadership. In, </a:t>
            </a:r>
            <a:r>
              <a:rPr lang="en-GB" sz="1200" dirty="0" err="1">
                <a:solidFill>
                  <a:schemeClr val="bg1"/>
                </a:solidFill>
              </a:rPr>
              <a:t>Eggins</a:t>
            </a:r>
            <a:r>
              <a:rPr lang="en-GB" sz="1200" dirty="0">
                <a:solidFill>
                  <a:schemeClr val="bg1"/>
                </a:solidFill>
              </a:rPr>
              <a:t>, H. (Ed) </a:t>
            </a:r>
            <a:r>
              <a:rPr lang="en-GB" sz="1200" i="1" dirty="0">
                <a:solidFill>
                  <a:schemeClr val="bg1"/>
                </a:solidFill>
              </a:rPr>
              <a:t>The Changing Academy – The Changing Academic Profession in International Comparative Perspective.</a:t>
            </a:r>
            <a:r>
              <a:rPr lang="en-GB" sz="1200" dirty="0">
                <a:solidFill>
                  <a:schemeClr val="bg1"/>
                </a:solidFill>
              </a:rPr>
              <a:t> Dordrecht: Springer Publications: 137-154.</a:t>
            </a:r>
          </a:p>
          <a:p>
            <a:r>
              <a:rPr lang="en-GB" sz="1200" dirty="0">
                <a:solidFill>
                  <a:schemeClr val="bg1"/>
                </a:solidFill>
              </a:rPr>
              <a:t>Morley, L. (2015). Troubling Intra-actions: Gender, Neo-liberalism and Research in the Global Academy. </a:t>
            </a:r>
            <a:r>
              <a:rPr lang="en-GB" sz="1200" i="1" dirty="0">
                <a:solidFill>
                  <a:schemeClr val="bg1"/>
                </a:solidFill>
              </a:rPr>
              <a:t>Journal of Education Policy </a:t>
            </a:r>
            <a:r>
              <a:rPr lang="en-GB" sz="1200" dirty="0">
                <a:solidFill>
                  <a:schemeClr val="bg1"/>
                </a:solidFill>
              </a:rPr>
              <a:t>31(1): 28-45.</a:t>
            </a:r>
          </a:p>
          <a:p>
            <a:pPr>
              <a:buClr>
                <a:srgbClr val="0000FF"/>
              </a:buClr>
            </a:pPr>
            <a:r>
              <a:rPr lang="en-GB" sz="1200" b="1" dirty="0">
                <a:solidFill>
                  <a:srgbClr val="114DDD"/>
                </a:solidFill>
              </a:rPr>
              <a:t>CHEER Website: </a:t>
            </a:r>
            <a:r>
              <a:rPr lang="en-GB" sz="1200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www.sussex.ac.uk/education/</a:t>
            </a:r>
            <a:r>
              <a:rPr lang="en-GB" sz="1200" b="1" u="sng" dirty="0">
                <a:solidFill>
                  <a:schemeClr val="bg1"/>
                </a:solidFill>
              </a:rPr>
              <a:t>cheer</a:t>
            </a:r>
            <a:endParaRPr lang="en-GB" sz="1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en-GB" sz="1200" b="1" dirty="0">
                <a:solidFill>
                  <a:srgbClr val="114DDD"/>
                </a:solidFill>
              </a:rPr>
              <a:t>Twitter: </a:t>
            </a:r>
            <a:r>
              <a:rPr lang="sv-SE" sz="1200" b="1" dirty="0">
                <a:solidFill>
                  <a:schemeClr val="bg1"/>
                </a:solidFill>
              </a:rPr>
              <a:t>@SussexCHEER</a:t>
            </a:r>
          </a:p>
          <a:p>
            <a:pPr>
              <a:buClr>
                <a:srgbClr val="0000FF"/>
              </a:buClr>
            </a:pPr>
            <a:r>
              <a:rPr lang="sv-SE" sz="1200" b="1" dirty="0">
                <a:solidFill>
                  <a:srgbClr val="114DDD"/>
                </a:solidFill>
              </a:rPr>
              <a:t>Facebook: </a:t>
            </a:r>
            <a:r>
              <a:rPr lang="sv-SE" sz="12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www.facebook.com/groups/CHEERSussex/</a:t>
            </a:r>
            <a:endParaRPr lang="sv-SE" sz="1200" b="1" dirty="0">
              <a:solidFill>
                <a:schemeClr val="bg1"/>
              </a:solidFill>
            </a:endParaRPr>
          </a:p>
          <a:p>
            <a:pPr>
              <a:buClr>
                <a:srgbClr val="0000FF"/>
              </a:buClr>
            </a:pPr>
            <a:r>
              <a:rPr lang="sv-SE" sz="2400" b="1" dirty="0">
                <a:solidFill>
                  <a:schemeClr val="bg1"/>
                </a:solidFill>
              </a:rPr>
              <a:t/>
            </a:r>
            <a:br>
              <a:rPr lang="sv-SE" sz="2400" b="1" dirty="0">
                <a:solidFill>
                  <a:schemeClr val="bg1"/>
                </a:solidFill>
              </a:rPr>
            </a:b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95710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2280</TotalTime>
  <Words>876</Words>
  <Application>Microsoft Office PowerPoint</Application>
  <PresentationFormat>On-screen Show (4:3)</PresentationFormat>
  <Paragraphs>120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Why Should Women Lead Research?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Gender Occupying Contradictory and Contested Spaces in the Global Knowledge Economy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399</cp:revision>
  <dcterms:created xsi:type="dcterms:W3CDTF">2016-06-09T09:36:01Z</dcterms:created>
  <dcterms:modified xsi:type="dcterms:W3CDTF">2019-11-14T12:56:27Z</dcterms:modified>
</cp:coreProperties>
</file>