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6"/>
  </p:notesMasterIdLst>
  <p:handoutMasterIdLst>
    <p:handoutMasterId r:id="rId17"/>
  </p:handoutMasterIdLst>
  <p:sldIdLst>
    <p:sldId id="256" r:id="rId10"/>
    <p:sldId id="258" r:id="rId11"/>
    <p:sldId id="259" r:id="rId12"/>
    <p:sldId id="261" r:id="rId13"/>
    <p:sldId id="260" r:id="rId14"/>
    <p:sldId id="34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14DDD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6395" autoAdjust="0"/>
  </p:normalViewPr>
  <p:slideViewPr>
    <p:cSldViewPr snapToGrid="0" showGuides="1">
      <p:cViewPr varScale="1">
        <p:scale>
          <a:sx n="86" d="100"/>
          <a:sy n="86" d="100"/>
        </p:scale>
        <p:origin x="1243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3252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ifs.org.uk/publications/1486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7.xml"/><Relationship Id="rId4" Type="http://schemas.openxmlformats.org/officeDocument/2006/relationships/hyperlink" Target="http://www.facebook.com/groups/CHEERSusse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2999" y="3364388"/>
            <a:ext cx="6858000" cy="624580"/>
          </a:xfrm>
        </p:spPr>
        <p:txBody>
          <a:bodyPr/>
          <a:lstStyle/>
          <a:p>
            <a:r>
              <a:rPr lang="en-GB" sz="2400" b="1" dirty="0"/>
              <a:t>Professor Louise Morley</a:t>
            </a:r>
          </a:p>
          <a:p>
            <a:r>
              <a:rPr lang="en-GB" sz="1800"/>
              <a:t>COVID-19, </a:t>
            </a:r>
            <a:r>
              <a:rPr lang="en-GB" sz="1800" dirty="0"/>
              <a:t>Women and Governments Webinar, </a:t>
            </a:r>
            <a:br>
              <a:rPr lang="en-GB" sz="1800" dirty="0"/>
            </a:br>
            <a:r>
              <a:rPr lang="en-GB" sz="1800" dirty="0"/>
              <a:t>University of Malta, July 2020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9011" y="845800"/>
            <a:ext cx="8345977" cy="2270262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</a:pPr>
            <a:r>
              <a:rPr lang="en-GB" sz="3200" b="1" dirty="0"/>
              <a:t>Which Inequalities Have Surfaced/ Been Reinforced by the </a:t>
            </a:r>
            <a:br>
              <a:rPr lang="en-GB" sz="3200" b="1" dirty="0"/>
            </a:br>
            <a:r>
              <a:rPr lang="en-GB" sz="3200" b="1" dirty="0"/>
              <a:t>Pandemic Crisis?</a:t>
            </a:r>
            <a:br>
              <a:rPr lang="en-GB" dirty="0"/>
            </a:br>
            <a:endParaRPr lang="en-GB" sz="3600" b="1" dirty="0">
              <a:solidFill>
                <a:srgbClr val="0000FF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69F2C2-024E-9F45-9AE5-4C5D2DC0A1F8}"/>
              </a:ext>
            </a:extLst>
          </p:cNvPr>
          <p:cNvSpPr/>
          <p:nvPr/>
        </p:nvSpPr>
        <p:spPr>
          <a:xfrm>
            <a:off x="200723" y="122663"/>
            <a:ext cx="860874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114DDD"/>
                </a:solidFill>
              </a:rPr>
              <a:t>COVID-19</a:t>
            </a:r>
            <a:r>
              <a:rPr lang="en-GB" b="1" dirty="0"/>
              <a:t> </a:t>
            </a:r>
            <a:endParaRPr lang="en-GB" sz="1600" b="1" dirty="0">
              <a:solidFill>
                <a:srgbClr val="114DD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Exposed</a:t>
            </a:r>
            <a:r>
              <a:rPr lang="en-GB" sz="1600" b="1" dirty="0"/>
              <a:t> </a:t>
            </a:r>
            <a:r>
              <a:rPr lang="en-GB" sz="1600" b="1" dirty="0">
                <a:solidFill>
                  <a:schemeClr val="bg1"/>
                </a:solidFill>
              </a:rPr>
              <a:t>the fragilities of neoliberal capitalism/ crisis injustice – welfare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Reinforced</a:t>
            </a:r>
            <a:r>
              <a:rPr lang="en-GB" sz="1600" b="1" dirty="0"/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necropolitics</a:t>
            </a:r>
            <a:r>
              <a:rPr lang="en-GB" sz="1600" b="1" dirty="0">
                <a:solidFill>
                  <a:schemeClr val="bg1"/>
                </a:solidFill>
              </a:rPr>
              <a:t> - whose humanity counts? Whose lives matter?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Infected</a:t>
            </a:r>
            <a:r>
              <a:rPr lang="en-GB" sz="1600" b="1" dirty="0"/>
              <a:t> </a:t>
            </a:r>
            <a:r>
              <a:rPr lang="en-GB" sz="1600" b="1" dirty="0">
                <a:solidFill>
                  <a:schemeClr val="bg1"/>
                </a:solidFill>
              </a:rPr>
              <a:t>relationships, infrastructures, mobilities, networks, activities, cultures, and mental health as well as bodies.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Revealed</a:t>
            </a:r>
            <a:r>
              <a:rPr lang="en-GB" sz="1600" b="1" dirty="0"/>
              <a:t> </a:t>
            </a:r>
            <a:r>
              <a:rPr lang="en-GB" sz="1600" b="1" dirty="0">
                <a:solidFill>
                  <a:schemeClr val="bg1"/>
                </a:solidFill>
              </a:rPr>
              <a:t>priorities, values and maldistributions: unevenness in access to education, healthcare, housing, and nutrition.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Normalised</a:t>
            </a:r>
            <a:r>
              <a:rPr lang="en-GB" sz="1600" b="1" dirty="0">
                <a:solidFill>
                  <a:srgbClr val="114DDD"/>
                </a:solidFill>
              </a:rPr>
              <a:t> </a:t>
            </a:r>
            <a:r>
              <a:rPr lang="en-GB" sz="1600" b="1" dirty="0">
                <a:solidFill>
                  <a:schemeClr val="bg1"/>
                </a:solidFill>
              </a:rPr>
              <a:t>structures of intimacy as long-term monogamous relationships in which partners share living space.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Emphasised</a:t>
            </a:r>
            <a:r>
              <a:rPr lang="en-GB" sz="1600" b="1" dirty="0">
                <a:solidFill>
                  <a:schemeClr val="bg1"/>
                </a:solidFill>
              </a:rPr>
              <a:t> the potency of the post-human e.g. digital, screens, masks, visors, water.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14DDD"/>
                </a:solidFill>
              </a:rPr>
              <a:t>Amplified</a:t>
            </a:r>
            <a:r>
              <a:rPr lang="en-GB" sz="1600" b="1" dirty="0"/>
              <a:t> </a:t>
            </a:r>
            <a:r>
              <a:rPr lang="en-GB" sz="1600" b="1" dirty="0">
                <a:solidFill>
                  <a:schemeClr val="bg1"/>
                </a:solidFill>
              </a:rPr>
              <a:t>and coincided multiple crises e.g. </a:t>
            </a:r>
            <a:r>
              <a:rPr lang="en-GB" sz="1600" b="1" i="1" dirty="0">
                <a:solidFill>
                  <a:schemeClr val="bg1"/>
                </a:solidFill>
              </a:rPr>
              <a:t>Black Lives Matter</a:t>
            </a:r>
            <a:r>
              <a:rPr lang="en-GB" sz="1600" b="1" dirty="0">
                <a:solidFill>
                  <a:schemeClr val="bg1"/>
                </a:solidFill>
              </a:rPr>
              <a:t>; Climate Change; Decolonisation; fragile states; conflict; border crossings.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Created </a:t>
            </a:r>
            <a:r>
              <a:rPr lang="en-GB" sz="1600" b="1" dirty="0">
                <a:solidFill>
                  <a:schemeClr val="bg1"/>
                </a:solidFill>
              </a:rPr>
              <a:t>an affective economy that circulates fear, anxiety, loss, frustration, insecurity, trauma.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Highlighted</a:t>
            </a:r>
            <a:r>
              <a:rPr lang="en-GB" sz="1600" b="1" dirty="0"/>
              <a:t> </a:t>
            </a:r>
            <a:r>
              <a:rPr lang="en-GB" sz="1600" b="1" dirty="0">
                <a:solidFill>
                  <a:schemeClr val="bg1"/>
                </a:solidFill>
              </a:rPr>
              <a:t>absurdity of our previous </a:t>
            </a:r>
            <a:r>
              <a:rPr lang="en-GB" sz="1600" b="1" i="1" dirty="0">
                <a:solidFill>
                  <a:schemeClr val="bg1"/>
                </a:solidFill>
              </a:rPr>
              <a:t>modus operandi</a:t>
            </a:r>
            <a:r>
              <a:rPr lang="en-GB" sz="1600" b="1" dirty="0">
                <a:solidFill>
                  <a:schemeClr val="bg1"/>
                </a:solidFill>
              </a:rPr>
              <a:t> – The Great Pause.</a:t>
            </a:r>
          </a:p>
          <a:p>
            <a:endParaRPr lang="en-GB" sz="1600" b="1" dirty="0">
              <a:solidFill>
                <a:schemeClr val="bg1"/>
              </a:solidFill>
            </a:endParaRP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6B39EE-C213-3F4B-8696-BCB22F888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36" y="4248614"/>
            <a:ext cx="8474927" cy="23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E70E0E6-E16B-1143-B3C6-C8ECEBF52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098" y="144967"/>
            <a:ext cx="7108902" cy="256478"/>
          </a:xfrm>
        </p:spPr>
        <p:txBody>
          <a:bodyPr/>
          <a:lstStyle/>
          <a:p>
            <a:r>
              <a:rPr lang="en-GB" sz="2000" b="1" dirty="0">
                <a:solidFill>
                  <a:srgbClr val="0000FF"/>
                </a:solidFill>
              </a:rPr>
              <a:t>An Assemblage of Gendered Forces: Which Women?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423F61-52B9-B347-93A9-B3DAE16A855B}"/>
              </a:ext>
            </a:extLst>
          </p:cNvPr>
          <p:cNvSpPr/>
          <p:nvPr/>
        </p:nvSpPr>
        <p:spPr>
          <a:xfrm>
            <a:off x="144965" y="501805"/>
            <a:ext cx="875370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 err="1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Retraditionalised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heteronormative constructions of the household.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GB" sz="1600" b="1" dirty="0" err="1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Responsibilised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women with childcare, elderly care, home schooling, hygiene (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OECD).</a:t>
            </a:r>
            <a:endParaRPr lang="en-GB" sz="1600" b="1" dirty="0">
              <a:solidFill>
                <a:schemeClr val="bg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 err="1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Invisibilised</a:t>
            </a: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communities e.g.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LGBTQAI+. Women = heterosexual mothers.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</a:rPr>
              <a:t> Ignored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intersectionality</a:t>
            </a: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and diverse </a:t>
            </a:r>
            <a:r>
              <a:rPr lang="en-GB" sz="1600" b="1" dirty="0">
                <a:solidFill>
                  <a:schemeClr val="bg1"/>
                </a:solidFill>
              </a:rPr>
              <a:t>agentic capacities - BAME, class, disability, trans.</a:t>
            </a:r>
            <a:endParaRPr lang="en-GB" sz="16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Homogenised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category of vulnerability-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ageist and racist discourses of risk/‘the other’.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</a:rPr>
              <a:t>Disrupted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 Public/ Private Boundaries- employers requisitioned homes/ personal spaces; assumes resources. Home as a gendered site, with </a:t>
            </a:r>
            <a:r>
              <a:rPr lang="en-GB" sz="1600" b="1" dirty="0">
                <a:solidFill>
                  <a:schemeClr val="bg1"/>
                </a:solidFill>
              </a:rPr>
              <a:t>leisure-work-care-assemblages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. Living at Work, rather than Working from Home.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Created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preconditions for domestic violence - women locked down with abusers/ support services closed/ immobility. </a:t>
            </a:r>
            <a:r>
              <a:rPr lang="en-GB" sz="1600" b="1" dirty="0">
                <a:solidFill>
                  <a:schemeClr val="bg1"/>
                </a:solidFill>
              </a:rPr>
              <a:t>Home as a safe/ frictionless place to retreat from contagion?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Silenced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gender equality initiatives e.g. suspension of EP committees; roll back on reproductive (Poland), trans (Hungary, UK GRA) rights.</a:t>
            </a:r>
            <a:endParaRPr lang="en-GB" sz="16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Reasserted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authority as male - lack of women experts/ scientists.</a:t>
            </a:r>
          </a:p>
          <a:p>
            <a:pPr marL="342900" indent="-342900">
              <a:buFont typeface="Symbol" pitchFamily="2" charset="2"/>
              <a:buChar char=""/>
            </a:pPr>
            <a:endParaRPr lang="en-GB" sz="1600" b="1" dirty="0">
              <a:solidFill>
                <a:schemeClr val="bg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endParaRPr lang="en-GB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A3D48-AF4F-654E-850A-CD59597AA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005" y="4733373"/>
            <a:ext cx="3289611" cy="19796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06CEDA-59BF-FE47-AC1F-1E5873919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6" y="4733373"/>
            <a:ext cx="3289611" cy="19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7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99E9F3-B43D-E94C-91BC-5A818E8E4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67268"/>
            <a:ext cx="6858000" cy="557562"/>
          </a:xfrm>
        </p:spPr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</a:rPr>
              <a:t>Public Health v the Economy Binary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EF1151-B5F5-1F44-80AF-6B6B0C8EB411}"/>
              </a:ext>
            </a:extLst>
          </p:cNvPr>
          <p:cNvSpPr/>
          <p:nvPr/>
        </p:nvSpPr>
        <p:spPr>
          <a:xfrm>
            <a:off x="412595" y="802889"/>
            <a:ext cx="826305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</a:rPr>
              <a:t>Sacrificed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 women’s careers and economic viability to provide care at home. In Europe and North America, working women contribute 35% - 45% of their country’s GDP. 740 million women globally work in the informal economy.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Slowed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women’s economic progress -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half a century (UN, the World Economic Forum).</a:t>
            </a: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Endangered</a:t>
            </a:r>
            <a:r>
              <a:rPr lang="en-GB" sz="1600" b="1" dirty="0">
                <a:solidFill>
                  <a:schemeClr val="bg1"/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women on the frontline -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79% of healthcare workers in the UK are women.</a:t>
            </a:r>
            <a:endParaRPr lang="en-GB" sz="1600" b="1" dirty="0">
              <a:solidFill>
                <a:schemeClr val="bg1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Revealed</a:t>
            </a:r>
            <a:r>
              <a:rPr lang="en-GB" sz="1600" b="1" dirty="0">
                <a:solidFill>
                  <a:schemeClr val="bg1"/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the Gender Pay Gap (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18% to 45% in the UK), and industry segregation.</a:t>
            </a:r>
            <a:endParaRPr lang="en-GB" sz="1600" b="1" dirty="0">
              <a:solidFill>
                <a:schemeClr val="bg1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Disposed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of women who are precariously employed - Gig Economy. 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Mothers 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47% more likely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</a:rPr>
              <a:t> to lose jobs than fathers (Institute of Fiscal Studies), and more likely to be furloughed and hours cut back 50% more.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GB" sz="16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Ignored</a:t>
            </a:r>
            <a:r>
              <a:rPr lang="en-GB" sz="16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how British women take more places at university, get better grades, graduate at higher rates and go on to postgraduate work more often than men.</a:t>
            </a:r>
            <a:endParaRPr lang="en-GB" sz="1600" b="1" dirty="0">
              <a:solidFill>
                <a:schemeClr val="bg1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endParaRPr lang="en-GB" b="1" dirty="0">
              <a:solidFill>
                <a:schemeClr val="bg1"/>
              </a:solidFill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78783E-007D-9C47-8D53-DF5EC716A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84" y="4348976"/>
            <a:ext cx="3144644" cy="2341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0D12B3-7EC7-1741-884A-1A2008A094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59" y="4348976"/>
            <a:ext cx="3490330" cy="224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3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39E34F-D529-CF4C-8295-29A2194B6E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61932" y="1639229"/>
            <a:ext cx="4047892" cy="4549698"/>
          </a:xfrm>
        </p:spPr>
        <p:txBody>
          <a:bodyPr>
            <a:normAutofit/>
          </a:bodyPr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Shifting </a:t>
            </a:r>
            <a:r>
              <a:rPr lang="en-GB" sz="1600" b="1" dirty="0"/>
              <a:t>temporalities and contingencies- stillness- Zen- staying with the present/ trouble.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Snapping</a:t>
            </a:r>
            <a:r>
              <a:rPr lang="en-GB" sz="1600" b="1" dirty="0"/>
              <a:t> Points and Resistance.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Slowing </a:t>
            </a:r>
            <a:r>
              <a:rPr lang="en-GB" sz="1600" b="1" dirty="0"/>
              <a:t>down in the Post-mobility world – implications for internationalisation – valorising the local without parochialism and nationalism.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Maintaining</a:t>
            </a:r>
            <a:r>
              <a:rPr lang="en-GB" sz="1600" b="1" dirty="0"/>
              <a:t> global coalitions and nomadic thought.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Reflecting/Acting </a:t>
            </a:r>
            <a:r>
              <a:rPr lang="en-GB" sz="1600" b="1" dirty="0"/>
              <a:t> to create the gendered order that we want to see?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Renewal</a:t>
            </a:r>
            <a:r>
              <a:rPr lang="en-GB" sz="1600" b="1" dirty="0"/>
              <a:t>, rather than returning to pre-pandemic ‘normality’.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endParaRPr lang="en-GB" sz="2000" b="1" dirty="0"/>
          </a:p>
          <a:p>
            <a:endParaRPr lang="en-US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C61A42-3FA9-9D4D-AC0F-E91A62829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5399" y="337213"/>
            <a:ext cx="7958526" cy="911724"/>
          </a:xfrm>
        </p:spPr>
        <p:txBody>
          <a:bodyPr>
            <a:normAutofit fontScale="55000" lnSpcReduction="20000"/>
          </a:bodyPr>
          <a:lstStyle/>
          <a:p>
            <a:r>
              <a:rPr lang="en-GB" b="1" dirty="0"/>
              <a:t> </a:t>
            </a:r>
            <a:endParaRPr lang="en-GB" dirty="0"/>
          </a:p>
          <a:p>
            <a:r>
              <a:rPr lang="en-GB" sz="5800" b="1" dirty="0">
                <a:solidFill>
                  <a:srgbClr val="0000FF"/>
                </a:solidFill>
              </a:rPr>
              <a:t>What New Land Do We Inhabit?</a:t>
            </a:r>
            <a:endParaRPr lang="en-GB" sz="5800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B36CDE9-D1CB-BF48-B525-70069918DB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1" b="7171"/>
          <a:stretch>
            <a:fillRect/>
          </a:stretch>
        </p:blipFill>
        <p:spPr>
          <a:xfrm>
            <a:off x="234176" y="1454403"/>
            <a:ext cx="4296929" cy="5202875"/>
          </a:xfrm>
        </p:spPr>
      </p:pic>
    </p:spTree>
    <p:extLst>
      <p:ext uri="{BB962C8B-B14F-4D97-AF65-F5344CB8AC3E}">
        <p14:creationId xmlns:p14="http://schemas.microsoft.com/office/powerpoint/2010/main" val="1979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131E2-C84E-9C48-A614-15CE2F8FB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137" y="205741"/>
            <a:ext cx="8325852" cy="21374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0690F5-E6CC-CC4A-B854-6ADF155205C3}"/>
              </a:ext>
            </a:extLst>
          </p:cNvPr>
          <p:cNvSpPr/>
          <p:nvPr/>
        </p:nvSpPr>
        <p:spPr>
          <a:xfrm>
            <a:off x="182880" y="2343152"/>
            <a:ext cx="87325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</a:pPr>
            <a:r>
              <a:rPr lang="en-GB" sz="3200" b="1" dirty="0">
                <a:solidFill>
                  <a:srgbClr val="114DDD"/>
                </a:solidFill>
              </a:rPr>
              <a:t>CHEER Website: </a:t>
            </a:r>
            <a:r>
              <a:rPr lang="en-GB" sz="3200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www.sussex.ac.uk/education/</a:t>
            </a:r>
            <a:r>
              <a:rPr lang="en-GB" sz="3200" b="1" u="sng" dirty="0">
                <a:solidFill>
                  <a:schemeClr val="bg1"/>
                </a:solidFill>
              </a:rPr>
              <a:t>cheer</a:t>
            </a:r>
            <a:endParaRPr lang="en-GB" sz="3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3200" b="1" dirty="0">
                <a:solidFill>
                  <a:srgbClr val="114DDD"/>
                </a:solidFill>
              </a:rPr>
              <a:t>Twitter: </a:t>
            </a:r>
            <a:r>
              <a:rPr lang="sv-SE" sz="3200" b="1" dirty="0">
                <a:solidFill>
                  <a:schemeClr val="bg1"/>
                </a:solidFill>
              </a:rPr>
              <a:t>@</a:t>
            </a:r>
            <a:r>
              <a:rPr lang="sv-SE" sz="3200" b="1" dirty="0" err="1">
                <a:solidFill>
                  <a:schemeClr val="bg1"/>
                </a:solidFill>
              </a:rPr>
              <a:t>SussexCHEER</a:t>
            </a:r>
            <a:endParaRPr lang="sv-SE" sz="3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sv-SE" sz="3200" b="1" dirty="0">
                <a:solidFill>
                  <a:srgbClr val="114DDD"/>
                </a:solidFill>
              </a:rPr>
              <a:t>Facebook: </a:t>
            </a:r>
            <a:r>
              <a:rPr lang="sv-SE" sz="32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www.facebook.com/groups/CHEERSussex/</a:t>
            </a:r>
            <a:endParaRPr lang="sv-SE" sz="3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br>
              <a:rPr lang="sv-SE" sz="3600" b="1" dirty="0">
                <a:solidFill>
                  <a:schemeClr val="bg1"/>
                </a:solidFill>
              </a:rPr>
            </a:b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621158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2909</TotalTime>
  <Words>650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Arial</vt:lpstr>
      <vt:lpstr>Calibri</vt:lpstr>
      <vt:lpstr>Georgia</vt:lpstr>
      <vt:lpstr>Symbol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Which Inequalities Have Surfaced/ Been Reinforced by the  Pandemic Crisis?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451</cp:revision>
  <dcterms:created xsi:type="dcterms:W3CDTF">2016-06-09T09:36:01Z</dcterms:created>
  <dcterms:modified xsi:type="dcterms:W3CDTF">2020-07-14T08:35:24Z</dcterms:modified>
</cp:coreProperties>
</file>