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18"/>
  </p:notesMasterIdLst>
  <p:handoutMasterIdLst>
    <p:handoutMasterId r:id="rId19"/>
  </p:handoutMasterIdLst>
  <p:sldIdLst>
    <p:sldId id="257" r:id="rId10"/>
    <p:sldId id="259" r:id="rId11"/>
    <p:sldId id="262" r:id="rId12"/>
    <p:sldId id="261" r:id="rId13"/>
    <p:sldId id="260" r:id="rId14"/>
    <p:sldId id="263" r:id="rId15"/>
    <p:sldId id="264" r:id="rId16"/>
    <p:sldId id="25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35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12/12/2017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 smtClean="0"/>
              <a:t>Drag your image here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Logo</a:t>
            </a:r>
            <a:endParaRPr lang="en-GB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 smtClean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 smtClean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 smtClean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Statement/</a:t>
            </a:r>
            <a:br>
              <a:rPr lang="en-US" dirty="0" smtClean="0"/>
            </a:br>
            <a:r>
              <a:rPr lang="en-US" dirty="0" smtClean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 smtClean="0"/>
              <a:t>Photo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88515" y="1039661"/>
            <a:ext cx="4133589" cy="4092879"/>
          </a:xfrm>
        </p:spPr>
        <p:txBody>
          <a:bodyPr/>
          <a:lstStyle/>
          <a:p>
            <a:pPr algn="l"/>
            <a:endParaRPr lang="en-GB" sz="2800" i="1" dirty="0" smtClean="0"/>
          </a:p>
          <a:p>
            <a:pPr algn="l"/>
            <a:r>
              <a:rPr lang="en-GB" sz="2800" i="1" dirty="0" smtClean="0">
                <a:latin typeface="Georgia" panose="02040502050405020303" pitchFamily="18" charset="0"/>
              </a:rPr>
              <a:t>Changing Learning:  Learning to Change?</a:t>
            </a:r>
          </a:p>
          <a:p>
            <a:pPr algn="l"/>
            <a:endParaRPr lang="en-GB" sz="3200" i="1" dirty="0" smtClean="0">
              <a:latin typeface="Georgia" panose="02040502050405020303" pitchFamily="18" charset="0"/>
            </a:endParaRPr>
          </a:p>
          <a:p>
            <a:pPr algn="l"/>
            <a:r>
              <a:rPr lang="en-GB" sz="2400" dirty="0" smtClean="0">
                <a:latin typeface="Georgia" panose="02040502050405020303" pitchFamily="18" charset="0"/>
              </a:rPr>
              <a:t>(</a:t>
            </a:r>
            <a:r>
              <a:rPr lang="en-GB" sz="2400" dirty="0">
                <a:latin typeface="Georgia" panose="02040502050405020303" pitchFamily="18" charset="0"/>
              </a:rPr>
              <a:t>P</a:t>
            </a:r>
            <a:r>
              <a:rPr lang="en-GB" sz="2400" dirty="0" smtClean="0">
                <a:latin typeface="Georgia" panose="02040502050405020303" pitchFamily="18" charset="0"/>
              </a:rPr>
              <a:t>art of an international, </a:t>
            </a:r>
            <a:r>
              <a:rPr lang="en-GB" sz="2400" dirty="0" smtClean="0">
                <a:latin typeface="Georgia" panose="02040502050405020303" pitchFamily="18" charset="0"/>
              </a:rPr>
              <a:t>postgraduate </a:t>
            </a:r>
            <a:r>
              <a:rPr lang="en-GB" sz="2400" dirty="0" smtClean="0">
                <a:latin typeface="Georgia" panose="02040502050405020303" pitchFamily="18" charset="0"/>
              </a:rPr>
              <a:t>teaching programme)</a:t>
            </a:r>
          </a:p>
          <a:p>
            <a:pPr algn="l"/>
            <a:endParaRPr lang="en-GB" sz="2400" dirty="0"/>
          </a:p>
          <a:p>
            <a:pPr algn="l"/>
            <a:r>
              <a:rPr lang="en-GB" sz="2400" dirty="0" smtClean="0"/>
              <a:t> </a:t>
            </a:r>
            <a:endParaRPr lang="en-GB" sz="2400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CENTRE FOR HIGHER EDUCATION AND EQUITY RESEARCH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9"/>
          <a:stretch/>
        </p:blipFill>
        <p:spPr>
          <a:xfrm>
            <a:off x="4737965" y="1039661"/>
            <a:ext cx="4080357" cy="4092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8515" y="4384793"/>
            <a:ext cx="2680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Rebecca Webb</a:t>
            </a:r>
            <a:endParaRPr lang="en-GB" sz="28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01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85399" y="652071"/>
            <a:ext cx="7958526" cy="491443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What I Am Asking?</a:t>
            </a:r>
            <a:endParaRPr lang="en-GB" dirty="0"/>
          </a:p>
        </p:txBody>
      </p:sp>
      <p:sp>
        <p:nvSpPr>
          <p:cNvPr id="8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CENTRE FOR HIGHER EDUCATION AND EQUITY RESEARCH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218131" y="1436275"/>
            <a:ext cx="4346531" cy="4678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  <a:latin typeface="+mj-lt"/>
              </a:rPr>
              <a:t>What does it mean to learn as a post-graduate student on an international teacher education programme in one university in the UK contemporaneously?</a:t>
            </a:r>
          </a:p>
          <a:p>
            <a:endParaRPr lang="en-GB" b="1" dirty="0">
              <a:solidFill>
                <a:schemeClr val="bg1"/>
              </a:solidFill>
              <a:latin typeface="+mj-lt"/>
            </a:endParaRPr>
          </a:p>
          <a:p>
            <a:endParaRPr lang="en-GB" b="1" dirty="0" smtClean="0">
              <a:solidFill>
                <a:schemeClr val="bg1"/>
              </a:solidFill>
              <a:latin typeface="+mj-lt"/>
            </a:endParaRPr>
          </a:p>
          <a:p>
            <a:r>
              <a:rPr lang="en-GB" b="1" i="1" dirty="0" smtClean="0">
                <a:solidFill>
                  <a:schemeClr val="bg1"/>
                </a:solidFill>
                <a:latin typeface="+mj-lt"/>
              </a:rPr>
              <a:t>What does learning imply of the learner?</a:t>
            </a:r>
          </a:p>
          <a:p>
            <a:r>
              <a:rPr lang="en-GB" b="1" i="1" dirty="0" smtClean="0">
                <a:solidFill>
                  <a:srgbClr val="0000FF"/>
                </a:solidFill>
                <a:latin typeface="+mj-lt"/>
              </a:rPr>
              <a:t>(Webb &amp; </a:t>
            </a:r>
            <a:r>
              <a:rPr lang="en-GB" b="1" i="1" dirty="0" err="1" smtClean="0">
                <a:solidFill>
                  <a:srgbClr val="0000FF"/>
                </a:solidFill>
                <a:latin typeface="+mj-lt"/>
              </a:rPr>
              <a:t>Crossouard</a:t>
            </a:r>
            <a:r>
              <a:rPr lang="en-GB" b="1" i="1" dirty="0" smtClean="0">
                <a:solidFill>
                  <a:srgbClr val="0000FF"/>
                </a:solidFill>
                <a:latin typeface="+mj-lt"/>
              </a:rPr>
              <a:t>, 2015)</a:t>
            </a:r>
          </a:p>
          <a:p>
            <a:endParaRPr lang="en-GB" b="1" i="1" dirty="0">
              <a:solidFill>
                <a:schemeClr val="bg1"/>
              </a:solidFill>
              <a:latin typeface="+mj-lt"/>
            </a:endParaRPr>
          </a:p>
          <a:p>
            <a:r>
              <a:rPr lang="en-GB" b="1" i="1" dirty="0" smtClean="0">
                <a:solidFill>
                  <a:schemeClr val="bg1"/>
                </a:solidFill>
                <a:latin typeface="+mj-lt"/>
              </a:rPr>
              <a:t>What is presumed of the power of learning to change? </a:t>
            </a:r>
          </a:p>
          <a:p>
            <a:r>
              <a:rPr lang="en-GB" b="1" i="1" dirty="0" smtClean="0">
                <a:solidFill>
                  <a:srgbClr val="0000FF"/>
                </a:solidFill>
                <a:latin typeface="+mj-lt"/>
              </a:rPr>
              <a:t>(Bingham, </a:t>
            </a:r>
            <a:r>
              <a:rPr lang="en-GB" b="1" i="1" dirty="0" err="1" smtClean="0">
                <a:solidFill>
                  <a:srgbClr val="0000FF"/>
                </a:solidFill>
                <a:latin typeface="+mj-lt"/>
              </a:rPr>
              <a:t>Biesta</a:t>
            </a:r>
            <a:r>
              <a:rPr lang="en-GB" b="1" i="1" dirty="0" smtClean="0">
                <a:solidFill>
                  <a:srgbClr val="0000FF"/>
                </a:solidFill>
                <a:latin typeface="+mj-lt"/>
              </a:rPr>
              <a:t> and Rancière, 2010)</a:t>
            </a:r>
            <a:endParaRPr lang="en-GB" b="1" i="1" dirty="0">
              <a:solidFill>
                <a:srgbClr val="0000FF"/>
              </a:solidFill>
              <a:latin typeface="+mj-lt"/>
            </a:endParaRPr>
          </a:p>
          <a:p>
            <a:endParaRPr lang="en-GB" i="1" dirty="0">
              <a:solidFill>
                <a:schemeClr val="bg1"/>
              </a:solidFill>
            </a:endParaRP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3" b="17133"/>
          <a:stretch>
            <a:fillRect/>
          </a:stretch>
        </p:blipFill>
        <p:spPr>
          <a:xfrm>
            <a:off x="4659682" y="1436275"/>
            <a:ext cx="4395421" cy="5325257"/>
          </a:xfrm>
        </p:spPr>
      </p:pic>
    </p:spTree>
    <p:extLst>
      <p:ext uri="{BB962C8B-B14F-4D97-AF65-F5344CB8AC3E}">
        <p14:creationId xmlns:p14="http://schemas.microsoft.com/office/powerpoint/2010/main" val="1679913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3200" b="1" dirty="0" smtClean="0"/>
              <a:t>Subjects and Objects: </a:t>
            </a:r>
          </a:p>
          <a:p>
            <a:r>
              <a:rPr lang="en-GB" sz="3200" b="1" dirty="0" smtClean="0"/>
              <a:t>The Students?  The Programme?</a:t>
            </a:r>
            <a:endParaRPr lang="en-GB" sz="3200" b="1" dirty="0"/>
          </a:p>
        </p:txBody>
      </p:sp>
      <p:pic>
        <p:nvPicPr>
          <p:cNvPr id="7" name="Picture 2" descr="http://hcfifdhyt-res.cloudinary.com/image/fetch/c_limit,f_auto,a_exif/http:/d20uo2axdbh83k.cloudfront.net/20141106/67317092562e17103332c6868f9d131e/IMG_0963.jpg"/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3" r="8363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363255" y="1436275"/>
            <a:ext cx="5085567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1600" b="1" dirty="0" smtClean="0">
                <a:solidFill>
                  <a:srgbClr val="0000FF"/>
                </a:solidFill>
                <a:latin typeface="+mj-lt"/>
              </a:rPr>
              <a:t>SUBJECTS:  </a:t>
            </a:r>
          </a:p>
          <a:p>
            <a:pPr marL="742950" lvl="1" indent="-285750">
              <a:buFont typeface="Arial"/>
              <a:buChar char="•"/>
            </a:pPr>
            <a:r>
              <a:rPr lang="en-GB" sz="1600" b="1" dirty="0" smtClean="0">
                <a:solidFill>
                  <a:schemeClr val="bg1"/>
                </a:solidFill>
                <a:latin typeface="+mj-lt"/>
              </a:rPr>
              <a:t>Scholarship programme – Central Asian state</a:t>
            </a:r>
          </a:p>
          <a:p>
            <a:pPr marL="742950" lvl="1" indent="-285750">
              <a:buFont typeface="Arial"/>
              <a:buChar char="•"/>
            </a:pPr>
            <a:endParaRPr lang="en-GB" sz="1600" b="1" dirty="0" smtClean="0">
              <a:solidFill>
                <a:schemeClr val="bg1"/>
              </a:solidFill>
              <a:latin typeface="+mj-lt"/>
            </a:endParaRPr>
          </a:p>
          <a:p>
            <a:pPr marL="742950" lvl="1" indent="-285750">
              <a:buFont typeface="Arial"/>
              <a:buChar char="•"/>
            </a:pPr>
            <a:r>
              <a:rPr lang="en-GB" sz="1600" b="1" dirty="0">
                <a:solidFill>
                  <a:schemeClr val="bg1"/>
                </a:solidFill>
                <a:latin typeface="+mj-lt"/>
              </a:rPr>
              <a:t>‘Expert teachers’ of mathematics, physics, chemistry, biology and </a:t>
            </a:r>
            <a:r>
              <a:rPr lang="en-GB" sz="1600" b="1" dirty="0" smtClean="0">
                <a:solidFill>
                  <a:schemeClr val="bg1"/>
                </a:solidFill>
                <a:latin typeface="+mj-lt"/>
              </a:rPr>
              <a:t>English</a:t>
            </a:r>
          </a:p>
          <a:p>
            <a:pPr marL="742950" lvl="1" indent="-285750">
              <a:buFont typeface="Arial"/>
              <a:buChar char="•"/>
            </a:pPr>
            <a:endParaRPr lang="en-GB" sz="1600" b="1" dirty="0">
              <a:solidFill>
                <a:schemeClr val="bg1"/>
              </a:solidFill>
              <a:latin typeface="+mj-lt"/>
            </a:endParaRPr>
          </a:p>
          <a:p>
            <a:pPr marL="742950" lvl="1" indent="-285750">
              <a:buFont typeface="Arial"/>
              <a:buChar char="•"/>
            </a:pPr>
            <a:r>
              <a:rPr lang="en-GB" sz="1600" b="1" dirty="0" smtClean="0">
                <a:solidFill>
                  <a:schemeClr val="bg1"/>
                </a:solidFill>
                <a:latin typeface="+mj-lt"/>
              </a:rPr>
              <a:t>Development of professional, pedagogic, academic and English language competencies</a:t>
            </a:r>
          </a:p>
          <a:p>
            <a:pPr marL="742950" lvl="1" indent="-285750">
              <a:buFont typeface="Arial"/>
              <a:buChar char="•"/>
            </a:pPr>
            <a:endParaRPr lang="en-GB" sz="1600" b="1" dirty="0" smtClean="0">
              <a:solidFill>
                <a:schemeClr val="bg1"/>
              </a:solidFill>
              <a:latin typeface="+mj-lt"/>
            </a:endParaRPr>
          </a:p>
          <a:p>
            <a:pPr marL="742950" lvl="1" indent="-285750">
              <a:buFont typeface="Arial"/>
              <a:buChar char="•"/>
            </a:pPr>
            <a:r>
              <a:rPr lang="en-GB" sz="1600" b="1" dirty="0" smtClean="0">
                <a:solidFill>
                  <a:schemeClr val="bg1"/>
                </a:solidFill>
                <a:latin typeface="+mj-lt"/>
              </a:rPr>
              <a:t>Transference of knowledge from one country to networks of schools and informing wider policy ‘change’ agenda</a:t>
            </a:r>
            <a:endParaRPr lang="en-GB" sz="1600" b="1" dirty="0">
              <a:solidFill>
                <a:schemeClr val="bg1"/>
              </a:solidFill>
              <a:latin typeface="+mj-lt"/>
            </a:endParaRPr>
          </a:p>
          <a:p>
            <a:pPr lvl="1"/>
            <a:r>
              <a:rPr lang="en-GB" sz="1600" b="1" dirty="0" smtClean="0">
                <a:solidFill>
                  <a:srgbClr val="0000FF"/>
                </a:solidFill>
                <a:latin typeface="+mj-lt"/>
              </a:rPr>
              <a:t>OBJECT:  </a:t>
            </a:r>
          </a:p>
          <a:p>
            <a:pPr marL="742950" lvl="1" indent="-285750">
              <a:buFont typeface="Arial"/>
              <a:buChar char="•"/>
            </a:pPr>
            <a:r>
              <a:rPr lang="en-GB" sz="1600" b="1" dirty="0" smtClean="0">
                <a:solidFill>
                  <a:schemeClr val="bg1"/>
                </a:solidFill>
                <a:latin typeface="+mj-lt"/>
              </a:rPr>
              <a:t>Post-graduate International Education Diploma Programme – ‘professional’ </a:t>
            </a:r>
            <a:r>
              <a:rPr lang="en-GB" sz="1600" b="1" i="1" dirty="0" smtClean="0">
                <a:solidFill>
                  <a:schemeClr val="bg1"/>
                </a:solidFill>
                <a:latin typeface="+mj-lt"/>
              </a:rPr>
              <a:t>and </a:t>
            </a:r>
            <a:r>
              <a:rPr lang="en-GB" sz="1600" b="1" dirty="0" smtClean="0">
                <a:solidFill>
                  <a:schemeClr val="bg1"/>
                </a:solidFill>
                <a:latin typeface="+mj-lt"/>
              </a:rPr>
              <a:t>‘academic’.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03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75364" y="607101"/>
            <a:ext cx="8680537" cy="536413"/>
          </a:xfrm>
        </p:spPr>
        <p:txBody>
          <a:bodyPr>
            <a:normAutofit fontScale="85000" lnSpcReduction="10000"/>
          </a:bodyPr>
          <a:lstStyle/>
          <a:p>
            <a:r>
              <a:rPr lang="en-GB" sz="2800" i="1" dirty="0"/>
              <a:t>Configuring </a:t>
            </a:r>
            <a:r>
              <a:rPr lang="en-GB" sz="2800" i="1" dirty="0" smtClean="0"/>
              <a:t>An ‘Ethnographic’ </a:t>
            </a:r>
            <a:r>
              <a:rPr lang="en-GB" sz="2800" i="1" dirty="0"/>
              <a:t>Interview Methodology</a:t>
            </a:r>
            <a:endParaRPr lang="en-GB" sz="2800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CENTRE FOR HIGHER EDUCATION AND EQUITY RESEARCH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9" y="1476612"/>
            <a:ext cx="6109571" cy="31532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5364" y="4835047"/>
            <a:ext cx="8079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Inviting students to interrogate </a:t>
            </a:r>
            <a:r>
              <a:rPr lang="en-GB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 </a:t>
            </a:r>
            <a:r>
              <a:rPr lang="en-GB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‘‘</a:t>
            </a:r>
            <a:r>
              <a:rPr lang="en-GB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Padlet</a:t>
            </a:r>
            <a:r>
              <a:rPr lang="en-GB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’ Sharing Wall’</a:t>
            </a:r>
          </a:p>
          <a:p>
            <a:pPr algn="ctr"/>
            <a:r>
              <a:rPr lang="en-GB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to facilitate </a:t>
            </a:r>
            <a:r>
              <a:rPr lang="en-GB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 a </a:t>
            </a:r>
            <a:r>
              <a:rPr lang="en-GB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dialogue on ‘learning, ‘the learner’, </a:t>
            </a:r>
            <a:r>
              <a:rPr lang="en-GB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‘change’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3584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b="1" dirty="0" smtClean="0"/>
              <a:t>Conceptualising the Data: Qualification</a:t>
            </a:r>
            <a:endParaRPr lang="en-GB" b="1" dirty="0"/>
          </a:p>
        </p:txBody>
      </p:sp>
      <p:pic>
        <p:nvPicPr>
          <p:cNvPr id="11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5" r="18785"/>
          <a:stretch>
            <a:fillRect/>
          </a:stretch>
        </p:blipFill>
        <p:spPr/>
      </p:pic>
      <p:sp>
        <p:nvSpPr>
          <p:cNvPr id="12" name="TextBox 11"/>
          <p:cNvSpPr txBox="1"/>
          <p:nvPr/>
        </p:nvSpPr>
        <p:spPr>
          <a:xfrm>
            <a:off x="125260" y="1436275"/>
            <a:ext cx="43715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FF"/>
                </a:solidFill>
                <a:latin typeface="+mj-lt"/>
              </a:rPr>
              <a:t>Qualification as opportunity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GB" b="1" i="1" dirty="0" smtClean="0">
                <a:solidFill>
                  <a:schemeClr val="bg1"/>
                </a:solidFill>
                <a:latin typeface="+mj-lt"/>
              </a:rPr>
              <a:t>I have qualification that will be looked up to.  No-one in my school has this…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b="1" i="1" dirty="0" smtClean="0">
                <a:solidFill>
                  <a:schemeClr val="bg1"/>
                </a:solidFill>
                <a:latin typeface="+mj-lt"/>
              </a:rPr>
              <a:t>It will help my family…good for my country to grown</a:t>
            </a:r>
            <a:endParaRPr lang="en-GB" b="1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5260" y="3374502"/>
            <a:ext cx="4371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FF"/>
                </a:solidFill>
                <a:latin typeface="+mj-lt"/>
              </a:rPr>
              <a:t>Qualification as responsibility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b="1" i="1" dirty="0" smtClean="0">
                <a:solidFill>
                  <a:schemeClr val="bg1"/>
                </a:solidFill>
                <a:latin typeface="+mj-lt"/>
              </a:rPr>
              <a:t>I cannot waste this…my country deserves me to give back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b="1" i="1" dirty="0" smtClean="0">
                <a:solidFill>
                  <a:schemeClr val="bg1"/>
                </a:solidFill>
                <a:latin typeface="+mj-lt"/>
              </a:rPr>
              <a:t>I must show how I can use this… </a:t>
            </a:r>
            <a:endParaRPr lang="en-GB" b="1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3078" y="4758732"/>
            <a:ext cx="4371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FF"/>
                </a:solidFill>
                <a:latin typeface="+mj-lt"/>
              </a:rPr>
              <a:t>Qualification as burden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b="1" dirty="0" smtClean="0">
                <a:solidFill>
                  <a:schemeClr val="bg1"/>
                </a:solidFill>
                <a:latin typeface="+mj-lt"/>
              </a:rPr>
              <a:t>[Sigh…] Much will be expected of me…</a:t>
            </a:r>
            <a:endParaRPr lang="en-GB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2420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b="1" dirty="0" smtClean="0"/>
              <a:t>Conceptualising the </a:t>
            </a:r>
            <a:r>
              <a:rPr lang="en-GB" b="1" dirty="0"/>
              <a:t>D</a:t>
            </a:r>
            <a:r>
              <a:rPr lang="en-GB" b="1" dirty="0" smtClean="0"/>
              <a:t>ata:  Socialisation</a:t>
            </a:r>
            <a:endParaRPr lang="en-GB" b="1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2" r="18772"/>
          <a:stretch>
            <a:fillRect/>
          </a:stretch>
        </p:blipFill>
        <p:spPr>
          <a:xfrm>
            <a:off x="4766154" y="1483941"/>
            <a:ext cx="4301833" cy="5165746"/>
          </a:xfrm>
        </p:spPr>
      </p:pic>
      <p:sp>
        <p:nvSpPr>
          <p:cNvPr id="9" name="Rectangle 8"/>
          <p:cNvSpPr/>
          <p:nvPr/>
        </p:nvSpPr>
        <p:spPr>
          <a:xfrm>
            <a:off x="194154" y="1571623"/>
            <a:ext cx="44404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+mj-lt"/>
              </a:rPr>
              <a:t>Having been ‘done unto’ in order to now </a:t>
            </a:r>
            <a:r>
              <a:rPr lang="en-GB" sz="1600" b="1" dirty="0" smtClean="0">
                <a:solidFill>
                  <a:schemeClr val="bg1"/>
                </a:solidFill>
                <a:latin typeface="+mj-lt"/>
              </a:rPr>
              <a:t>do</a:t>
            </a:r>
            <a:r>
              <a:rPr lang="en-GB" sz="1600" b="1" dirty="0">
                <a:solidFill>
                  <a:schemeClr val="bg1"/>
                </a:solidFill>
                <a:latin typeface="+mj-lt"/>
              </a:rPr>
              <a:t>, know, say, </a:t>
            </a:r>
            <a:r>
              <a:rPr lang="en-GB" sz="1600" b="1" dirty="0" smtClean="0">
                <a:solidFill>
                  <a:schemeClr val="bg1"/>
                </a:solidFill>
                <a:latin typeface="+mj-lt"/>
              </a:rPr>
              <a:t>be part of, act: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1600" b="1" i="1" dirty="0">
              <a:solidFill>
                <a:schemeClr val="bg1"/>
              </a:solidFill>
              <a:latin typeface="+mj-lt"/>
            </a:endParaRPr>
          </a:p>
          <a:p>
            <a:r>
              <a:rPr lang="en-GB" sz="1600" b="1" dirty="0">
                <a:solidFill>
                  <a:schemeClr val="bg1"/>
                </a:solidFill>
                <a:latin typeface="+mj-lt"/>
              </a:rPr>
              <a:t>Language of  enhanced cognition; knowledge; individual </a:t>
            </a:r>
            <a:r>
              <a:rPr lang="en-GB" sz="1600" b="1" dirty="0" smtClean="0">
                <a:solidFill>
                  <a:schemeClr val="bg1"/>
                </a:solidFill>
                <a:latin typeface="+mj-lt"/>
              </a:rPr>
              <a:t>‘change’  </a:t>
            </a:r>
            <a:r>
              <a:rPr lang="en-GB" sz="1600" b="1" dirty="0">
                <a:solidFill>
                  <a:schemeClr val="bg1"/>
                </a:solidFill>
                <a:latin typeface="+mj-lt"/>
              </a:rPr>
              <a:t>of working towards ‘mastering’ the natural and social </a:t>
            </a:r>
            <a:r>
              <a:rPr lang="en-GB" sz="1600" b="1" dirty="0" smtClean="0">
                <a:solidFill>
                  <a:schemeClr val="bg1"/>
                </a:solidFill>
                <a:latin typeface="+mj-lt"/>
              </a:rPr>
              <a:t>world: </a:t>
            </a:r>
          </a:p>
          <a:p>
            <a:endParaRPr lang="en-GB" sz="1600" b="1" dirty="0">
              <a:solidFill>
                <a:schemeClr val="bg1"/>
              </a:solidFill>
              <a:latin typeface="+mj-lt"/>
            </a:endParaRP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ü"/>
            </a:pPr>
            <a:r>
              <a:rPr lang="en-GB" sz="1600" b="1" i="1" dirty="0">
                <a:solidFill>
                  <a:schemeClr val="bg1"/>
                </a:solidFill>
                <a:latin typeface="+mj-lt"/>
              </a:rPr>
              <a:t>Now I can….understand, see, think that…….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ü"/>
            </a:pPr>
            <a:r>
              <a:rPr lang="en-GB" sz="1600" b="1" i="1" dirty="0">
                <a:solidFill>
                  <a:schemeClr val="bg1"/>
                </a:solidFill>
                <a:latin typeface="+mj-lt"/>
              </a:rPr>
              <a:t>Then I was finding strange that…now I </a:t>
            </a:r>
            <a:r>
              <a:rPr lang="en-GB" sz="1600" b="1" i="1" dirty="0" smtClean="0">
                <a:solidFill>
                  <a:schemeClr val="bg1"/>
                </a:solidFill>
                <a:latin typeface="+mj-lt"/>
              </a:rPr>
              <a:t>am  </a:t>
            </a:r>
            <a:r>
              <a:rPr lang="en-GB" sz="1600" b="1" i="1" dirty="0">
                <a:solidFill>
                  <a:schemeClr val="bg1"/>
                </a:solidFill>
                <a:latin typeface="+mj-lt"/>
              </a:rPr>
              <a:t>getting it that</a:t>
            </a:r>
            <a:r>
              <a:rPr lang="en-GB" sz="1600" b="1" i="1" dirty="0" smtClean="0">
                <a:solidFill>
                  <a:schemeClr val="bg1"/>
                </a:solidFill>
                <a:latin typeface="+mj-lt"/>
              </a:rPr>
              <a:t>…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ü"/>
            </a:pPr>
            <a:r>
              <a:rPr lang="en-GB" sz="1600" b="1" i="1" dirty="0" smtClean="0">
                <a:solidFill>
                  <a:schemeClr val="bg1"/>
                </a:solidFill>
                <a:latin typeface="+mj-lt"/>
              </a:rPr>
              <a:t>I am part of bigger body of teachers…</a:t>
            </a:r>
            <a:endParaRPr lang="en-GB" sz="1600" b="1" i="1" dirty="0">
              <a:solidFill>
                <a:schemeClr val="bg1"/>
              </a:solidFill>
              <a:latin typeface="+mj-lt"/>
            </a:endParaRP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ü"/>
            </a:pPr>
            <a:r>
              <a:rPr lang="en-GB" sz="1600" b="1" i="1" dirty="0">
                <a:solidFill>
                  <a:schemeClr val="bg1"/>
                </a:solidFill>
                <a:latin typeface="+mj-lt"/>
              </a:rPr>
              <a:t>It is very interesting that….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ü"/>
            </a:pPr>
            <a:r>
              <a:rPr lang="en-GB" sz="1600" b="1" i="1" dirty="0">
                <a:solidFill>
                  <a:schemeClr val="bg1"/>
                </a:solidFill>
                <a:latin typeface="+mj-lt"/>
              </a:rPr>
              <a:t>I learn </a:t>
            </a:r>
            <a:r>
              <a:rPr lang="en-GB" sz="1600" b="1" i="1" dirty="0" smtClean="0">
                <a:solidFill>
                  <a:schemeClr val="bg1"/>
                </a:solidFill>
                <a:latin typeface="+mj-lt"/>
              </a:rPr>
              <a:t>that…now I know….</a:t>
            </a:r>
            <a:endParaRPr lang="en-GB" sz="1600" b="1" i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1975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85399" y="607101"/>
            <a:ext cx="7958526" cy="536413"/>
          </a:xfrm>
        </p:spPr>
        <p:txBody>
          <a:bodyPr>
            <a:normAutofit fontScale="47500" lnSpcReduction="20000"/>
          </a:bodyPr>
          <a:lstStyle/>
          <a:p>
            <a:r>
              <a:rPr lang="en-GB" b="1" dirty="0" smtClean="0"/>
              <a:t>Conceptualising the Data: </a:t>
            </a:r>
            <a:r>
              <a:rPr lang="en-GB" b="1" dirty="0" err="1" smtClean="0"/>
              <a:t>Subjectification</a:t>
            </a:r>
            <a:endParaRPr lang="en-GB" b="1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CENTRE FOR HIGHER EDUCATION AND EQUITY RESEARCH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-274399" y="1277810"/>
            <a:ext cx="9255559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2000" b="1" dirty="0" smtClean="0">
                <a:solidFill>
                  <a:srgbClr val="0000FF"/>
                </a:solidFill>
                <a:latin typeface="+mj-lt"/>
              </a:rPr>
              <a:t>‘Mastery’ </a:t>
            </a:r>
            <a:r>
              <a:rPr lang="en-GB" sz="2000" b="1" dirty="0">
                <a:solidFill>
                  <a:srgbClr val="0000FF"/>
                </a:solidFill>
                <a:latin typeface="+mj-lt"/>
              </a:rPr>
              <a:t>and Inquiry</a:t>
            </a:r>
          </a:p>
          <a:p>
            <a:pPr lvl="1"/>
            <a:r>
              <a:rPr lang="en-GB" sz="1400" b="1" i="1" dirty="0">
                <a:latin typeface="+mj-lt"/>
              </a:rPr>
              <a:t>How can I implement my new theoretical knowledge?....I am quite sure that there will be big differences between my previous lessons and my future lessons because of what I have learnt</a:t>
            </a:r>
            <a:r>
              <a:rPr lang="en-GB" sz="1400" b="1" i="1" dirty="0" smtClean="0">
                <a:latin typeface="+mj-lt"/>
              </a:rPr>
              <a:t>…[sigh]…I just not so sure now.’</a:t>
            </a:r>
            <a:endParaRPr lang="en-GB" sz="1400" b="1" i="1" dirty="0">
              <a:latin typeface="+mj-lt"/>
            </a:endParaRPr>
          </a:p>
          <a:p>
            <a:pPr lvl="1"/>
            <a:r>
              <a:rPr lang="en-GB" sz="2000" b="1" dirty="0">
                <a:solidFill>
                  <a:srgbClr val="0000FF"/>
                </a:solidFill>
                <a:latin typeface="+mj-lt"/>
              </a:rPr>
              <a:t>Complexity and Paradox</a:t>
            </a:r>
          </a:p>
          <a:p>
            <a:pPr lvl="1"/>
            <a:r>
              <a:rPr lang="en-GB" sz="1400" b="1" i="1" dirty="0">
                <a:latin typeface="+mj-lt"/>
              </a:rPr>
              <a:t>‘Something has changed in me…educational ideas are complex and I am not sure about how I can begin to share some of the deep changes in me with other teachers who have not had the same experience as me….’ </a:t>
            </a:r>
          </a:p>
          <a:p>
            <a:pPr lvl="1"/>
            <a:r>
              <a:rPr lang="en-GB" sz="1400" b="1" i="1" dirty="0">
                <a:latin typeface="+mj-lt"/>
              </a:rPr>
              <a:t>‘I have to live with difficulty of </a:t>
            </a:r>
            <a:r>
              <a:rPr lang="en-GB" sz="1400" b="1" i="1" dirty="0" smtClean="0">
                <a:latin typeface="+mj-lt"/>
              </a:rPr>
              <a:t>this….</a:t>
            </a:r>
            <a:r>
              <a:rPr lang="en-GB" sz="1400" b="1" i="1" dirty="0">
                <a:latin typeface="+mj-lt"/>
              </a:rPr>
              <a:t>things that are not clear….that is new for me…but it is good to live with </a:t>
            </a:r>
            <a:r>
              <a:rPr lang="en-GB" sz="1400" b="1" i="1" dirty="0" smtClean="0">
                <a:latin typeface="+mj-lt"/>
              </a:rPr>
              <a:t>this difficulty’… ‘</a:t>
            </a:r>
            <a:r>
              <a:rPr lang="en-GB" sz="1400" b="1" i="1" dirty="0">
                <a:latin typeface="+mj-lt"/>
              </a:rPr>
              <a:t>Globalisation and localism present challenges for me…I don’t know what I think at the moment’</a:t>
            </a:r>
          </a:p>
          <a:p>
            <a:pPr lvl="1"/>
            <a:r>
              <a:rPr lang="en-GB" sz="1400" b="1" i="1" dirty="0">
                <a:latin typeface="+mj-lt"/>
              </a:rPr>
              <a:t>‘I am less sure about </a:t>
            </a:r>
            <a:r>
              <a:rPr lang="en-GB" sz="1400" b="1" i="1" dirty="0" smtClean="0">
                <a:latin typeface="+mj-lt"/>
              </a:rPr>
              <a:t>our </a:t>
            </a:r>
            <a:r>
              <a:rPr lang="en-GB" sz="1400" b="1" i="1" dirty="0">
                <a:latin typeface="+mj-lt"/>
              </a:rPr>
              <a:t>model of elite schools now…but I think it is important to think about </a:t>
            </a:r>
            <a:r>
              <a:rPr lang="en-GB" sz="1400" b="1" i="1" dirty="0" smtClean="0">
                <a:latin typeface="+mj-lt"/>
              </a:rPr>
              <a:t>this longer…how </a:t>
            </a:r>
            <a:r>
              <a:rPr lang="en-GB" sz="1400" b="1" i="1" dirty="0">
                <a:latin typeface="+mj-lt"/>
              </a:rPr>
              <a:t>to educate everyone in our huge country…what a challenge</a:t>
            </a:r>
            <a:r>
              <a:rPr lang="en-GB" sz="1400" b="1" i="1" dirty="0" smtClean="0">
                <a:latin typeface="+mj-lt"/>
              </a:rPr>
              <a:t>’</a:t>
            </a:r>
          </a:p>
          <a:p>
            <a:pPr lvl="1"/>
            <a:r>
              <a:rPr lang="en-GB" sz="2000" b="1" dirty="0" smtClean="0">
                <a:solidFill>
                  <a:srgbClr val="0000FF"/>
                </a:solidFill>
                <a:latin typeface="+mj-lt"/>
              </a:rPr>
              <a:t>Affect </a:t>
            </a:r>
            <a:r>
              <a:rPr lang="en-GB" sz="2000" b="1" dirty="0">
                <a:solidFill>
                  <a:srgbClr val="0000FF"/>
                </a:solidFill>
                <a:latin typeface="+mj-lt"/>
              </a:rPr>
              <a:t>and </a:t>
            </a:r>
            <a:r>
              <a:rPr lang="en-GB" sz="2000" b="1" dirty="0" smtClean="0">
                <a:solidFill>
                  <a:srgbClr val="0000FF"/>
                </a:solidFill>
                <a:latin typeface="+mj-lt"/>
              </a:rPr>
              <a:t>Subjectivity</a:t>
            </a:r>
            <a:endParaRPr lang="en-GB" sz="2000" b="1" dirty="0">
              <a:solidFill>
                <a:srgbClr val="0000FF"/>
              </a:solidFill>
              <a:latin typeface="+mj-lt"/>
            </a:endParaRPr>
          </a:p>
          <a:p>
            <a:pPr lvl="1"/>
            <a:r>
              <a:rPr lang="en-GB" sz="1400" b="1" i="1" dirty="0">
                <a:latin typeface="+mj-lt"/>
              </a:rPr>
              <a:t>‘Strangely I feel more powerful inside but less sure about my ideas and what I </a:t>
            </a:r>
            <a:r>
              <a:rPr lang="en-GB" sz="1400" b="1" i="1" dirty="0" smtClean="0">
                <a:latin typeface="+mj-lt"/>
              </a:rPr>
              <a:t>know.  What do I know?  But I </a:t>
            </a:r>
            <a:r>
              <a:rPr lang="en-GB" sz="1400" b="1" i="1" dirty="0">
                <a:latin typeface="+mj-lt"/>
              </a:rPr>
              <a:t>think I need to keep thinking deeply…to have courage to think deeply…I don’t want to think </a:t>
            </a:r>
            <a:r>
              <a:rPr lang="en-GB" sz="1400" b="1" i="1" dirty="0" smtClean="0">
                <a:latin typeface="+mj-lt"/>
              </a:rPr>
              <a:t>on surface…’</a:t>
            </a:r>
            <a:endParaRPr lang="en-GB" sz="1400" b="1" i="1" dirty="0">
              <a:latin typeface="+mj-lt"/>
            </a:endParaRPr>
          </a:p>
          <a:p>
            <a:pPr lvl="1"/>
            <a:r>
              <a:rPr lang="en-GB" sz="1400" b="1" i="1" dirty="0">
                <a:latin typeface="+mj-lt"/>
              </a:rPr>
              <a:t>‘I speak more fluently </a:t>
            </a:r>
            <a:r>
              <a:rPr lang="en-GB" sz="1400" b="1" i="1" dirty="0" smtClean="0">
                <a:latin typeface="+mj-lt"/>
              </a:rPr>
              <a:t>English </a:t>
            </a:r>
            <a:r>
              <a:rPr lang="en-GB" sz="1400" b="1" i="1" dirty="0">
                <a:latin typeface="+mj-lt"/>
              </a:rPr>
              <a:t>now and it makes me feel more </a:t>
            </a:r>
            <a:r>
              <a:rPr lang="en-GB" sz="1400" b="1" i="1" dirty="0" smtClean="0">
                <a:latin typeface="+mj-lt"/>
              </a:rPr>
              <a:t>of me </a:t>
            </a:r>
            <a:r>
              <a:rPr lang="en-GB" sz="1400" b="1" i="1" dirty="0">
                <a:latin typeface="+mj-lt"/>
              </a:rPr>
              <a:t>and to be proud to be </a:t>
            </a:r>
            <a:r>
              <a:rPr lang="en-GB" sz="1400" b="1" i="1" dirty="0" smtClean="0">
                <a:latin typeface="+mj-lt"/>
              </a:rPr>
              <a:t>from my nation…we </a:t>
            </a:r>
            <a:r>
              <a:rPr lang="en-GB" sz="1400" b="1" i="1" dirty="0">
                <a:latin typeface="+mj-lt"/>
              </a:rPr>
              <a:t>must assert </a:t>
            </a:r>
            <a:r>
              <a:rPr lang="en-GB" sz="1400" b="1" i="1" dirty="0" smtClean="0">
                <a:latin typeface="+mj-lt"/>
              </a:rPr>
              <a:t>our national </a:t>
            </a:r>
            <a:r>
              <a:rPr lang="en-GB" sz="1400" b="1" i="1" dirty="0">
                <a:latin typeface="+mj-lt"/>
              </a:rPr>
              <a:t>identity</a:t>
            </a:r>
            <a:r>
              <a:rPr lang="en-GB" sz="1400" b="1" i="1" dirty="0" smtClean="0">
                <a:latin typeface="+mj-lt"/>
              </a:rPr>
              <a:t>…’</a:t>
            </a:r>
            <a:r>
              <a:rPr lang="en-GB" sz="1400" b="1" i="1" dirty="0">
                <a:latin typeface="+mj-lt"/>
              </a:rPr>
              <a:t> </a:t>
            </a:r>
            <a:r>
              <a:rPr lang="en-GB" sz="1400" b="1" i="1" dirty="0" smtClean="0">
                <a:latin typeface="+mj-lt"/>
              </a:rPr>
              <a:t>’I must live with pain </a:t>
            </a:r>
            <a:r>
              <a:rPr lang="en-GB" sz="1400" b="1" i="1" dirty="0">
                <a:latin typeface="+mj-lt"/>
              </a:rPr>
              <a:t>– here’  [holds side of </a:t>
            </a:r>
            <a:r>
              <a:rPr lang="en-GB" sz="1400" b="1" i="1" dirty="0" smtClean="0">
                <a:latin typeface="+mj-lt"/>
              </a:rPr>
              <a:t>her stomach</a:t>
            </a:r>
            <a:r>
              <a:rPr lang="en-GB" sz="1400" b="1" i="1" dirty="0">
                <a:latin typeface="+mj-lt"/>
              </a:rPr>
              <a:t>]</a:t>
            </a:r>
          </a:p>
          <a:p>
            <a:pPr lvl="1"/>
            <a:endParaRPr lang="en-GB" sz="1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38817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85399" y="607101"/>
            <a:ext cx="7958526" cy="536413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42999" y="253521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 spc="83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CENTRE FOR HIGHER EDUCATION AND EQUITY RESEARCH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374706" y="1453019"/>
            <a:ext cx="8379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 smtClean="0">
                <a:solidFill>
                  <a:srgbClr val="000000"/>
                </a:solidFill>
                <a:latin typeface="+mj-lt"/>
              </a:rPr>
              <a:t>I find that there is a ‘complication’ in the model of straightforward transference of learning presumed to ‘change’ the learner, in terms of transference from:</a:t>
            </a:r>
          </a:p>
          <a:p>
            <a:pPr marL="1371600" lvl="2" indent="-45720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000" b="1" i="1" dirty="0" smtClean="0">
                <a:solidFill>
                  <a:srgbClr val="000000"/>
                </a:solidFill>
                <a:latin typeface="+mj-lt"/>
              </a:rPr>
              <a:t>teacher to student</a:t>
            </a:r>
          </a:p>
          <a:p>
            <a:pPr marL="1371600" lvl="2" indent="-45720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GB" sz="2000" b="1" i="1" dirty="0" smtClean="0">
                <a:solidFill>
                  <a:srgbClr val="000000"/>
                </a:solidFill>
                <a:latin typeface="+mj-lt"/>
              </a:rPr>
              <a:t>one nation space to another </a:t>
            </a:r>
            <a:endParaRPr lang="en-GB" sz="2000" b="1" i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5990" y="3432132"/>
            <a:ext cx="7954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 smtClean="0">
                <a:solidFill>
                  <a:srgbClr val="000000"/>
                </a:solidFill>
                <a:latin typeface="+mj-lt"/>
              </a:rPr>
              <a:t>A discourse of power and politics is </a:t>
            </a:r>
            <a:r>
              <a:rPr lang="en-GB" sz="2000" b="1" i="1" u="sng" dirty="0" smtClean="0">
                <a:solidFill>
                  <a:srgbClr val="000000"/>
                </a:solidFill>
                <a:latin typeface="+mj-lt"/>
              </a:rPr>
              <a:t>always</a:t>
            </a:r>
            <a:r>
              <a:rPr lang="en-GB" sz="2000" b="1" i="1" dirty="0" smtClean="0">
                <a:solidFill>
                  <a:srgbClr val="000000"/>
                </a:solidFill>
                <a:latin typeface="+mj-lt"/>
              </a:rPr>
              <a:t> shaping an ‘excess’ of learning</a:t>
            </a:r>
            <a:endParaRPr lang="en-GB" sz="2000" b="1" i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5991" y="4572000"/>
            <a:ext cx="79540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 smtClean="0">
                <a:latin typeface="+mj-lt"/>
              </a:rPr>
              <a:t>There are implications for HE curricular and pedagogic policy rationalities, especially by way of categorically prescribing, ‘what </a:t>
            </a:r>
            <a:r>
              <a:rPr lang="en-GB" sz="2000" b="1" i="1" u="sng" dirty="0" smtClean="0">
                <a:latin typeface="+mj-lt"/>
              </a:rPr>
              <a:t>will</a:t>
            </a:r>
            <a:r>
              <a:rPr lang="en-GB" sz="2000" b="1" i="1" dirty="0" smtClean="0">
                <a:latin typeface="+mj-lt"/>
              </a:rPr>
              <a:t> be learned’ by students.</a:t>
            </a:r>
            <a:endParaRPr lang="en-GB" sz="2000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6073508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D64202B7-D0FA-44D9-9909-DDFF8111F21C}"/>
    </a:ext>
  </a:extLst>
</a:theme>
</file>

<file path=ppt/theme/theme2.xml><?xml version="1.0" encoding="utf-8"?>
<a:theme xmlns:a="http://schemas.openxmlformats.org/drawingml/2006/main" name="UoS Title 1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F2A52BC-AB4D-448C-8D98-DF3AF4E163E1}"/>
    </a:ext>
  </a:extLst>
</a:theme>
</file>

<file path=ppt/theme/theme3.xml><?xml version="1.0" encoding="utf-8"?>
<a:theme xmlns:a="http://schemas.openxmlformats.org/drawingml/2006/main" name="UoS Title 2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E228498-5DE1-4DDC-AFD4-D42D0F5D7794}"/>
    </a:ext>
  </a:extLst>
</a:theme>
</file>

<file path=ppt/theme/theme4.xml><?xml version="1.0" encoding="utf-8"?>
<a:theme xmlns:a="http://schemas.openxmlformats.org/drawingml/2006/main" name="UoS Title 2 Photography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3C79ECF0-6CC5-4BAC-816C-0A095970E9E1}"/>
    </a:ext>
  </a:extLst>
</a:theme>
</file>

<file path=ppt/theme/theme5.xml><?xml version="1.0" encoding="utf-8"?>
<a:theme xmlns:a="http://schemas.openxmlformats.org/drawingml/2006/main" name="Cobalt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294C94DA-1230-42E9-9F68-BE7A084D9CE3}"/>
    </a:ext>
  </a:extLst>
</a:theme>
</file>

<file path=ppt/theme/theme6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7.xml><?xml version="1.0" encoding="utf-8"?>
<a:theme xmlns:a="http://schemas.openxmlformats.org/drawingml/2006/main" name="Orang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C729644C-C4D7-48A2-AB91-11884646E4F8}"/>
    </a:ext>
  </a:extLst>
</a:theme>
</file>

<file path=ppt/theme/theme8.xml><?xml version="1.0" encoding="utf-8"?>
<a:theme xmlns:a="http://schemas.openxmlformats.org/drawingml/2006/main" name="Blu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5A54AD74-E52F-40AC-A452-6C543D7D5177}"/>
    </a:ext>
  </a:extLst>
</a:theme>
</file>

<file path=ppt/theme/theme9.xml><?xml version="1.0" encoding="utf-8"?>
<a:theme xmlns:a="http://schemas.openxmlformats.org/drawingml/2006/main" name="Grap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7BC8D762-7DFA-4BC6-918C-273D95DB931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PowerPoint template - Standard (4)</Template>
  <TotalTime>143</TotalTime>
  <Words>745</Words>
  <Application>Microsoft Office PowerPoint</Application>
  <PresentationFormat>On-screen Show (4:3)</PresentationFormat>
  <Paragraphs>71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Arial</vt:lpstr>
      <vt:lpstr>Calibri</vt:lpstr>
      <vt:lpstr>Georgia</vt:lpstr>
      <vt:lpstr>Wingdings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Stanley</dc:creator>
  <cp:lastModifiedBy>Heather Stanley</cp:lastModifiedBy>
  <cp:revision>22</cp:revision>
  <dcterms:created xsi:type="dcterms:W3CDTF">2016-06-09T09:36:01Z</dcterms:created>
  <dcterms:modified xsi:type="dcterms:W3CDTF">2017-12-12T09:28:36Z</dcterms:modified>
</cp:coreProperties>
</file>