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4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5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7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8.xml" ContentType="application/vnd.openxmlformats-officedocument.theme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  <p:sldMasterId id="2147483720" r:id="rId2"/>
    <p:sldMasterId id="2147483705" r:id="rId3"/>
    <p:sldMasterId id="2147483746" r:id="rId4"/>
    <p:sldMasterId id="2147483789" r:id="rId5"/>
    <p:sldMasterId id="2147483974" r:id="rId6"/>
    <p:sldMasterId id="2147483995" r:id="rId7"/>
    <p:sldMasterId id="2147484016" r:id="rId8"/>
    <p:sldMasterId id="2147484037" r:id="rId9"/>
  </p:sldMasterIdLst>
  <p:notesMasterIdLst>
    <p:notesMasterId r:id="rId23"/>
  </p:notesMasterIdLst>
  <p:handoutMasterIdLst>
    <p:handoutMasterId r:id="rId24"/>
  </p:handout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8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66"/>
    <a:srgbClr val="002F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144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6" d="100"/>
          <a:sy n="86" d="100"/>
        </p:scale>
        <p:origin x="378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372D8D-FB06-49F8-80F3-966BA7A33CAB}" type="datetimeFigureOut">
              <a:rPr lang="en-GB" smtClean="0"/>
              <a:t>11/03/2016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C465D6-E927-4CD6-BB6D-7C5E4BEAA1E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8008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192B64-956F-4AA1-9D00-91265D8096D4}" type="datetimeFigureOut">
              <a:rPr lang="en-GB" smtClean="0"/>
              <a:t>11/03/2016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CC1D15-B5DE-4BD5-A4FB-8CE7A139D4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4015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b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3246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turquo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1"/>
            <a:ext cx="8966200" cy="668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38809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200" cy="66801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90569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pow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17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2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7463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gr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54043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ustom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2"/>
          <p:cNvSpPr>
            <a:spLocks noGrp="1"/>
          </p:cNvSpPr>
          <p:nvPr>
            <p:ph type="pic" sz="quarter" idx="11" hasCustomPrompt="1"/>
          </p:nvPr>
        </p:nvSpPr>
        <p:spPr>
          <a:xfrm>
            <a:off x="88899" y="88900"/>
            <a:ext cx="8959057" cy="667910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tIns="2088000"/>
          <a:lstStyle>
            <a:lvl1pPr marL="0" indent="0" algn="ctr">
              <a:buNone/>
              <a:defRPr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GB" dirty="0" smtClean="0"/>
              <a:t>Drag your image here</a:t>
            </a:r>
            <a:endParaRPr lang="en-GB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sp>
        <p:nvSpPr>
          <p:cNvPr id="2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3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96334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2" name="Rectangle 1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5277" y="5366608"/>
              <a:ext cx="1072823" cy="942921"/>
            </a:xfrm>
            <a:prstGeom prst="rect">
              <a:avLst/>
            </a:prstGeom>
          </p:spPr>
        </p:pic>
      </p:grp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2385447">
            <a:off x="4935738" y="4442902"/>
            <a:ext cx="622961" cy="940549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 userDrawn="1"/>
        </p:nvSpPr>
        <p:spPr>
          <a:xfrm>
            <a:off x="5813435" y="4467732"/>
            <a:ext cx="1580796" cy="1005200"/>
          </a:xfrm>
          <a:prstGeom prst="rect">
            <a:avLst/>
          </a:prstGeom>
        </p:spPr>
        <p:txBody>
          <a:bodyPr anchor="t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 spc="11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GB" sz="800" spc="0" dirty="0" smtClean="0">
                <a:solidFill>
                  <a:schemeClr val="tx1"/>
                </a:solidFill>
              </a:rPr>
              <a:t>Copy and paste</a:t>
            </a:r>
            <a:r>
              <a:rPr lang="en-GB" sz="800" spc="0" baseline="0" dirty="0" smtClean="0">
                <a:solidFill>
                  <a:schemeClr val="tx1"/>
                </a:solidFill>
              </a:rPr>
              <a:t> this logo onto your customised title slide</a:t>
            </a:r>
            <a:endParaRPr lang="en-GB" sz="800" spc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938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r="2890"/>
          <a:stretch/>
        </p:blipFill>
        <p:spPr>
          <a:xfrm>
            <a:off x="19050" y="0"/>
            <a:ext cx="9172575" cy="6858000"/>
          </a:xfrm>
          <a:prstGeom prst="rect">
            <a:avLst/>
          </a:prstGeom>
        </p:spPr>
      </p:pic>
      <p:grpSp>
        <p:nvGrpSpPr>
          <p:cNvPr id="23" name="Group 22"/>
          <p:cNvGrpSpPr/>
          <p:nvPr userDrawn="1"/>
        </p:nvGrpSpPr>
        <p:grpSpPr>
          <a:xfrm>
            <a:off x="-7145" y="-84667"/>
            <a:ext cx="9265445" cy="7027334"/>
            <a:chOff x="-9526" y="-84667"/>
            <a:chExt cx="12353925" cy="7027334"/>
          </a:xfrm>
        </p:grpSpPr>
        <p:sp>
          <p:nvSpPr>
            <p:cNvPr id="24" name="Rectangle 23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9525" y="6769077"/>
              <a:ext cx="12192000" cy="1735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8773622" y="3287224"/>
              <a:ext cx="6870621" cy="2709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3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91471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72" r="11718"/>
          <a:stretch/>
        </p:blipFill>
        <p:spPr>
          <a:xfrm>
            <a:off x="-1" y="0"/>
            <a:ext cx="9096375" cy="6858000"/>
          </a:xfrm>
          <a:prstGeom prst="rect">
            <a:avLst/>
          </a:prstGeom>
        </p:spPr>
      </p:pic>
      <p:grpSp>
        <p:nvGrpSpPr>
          <p:cNvPr id="28" name="Group 27"/>
          <p:cNvGrpSpPr/>
          <p:nvPr userDrawn="1"/>
        </p:nvGrpSpPr>
        <p:grpSpPr>
          <a:xfrm>
            <a:off x="-7145" y="-84666"/>
            <a:ext cx="9255919" cy="7027333"/>
            <a:chOff x="-9526" y="-84666"/>
            <a:chExt cx="12341224" cy="7027333"/>
          </a:xfrm>
        </p:grpSpPr>
        <p:sp>
          <p:nvSpPr>
            <p:cNvPr id="29" name="Rectangle 28"/>
            <p:cNvSpPr/>
            <p:nvPr/>
          </p:nvSpPr>
          <p:spPr>
            <a:xfrm>
              <a:off x="-9526" y="-84666"/>
              <a:ext cx="12192000" cy="1735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9525" y="6769077"/>
              <a:ext cx="12192000" cy="1735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31" name="Rectangle 3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32" name="Rectangle 31"/>
            <p:cNvSpPr/>
            <p:nvPr/>
          </p:nvSpPr>
          <p:spPr>
            <a:xfrm rot="5400000">
              <a:off x="8767271" y="3293574"/>
              <a:ext cx="6870621" cy="2582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34" name="Picture 3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3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32777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59" r="9954"/>
          <a:stretch/>
        </p:blipFill>
        <p:spPr>
          <a:xfrm>
            <a:off x="28575" y="-10819"/>
            <a:ext cx="9210676" cy="6822781"/>
          </a:xfrm>
          <a:prstGeom prst="rect">
            <a:avLst/>
          </a:prstGeom>
        </p:spPr>
      </p:pic>
      <p:grpSp>
        <p:nvGrpSpPr>
          <p:cNvPr id="23" name="Group 22"/>
          <p:cNvGrpSpPr/>
          <p:nvPr userDrawn="1"/>
        </p:nvGrpSpPr>
        <p:grpSpPr>
          <a:xfrm>
            <a:off x="-7145" y="-84667"/>
            <a:ext cx="9246395" cy="6943744"/>
            <a:chOff x="-9526" y="-84667"/>
            <a:chExt cx="12328525" cy="6943744"/>
          </a:xfrm>
        </p:grpSpPr>
        <p:sp>
          <p:nvSpPr>
            <p:cNvPr id="24" name="Rectangle 23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9525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8760922" y="3299924"/>
              <a:ext cx="6870621" cy="2455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3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50744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78" r="8995"/>
          <a:stretch/>
        </p:blipFill>
        <p:spPr>
          <a:xfrm>
            <a:off x="19050" y="38180"/>
            <a:ext cx="9124950" cy="6787008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3" name="Rectangle 22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42811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stairc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6" r="13634"/>
          <a:stretch/>
        </p:blipFill>
        <p:spPr>
          <a:xfrm>
            <a:off x="9525" y="20093"/>
            <a:ext cx="9086850" cy="6799807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3" name="Rectangle 22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228066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stairc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5" t="7210" r="17517" b="-57"/>
          <a:stretch/>
        </p:blipFill>
        <p:spPr>
          <a:xfrm>
            <a:off x="19049" y="71436"/>
            <a:ext cx="9124951" cy="6815139"/>
          </a:xfrm>
          <a:prstGeom prst="rect">
            <a:avLst/>
          </a:prstGeom>
        </p:spPr>
      </p:pic>
      <p:grpSp>
        <p:nvGrpSpPr>
          <p:cNvPr id="24" name="Group 23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5" name="Rectangle 24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8" name="Rectangle 27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33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729454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b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6"/>
            <a:ext cx="8966198" cy="669062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1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9246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turquo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513540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32231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pow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58587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gr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05745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ustom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2"/>
          <p:cNvSpPr>
            <a:spLocks noGrp="1"/>
          </p:cNvSpPr>
          <p:nvPr>
            <p:ph type="pic" sz="quarter" idx="11" hasCustomPrompt="1"/>
          </p:nvPr>
        </p:nvSpPr>
        <p:spPr>
          <a:xfrm>
            <a:off x="88899" y="88900"/>
            <a:ext cx="8994377" cy="670442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tIns="2088000"/>
          <a:lstStyle>
            <a:lvl1pPr marL="0" indent="0" algn="ctr">
              <a:buNone/>
              <a:defRPr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GB" dirty="0" smtClean="0"/>
              <a:t>Drag your image here</a:t>
            </a:r>
            <a:endParaRPr lang="en-GB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grpSp>
        <p:nvGrpSpPr>
          <p:cNvPr id="21" name="Group 20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2" name="Rectangle 21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sp>
        <p:nvSpPr>
          <p:cNvPr id="28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4045276" y="445155"/>
            <a:ext cx="1072824" cy="93341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50" b="0">
                <a:solidFill>
                  <a:schemeClr val="bg1"/>
                </a:solidFill>
              </a:defRPr>
            </a:lvl1pPr>
          </a:lstStyle>
          <a:p>
            <a:r>
              <a:rPr lang="en-GB" dirty="0" smtClean="0"/>
              <a:t>Logo</a:t>
            </a:r>
            <a:endParaRPr lang="en-GB" dirty="0"/>
          </a:p>
        </p:txBody>
      </p:sp>
      <p:sp>
        <p:nvSpPr>
          <p:cNvPr id="2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3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481917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2" name="Rectangle 1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5" name="Picture 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5277" y="445154"/>
              <a:ext cx="1072823" cy="942921"/>
            </a:xfrm>
            <a:prstGeom prst="rect">
              <a:avLst/>
            </a:prstGeom>
          </p:spPr>
        </p:pic>
      </p:grp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214553" flipV="1">
            <a:off x="4723002" y="1477556"/>
            <a:ext cx="622961" cy="940549"/>
          </a:xfrm>
          <a:prstGeom prst="rect">
            <a:avLst/>
          </a:prstGeom>
        </p:spPr>
      </p:pic>
      <p:sp>
        <p:nvSpPr>
          <p:cNvPr id="8" name="Subtitle 2"/>
          <p:cNvSpPr txBox="1">
            <a:spLocks/>
          </p:cNvSpPr>
          <p:nvPr userDrawn="1"/>
        </p:nvSpPr>
        <p:spPr>
          <a:xfrm>
            <a:off x="5600699" y="2095052"/>
            <a:ext cx="1580796" cy="412534"/>
          </a:xfrm>
          <a:prstGeom prst="rect">
            <a:avLst/>
          </a:prstGeom>
        </p:spPr>
        <p:txBody>
          <a:bodyPr anchor="t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 spc="11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GB" sz="800" spc="0" dirty="0" smtClean="0">
                <a:solidFill>
                  <a:schemeClr val="tx1"/>
                </a:solidFill>
              </a:rPr>
              <a:t>Copy and paste</a:t>
            </a:r>
            <a:r>
              <a:rPr lang="en-GB" sz="800" spc="0" baseline="0" dirty="0" smtClean="0">
                <a:solidFill>
                  <a:schemeClr val="tx1"/>
                </a:solidFill>
              </a:rPr>
              <a:t> this logo onto your customised title slide</a:t>
            </a:r>
            <a:endParaRPr lang="en-GB" sz="800" spc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8437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r="2890"/>
          <a:stretch/>
        </p:blipFill>
        <p:spPr>
          <a:xfrm>
            <a:off x="19050" y="0"/>
            <a:ext cx="9172575" cy="6858000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2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06031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72" r="11718"/>
          <a:stretch/>
        </p:blipFill>
        <p:spPr>
          <a:xfrm>
            <a:off x="-1" y="0"/>
            <a:ext cx="9096375" cy="6858000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2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42666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59" r="9954"/>
          <a:stretch/>
        </p:blipFill>
        <p:spPr>
          <a:xfrm>
            <a:off x="28575" y="-10819"/>
            <a:ext cx="9210676" cy="6822781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28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22441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78" r="8995"/>
          <a:stretch/>
        </p:blipFill>
        <p:spPr>
          <a:xfrm>
            <a:off x="19050" y="38180"/>
            <a:ext cx="9124950" cy="6787008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3" name="Rectangle 22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14116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bea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6" r="13634"/>
          <a:stretch/>
        </p:blipFill>
        <p:spPr>
          <a:xfrm>
            <a:off x="9525" y="20093"/>
            <a:ext cx="9086850" cy="6799807"/>
          </a:xfrm>
          <a:prstGeom prst="rect">
            <a:avLst/>
          </a:prstGeom>
        </p:spPr>
      </p:pic>
      <p:grpSp>
        <p:nvGrpSpPr>
          <p:cNvPr id="19" name="Group 18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0" name="Rectangle 19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3" name="Rectangle 22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28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50114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5" t="7210" r="17517" b="-57"/>
          <a:stretch/>
        </p:blipFill>
        <p:spPr>
          <a:xfrm>
            <a:off x="19049" y="71436"/>
            <a:ext cx="9124951" cy="6815139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70658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50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374403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57" userDrawn="1">
          <p15:clr>
            <a:srgbClr val="FBAE40"/>
          </p15:clr>
        </p15:guide>
        <p15:guide id="3" pos="2903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8855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8260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737921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3475" userDrawn="1">
          <p15:clr>
            <a:srgbClr val="FBAE40"/>
          </p15:clr>
        </p15:guide>
        <p15:guide id="2" pos="2914" userDrawn="1">
          <p15:clr>
            <a:srgbClr val="FBAE40"/>
          </p15:clr>
        </p15:guide>
        <p15:guide id="3" pos="5432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699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8845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50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5814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4276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3412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18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698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2379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8163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0205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706725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57" userDrawn="1">
          <p15:clr>
            <a:srgbClr val="FBAE40"/>
          </p15:clr>
        </p15:guide>
        <p15:guide id="3" pos="2903" userDrawn="1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22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26459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4920699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930748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06535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089193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0699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1115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81012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3261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574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7220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7157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3100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0782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3374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431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1422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5462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4667" y="1435101"/>
            <a:ext cx="4446869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861420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886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50205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9867121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6410387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03265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27704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9825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6555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037635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1461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4521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6071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9878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5167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532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8311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7763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05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9790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1587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452565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8152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277715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8393057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2664463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60024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073733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3429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1800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60545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7295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5790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3764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3289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5038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0533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673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2454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2868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2419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224293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008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28586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2740688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1954844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78440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377134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5125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8945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177888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899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0521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9000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6100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1319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0350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2174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7416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94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7765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039520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936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699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823625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5654875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90172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29.xml"/><Relationship Id="rId21" Type="http://schemas.openxmlformats.org/officeDocument/2006/relationships/theme" Target="../theme/theme5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slideLayout" Target="../slideLayouts/slideLayout46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slideLayout" Target="../slideLayouts/slideLayout59.xml"/><Relationship Id="rId1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49.xml"/><Relationship Id="rId21" Type="http://schemas.openxmlformats.org/officeDocument/2006/relationships/theme" Target="../theme/theme6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17" Type="http://schemas.openxmlformats.org/officeDocument/2006/relationships/slideLayout" Target="../slideLayouts/slideLayout63.xml"/><Relationship Id="rId2" Type="http://schemas.openxmlformats.org/officeDocument/2006/relationships/slideLayout" Target="../slideLayouts/slideLayout48.xml"/><Relationship Id="rId16" Type="http://schemas.openxmlformats.org/officeDocument/2006/relationships/slideLayout" Target="../slideLayouts/slideLayout62.xml"/><Relationship Id="rId20" Type="http://schemas.openxmlformats.org/officeDocument/2006/relationships/slideLayout" Target="../slideLayouts/slideLayout66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56.xml"/><Relationship Id="rId19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slideLayout" Target="../slideLayouts/slideLayout6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18" Type="http://schemas.openxmlformats.org/officeDocument/2006/relationships/slideLayout" Target="../slideLayouts/slideLayout84.xml"/><Relationship Id="rId3" Type="http://schemas.openxmlformats.org/officeDocument/2006/relationships/slideLayout" Target="../slideLayouts/slideLayout69.xml"/><Relationship Id="rId21" Type="http://schemas.openxmlformats.org/officeDocument/2006/relationships/theme" Target="../theme/theme7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slideLayout" Target="../slideLayouts/slideLayout83.xml"/><Relationship Id="rId2" Type="http://schemas.openxmlformats.org/officeDocument/2006/relationships/slideLayout" Target="../slideLayouts/slideLayout68.xml"/><Relationship Id="rId16" Type="http://schemas.openxmlformats.org/officeDocument/2006/relationships/slideLayout" Target="../slideLayouts/slideLayout82.xml"/><Relationship Id="rId20" Type="http://schemas.openxmlformats.org/officeDocument/2006/relationships/slideLayout" Target="../slideLayouts/slideLayout86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76.xml"/><Relationship Id="rId19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13" Type="http://schemas.openxmlformats.org/officeDocument/2006/relationships/slideLayout" Target="../slideLayouts/slideLayout99.xml"/><Relationship Id="rId18" Type="http://schemas.openxmlformats.org/officeDocument/2006/relationships/slideLayout" Target="../slideLayouts/slideLayout104.xml"/><Relationship Id="rId3" Type="http://schemas.openxmlformats.org/officeDocument/2006/relationships/slideLayout" Target="../slideLayouts/slideLayout89.xml"/><Relationship Id="rId21" Type="http://schemas.openxmlformats.org/officeDocument/2006/relationships/theme" Target="../theme/theme8.xml"/><Relationship Id="rId7" Type="http://schemas.openxmlformats.org/officeDocument/2006/relationships/slideLayout" Target="../slideLayouts/slideLayout93.xml"/><Relationship Id="rId12" Type="http://schemas.openxmlformats.org/officeDocument/2006/relationships/slideLayout" Target="../slideLayouts/slideLayout98.xml"/><Relationship Id="rId17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88.xml"/><Relationship Id="rId16" Type="http://schemas.openxmlformats.org/officeDocument/2006/relationships/slideLayout" Target="../slideLayouts/slideLayout102.xml"/><Relationship Id="rId20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slideLayout" Target="../slideLayouts/slideLayout97.xml"/><Relationship Id="rId5" Type="http://schemas.openxmlformats.org/officeDocument/2006/relationships/slideLayout" Target="../slideLayouts/slideLayout91.xml"/><Relationship Id="rId15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96.xml"/><Relationship Id="rId19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Relationship Id="rId14" Type="http://schemas.openxmlformats.org/officeDocument/2006/relationships/slideLayout" Target="../slideLayouts/slideLayout100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4.xml"/><Relationship Id="rId13" Type="http://schemas.openxmlformats.org/officeDocument/2006/relationships/slideLayout" Target="../slideLayouts/slideLayout119.xml"/><Relationship Id="rId18" Type="http://schemas.openxmlformats.org/officeDocument/2006/relationships/slideLayout" Target="../slideLayouts/slideLayout124.xml"/><Relationship Id="rId3" Type="http://schemas.openxmlformats.org/officeDocument/2006/relationships/slideLayout" Target="../slideLayouts/slideLayout109.xml"/><Relationship Id="rId21" Type="http://schemas.openxmlformats.org/officeDocument/2006/relationships/theme" Target="../theme/theme9.xml"/><Relationship Id="rId7" Type="http://schemas.openxmlformats.org/officeDocument/2006/relationships/slideLayout" Target="../slideLayouts/slideLayout113.xml"/><Relationship Id="rId12" Type="http://schemas.openxmlformats.org/officeDocument/2006/relationships/slideLayout" Target="../slideLayouts/slideLayout118.xml"/><Relationship Id="rId17" Type="http://schemas.openxmlformats.org/officeDocument/2006/relationships/slideLayout" Target="../slideLayouts/slideLayout123.xml"/><Relationship Id="rId2" Type="http://schemas.openxmlformats.org/officeDocument/2006/relationships/slideLayout" Target="../slideLayouts/slideLayout108.xml"/><Relationship Id="rId16" Type="http://schemas.openxmlformats.org/officeDocument/2006/relationships/slideLayout" Target="../slideLayouts/slideLayout122.xml"/><Relationship Id="rId20" Type="http://schemas.openxmlformats.org/officeDocument/2006/relationships/slideLayout" Target="../slideLayouts/slideLayout126.xml"/><Relationship Id="rId1" Type="http://schemas.openxmlformats.org/officeDocument/2006/relationships/slideLayout" Target="../slideLayouts/slideLayout107.xml"/><Relationship Id="rId6" Type="http://schemas.openxmlformats.org/officeDocument/2006/relationships/slideLayout" Target="../slideLayouts/slideLayout112.xml"/><Relationship Id="rId11" Type="http://schemas.openxmlformats.org/officeDocument/2006/relationships/slideLayout" Target="../slideLayouts/slideLayout117.xml"/><Relationship Id="rId5" Type="http://schemas.openxmlformats.org/officeDocument/2006/relationships/slideLayout" Target="../slideLayouts/slideLayout111.xml"/><Relationship Id="rId15" Type="http://schemas.openxmlformats.org/officeDocument/2006/relationships/slideLayout" Target="../slideLayouts/slideLayout121.xml"/><Relationship Id="rId10" Type="http://schemas.openxmlformats.org/officeDocument/2006/relationships/slideLayout" Target="../slideLayouts/slideLayout116.xml"/><Relationship Id="rId19" Type="http://schemas.openxmlformats.org/officeDocument/2006/relationships/slideLayout" Target="../slideLayouts/slideLayout125.xml"/><Relationship Id="rId4" Type="http://schemas.openxmlformats.org/officeDocument/2006/relationships/slideLayout" Target="../slideLayouts/slideLayout110.xml"/><Relationship Id="rId9" Type="http://schemas.openxmlformats.org/officeDocument/2006/relationships/slideLayout" Target="../slideLayouts/slideLayout115.xml"/><Relationship Id="rId14" Type="http://schemas.openxmlformats.org/officeDocument/2006/relationships/slideLayout" Target="../slideLayouts/slideLayout1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8135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95" r:id="rId2"/>
    <p:sldLayoutId id="2147483717" r:id="rId3"/>
    <p:sldLayoutId id="2147483718" r:id="rId4"/>
    <p:sldLayoutId id="2147483719" r:id="rId5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0131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4058" r:id="rId2"/>
    <p:sldLayoutId id="2147483726" r:id="rId3"/>
    <p:sldLayoutId id="2147483879" r:id="rId4"/>
    <p:sldLayoutId id="2147483698" r:id="rId5"/>
    <p:sldLayoutId id="2147483884" r:id="rId6"/>
    <p:sldLayoutId id="2147483728" r:id="rId7"/>
    <p:sldLayoutId id="2147483882" r:id="rId8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4757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51" r:id="rId3"/>
    <p:sldLayoutId id="2147483752" r:id="rId4"/>
    <p:sldLayoutId id="2147483753" r:id="rId5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983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4059" r:id="rId2"/>
    <p:sldLayoutId id="2147483749" r:id="rId3"/>
    <p:sldLayoutId id="2147483880" r:id="rId4"/>
    <p:sldLayoutId id="2147483750" r:id="rId5"/>
    <p:sldLayoutId id="2147483883" r:id="rId6"/>
    <p:sldLayoutId id="2147483786" r:id="rId7"/>
    <p:sldLayoutId id="2147483881" r:id="rId8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2292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890" r:id="rId2"/>
    <p:sldLayoutId id="2147483889" r:id="rId3"/>
    <p:sldLayoutId id="2147483791" r:id="rId4"/>
    <p:sldLayoutId id="2147483793" r:id="rId5"/>
    <p:sldLayoutId id="2147483794" r:id="rId6"/>
    <p:sldLayoutId id="2147483795" r:id="rId7"/>
    <p:sldLayoutId id="2147483796" r:id="rId8"/>
    <p:sldLayoutId id="2147483895" r:id="rId9"/>
    <p:sldLayoutId id="2147483901" r:id="rId10"/>
    <p:sldLayoutId id="2147483805" r:id="rId11"/>
    <p:sldLayoutId id="2147483973" r:id="rId12"/>
    <p:sldLayoutId id="2147483959" r:id="rId13"/>
    <p:sldLayoutId id="2147483960" r:id="rId14"/>
    <p:sldLayoutId id="2147483961" r:id="rId15"/>
    <p:sldLayoutId id="2147483962" r:id="rId16"/>
    <p:sldLayoutId id="2147483963" r:id="rId17"/>
    <p:sldLayoutId id="2147483964" r:id="rId18"/>
    <p:sldLayoutId id="2147483965" r:id="rId19"/>
    <p:sldLayoutId id="2147483966" r:id="rId20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9220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5" r:id="rId1"/>
    <p:sldLayoutId id="2147483976" r:id="rId2"/>
    <p:sldLayoutId id="2147483977" r:id="rId3"/>
    <p:sldLayoutId id="2147483978" r:id="rId4"/>
    <p:sldLayoutId id="2147483979" r:id="rId5"/>
    <p:sldLayoutId id="2147483980" r:id="rId6"/>
    <p:sldLayoutId id="2147483981" r:id="rId7"/>
    <p:sldLayoutId id="2147483982" r:id="rId8"/>
    <p:sldLayoutId id="2147483983" r:id="rId9"/>
    <p:sldLayoutId id="2147483984" r:id="rId10"/>
    <p:sldLayoutId id="2147483985" r:id="rId11"/>
    <p:sldLayoutId id="2147483986" r:id="rId12"/>
    <p:sldLayoutId id="2147483987" r:id="rId13"/>
    <p:sldLayoutId id="2147483988" r:id="rId14"/>
    <p:sldLayoutId id="2147483989" r:id="rId15"/>
    <p:sldLayoutId id="2147483990" r:id="rId16"/>
    <p:sldLayoutId id="2147483991" r:id="rId17"/>
    <p:sldLayoutId id="2147483992" r:id="rId18"/>
    <p:sldLayoutId id="2147483993" r:id="rId19"/>
    <p:sldLayoutId id="2147483994" r:id="rId20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8640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6" r:id="rId1"/>
    <p:sldLayoutId id="2147483997" r:id="rId2"/>
    <p:sldLayoutId id="2147483998" r:id="rId3"/>
    <p:sldLayoutId id="2147483999" r:id="rId4"/>
    <p:sldLayoutId id="2147484000" r:id="rId5"/>
    <p:sldLayoutId id="2147484001" r:id="rId6"/>
    <p:sldLayoutId id="2147484002" r:id="rId7"/>
    <p:sldLayoutId id="2147484003" r:id="rId8"/>
    <p:sldLayoutId id="2147484004" r:id="rId9"/>
    <p:sldLayoutId id="2147484005" r:id="rId10"/>
    <p:sldLayoutId id="2147484006" r:id="rId11"/>
    <p:sldLayoutId id="2147484007" r:id="rId12"/>
    <p:sldLayoutId id="2147484008" r:id="rId13"/>
    <p:sldLayoutId id="2147484009" r:id="rId14"/>
    <p:sldLayoutId id="2147484010" r:id="rId15"/>
    <p:sldLayoutId id="2147484011" r:id="rId16"/>
    <p:sldLayoutId id="2147484012" r:id="rId17"/>
    <p:sldLayoutId id="2147484013" r:id="rId18"/>
    <p:sldLayoutId id="2147484014" r:id="rId19"/>
    <p:sldLayoutId id="2147484015" r:id="rId20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1418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7" r:id="rId1"/>
    <p:sldLayoutId id="2147484018" r:id="rId2"/>
    <p:sldLayoutId id="2147484019" r:id="rId3"/>
    <p:sldLayoutId id="2147484020" r:id="rId4"/>
    <p:sldLayoutId id="2147484021" r:id="rId5"/>
    <p:sldLayoutId id="2147484022" r:id="rId6"/>
    <p:sldLayoutId id="2147484023" r:id="rId7"/>
    <p:sldLayoutId id="2147484024" r:id="rId8"/>
    <p:sldLayoutId id="2147484025" r:id="rId9"/>
    <p:sldLayoutId id="2147484026" r:id="rId10"/>
    <p:sldLayoutId id="2147484027" r:id="rId11"/>
    <p:sldLayoutId id="2147484028" r:id="rId12"/>
    <p:sldLayoutId id="2147484029" r:id="rId13"/>
    <p:sldLayoutId id="2147484030" r:id="rId14"/>
    <p:sldLayoutId id="2147484031" r:id="rId15"/>
    <p:sldLayoutId id="2147484032" r:id="rId16"/>
    <p:sldLayoutId id="2147484033" r:id="rId17"/>
    <p:sldLayoutId id="2147484034" r:id="rId18"/>
    <p:sldLayoutId id="2147484035" r:id="rId19"/>
    <p:sldLayoutId id="2147484036" r:id="rId20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9421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8" r:id="rId1"/>
    <p:sldLayoutId id="2147484039" r:id="rId2"/>
    <p:sldLayoutId id="2147484040" r:id="rId3"/>
    <p:sldLayoutId id="2147484041" r:id="rId4"/>
    <p:sldLayoutId id="2147484042" r:id="rId5"/>
    <p:sldLayoutId id="2147484043" r:id="rId6"/>
    <p:sldLayoutId id="2147484044" r:id="rId7"/>
    <p:sldLayoutId id="2147484045" r:id="rId8"/>
    <p:sldLayoutId id="2147484046" r:id="rId9"/>
    <p:sldLayoutId id="2147484047" r:id="rId10"/>
    <p:sldLayoutId id="2147484048" r:id="rId11"/>
    <p:sldLayoutId id="2147484049" r:id="rId12"/>
    <p:sldLayoutId id="2147484050" r:id="rId13"/>
    <p:sldLayoutId id="2147484051" r:id="rId14"/>
    <p:sldLayoutId id="2147484052" r:id="rId15"/>
    <p:sldLayoutId id="2147484053" r:id="rId16"/>
    <p:sldLayoutId id="2147484054" r:id="rId17"/>
    <p:sldLayoutId id="2147484055" r:id="rId18"/>
    <p:sldLayoutId id="2147484056" r:id="rId19"/>
    <p:sldLayoutId id="2147484057" r:id="rId20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www.google.com/imgres?imgurl=http://www.painting-palace.com/files/327/32644_Tete_de_femme_II_Portrait_de_Jacqueline_de_face_-1_f.jpg&amp;imgrefurl=http://www.painting-palace.com/en/paintings/32644&amp;h=300&amp;w=254&amp;tbnid=MlZWH1QjfWNMCM:&amp;zoom=1&amp;docid=wjSW0NmKDcmBpM&amp;ei=WU_8U9uhE6f07AaT4oG4DA&amp;tbm=isch&amp;ved=0CB0QMygVMBU4yAE&amp;iact=rc&amp;uact=3&amp;dur=791&amp;page=5&amp;start=205&amp;ndsp=51" TargetMode="External"/><Relationship Id="rId1" Type="http://schemas.openxmlformats.org/officeDocument/2006/relationships/slideLayout" Target="../slideLayouts/slideLayout1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www.google.com/imgres?imgurl=http://www.painting-palace.com/files/327/32644_Tete_de_femme_II_Portrait_de_Jacqueline_de_face_-1_f.jpg&amp;imgrefurl=http://www.painting-palace.com/en/paintings/32644&amp;h=300&amp;w=254&amp;tbnid=MlZWH1QjfWNMCM:&amp;zoom=1&amp;docid=wjSW0NmKDcmBpM&amp;ei=WU_8U9uhE6f07AaT4oG4DA&amp;tbm=isch&amp;ved=0CB0QMygVMBU4yAE&amp;iact=rc&amp;uact=3&amp;dur=791&amp;page=5&amp;start=205&amp;ndsp=51" TargetMode="External"/><Relationship Id="rId1" Type="http://schemas.openxmlformats.org/officeDocument/2006/relationships/slideLayout" Target="../slideLayouts/slideLayout1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www.google.com/imgres?imgurl=http://www.painting-palace.com/files/327/32644_Tete_de_femme_II_Portrait_de_Jacqueline_de_face_-1_f.jpg&amp;imgrefurl=http://www.painting-palace.com/en/paintings/32644&amp;h=300&amp;w=254&amp;tbnid=MlZWH1QjfWNMCM:&amp;zoom=1&amp;docid=wjSW0NmKDcmBpM&amp;ei=WU_8U9uhE6f07AaT4oG4DA&amp;tbm=isch&amp;ved=0CB0QMygVMBU4yAE&amp;iact=rc&amp;uact=3&amp;dur=791&amp;page=5&amp;start=205&amp;ndsp=51" TargetMode="External"/><Relationship Id="rId1" Type="http://schemas.openxmlformats.org/officeDocument/2006/relationships/slideLayout" Target="../slideLayouts/slideLayout1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www.google.com/imgres?imgurl=http://www.painting-palace.com/files/327/32644_Tete_de_femme_II_Portrait_de_Jacqueline_de_face_-1_f.jpg&amp;imgrefurl=http://www.painting-palace.com/en/paintings/32644&amp;h=300&amp;w=254&amp;tbnid=MlZWH1QjfWNMCM:&amp;zoom=1&amp;docid=wjSW0NmKDcmBpM&amp;ei=WU_8U9uhE6f07AaT4oG4DA&amp;tbm=isch&amp;ved=0CB0QMygVMBU4yAE&amp;iact=rc&amp;uact=3&amp;dur=791&amp;page=5&amp;start=205&amp;ndsp=51" TargetMode="External"/><Relationship Id="rId1" Type="http://schemas.openxmlformats.org/officeDocument/2006/relationships/slideLayout" Target="../slideLayouts/slideLayout1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www.google.com/imgres?imgurl=http://www.painting-palace.com/files/327/32644_Tete_de_femme_II_Portrait_de_Jacqueline_de_face_-1_f.jpg&amp;imgrefurl=http://www.painting-palace.com/en/paintings/32644&amp;h=300&amp;w=254&amp;tbnid=MlZWH1QjfWNMCM:&amp;zoom=1&amp;docid=wjSW0NmKDcmBpM&amp;ei=WU_8U9uhE6f07AaT4oG4DA&amp;tbm=isch&amp;ved=0CB0QMygVMBU4yAE&amp;iact=rc&amp;uact=3&amp;dur=791&amp;page=5&amp;start=205&amp;ndsp=51" TargetMode="External"/><Relationship Id="rId1" Type="http://schemas.openxmlformats.org/officeDocument/2006/relationships/slideLayout" Target="../slideLayouts/slideLayout1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www.google.com/imgres?imgurl=http://www.painting-palace.com/files/327/32644_Tete_de_femme_II_Portrait_de_Jacqueline_de_face_-1_f.jpg&amp;imgrefurl=http://www.painting-palace.com/en/paintings/32644&amp;h=300&amp;w=254&amp;tbnid=MlZWH1QjfWNMCM:&amp;zoom=1&amp;docid=wjSW0NmKDcmBpM&amp;ei=WU_8U9uhE6f07AaT4oG4DA&amp;tbm=isch&amp;ved=0CB0QMygVMBU4yAE&amp;iact=rc&amp;uact=3&amp;dur=791&amp;page=5&amp;start=205&amp;ndsp=51" TargetMode="External"/><Relationship Id="rId1" Type="http://schemas.openxmlformats.org/officeDocument/2006/relationships/slideLayout" Target="../slideLayouts/slideLayout1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052384" y="2469683"/>
            <a:ext cx="6921843" cy="1986986"/>
          </a:xfrm>
        </p:spPr>
        <p:txBody>
          <a:bodyPr>
            <a:normAutofit/>
          </a:bodyPr>
          <a:lstStyle/>
          <a:p>
            <a:r>
              <a:rPr lang="en-GB" sz="3200" dirty="0" smtClean="0"/>
              <a:t>Challenging </a:t>
            </a:r>
            <a:r>
              <a:rPr lang="en-GB" sz="3200" dirty="0"/>
              <a:t>the Mechanistic within Research Methodologies: </a:t>
            </a:r>
            <a:br>
              <a:rPr lang="en-GB" sz="3200" dirty="0"/>
            </a:br>
            <a:r>
              <a:rPr lang="en-GB" sz="3200" dirty="0" smtClean="0"/>
              <a:t>Using </a:t>
            </a:r>
            <a:r>
              <a:rPr lang="en-GB" sz="3200" dirty="0"/>
              <a:t>Butler to work both within and against </a:t>
            </a:r>
            <a:r>
              <a:rPr lang="en-GB" sz="3200" dirty="0" err="1"/>
              <a:t>i</a:t>
            </a:r>
            <a:r>
              <a:rPr lang="en-GB" sz="3200" dirty="0" err="1" smtClean="0"/>
              <a:t>nterpretivism</a:t>
            </a:r>
            <a:endParaRPr lang="en-GB" sz="3200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1116227" y="5003623"/>
            <a:ext cx="6858000" cy="315118"/>
          </a:xfrm>
        </p:spPr>
        <p:txBody>
          <a:bodyPr>
            <a:normAutofit fontScale="70000" lnSpcReduction="20000"/>
          </a:bodyPr>
          <a:lstStyle/>
          <a:p>
            <a:r>
              <a:rPr lang="en-GB" sz="2400" dirty="0" smtClean="0"/>
              <a:t>Dr Rebecca </a:t>
            </a:r>
            <a:r>
              <a:rPr lang="en-GB" sz="2400" dirty="0" smtClean="0"/>
              <a:t>Webb, Lecturer in Education</a:t>
            </a:r>
            <a:r>
              <a:rPr lang="en-GB" sz="2400" dirty="0" smtClean="0"/>
              <a:t>, </a:t>
            </a:r>
            <a:r>
              <a:rPr lang="en-GB" sz="2400" dirty="0" smtClean="0"/>
              <a:t>University </a:t>
            </a:r>
            <a:r>
              <a:rPr lang="en-GB" sz="2400" dirty="0" smtClean="0"/>
              <a:t>of </a:t>
            </a:r>
            <a:r>
              <a:rPr lang="en-GB" sz="2400" dirty="0" smtClean="0"/>
              <a:t>Sussex</a:t>
            </a:r>
            <a:endParaRPr lang="en-GB" sz="2400" dirty="0" smtClean="0"/>
          </a:p>
        </p:txBody>
      </p:sp>
    </p:spTree>
    <p:extLst>
      <p:ext uri="{BB962C8B-B14F-4D97-AF65-F5344CB8AC3E}">
        <p14:creationId xmlns:p14="http://schemas.microsoft.com/office/powerpoint/2010/main" val="25977505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7"/>
          </p:nvPr>
        </p:nvSpPr>
        <p:spPr>
          <a:xfrm>
            <a:off x="493405" y="1565705"/>
            <a:ext cx="8142514" cy="1811809"/>
          </a:xfrm>
          <a:prstGeom prst="rect">
            <a:avLst/>
          </a:prstGeom>
        </p:spPr>
        <p:txBody>
          <a:bodyPr/>
          <a:lstStyle/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GB" sz="1600" dirty="0" smtClean="0"/>
              <a:t>To share some initial responses to the key reading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GB" sz="1600" dirty="0" smtClean="0"/>
              <a:t>To </a:t>
            </a:r>
            <a:r>
              <a:rPr lang="en-GB" sz="1600" dirty="0"/>
              <a:t>locate Butler’s work within a research </a:t>
            </a:r>
            <a:r>
              <a:rPr lang="en-GB" sz="1600" dirty="0" smtClean="0"/>
              <a:t>paradigm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GB" sz="1600" dirty="0" smtClean="0"/>
              <a:t>To </a:t>
            </a:r>
            <a:r>
              <a:rPr lang="en-GB" sz="1600" dirty="0"/>
              <a:t>link this to a view of methodology as in </a:t>
            </a:r>
            <a:r>
              <a:rPr lang="en-GB" sz="1600" dirty="0" smtClean="0"/>
              <a:t>process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GB" sz="1600" dirty="0" smtClean="0"/>
              <a:t>To </a:t>
            </a:r>
            <a:r>
              <a:rPr lang="en-GB" sz="1600" dirty="0"/>
              <a:t>discuss and illustrate some conceptual understandings </a:t>
            </a:r>
            <a:r>
              <a:rPr lang="en-GB" sz="1600" dirty="0" smtClean="0"/>
              <a:t/>
            </a:r>
            <a:br>
              <a:rPr lang="en-GB" sz="1600" dirty="0" smtClean="0"/>
            </a:br>
            <a:r>
              <a:rPr lang="en-GB" sz="1600" dirty="0" smtClean="0"/>
              <a:t>of </a:t>
            </a:r>
            <a:r>
              <a:rPr lang="en-GB" sz="1600" dirty="0"/>
              <a:t>key ideas of Butler’s work with reference to a research group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Aims of the session</a:t>
            </a:r>
            <a:endParaRPr lang="en-GB" dirty="0"/>
          </a:p>
        </p:txBody>
      </p:sp>
      <p:pic>
        <p:nvPicPr>
          <p:cNvPr id="9" name="Picture 8" descr="http://images.fineartamerica.com/images-medium-large/picasso-women-1922-granger.jp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5800" y="3632887"/>
            <a:ext cx="2297723" cy="18722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934681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1432869"/>
          </a:xfrm>
        </p:spPr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Key text …</a:t>
            </a:r>
            <a:endParaRPr lang="en-GB" dirty="0"/>
          </a:p>
        </p:txBody>
      </p:sp>
      <p:pic>
        <p:nvPicPr>
          <p:cNvPr id="4" name="Content Placeholder 3" descr="Pablo Picasso. Woman with Chignon. 1901 year"/>
          <p:cNvPicPr>
            <a:picLocks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8130" y="3744738"/>
            <a:ext cx="2195118" cy="18545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696734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67139287"/>
              </p:ext>
            </p:extLst>
          </p:nvPr>
        </p:nvGraphicFramePr>
        <p:xfrm>
          <a:off x="783679" y="161797"/>
          <a:ext cx="7416825" cy="654335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160240"/>
                <a:gridCol w="2808313"/>
                <a:gridCol w="2448272"/>
              </a:tblGrid>
              <a:tr h="47783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PARADIGM</a:t>
                      </a:r>
                      <a:endParaRPr lang="en-GB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METHODOLOGY</a:t>
                      </a:r>
                      <a:endParaRPr lang="en-GB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DATA ANALYSIS</a:t>
                      </a:r>
                      <a:endParaRPr lang="en-GB" dirty="0"/>
                    </a:p>
                  </a:txBody>
                  <a:tcPr marL="68580" marR="68580"/>
                </a:tc>
              </a:tr>
              <a:tr h="4228936">
                <a:tc>
                  <a:txBody>
                    <a:bodyPr/>
                    <a:lstStyle/>
                    <a:p>
                      <a:endParaRPr lang="en-GB" sz="2400" baseline="0" dirty="0" smtClean="0"/>
                    </a:p>
                    <a:p>
                      <a:endParaRPr lang="en-GB" sz="2400" baseline="0" dirty="0" smtClean="0"/>
                    </a:p>
                    <a:p>
                      <a:pPr algn="ctr"/>
                      <a:r>
                        <a:rPr lang="en-GB" sz="2400" baseline="0" dirty="0" err="1" smtClean="0"/>
                        <a:t>Poststructural</a:t>
                      </a:r>
                      <a:endParaRPr lang="en-GB" sz="2400" baseline="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aseline="0" dirty="0" smtClean="0"/>
                        <a:t>Feminist </a:t>
                      </a:r>
                      <a:endParaRPr lang="en-GB" sz="2400" baseline="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400" baseline="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400" baseline="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400" baseline="0" dirty="0" smtClean="0"/>
                    </a:p>
                    <a:p>
                      <a:pPr algn="ctr"/>
                      <a:endParaRPr lang="en-GB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Knowledge is viewed as contested </a:t>
                      </a:r>
                    </a:p>
                    <a:p>
                      <a:endParaRPr lang="en-GB" sz="1400" dirty="0" smtClean="0"/>
                    </a:p>
                    <a:p>
                      <a:r>
                        <a:rPr lang="en-GB" sz="1400" dirty="0" smtClean="0"/>
                        <a:t>Generate ‘stammering</a:t>
                      </a:r>
                      <a:r>
                        <a:rPr lang="en-GB" sz="1400" baseline="0" dirty="0" smtClean="0"/>
                        <a:t> </a:t>
                      </a:r>
                      <a:r>
                        <a:rPr lang="en-GB" sz="1400" dirty="0" smtClean="0"/>
                        <a:t> knowledge’ (Patti Lather)</a:t>
                      </a:r>
                    </a:p>
                    <a:p>
                      <a:endParaRPr lang="en-GB" sz="1400" dirty="0" smtClean="0"/>
                    </a:p>
                    <a:p>
                      <a:r>
                        <a:rPr lang="en-GB" sz="1400" dirty="0" smtClean="0"/>
                        <a:t>Any given account</a:t>
                      </a:r>
                      <a:r>
                        <a:rPr lang="en-GB" sz="1400" baseline="0" dirty="0" smtClean="0"/>
                        <a:t> will only be one way of making sense of ideas of social reality </a:t>
                      </a:r>
                    </a:p>
                    <a:p>
                      <a:endParaRPr lang="en-GB" sz="1400" baseline="0" dirty="0" smtClean="0"/>
                    </a:p>
                    <a:p>
                      <a:r>
                        <a:rPr lang="en-GB" sz="1400" baseline="0" dirty="0" smtClean="0"/>
                        <a:t>There will be no such thing as uninterested knowledge – the political is always implicated in research and research texts</a:t>
                      </a:r>
                    </a:p>
                    <a:p>
                      <a:endParaRPr lang="en-GB" sz="1400" baseline="0" dirty="0" smtClean="0"/>
                    </a:p>
                    <a:p>
                      <a:r>
                        <a:rPr lang="en-GB" sz="1400" baseline="0" dirty="0" smtClean="0"/>
                        <a:t>Any ‘Truth claims’ should be open to reflexive exploration</a:t>
                      </a:r>
                    </a:p>
                    <a:p>
                      <a:endParaRPr lang="en-GB" sz="1400" baseline="0" dirty="0" smtClean="0"/>
                    </a:p>
                    <a:p>
                      <a:r>
                        <a:rPr lang="en-GB" sz="1400" b="1" baseline="0" dirty="0" smtClean="0"/>
                        <a:t>The researcher is always implicated in the construction of knowledge </a:t>
                      </a:r>
                      <a:br>
                        <a:rPr lang="en-GB" sz="1400" b="1" baseline="0" dirty="0" smtClean="0"/>
                      </a:br>
                      <a:r>
                        <a:rPr lang="en-GB" sz="1400" b="0" baseline="0" dirty="0" smtClean="0"/>
                        <a:t>(identity/subjectivity and positionality cannot be discounted)</a:t>
                      </a:r>
                    </a:p>
                    <a:p>
                      <a:endParaRPr lang="en-GB" sz="1400" b="0" baseline="0" dirty="0" smtClean="0"/>
                    </a:p>
                    <a:p>
                      <a:r>
                        <a:rPr lang="en-GB" sz="1400" b="0" baseline="0" dirty="0" smtClean="0"/>
                        <a:t>Highly qualitative</a:t>
                      </a:r>
                    </a:p>
                    <a:p>
                      <a:endParaRPr lang="en-GB" sz="1400" b="0" baseline="0" dirty="0" smtClean="0"/>
                    </a:p>
                    <a:p>
                      <a:endParaRPr lang="en-GB" sz="1400" b="0" baseline="0" dirty="0" smtClean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endParaRPr lang="en-GB" sz="1400" dirty="0" smtClean="0"/>
                    </a:p>
                    <a:p>
                      <a:endParaRPr lang="en-GB" sz="1400" dirty="0" smtClean="0"/>
                    </a:p>
                    <a:p>
                      <a:r>
                        <a:rPr lang="en-GB" sz="1400" dirty="0" smtClean="0"/>
                        <a:t>Multiple meanings and layers of language will analysed and interpreted</a:t>
                      </a:r>
                    </a:p>
                    <a:p>
                      <a:endParaRPr lang="en-GB" sz="1400" dirty="0" smtClean="0"/>
                    </a:p>
                    <a:p>
                      <a:r>
                        <a:rPr lang="en-GB" sz="1400" dirty="0" smtClean="0"/>
                        <a:t>The  non-linear process of interpretation will be  valued</a:t>
                      </a:r>
                    </a:p>
                    <a:p>
                      <a:endParaRPr lang="en-GB" sz="1400" dirty="0" smtClean="0"/>
                    </a:p>
                    <a:p>
                      <a:r>
                        <a:rPr lang="en-GB" sz="1400" dirty="0" smtClean="0"/>
                        <a:t>Use will be made of a range of textual accounts of different ways of seeing</a:t>
                      </a:r>
                      <a:r>
                        <a:rPr lang="en-GB" sz="1400" baseline="0" dirty="0" smtClean="0"/>
                        <a:t> and </a:t>
                      </a:r>
                      <a:r>
                        <a:rPr lang="en-GB" sz="1400" dirty="0" smtClean="0"/>
                        <a:t> experiencing the world to produce a research text</a:t>
                      </a:r>
                    </a:p>
                    <a:p>
                      <a:endParaRPr lang="en-GB" sz="1400" dirty="0" smtClean="0"/>
                    </a:p>
                    <a:p>
                      <a:r>
                        <a:rPr lang="en-GB" sz="1400" dirty="0" smtClean="0"/>
                        <a:t>The expert ‘gaze’  and suggestion of one interpretation is challenged</a:t>
                      </a:r>
                    </a:p>
                  </a:txBody>
                  <a:tcPr marL="68580" marR="6858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18104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 smtClean="0"/>
              <a:t>Methodology as elastic plane …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>
          <a:xfrm>
            <a:off x="1361068" y="1403974"/>
            <a:ext cx="5748159" cy="271849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* permission for use from </a:t>
            </a:r>
            <a:r>
              <a:rPr lang="en-GB" dirty="0"/>
              <a:t>Dunne, Pryor and Yates, 2005, </a:t>
            </a:r>
            <a:r>
              <a:rPr lang="en-GB" dirty="0" smtClean="0"/>
              <a:t>167</a:t>
            </a:r>
            <a:endParaRPr lang="en-GB" dirty="0"/>
          </a:p>
          <a:p>
            <a:endParaRPr lang="en-GB" dirty="0"/>
          </a:p>
        </p:txBody>
      </p:sp>
      <p:pic>
        <p:nvPicPr>
          <p:cNvPr id="4" name="Picture 3" descr="C:\Users\Rebecca\AppData\Local\Microsoft\Windows\Temporary Internet Files\Content.Word\IMG_0031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37" t="655" r="7653"/>
          <a:stretch/>
        </p:blipFill>
        <p:spPr bwMode="auto">
          <a:xfrm rot="5400000">
            <a:off x="2076670" y="1039058"/>
            <a:ext cx="4975133" cy="640633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3512577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dirty="0" smtClean="0"/>
              <a:t>A research context for </a:t>
            </a:r>
            <a:r>
              <a:rPr lang="en-GB" i="1" dirty="0" smtClean="0"/>
              <a:t>thinking with</a:t>
            </a:r>
            <a:endParaRPr lang="en-GB" i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493405" y="1788125"/>
            <a:ext cx="8142514" cy="3629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Macropolitical</a:t>
            </a:r>
            <a:r>
              <a:rPr lang="en-GB" sz="1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: N</a:t>
            </a:r>
            <a:r>
              <a:rPr lang="en-GB" sz="1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eoliberal </a:t>
            </a:r>
            <a:r>
              <a:rPr lang="en-GB" sz="1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context of being an ‘Early Researcher’ in the social science academy in the </a:t>
            </a:r>
            <a:r>
              <a:rPr lang="en-GB" sz="1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UK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Micropolitical</a:t>
            </a:r>
            <a:r>
              <a:rPr lang="en-GB" sz="1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: F</a:t>
            </a:r>
            <a:r>
              <a:rPr lang="en-GB" sz="1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eminist </a:t>
            </a:r>
            <a:r>
              <a:rPr lang="en-GB" sz="1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assertions of cherishing moments of coming together and thinking together</a:t>
            </a:r>
            <a:r>
              <a:rPr lang="en-GB" sz="1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… </a:t>
            </a:r>
            <a:br>
              <a:rPr lang="en-GB" sz="1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GB" sz="1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the </a:t>
            </a:r>
            <a:r>
              <a:rPr lang="en-GB" sz="1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sociality of a research group to ‘spark’ ideas with which to </a:t>
            </a:r>
            <a:r>
              <a:rPr lang="en-GB" sz="1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think…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Ontological </a:t>
            </a:r>
            <a:r>
              <a:rPr lang="en-GB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and </a:t>
            </a:r>
            <a:r>
              <a:rPr lang="en-GB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</a:t>
            </a:r>
            <a:r>
              <a:rPr lang="en-GB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pistemological </a:t>
            </a:r>
            <a:r>
              <a:rPr lang="en-GB" sz="1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matters: Working </a:t>
            </a:r>
            <a:r>
              <a:rPr lang="en-GB" sz="1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with ideas of  ‘vulnerability and resistance’ as:  performative;  </a:t>
            </a:r>
            <a:r>
              <a:rPr lang="en-GB" sz="1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en-GB" sz="1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GB" sz="1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mutually </a:t>
            </a:r>
            <a:r>
              <a:rPr lang="en-GB" sz="1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constitutive; political and as a </a:t>
            </a:r>
            <a:r>
              <a:rPr lang="en-GB" sz="1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challenge </a:t>
            </a:r>
            <a:r>
              <a:rPr lang="en-GB" sz="1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to paternalistic notions of ‘vulnerability’ as </a:t>
            </a:r>
            <a:r>
              <a:rPr lang="en-GB" sz="1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weakness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Ethical </a:t>
            </a:r>
            <a:r>
              <a:rPr lang="en-GB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issues and practical </a:t>
            </a:r>
            <a:r>
              <a:rPr lang="en-GB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matters:</a:t>
            </a:r>
            <a:r>
              <a:rPr lang="en-GB" sz="1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Power </a:t>
            </a:r>
            <a:r>
              <a:rPr lang="en-GB" sz="1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dynamics of the group – who to be and how to work – challenging the ‘cosiness’ of a sociality of ideas…..how might we challenge each other?</a:t>
            </a:r>
            <a:endParaRPr lang="en-GB" sz="1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46695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7"/>
          </p:nvPr>
        </p:nvSpPr>
        <p:spPr>
          <a:xfrm>
            <a:off x="492505" y="1961120"/>
            <a:ext cx="8142514" cy="1852999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600" b="1" i="1" dirty="0"/>
              <a:t>Structuralism</a:t>
            </a:r>
            <a:r>
              <a:rPr lang="en-GB" sz="1600" dirty="0"/>
              <a:t> is a way of locating the world within permanent, closed structures of which language is a </a:t>
            </a:r>
            <a:r>
              <a:rPr lang="en-GB" sz="1600" dirty="0" smtClean="0"/>
              <a:t>part</a:t>
            </a:r>
            <a:br>
              <a:rPr lang="en-GB" sz="1600" dirty="0" smtClean="0"/>
            </a:br>
            <a:endParaRPr lang="en-GB" sz="16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600" b="1" i="1" dirty="0" smtClean="0"/>
              <a:t>Poststructuralism </a:t>
            </a:r>
            <a:r>
              <a:rPr lang="en-GB" sz="1600" dirty="0"/>
              <a:t>is about working both within and against structures.  </a:t>
            </a:r>
            <a:r>
              <a:rPr lang="en-GB" sz="1600" dirty="0" smtClean="0"/>
              <a:t/>
            </a:r>
            <a:br>
              <a:rPr lang="en-GB" sz="1600" dirty="0" smtClean="0"/>
            </a:br>
            <a:r>
              <a:rPr lang="en-GB" sz="1600" dirty="0" smtClean="0"/>
              <a:t>It </a:t>
            </a:r>
            <a:r>
              <a:rPr lang="en-GB" sz="1600" dirty="0"/>
              <a:t>requires the idea of structuralism to cast itself against without rejecting structures per se. </a:t>
            </a:r>
            <a:r>
              <a:rPr lang="en-GB" sz="1600" dirty="0" smtClean="0"/>
              <a:t>PS </a:t>
            </a:r>
            <a:r>
              <a:rPr lang="en-GB" sz="1600" dirty="0"/>
              <a:t>ideas are dependent on a constant deferral of meaning</a:t>
            </a:r>
          </a:p>
          <a:p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Structural/</a:t>
            </a:r>
            <a:r>
              <a:rPr lang="en-GB" dirty="0" err="1" smtClean="0"/>
              <a:t>Poststructural</a:t>
            </a:r>
            <a:endParaRPr lang="en-GB" dirty="0"/>
          </a:p>
        </p:txBody>
      </p:sp>
      <p:pic>
        <p:nvPicPr>
          <p:cNvPr id="5" name="Content Placeholder 3" descr="https://encrypted-tbn2.gstatic.com/images?q=tbn:ANd9GcRLrYjDqNCoD4YNIwFQLvCEhyLfcQ4dn9PYq8-H844QtFsBGSvK">
            <a:hlinkClick r:id="rId2"/>
          </p:cNvPr>
          <p:cNvPicPr>
            <a:picLocks noGr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4584" y="5007720"/>
            <a:ext cx="1739903" cy="16250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458258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600" dirty="0"/>
              <a:t>Presumes that as humans we are invariably acted upon and </a:t>
            </a:r>
            <a:r>
              <a:rPr lang="en-GB" sz="1600" dirty="0" smtClean="0"/>
              <a:t>acting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600" dirty="0" smtClean="0"/>
              <a:t>Challenges </a:t>
            </a:r>
            <a:r>
              <a:rPr lang="en-GB" sz="1600" dirty="0"/>
              <a:t>normative categories that place rigid structures around understandings of the  way people ‘do’ their </a:t>
            </a:r>
            <a:r>
              <a:rPr lang="en-GB" sz="1600" dirty="0" smtClean="0"/>
              <a:t>lives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600" dirty="0" smtClean="0"/>
              <a:t>Processes </a:t>
            </a:r>
            <a:r>
              <a:rPr lang="en-GB" sz="1600" dirty="0"/>
              <a:t>of ‘doing’ and ‘being’ as human are both about:  being acted upon; and the conditions and possibilities for acting.  Being acted upon and taking action often occur at one and the same </a:t>
            </a:r>
            <a:r>
              <a:rPr lang="en-GB" sz="1600" dirty="0" smtClean="0"/>
              <a:t>time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600" b="1" i="1" dirty="0" smtClean="0"/>
              <a:t>Gender </a:t>
            </a:r>
            <a:r>
              <a:rPr lang="en-GB" sz="1600" b="1" i="1" dirty="0"/>
              <a:t>performativity</a:t>
            </a:r>
            <a:r>
              <a:rPr lang="en-GB" sz="1600" dirty="0"/>
              <a:t> accentuates a process of repetition that produces </a:t>
            </a:r>
            <a:r>
              <a:rPr lang="en-GB" sz="1600" dirty="0" smtClean="0"/>
              <a:t/>
            </a:r>
            <a:br>
              <a:rPr lang="en-GB" sz="1600" dirty="0" smtClean="0"/>
            </a:br>
            <a:r>
              <a:rPr lang="en-GB" sz="1600" b="1" i="1" dirty="0" smtClean="0"/>
              <a:t>gender subjectivity</a:t>
            </a:r>
            <a:endParaRPr lang="en-GB" sz="16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600" dirty="0" smtClean="0"/>
              <a:t>‘</a:t>
            </a:r>
            <a:r>
              <a:rPr lang="en-GB" sz="1600" i="1" dirty="0" smtClean="0"/>
              <a:t>Gender </a:t>
            </a:r>
            <a:r>
              <a:rPr lang="en-GB" sz="1600" i="1" dirty="0"/>
              <a:t>is not a performance that a prior subject elects to do, but gender is performative in the sense that it constitutes an effect the very subject it appears to </a:t>
            </a:r>
            <a:r>
              <a:rPr lang="en-GB" sz="1600" i="1" dirty="0" err="1"/>
              <a:t>express</a:t>
            </a:r>
            <a:r>
              <a:rPr lang="en-GB" sz="1600" dirty="0" err="1"/>
              <a:t>’</a:t>
            </a:r>
            <a:r>
              <a:rPr lang="en-GB" sz="1600" dirty="0"/>
              <a:t> </a:t>
            </a:r>
            <a:r>
              <a:rPr lang="en-GB" sz="1600" dirty="0">
                <a:solidFill>
                  <a:srgbClr val="CC0066"/>
                </a:solidFill>
              </a:rPr>
              <a:t>(Butler, 1996, 380)</a:t>
            </a:r>
          </a:p>
          <a:p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Performativity</a:t>
            </a:r>
            <a:endParaRPr lang="en-GB" dirty="0"/>
          </a:p>
        </p:txBody>
      </p:sp>
      <p:pic>
        <p:nvPicPr>
          <p:cNvPr id="4" name="Content Placeholder 3" descr="https://encrypted-tbn2.gstatic.com/images?q=tbn:ANd9GcRLrYjDqNCoD4YNIwFQLvCEhyLfcQ4dn9PYq8-H844QtFsBGSvK">
            <a:hlinkClick r:id="rId2"/>
          </p:cNvPr>
          <p:cNvPicPr>
            <a:picLocks noGr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4584" y="5007720"/>
            <a:ext cx="1739903" cy="16250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847938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7"/>
          </p:nvPr>
        </p:nvSpPr>
        <p:spPr>
          <a:xfrm>
            <a:off x="492506" y="1977596"/>
            <a:ext cx="8142514" cy="2652069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/>
              <a:t>Agency derived from the constitution of performative </a:t>
            </a:r>
            <a:r>
              <a:rPr lang="en-GB" sz="1600" b="1" dirty="0" smtClean="0"/>
              <a:t>acts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 smtClean="0"/>
              <a:t>Performativity</a:t>
            </a:r>
            <a:r>
              <a:rPr lang="en-GB" sz="1600" dirty="0" smtClean="0"/>
              <a:t> </a:t>
            </a:r>
            <a:r>
              <a:rPr lang="en-GB" sz="1600" dirty="0"/>
              <a:t>challenges the idea of the individual as the voluntary actor  </a:t>
            </a:r>
            <a:endParaRPr lang="en-GB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/>
              <a:t>Willed </a:t>
            </a:r>
            <a:r>
              <a:rPr lang="en-GB" sz="1600" dirty="0"/>
              <a:t>volition rather than determined </a:t>
            </a:r>
            <a:r>
              <a:rPr lang="en-GB" sz="1600" dirty="0" smtClean="0"/>
              <a:t>action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/>
              <a:t>Enactment </a:t>
            </a:r>
            <a:r>
              <a:rPr lang="en-GB" sz="1600" dirty="0"/>
              <a:t>rather than individual </a:t>
            </a:r>
            <a:r>
              <a:rPr lang="en-GB" sz="1600" dirty="0" smtClean="0"/>
              <a:t>possession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/>
              <a:t>Works </a:t>
            </a:r>
            <a:r>
              <a:rPr lang="en-GB" sz="1600" dirty="0"/>
              <a:t>against humanism as that which is the powerful shaper of identity </a:t>
            </a:r>
            <a:r>
              <a:rPr lang="en-GB" sz="1600" dirty="0" smtClean="0"/>
              <a:t/>
            </a:r>
            <a:br>
              <a:rPr lang="en-GB" sz="1600" dirty="0" smtClean="0"/>
            </a:br>
            <a:r>
              <a:rPr lang="en-GB" sz="1600" dirty="0" smtClean="0"/>
              <a:t>and </a:t>
            </a:r>
            <a:r>
              <a:rPr lang="en-GB" sz="1600" dirty="0"/>
              <a:t>existence and also against </a:t>
            </a:r>
            <a:r>
              <a:rPr lang="en-GB" sz="1600" dirty="0" smtClean="0"/>
              <a:t>essentialism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/>
              <a:t>There </a:t>
            </a:r>
            <a:r>
              <a:rPr lang="en-GB" sz="1600" dirty="0"/>
              <a:t>is no ‘essence’ of the ‘real thing’</a:t>
            </a:r>
          </a:p>
          <a:p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Agency</a:t>
            </a:r>
            <a:endParaRPr lang="en-GB" dirty="0"/>
          </a:p>
        </p:txBody>
      </p:sp>
      <p:pic>
        <p:nvPicPr>
          <p:cNvPr id="4" name="Content Placeholder 3" descr="https://encrypted-tbn2.gstatic.com/images?q=tbn:ANd9GcRLrYjDqNCoD4YNIwFQLvCEhyLfcQ4dn9PYq8-H844QtFsBGSvK">
            <a:hlinkClick r:id="rId2"/>
          </p:cNvPr>
          <p:cNvPicPr>
            <a:picLocks noGr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4584" y="5007720"/>
            <a:ext cx="1739903" cy="16250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58942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7"/>
          </p:nvPr>
        </p:nvSpPr>
        <p:spPr>
          <a:xfrm>
            <a:off x="492505" y="1821077"/>
            <a:ext cx="8142514" cy="2767399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600" dirty="0"/>
              <a:t>Agency as a purposive and significant reconfiguration of cultural and political </a:t>
            </a:r>
            <a:r>
              <a:rPr lang="en-GB" sz="1600" dirty="0" smtClean="0"/>
              <a:t>relations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600" dirty="0" smtClean="0"/>
              <a:t>The </a:t>
            </a:r>
            <a:r>
              <a:rPr lang="en-GB" sz="1600" dirty="0"/>
              <a:t>public gathering as inflected by the presence of the </a:t>
            </a:r>
            <a:r>
              <a:rPr lang="en-GB" sz="1600" dirty="0" smtClean="0"/>
              <a:t>police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600" dirty="0" smtClean="0"/>
              <a:t>Feminism </a:t>
            </a:r>
            <a:r>
              <a:rPr lang="en-GB" sz="1600" dirty="0"/>
              <a:t>as a network of solidarity and resistance </a:t>
            </a:r>
            <a:r>
              <a:rPr lang="en-GB" sz="1600" dirty="0" smtClean="0"/>
              <a:t/>
            </a:r>
            <a:br>
              <a:rPr lang="en-GB" sz="1600" dirty="0" smtClean="0"/>
            </a:br>
            <a:r>
              <a:rPr lang="en-GB" sz="1600" dirty="0" smtClean="0"/>
              <a:t>– </a:t>
            </a:r>
            <a:r>
              <a:rPr lang="en-GB" sz="1600" dirty="0"/>
              <a:t>destabilising reproductions of inequality and injustice </a:t>
            </a:r>
            <a:r>
              <a:rPr lang="en-GB" sz="1600" dirty="0" smtClean="0"/>
              <a:t/>
            </a:r>
            <a:br>
              <a:rPr lang="en-GB" sz="1600" dirty="0" smtClean="0"/>
            </a:br>
            <a:r>
              <a:rPr lang="en-GB" sz="1600" dirty="0" smtClean="0"/>
              <a:t>– </a:t>
            </a:r>
            <a:r>
              <a:rPr lang="en-GB" sz="1600" dirty="0"/>
              <a:t>holding open the place to criticize violence inflicted on women and </a:t>
            </a:r>
            <a:r>
              <a:rPr lang="en-GB" sz="1600" dirty="0" smtClean="0"/>
              <a:t>minorities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600" dirty="0" smtClean="0"/>
              <a:t>Asking </a:t>
            </a:r>
            <a:r>
              <a:rPr lang="en-GB" sz="1600" dirty="0"/>
              <a:t>ourselves, whose lives were never </a:t>
            </a:r>
            <a:r>
              <a:rPr lang="en-GB" sz="1600" dirty="0" smtClean="0"/>
              <a:t>liveable?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600" dirty="0" smtClean="0"/>
              <a:t>Mobilising </a:t>
            </a:r>
            <a:r>
              <a:rPr lang="en-GB" sz="1600" dirty="0"/>
              <a:t>vulnerability and directing democracy as a </a:t>
            </a:r>
            <a:r>
              <a:rPr lang="en-GB" sz="1600" dirty="0" smtClean="0"/>
              <a:t/>
            </a:r>
            <a:br>
              <a:rPr lang="en-GB" sz="1600" dirty="0" smtClean="0"/>
            </a:br>
            <a:r>
              <a:rPr lang="en-GB" sz="1600" dirty="0" smtClean="0"/>
              <a:t>deliberate </a:t>
            </a:r>
            <a:r>
              <a:rPr lang="en-GB" sz="1600" dirty="0"/>
              <a:t>mobilisation of bodily exposure</a:t>
            </a:r>
          </a:p>
          <a:p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‘Liveable lives’</a:t>
            </a:r>
            <a:endParaRPr lang="en-GB" dirty="0"/>
          </a:p>
        </p:txBody>
      </p:sp>
      <p:pic>
        <p:nvPicPr>
          <p:cNvPr id="4" name="Content Placeholder 3" descr="https://encrypted-tbn2.gstatic.com/images?q=tbn:ANd9GcRLrYjDqNCoD4YNIwFQLvCEhyLfcQ4dn9PYq8-H844QtFsBGSvK">
            <a:hlinkClick r:id="rId2"/>
          </p:cNvPr>
          <p:cNvPicPr>
            <a:picLocks noGr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4584" y="5007720"/>
            <a:ext cx="1739903" cy="16250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936128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7"/>
          </p:nvPr>
        </p:nvSpPr>
        <p:spPr>
          <a:xfrm>
            <a:off x="500743" y="1771651"/>
            <a:ext cx="8142514" cy="2676782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600" dirty="0"/>
              <a:t>Gender is </a:t>
            </a:r>
            <a:r>
              <a:rPr lang="en-GB" sz="1600" dirty="0" smtClean="0"/>
              <a:t>performative: the </a:t>
            </a:r>
            <a:r>
              <a:rPr lang="en-GB" sz="1600" dirty="0"/>
              <a:t>dual dimension of </a:t>
            </a:r>
            <a:r>
              <a:rPr lang="en-GB" sz="1600" b="1" i="1" dirty="0"/>
              <a:t>performativity </a:t>
            </a:r>
            <a:endParaRPr lang="en-GB" sz="1600" b="1" i="1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600" dirty="0" smtClean="0"/>
              <a:t>The </a:t>
            </a:r>
            <a:r>
              <a:rPr lang="en-GB" sz="1600" b="1" i="1" dirty="0"/>
              <a:t>relationality of the gendered body</a:t>
            </a:r>
            <a:r>
              <a:rPr lang="en-GB" sz="1600" dirty="0"/>
              <a:t> means that it cannot be fully ‘disassociated from infrastructures and environmental conditions of its living’ </a:t>
            </a:r>
            <a:r>
              <a:rPr lang="en-GB" sz="1600" dirty="0">
                <a:solidFill>
                  <a:srgbClr val="CC0066"/>
                </a:solidFill>
              </a:rPr>
              <a:t>(Butler, 2014, 8</a:t>
            </a:r>
            <a:r>
              <a:rPr lang="en-GB" sz="1600" dirty="0" smtClean="0">
                <a:solidFill>
                  <a:srgbClr val="CC0066"/>
                </a:solidFill>
              </a:rPr>
              <a:t>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600" dirty="0" smtClean="0"/>
              <a:t>‘</a:t>
            </a:r>
            <a:r>
              <a:rPr lang="en-GB" sz="1600" dirty="0"/>
              <a:t>Am I that name?’ – </a:t>
            </a:r>
            <a:r>
              <a:rPr lang="en-GB" sz="1600" dirty="0" smtClean="0"/>
              <a:t>Performative </a:t>
            </a:r>
            <a:r>
              <a:rPr lang="en-GB" sz="1600" dirty="0"/>
              <a:t>effects of being one name and not </a:t>
            </a:r>
            <a:r>
              <a:rPr lang="en-GB" sz="1600" dirty="0" smtClean="0"/>
              <a:t>another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600" dirty="0" smtClean="0"/>
              <a:t>How </a:t>
            </a:r>
            <a:r>
              <a:rPr lang="en-GB" sz="1600" dirty="0"/>
              <a:t>do we relax the coercive hold of gender norms without transcending </a:t>
            </a:r>
            <a:r>
              <a:rPr lang="en-GB" sz="1600" dirty="0" smtClean="0"/>
              <a:t/>
            </a:r>
            <a:br>
              <a:rPr lang="en-GB" sz="1600" dirty="0" smtClean="0"/>
            </a:br>
            <a:r>
              <a:rPr lang="en-GB" sz="1600" dirty="0" smtClean="0"/>
              <a:t>all </a:t>
            </a:r>
            <a:r>
              <a:rPr lang="en-GB" sz="1600" dirty="0"/>
              <a:t>norms for the purposes of living more ‘liveable lives’? </a:t>
            </a:r>
            <a:endParaRPr lang="en-GB" sz="16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600" dirty="0" smtClean="0"/>
              <a:t>How </a:t>
            </a:r>
            <a:r>
              <a:rPr lang="en-GB" sz="1600" dirty="0"/>
              <a:t>can embodiment challenge masculinist ontologies of bodily action in the academy?</a:t>
            </a:r>
          </a:p>
          <a:p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 smtClean="0"/>
              <a:t>Gender, bodies, infrastructure</a:t>
            </a:r>
            <a:endParaRPr lang="en-GB" dirty="0"/>
          </a:p>
        </p:txBody>
      </p:sp>
      <p:pic>
        <p:nvPicPr>
          <p:cNvPr id="4" name="Content Placeholder 3" descr="https://encrypted-tbn2.gstatic.com/images?q=tbn:ANd9GcRLrYjDqNCoD4YNIwFQLvCEhyLfcQ4dn9PYq8-H844QtFsBGSvK">
            <a:hlinkClick r:id="rId2"/>
          </p:cNvPr>
          <p:cNvPicPr>
            <a:picLocks noGr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4584" y="5007720"/>
            <a:ext cx="1739903" cy="16250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117862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7"/>
          </p:nvPr>
        </p:nvSpPr>
        <p:spPr>
          <a:xfrm>
            <a:off x="500743" y="1771651"/>
            <a:ext cx="8142514" cy="2998058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The space of vulnerability and resistance as precious space </a:t>
            </a:r>
            <a:r>
              <a:rPr lang="en-GB" sz="1600" dirty="0" smtClean="0"/>
              <a:t/>
            </a:r>
            <a:br>
              <a:rPr lang="en-GB" sz="1600" dirty="0" smtClean="0"/>
            </a:br>
            <a:r>
              <a:rPr lang="en-GB" sz="1600" dirty="0" smtClean="0"/>
              <a:t>– </a:t>
            </a:r>
            <a:r>
              <a:rPr lang="en-GB" sz="1600" dirty="0" err="1"/>
              <a:t>precarity</a:t>
            </a:r>
            <a:r>
              <a:rPr lang="en-GB" sz="1600" dirty="0"/>
              <a:t> to be embraced even as it renders the doing of it as </a:t>
            </a:r>
            <a:r>
              <a:rPr lang="en-GB" sz="1600" dirty="0" smtClean="0"/>
              <a:t>painful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i="1" dirty="0" smtClean="0"/>
              <a:t>‘The </a:t>
            </a:r>
            <a:r>
              <a:rPr lang="en-GB" sz="1600" i="1" dirty="0"/>
              <a:t>more a practice is mastered, the more fully subjection is achieved. Submission and mastery take place simultaneously, and it is this paradoxical simultaneity that constitutes the ambivalence of subjection’ </a:t>
            </a:r>
            <a:r>
              <a:rPr lang="en-GB" sz="1600" dirty="0">
                <a:solidFill>
                  <a:srgbClr val="CC0066"/>
                </a:solidFill>
              </a:rPr>
              <a:t>(1995a, </a:t>
            </a:r>
            <a:r>
              <a:rPr lang="en-GB" sz="1600" dirty="0" smtClean="0">
                <a:solidFill>
                  <a:srgbClr val="CC0066"/>
                </a:solidFill>
              </a:rPr>
              <a:t>45-46)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i="1" dirty="0" err="1" smtClean="0"/>
              <a:t>Precarity</a:t>
            </a:r>
            <a:r>
              <a:rPr lang="en-GB" sz="1600" b="1" i="1" dirty="0" smtClean="0"/>
              <a:t> </a:t>
            </a:r>
            <a:r>
              <a:rPr lang="en-GB" sz="1600" b="1" i="1" dirty="0"/>
              <a:t>of the body as a way of resisting</a:t>
            </a:r>
            <a:r>
              <a:rPr lang="en-GB" sz="1600" dirty="0"/>
              <a:t> power: </a:t>
            </a:r>
            <a:r>
              <a:rPr lang="en-GB" sz="1600" dirty="0" smtClean="0"/>
              <a:t/>
            </a:r>
            <a:br>
              <a:rPr lang="en-GB" sz="1600" dirty="0" smtClean="0"/>
            </a:br>
            <a:r>
              <a:rPr lang="en-GB" sz="1600" dirty="0" smtClean="0"/>
              <a:t>enacting </a:t>
            </a:r>
            <a:r>
              <a:rPr lang="en-GB" sz="1600" dirty="0"/>
              <a:t>‘a form of resistance that presupposes vulnerability of a specific kind’  </a:t>
            </a:r>
            <a:r>
              <a:rPr lang="en-GB" sz="1600" dirty="0">
                <a:solidFill>
                  <a:srgbClr val="CC0066"/>
                </a:solidFill>
              </a:rPr>
              <a:t>(2014, </a:t>
            </a:r>
            <a:r>
              <a:rPr lang="en-GB" sz="1600" dirty="0" smtClean="0">
                <a:solidFill>
                  <a:srgbClr val="CC0066"/>
                </a:solidFill>
              </a:rPr>
              <a:t>4)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/>
              <a:t>Importance </a:t>
            </a:r>
            <a:r>
              <a:rPr lang="en-GB" sz="1600" dirty="0"/>
              <a:t>of thinking vulnerability and resistance together and as relational</a:t>
            </a:r>
          </a:p>
          <a:p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en-GB" dirty="0" smtClean="0"/>
              <a:t>Vulnerability and resistance</a:t>
            </a:r>
            <a:endParaRPr lang="en-GB" dirty="0"/>
          </a:p>
        </p:txBody>
      </p:sp>
      <p:pic>
        <p:nvPicPr>
          <p:cNvPr id="4" name="Content Placeholder 3" descr="https://encrypted-tbn2.gstatic.com/images?q=tbn:ANd9GcRLrYjDqNCoD4YNIwFQLvCEhyLfcQ4dn9PYq8-H844QtFsBGSvK">
            <a:hlinkClick r:id="rId2"/>
          </p:cNvPr>
          <p:cNvPicPr>
            <a:picLocks noGr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4584" y="5007720"/>
            <a:ext cx="1739903" cy="16250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593397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7"/>
          </p:nvPr>
        </p:nvSpPr>
        <p:spPr>
          <a:xfrm>
            <a:off x="811444" y="1491564"/>
            <a:ext cx="7506436" cy="1836523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Used the article as a catalyst to collective sharing and </a:t>
            </a:r>
            <a:r>
              <a:rPr lang="en-GB" sz="1600" dirty="0" smtClean="0"/>
              <a:t>thought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/>
              <a:t>Located </a:t>
            </a:r>
            <a:r>
              <a:rPr lang="en-GB" sz="1600" dirty="0"/>
              <a:t>Butler within a broadly </a:t>
            </a:r>
            <a:r>
              <a:rPr lang="en-GB" sz="1600" dirty="0" err="1"/>
              <a:t>poststructural</a:t>
            </a:r>
            <a:r>
              <a:rPr lang="en-GB" sz="1600" dirty="0"/>
              <a:t> </a:t>
            </a:r>
            <a:r>
              <a:rPr lang="en-GB" sz="1600" dirty="0" smtClean="0"/>
              <a:t>paradigm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/>
              <a:t>Challenged </a:t>
            </a:r>
            <a:r>
              <a:rPr lang="en-GB" sz="1600" dirty="0"/>
              <a:t>the ‘mechanistic’ of research methodology by way of a focus upon researcher subjectivity as dynamic of a research </a:t>
            </a:r>
            <a:r>
              <a:rPr lang="en-GB" sz="1600" dirty="0" smtClean="0"/>
              <a:t>process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/>
              <a:t>Illustrated </a:t>
            </a:r>
            <a:r>
              <a:rPr lang="en-GB" sz="1600" dirty="0"/>
              <a:t>some key conceptual ideas of the work of Butler </a:t>
            </a:r>
          </a:p>
          <a:p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Conclusions</a:t>
            </a:r>
            <a:endParaRPr lang="en-GB" dirty="0"/>
          </a:p>
        </p:txBody>
      </p:sp>
      <p:pic>
        <p:nvPicPr>
          <p:cNvPr id="4" name="Picture 3" descr="http://images.fineartamerica.com/images-medium-large/picasso-women-1922-granger.jp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221" y="3423733"/>
            <a:ext cx="3042881" cy="21651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43138756"/>
      </p:ext>
    </p:extLst>
  </p:cSld>
  <p:clrMapOvr>
    <a:masterClrMapping/>
  </p:clrMapOvr>
</p:sld>
</file>

<file path=ppt/theme/theme1.xml><?xml version="1.0" encoding="utf-8"?>
<a:theme xmlns:a="http://schemas.openxmlformats.org/drawingml/2006/main" name="UoS Title 1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D64202B7-D0FA-44D9-9909-DDFF8111F21C}"/>
    </a:ext>
  </a:extLst>
</a:theme>
</file>

<file path=ppt/theme/theme2.xml><?xml version="1.0" encoding="utf-8"?>
<a:theme xmlns:a="http://schemas.openxmlformats.org/drawingml/2006/main" name="UoS Title 1 Photography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CF2A52BC-AB4D-448C-8D98-DF3AF4E163E1}"/>
    </a:ext>
  </a:extLst>
</a:theme>
</file>

<file path=ppt/theme/theme3.xml><?xml version="1.0" encoding="utf-8"?>
<a:theme xmlns:a="http://schemas.openxmlformats.org/drawingml/2006/main" name="UoS Title 2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8E228498-5DE1-4DDC-AFD4-D42D0F5D7794}"/>
    </a:ext>
  </a:extLst>
</a:theme>
</file>

<file path=ppt/theme/theme4.xml><?xml version="1.0" encoding="utf-8"?>
<a:theme xmlns:a="http://schemas.openxmlformats.org/drawingml/2006/main" name="UoS Title 2 Photography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3C79ECF0-6CC5-4BAC-816C-0A095970E9E1}"/>
    </a:ext>
  </a:extLst>
</a:theme>
</file>

<file path=ppt/theme/theme5.xml><?xml version="1.0" encoding="utf-8"?>
<a:theme xmlns:a="http://schemas.openxmlformats.org/drawingml/2006/main" name="Cobalt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294C94DA-1230-42E9-9F68-BE7A084D9CE3}"/>
    </a:ext>
  </a:extLst>
</a:theme>
</file>

<file path=ppt/theme/theme6.xml><?xml version="1.0" encoding="utf-8"?>
<a:theme xmlns:a="http://schemas.openxmlformats.org/drawingml/2006/main" name="Turquoise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851A7CD1-E746-4D78-A807-E8ECFC4411D9}"/>
    </a:ext>
  </a:extLst>
</a:theme>
</file>

<file path=ppt/theme/theme7.xml><?xml version="1.0" encoding="utf-8"?>
<a:theme xmlns:a="http://schemas.openxmlformats.org/drawingml/2006/main" name="Orange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C729644C-C4D7-48A2-AB91-11884646E4F8}"/>
    </a:ext>
  </a:extLst>
</a:theme>
</file>

<file path=ppt/theme/theme8.xml><?xml version="1.0" encoding="utf-8"?>
<a:theme xmlns:a="http://schemas.openxmlformats.org/drawingml/2006/main" name="Blue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5A54AD74-E52F-40AC-A452-6C543D7D5177}"/>
    </a:ext>
  </a:extLst>
</a:theme>
</file>

<file path=ppt/theme/theme9.xml><?xml version="1.0" encoding="utf-8"?>
<a:theme xmlns:a="http://schemas.openxmlformats.org/drawingml/2006/main" name="Grape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7BC8D762-7DFA-4BC6-918C-273D95DB931E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UoS PowerPoint template - Standard</Template>
  <TotalTime>30</TotalTime>
  <Words>562</Words>
  <Application>Microsoft Office PowerPoint</Application>
  <PresentationFormat>On-screen Show (4:3)</PresentationFormat>
  <Paragraphs>84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13</vt:i4>
      </vt:variant>
    </vt:vector>
  </HeadingPairs>
  <TitlesOfParts>
    <vt:vector size="25" baseType="lpstr">
      <vt:lpstr>Arial</vt:lpstr>
      <vt:lpstr>Calibri</vt:lpstr>
      <vt:lpstr>Georgia</vt:lpstr>
      <vt:lpstr>UoS Title 1</vt:lpstr>
      <vt:lpstr>UoS Title 1 Photography</vt:lpstr>
      <vt:lpstr>UoS Title 2</vt:lpstr>
      <vt:lpstr>UoS Title 2 Photography</vt:lpstr>
      <vt:lpstr>Cobalt - UoS Content</vt:lpstr>
      <vt:lpstr>Turquoise - UoS Content</vt:lpstr>
      <vt:lpstr>Orange - UoS Content</vt:lpstr>
      <vt:lpstr>Blue - UoS Content</vt:lpstr>
      <vt:lpstr>Grape - UoS Content</vt:lpstr>
      <vt:lpstr>Challenging the Mechanistic within Research Methodologies:  Using Butler to work both within and against interpretivism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Sussex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Challenging the Mechanistic within Research Methodologies:  Using Butler to work both within and against Interpretivism</dc:title>
  <dc:creator>Heather Stanley</dc:creator>
  <cp:lastModifiedBy>Heather Stanley</cp:lastModifiedBy>
  <cp:revision>4</cp:revision>
  <dcterms:created xsi:type="dcterms:W3CDTF">2016-03-11T10:26:35Z</dcterms:created>
  <dcterms:modified xsi:type="dcterms:W3CDTF">2016-03-11T10:57:14Z</dcterms:modified>
</cp:coreProperties>
</file>