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7"/>
  </p:notesMasterIdLst>
  <p:handoutMasterIdLst>
    <p:handoutMasterId r:id="rId18"/>
  </p:handoutMasterIdLst>
  <p:sldIdLst>
    <p:sldId id="256" r:id="rId2"/>
    <p:sldId id="304" r:id="rId3"/>
    <p:sldId id="323" r:id="rId4"/>
    <p:sldId id="313" r:id="rId5"/>
    <p:sldId id="324" r:id="rId6"/>
    <p:sldId id="312" r:id="rId7"/>
    <p:sldId id="314" r:id="rId8"/>
    <p:sldId id="315" r:id="rId9"/>
    <p:sldId id="322" r:id="rId10"/>
    <p:sldId id="321" r:id="rId11"/>
    <p:sldId id="316" r:id="rId12"/>
    <p:sldId id="320" r:id="rId13"/>
    <p:sldId id="319" r:id="rId14"/>
    <p:sldId id="273" r:id="rId15"/>
    <p:sldId id="303" r:id="rId16"/>
  </p:sldIdLst>
  <p:sldSz cx="9144000" cy="6858000" type="screen4x3"/>
  <p:notesSz cx="6794500" cy="9906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E74CFF"/>
    <a:srgbClr val="FF66FF"/>
    <a:srgbClr val="00FF00"/>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84E427A-3D55-4303-BF80-6455036E1DE7}" styleName="Themed Style 1 - Accent 2">
    <a:tblBg>
      <a:fillRef idx="2">
        <a:schemeClr val="accent2"/>
      </a:fillRef>
      <a:effectRef idx="1">
        <a:schemeClr val="accent2"/>
      </a:effectRef>
    </a:tblBg>
    <a:wholeTbl>
      <a:tcTxStyle>
        <a:fontRef idx="minor">
          <a:scrgbClr r="0" g="0" b="0"/>
        </a:fontRef>
        <a:schemeClr val="dk1"/>
      </a:tcTxStyle>
      <a:tcStyle>
        <a:tcBdr>
          <a:left>
            <a:lnRef idx="1">
              <a:schemeClr val="accent2"/>
            </a:lnRef>
          </a:left>
          <a:right>
            <a:lnRef idx="1">
              <a:schemeClr val="accent2"/>
            </a:lnRef>
          </a:right>
          <a:top>
            <a:lnRef idx="1">
              <a:schemeClr val="accent2"/>
            </a:lnRef>
          </a:top>
          <a:bottom>
            <a:lnRef idx="1">
              <a:schemeClr val="accent2"/>
            </a:lnRef>
          </a:bottom>
          <a:insideH>
            <a:lnRef idx="1">
              <a:schemeClr val="accent2"/>
            </a:lnRef>
          </a:insideH>
          <a:insideV>
            <a:lnRef idx="1">
              <a:schemeClr val="accent2"/>
            </a:lnRef>
          </a:insideV>
        </a:tcBdr>
        <a:fill>
          <a:noFill/>
        </a:fill>
      </a:tcStyle>
    </a:wholeTbl>
    <a:band1H>
      <a:tcStyle>
        <a:tcBdr/>
        <a:fill>
          <a:solidFill>
            <a:schemeClr val="accent2">
              <a:alpha val="40000"/>
            </a:schemeClr>
          </a:solidFill>
        </a:fill>
      </a:tcStyle>
    </a:band1H>
    <a:band2H>
      <a:tcStyle>
        <a:tcBdr/>
      </a:tcStyle>
    </a:band2H>
    <a:band1V>
      <a:tcStyle>
        <a:tcBdr>
          <a:top>
            <a:lnRef idx="1">
              <a:schemeClr val="accent2"/>
            </a:lnRef>
          </a:top>
          <a:bottom>
            <a:lnRef idx="1">
              <a:schemeClr val="accent2"/>
            </a:lnRef>
          </a:bottom>
        </a:tcBdr>
        <a:fill>
          <a:solidFill>
            <a:schemeClr val="accent2">
              <a:alpha val="40000"/>
            </a:schemeClr>
          </a:solidFill>
        </a:fill>
      </a:tcStyle>
    </a:band1V>
    <a:band2V>
      <a:tcStyle>
        <a:tcBdr/>
      </a:tcStyle>
    </a:band2V>
    <a:lastCol>
      <a:tcTxStyle b="on"/>
      <a:tcStyle>
        <a:tcBdr>
          <a:left>
            <a:lnRef idx="2">
              <a:schemeClr val="accent2"/>
            </a:lnRef>
          </a:left>
          <a:right>
            <a:lnRef idx="1">
              <a:schemeClr val="accent2"/>
            </a:lnRef>
          </a:right>
          <a:top>
            <a:lnRef idx="1">
              <a:schemeClr val="accent2"/>
            </a:lnRef>
          </a:top>
          <a:bottom>
            <a:lnRef idx="1">
              <a:schemeClr val="accent2"/>
            </a:lnRef>
          </a:bottom>
          <a:insideH>
            <a:lnRef idx="1">
              <a:schemeClr val="accent2"/>
            </a:lnRef>
          </a:insideH>
          <a:insideV>
            <a:ln>
              <a:noFill/>
            </a:ln>
          </a:insideV>
        </a:tcBdr>
      </a:tcStyle>
    </a:lastCol>
    <a:firstCol>
      <a:tcTxStyle b="on"/>
      <a:tcStyle>
        <a:tcBdr>
          <a:left>
            <a:lnRef idx="1">
              <a:schemeClr val="accent2"/>
            </a:lnRef>
          </a:left>
          <a:right>
            <a:lnRef idx="2">
              <a:schemeClr val="accent2"/>
            </a:lnRef>
          </a:right>
          <a:top>
            <a:lnRef idx="1">
              <a:schemeClr val="accent2"/>
            </a:lnRef>
          </a:top>
          <a:bottom>
            <a:lnRef idx="1">
              <a:schemeClr val="accent2"/>
            </a:lnRef>
          </a:bottom>
          <a:insideH>
            <a:lnRef idx="1">
              <a:schemeClr val="accent2"/>
            </a:lnRef>
          </a:insideH>
          <a:insideV>
            <a:ln>
              <a:noFill/>
            </a:ln>
          </a:insideV>
        </a:tcBdr>
      </a:tcStyle>
    </a:firstCol>
    <a:lastRow>
      <a:tcTxStyle b="on"/>
      <a:tcStyle>
        <a:tcBdr>
          <a:left>
            <a:lnRef idx="1">
              <a:schemeClr val="accent2"/>
            </a:lnRef>
          </a:left>
          <a:right>
            <a:lnRef idx="1">
              <a:schemeClr val="accent2"/>
            </a:lnRef>
          </a:right>
          <a:top>
            <a:lnRef idx="2">
              <a:schemeClr val="accent2"/>
            </a:lnRef>
          </a:top>
          <a:bottom>
            <a:lnRef idx="2">
              <a:schemeClr val="accent2"/>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2"/>
            </a:lnRef>
          </a:left>
          <a:right>
            <a:lnRef idx="1">
              <a:schemeClr val="accent2"/>
            </a:lnRef>
          </a:right>
          <a:top>
            <a:lnRef idx="1">
              <a:schemeClr val="accent2"/>
            </a:lnRef>
          </a:top>
          <a:bottom>
            <a:lnRef idx="2">
              <a:schemeClr val="lt1"/>
            </a:lnRef>
          </a:bottom>
          <a:insideH>
            <a:ln>
              <a:noFill/>
            </a:ln>
          </a:insideH>
          <a:insideV>
            <a:ln>
              <a:noFill/>
            </a:ln>
          </a:insideV>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20"/>
    <p:restoredTop sz="96433" autoAdjust="0"/>
  </p:normalViewPr>
  <p:slideViewPr>
    <p:cSldViewPr snapToGrid="0" snapToObjects="1">
      <p:cViewPr varScale="1">
        <p:scale>
          <a:sx n="116" d="100"/>
          <a:sy n="116" d="100"/>
        </p:scale>
        <p:origin x="1464" y="108"/>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handoutMaster" Target="handoutMasters/handoutMaster1.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4283" cy="495300"/>
          </a:xfrm>
          <a:prstGeom prst="rect">
            <a:avLst/>
          </a:prstGeom>
        </p:spPr>
        <p:txBody>
          <a:bodyPr vert="horz" lIns="91440" tIns="45720" rIns="91440" bIns="45720" rtlCol="0"/>
          <a:lstStyle>
            <a:lvl1pPr algn="l">
              <a:defRPr sz="1200"/>
            </a:lvl1pPr>
          </a:lstStyle>
          <a:p>
            <a:endParaRPr lang="en-GB" dirty="0"/>
          </a:p>
        </p:txBody>
      </p:sp>
      <p:sp>
        <p:nvSpPr>
          <p:cNvPr id="3" name="Date Placeholder 2"/>
          <p:cNvSpPr>
            <a:spLocks noGrp="1"/>
          </p:cNvSpPr>
          <p:nvPr>
            <p:ph type="dt" sz="quarter" idx="1"/>
          </p:nvPr>
        </p:nvSpPr>
        <p:spPr>
          <a:xfrm>
            <a:off x="3848646" y="0"/>
            <a:ext cx="2944283" cy="495300"/>
          </a:xfrm>
          <a:prstGeom prst="rect">
            <a:avLst/>
          </a:prstGeom>
        </p:spPr>
        <p:txBody>
          <a:bodyPr vert="horz" lIns="91440" tIns="45720" rIns="91440" bIns="45720" rtlCol="0"/>
          <a:lstStyle>
            <a:lvl1pPr algn="r">
              <a:defRPr sz="1200"/>
            </a:lvl1pPr>
          </a:lstStyle>
          <a:p>
            <a:fld id="{E82CD373-67F6-441C-9451-D0DACB55CE87}" type="datetimeFigureOut">
              <a:rPr lang="en-GB" smtClean="0"/>
              <a:t>09/11/2015</a:t>
            </a:fld>
            <a:endParaRPr lang="en-GB" dirty="0"/>
          </a:p>
        </p:txBody>
      </p:sp>
      <p:sp>
        <p:nvSpPr>
          <p:cNvPr id="4" name="Footer Placeholder 3"/>
          <p:cNvSpPr>
            <a:spLocks noGrp="1"/>
          </p:cNvSpPr>
          <p:nvPr>
            <p:ph type="ftr" sz="quarter" idx="2"/>
          </p:nvPr>
        </p:nvSpPr>
        <p:spPr>
          <a:xfrm>
            <a:off x="0" y="9408981"/>
            <a:ext cx="2944283" cy="495300"/>
          </a:xfrm>
          <a:prstGeom prst="rect">
            <a:avLst/>
          </a:prstGeom>
        </p:spPr>
        <p:txBody>
          <a:bodyPr vert="horz" lIns="91440" tIns="45720" rIns="91440" bIns="45720" rtlCol="0" anchor="b"/>
          <a:lstStyle>
            <a:lvl1pPr algn="l">
              <a:defRPr sz="1200"/>
            </a:lvl1pPr>
          </a:lstStyle>
          <a:p>
            <a:endParaRPr lang="en-GB" dirty="0"/>
          </a:p>
        </p:txBody>
      </p:sp>
      <p:sp>
        <p:nvSpPr>
          <p:cNvPr id="5" name="Slide Number Placeholder 4"/>
          <p:cNvSpPr>
            <a:spLocks noGrp="1"/>
          </p:cNvSpPr>
          <p:nvPr>
            <p:ph type="sldNum" sz="quarter" idx="3"/>
          </p:nvPr>
        </p:nvSpPr>
        <p:spPr>
          <a:xfrm>
            <a:off x="3848646" y="9408981"/>
            <a:ext cx="2944283" cy="495300"/>
          </a:xfrm>
          <a:prstGeom prst="rect">
            <a:avLst/>
          </a:prstGeom>
        </p:spPr>
        <p:txBody>
          <a:bodyPr vert="horz" lIns="91440" tIns="45720" rIns="91440" bIns="45720" rtlCol="0" anchor="b"/>
          <a:lstStyle>
            <a:lvl1pPr algn="r">
              <a:defRPr sz="1200"/>
            </a:lvl1pPr>
          </a:lstStyle>
          <a:p>
            <a:fld id="{FC618D03-7B4F-449A-B6B1-602B30C74C4B}" type="slidenum">
              <a:rPr lang="en-GB" smtClean="0"/>
              <a:t>‹#›</a:t>
            </a:fld>
            <a:endParaRPr lang="en-GB" dirty="0"/>
          </a:p>
        </p:txBody>
      </p:sp>
    </p:spTree>
    <p:extLst>
      <p:ext uri="{BB962C8B-B14F-4D97-AF65-F5344CB8AC3E}">
        <p14:creationId xmlns:p14="http://schemas.microsoft.com/office/powerpoint/2010/main" val="79086225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4813" cy="4953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48100" y="0"/>
            <a:ext cx="2944813" cy="495300"/>
          </a:xfrm>
          <a:prstGeom prst="rect">
            <a:avLst/>
          </a:prstGeom>
        </p:spPr>
        <p:txBody>
          <a:bodyPr vert="horz" lIns="91440" tIns="45720" rIns="91440" bIns="45720" rtlCol="0"/>
          <a:lstStyle>
            <a:lvl1pPr algn="r">
              <a:defRPr sz="1200"/>
            </a:lvl1pPr>
          </a:lstStyle>
          <a:p>
            <a:fld id="{FB121FBB-2528-B541-9AA9-8751724A935A}" type="datetimeFigureOut">
              <a:rPr lang="en-US" smtClean="0"/>
              <a:t>11/9/2015</a:t>
            </a:fld>
            <a:endParaRPr lang="en-US" dirty="0"/>
          </a:p>
        </p:txBody>
      </p:sp>
      <p:sp>
        <p:nvSpPr>
          <p:cNvPr id="4" name="Slide Image Placeholder 3"/>
          <p:cNvSpPr>
            <a:spLocks noGrp="1" noRot="1" noChangeAspect="1"/>
          </p:cNvSpPr>
          <p:nvPr>
            <p:ph type="sldImg" idx="2"/>
          </p:nvPr>
        </p:nvSpPr>
        <p:spPr>
          <a:xfrm>
            <a:off x="920750" y="742950"/>
            <a:ext cx="4953000" cy="371475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79450" y="4705350"/>
            <a:ext cx="5435600" cy="4457700"/>
          </a:xfrm>
          <a:prstGeom prst="rect">
            <a:avLst/>
          </a:prstGeom>
        </p:spPr>
        <p:txBody>
          <a:bodyPr vert="horz" lIns="91440" tIns="45720" rIns="91440" bIns="45720" rtlCol="0"/>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6" name="Footer Placeholder 5"/>
          <p:cNvSpPr>
            <a:spLocks noGrp="1"/>
          </p:cNvSpPr>
          <p:nvPr>
            <p:ph type="ftr" sz="quarter" idx="4"/>
          </p:nvPr>
        </p:nvSpPr>
        <p:spPr>
          <a:xfrm>
            <a:off x="0" y="9409113"/>
            <a:ext cx="2944813" cy="49530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48100" y="9409113"/>
            <a:ext cx="2944813" cy="495300"/>
          </a:xfrm>
          <a:prstGeom prst="rect">
            <a:avLst/>
          </a:prstGeom>
        </p:spPr>
        <p:txBody>
          <a:bodyPr vert="horz" lIns="91440" tIns="45720" rIns="91440" bIns="45720" rtlCol="0" anchor="b"/>
          <a:lstStyle>
            <a:lvl1pPr algn="r">
              <a:defRPr sz="1200"/>
            </a:lvl1pPr>
          </a:lstStyle>
          <a:p>
            <a:fld id="{7F622F72-975A-9C4F-A804-3ADAD0D95CF7}" type="slidenum">
              <a:rPr lang="en-US" smtClean="0"/>
              <a:t>‹#›</a:t>
            </a:fld>
            <a:endParaRPr lang="en-US" dirty="0"/>
          </a:p>
        </p:txBody>
      </p:sp>
    </p:spTree>
    <p:extLst>
      <p:ext uri="{BB962C8B-B14F-4D97-AF65-F5344CB8AC3E}">
        <p14:creationId xmlns:p14="http://schemas.microsoft.com/office/powerpoint/2010/main" val="3506153292"/>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lvl1pPr>
              <a:defRPr>
                <a:solidFill>
                  <a:srgbClr val="FF66FF"/>
                </a:solidFill>
              </a:defRPr>
            </a:lvl1pPr>
          </a:lstStyle>
          <a:p>
            <a:r>
              <a:rPr lang="en-GB" dirty="0" smtClean="0"/>
              <a:t>Click to edit Master title style</a:t>
            </a:r>
            <a:endParaRPr lang="en-US" dirty="0"/>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GB" smtClean="0"/>
              <a:t>Click to edit Master subtitle style</a:t>
            </a:r>
            <a:endParaRPr lang="en-US"/>
          </a:p>
        </p:txBody>
      </p:sp>
      <p:sp>
        <p:nvSpPr>
          <p:cNvPr id="4" name="Date Placeholder 3"/>
          <p:cNvSpPr>
            <a:spLocks noGrp="1"/>
          </p:cNvSpPr>
          <p:nvPr>
            <p:ph type="dt" sz="half" idx="10"/>
          </p:nvPr>
        </p:nvSpPr>
        <p:spPr/>
        <p:txBody>
          <a:bodyPr/>
          <a:lstStyle/>
          <a:p>
            <a:fld id="{6BFECD78-3C8E-49F2-8FAB-59489D168ABB}" type="datetimeFigureOut">
              <a:rPr lang="en-US" smtClean="0"/>
              <a:t>11/9/2015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0FB56013-B943-42BA-886F-6F9D4EB85E9D}" type="slidenum">
              <a:rPr lang="en-US" smtClean="0"/>
              <a:t>‹#›</a:t>
            </a:fld>
            <a:endParaRPr lang="en-US" dirty="0"/>
          </a:p>
        </p:txBody>
      </p:sp>
    </p:spTree>
    <p:extLst>
      <p:ext uri="{BB962C8B-B14F-4D97-AF65-F5344CB8AC3E}">
        <p14:creationId xmlns:p14="http://schemas.microsoft.com/office/powerpoint/2010/main" val="2702019936"/>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mtClean="0"/>
              <a:t>Click to edit Master title style</a:t>
            </a:r>
            <a:endParaRPr lang="en-US"/>
          </a:p>
        </p:txBody>
      </p:sp>
      <p:sp>
        <p:nvSpPr>
          <p:cNvPr id="3" name="Content Placeholder 2"/>
          <p:cNvSpPr>
            <a:spLocks noGrp="1"/>
          </p:cNvSpPr>
          <p:nvPr>
            <p:ph idx="1"/>
          </p:nvPr>
        </p:nvSpPr>
        <p:spPr/>
        <p:txBody>
          <a:bodyPr/>
          <a:lstStyle/>
          <a:p>
            <a:pPr lvl="0"/>
            <a:r>
              <a:rPr lang="en-GB" dirty="0" smtClean="0"/>
              <a:t>Click to edit Master text styles</a:t>
            </a:r>
          </a:p>
          <a:p>
            <a:pPr lvl="1"/>
            <a:r>
              <a:rPr lang="en-GB" dirty="0" smtClean="0"/>
              <a:t>Second level</a:t>
            </a:r>
          </a:p>
          <a:p>
            <a:pPr lvl="2"/>
            <a:r>
              <a:rPr lang="en-GB" dirty="0" smtClean="0"/>
              <a:t>Third level</a:t>
            </a:r>
          </a:p>
          <a:p>
            <a:pPr lvl="3"/>
            <a:r>
              <a:rPr lang="en-GB" dirty="0" smtClean="0"/>
              <a:t>Fourth level</a:t>
            </a:r>
          </a:p>
          <a:p>
            <a:pPr lvl="4"/>
            <a:r>
              <a:rPr lang="en-GB" dirty="0" smtClean="0"/>
              <a:t>Fifth level</a:t>
            </a:r>
            <a:endParaRPr lang="en-US" dirty="0"/>
          </a:p>
        </p:txBody>
      </p:sp>
      <p:sp>
        <p:nvSpPr>
          <p:cNvPr id="4" name="Date Placeholder 3"/>
          <p:cNvSpPr>
            <a:spLocks noGrp="1"/>
          </p:cNvSpPr>
          <p:nvPr>
            <p:ph type="dt" sz="half" idx="10"/>
          </p:nvPr>
        </p:nvSpPr>
        <p:spPr/>
        <p:txBody>
          <a:bodyPr/>
          <a:lstStyle/>
          <a:p>
            <a:endParaRPr lang="en-US" dirty="0"/>
          </a:p>
        </p:txBody>
      </p:sp>
      <p:sp>
        <p:nvSpPr>
          <p:cNvPr id="5" name="Footer Placeholder 4"/>
          <p:cNvSpPr>
            <a:spLocks noGrp="1"/>
          </p:cNvSpPr>
          <p:nvPr>
            <p:ph type="ftr" sz="quarter" idx="11"/>
          </p:nvPr>
        </p:nvSpPr>
        <p:spPr/>
        <p:txBody>
          <a:bodyPr/>
          <a:lstStyle>
            <a:lvl1pPr>
              <a:defRPr sz="1200" b="1"/>
            </a:lvl1pPr>
          </a:lstStyle>
          <a:p>
            <a:r>
              <a:rPr lang="en-GB" dirty="0" smtClean="0"/>
              <a:t>http://www.sussex.ac.uk/education/cheer</a:t>
            </a:r>
            <a:endParaRPr lang="en-US" dirty="0"/>
          </a:p>
        </p:txBody>
      </p:sp>
      <p:sp>
        <p:nvSpPr>
          <p:cNvPr id="6" name="Slide Number Placeholder 5"/>
          <p:cNvSpPr>
            <a:spLocks noGrp="1"/>
          </p:cNvSpPr>
          <p:nvPr>
            <p:ph type="sldNum" sz="quarter" idx="12"/>
          </p:nvPr>
        </p:nvSpPr>
        <p:spPr/>
        <p:txBody>
          <a:bodyPr/>
          <a:lstStyle/>
          <a:p>
            <a:fld id="{0FB56013-B943-42BA-886F-6F9D4EB85E9D}" type="slidenum">
              <a:rPr lang="en-US" smtClean="0"/>
              <a:t>‹#›</a:t>
            </a:fld>
            <a:endParaRPr lang="en-US" dirty="0"/>
          </a:p>
        </p:txBody>
      </p:sp>
    </p:spTree>
    <p:extLst>
      <p:ext uri="{BB962C8B-B14F-4D97-AF65-F5344CB8AC3E}">
        <p14:creationId xmlns:p14="http://schemas.microsoft.com/office/powerpoint/2010/main" val="227593337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GB"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GB" smtClean="0"/>
              <a:t>Click to edit Master text styles</a:t>
            </a:r>
          </a:p>
        </p:txBody>
      </p:sp>
      <p:sp>
        <p:nvSpPr>
          <p:cNvPr id="4" name="Date Placeholder 3"/>
          <p:cNvSpPr>
            <a:spLocks noGrp="1"/>
          </p:cNvSpPr>
          <p:nvPr>
            <p:ph type="dt" sz="half" idx="10"/>
          </p:nvPr>
        </p:nvSpPr>
        <p:spPr/>
        <p:txBody>
          <a:bodyPr/>
          <a:lstStyle/>
          <a:p>
            <a:fld id="{6BFECD78-3C8E-49F2-8FAB-59489D168ABB}" type="datetimeFigureOut">
              <a:rPr lang="en-US" smtClean="0"/>
              <a:t>11/9/2015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0FB56013-B943-42BA-886F-6F9D4EB85E9D}" type="slidenum">
              <a:rPr lang="en-US" smtClean="0"/>
              <a:t>‹#›</a:t>
            </a:fld>
            <a:endParaRPr lang="en-US" dirty="0"/>
          </a:p>
        </p:txBody>
      </p:sp>
    </p:spTree>
    <p:extLst>
      <p:ext uri="{BB962C8B-B14F-4D97-AF65-F5344CB8AC3E}">
        <p14:creationId xmlns:p14="http://schemas.microsoft.com/office/powerpoint/2010/main" val="179895260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5" name="Date Placeholder 4"/>
          <p:cNvSpPr>
            <a:spLocks noGrp="1"/>
          </p:cNvSpPr>
          <p:nvPr>
            <p:ph type="dt" sz="half" idx="10"/>
          </p:nvPr>
        </p:nvSpPr>
        <p:spPr/>
        <p:txBody>
          <a:bodyPr/>
          <a:lstStyle/>
          <a:p>
            <a:fld id="{6BFECD78-3C8E-49F2-8FAB-59489D168ABB}" type="datetimeFigureOut">
              <a:rPr lang="en-US" smtClean="0"/>
              <a:t>11/9/2015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0FB56013-B943-42BA-886F-6F9D4EB85E9D}" type="slidenum">
              <a:rPr lang="en-US" smtClean="0"/>
              <a:t>‹#›</a:t>
            </a:fld>
            <a:endParaRPr lang="en-US" dirty="0"/>
          </a:p>
        </p:txBody>
      </p:sp>
    </p:spTree>
    <p:extLst>
      <p:ext uri="{BB962C8B-B14F-4D97-AF65-F5344CB8AC3E}">
        <p14:creationId xmlns:p14="http://schemas.microsoft.com/office/powerpoint/2010/main" val="103430161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GB"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7" name="Date Placeholder 6"/>
          <p:cNvSpPr>
            <a:spLocks noGrp="1"/>
          </p:cNvSpPr>
          <p:nvPr>
            <p:ph type="dt" sz="half" idx="10"/>
          </p:nvPr>
        </p:nvSpPr>
        <p:spPr/>
        <p:txBody>
          <a:bodyPr/>
          <a:lstStyle/>
          <a:p>
            <a:fld id="{6BFECD78-3C8E-49F2-8FAB-59489D168ABB}" type="datetimeFigureOut">
              <a:rPr lang="en-US" smtClean="0"/>
              <a:t>11/9/2015</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0FB56013-B943-42BA-886F-6F9D4EB85E9D}" type="slidenum">
              <a:rPr lang="en-US" smtClean="0"/>
              <a:t>‹#›</a:t>
            </a:fld>
            <a:endParaRPr lang="en-US" dirty="0"/>
          </a:p>
        </p:txBody>
      </p:sp>
    </p:spTree>
    <p:extLst>
      <p:ext uri="{BB962C8B-B14F-4D97-AF65-F5344CB8AC3E}">
        <p14:creationId xmlns:p14="http://schemas.microsoft.com/office/powerpoint/2010/main" val="141794092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mtClean="0"/>
              <a:t>Click to edit Master title style</a:t>
            </a:r>
            <a:endParaRPr lang="en-US"/>
          </a:p>
        </p:txBody>
      </p:sp>
      <p:sp>
        <p:nvSpPr>
          <p:cNvPr id="3" name="Date Placeholder 2"/>
          <p:cNvSpPr>
            <a:spLocks noGrp="1"/>
          </p:cNvSpPr>
          <p:nvPr>
            <p:ph type="dt" sz="half" idx="10"/>
          </p:nvPr>
        </p:nvSpPr>
        <p:spPr/>
        <p:txBody>
          <a:bodyPr/>
          <a:lstStyle/>
          <a:p>
            <a:fld id="{6BFECD78-3C8E-49F2-8FAB-59489D168ABB}" type="datetimeFigureOut">
              <a:rPr lang="en-US" smtClean="0"/>
              <a:t>11/9/2015</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0FB56013-B943-42BA-886F-6F9D4EB85E9D}" type="slidenum">
              <a:rPr lang="en-US" smtClean="0"/>
              <a:t>‹#›</a:t>
            </a:fld>
            <a:endParaRPr lang="en-US" dirty="0"/>
          </a:p>
        </p:txBody>
      </p:sp>
    </p:spTree>
    <p:extLst>
      <p:ext uri="{BB962C8B-B14F-4D97-AF65-F5344CB8AC3E}">
        <p14:creationId xmlns:p14="http://schemas.microsoft.com/office/powerpoint/2010/main" val="65606772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BFECD78-3C8E-49F2-8FAB-59489D168ABB}" type="datetimeFigureOut">
              <a:rPr lang="en-US" smtClean="0"/>
              <a:t>11/9/2015</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0FB56013-B943-42BA-886F-6F9D4EB85E9D}" type="slidenum">
              <a:rPr lang="en-US" smtClean="0"/>
              <a:t>‹#›</a:t>
            </a:fld>
            <a:endParaRPr lang="en-US" dirty="0"/>
          </a:p>
        </p:txBody>
      </p:sp>
    </p:spTree>
    <p:extLst>
      <p:ext uri="{BB962C8B-B14F-4D97-AF65-F5344CB8AC3E}">
        <p14:creationId xmlns:p14="http://schemas.microsoft.com/office/powerpoint/2010/main" val="124912879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GB"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smtClean="0"/>
              <a:t>Click to edit Master text styles</a:t>
            </a:r>
          </a:p>
        </p:txBody>
      </p:sp>
      <p:sp>
        <p:nvSpPr>
          <p:cNvPr id="5" name="Date Placeholder 4"/>
          <p:cNvSpPr>
            <a:spLocks noGrp="1"/>
          </p:cNvSpPr>
          <p:nvPr>
            <p:ph type="dt" sz="half" idx="10"/>
          </p:nvPr>
        </p:nvSpPr>
        <p:spPr/>
        <p:txBody>
          <a:bodyPr/>
          <a:lstStyle/>
          <a:p>
            <a:fld id="{6BFECD78-3C8E-49F2-8FAB-59489D168ABB}" type="datetimeFigureOut">
              <a:rPr lang="en-US" smtClean="0"/>
              <a:t>11/9/2015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0FB56013-B943-42BA-886F-6F9D4EB85E9D}" type="slidenum">
              <a:rPr lang="en-US" smtClean="0"/>
              <a:t>‹#›</a:t>
            </a:fld>
            <a:endParaRPr lang="en-US" dirty="0"/>
          </a:p>
        </p:txBody>
      </p:sp>
    </p:spTree>
    <p:extLst>
      <p:ext uri="{BB962C8B-B14F-4D97-AF65-F5344CB8AC3E}">
        <p14:creationId xmlns:p14="http://schemas.microsoft.com/office/powerpoint/2010/main" val="273011619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GB"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GB" dirty="0" smtClean="0"/>
              <a:t>Drag picture to placeholder or click icon to add</a:t>
            </a:r>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smtClean="0"/>
              <a:t>Click to edit Master text styles</a:t>
            </a:r>
          </a:p>
        </p:txBody>
      </p:sp>
      <p:sp>
        <p:nvSpPr>
          <p:cNvPr id="5" name="Date Placeholder 4"/>
          <p:cNvSpPr>
            <a:spLocks noGrp="1"/>
          </p:cNvSpPr>
          <p:nvPr>
            <p:ph type="dt" sz="half" idx="10"/>
          </p:nvPr>
        </p:nvSpPr>
        <p:spPr/>
        <p:txBody>
          <a:bodyPr/>
          <a:lstStyle/>
          <a:p>
            <a:fld id="{6BFECD78-3C8E-49F2-8FAB-59489D168ABB}" type="datetimeFigureOut">
              <a:rPr lang="en-US" smtClean="0"/>
              <a:t>11/9/2015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0FB56013-B943-42BA-886F-6F9D4EB85E9D}" type="slidenum">
              <a:rPr lang="en-US" smtClean="0"/>
              <a:t>‹#›</a:t>
            </a:fld>
            <a:endParaRPr lang="en-US" dirty="0"/>
          </a:p>
        </p:txBody>
      </p:sp>
    </p:spTree>
    <p:extLst>
      <p:ext uri="{BB962C8B-B14F-4D97-AF65-F5344CB8AC3E}">
        <p14:creationId xmlns:p14="http://schemas.microsoft.com/office/powerpoint/2010/main" val="50657455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4" name="Date Placeholder 3"/>
          <p:cNvSpPr>
            <a:spLocks noGrp="1"/>
          </p:cNvSpPr>
          <p:nvPr>
            <p:ph type="dt" sz="half" idx="10"/>
          </p:nvPr>
        </p:nvSpPr>
        <p:spPr/>
        <p:txBody>
          <a:bodyPr/>
          <a:lstStyle/>
          <a:p>
            <a:fld id="{6BFECD78-3C8E-49F2-8FAB-59489D168ABB}" type="datetimeFigureOut">
              <a:rPr lang="en-US" smtClean="0"/>
              <a:t>11/9/2015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0FB56013-B943-42BA-886F-6F9D4EB85E9D}" type="slidenum">
              <a:rPr lang="en-US" smtClean="0"/>
              <a:t>‹#›</a:t>
            </a:fld>
            <a:endParaRPr lang="en-US" dirty="0"/>
          </a:p>
        </p:txBody>
      </p:sp>
    </p:spTree>
    <p:extLst>
      <p:ext uri="{BB962C8B-B14F-4D97-AF65-F5344CB8AC3E}">
        <p14:creationId xmlns:p14="http://schemas.microsoft.com/office/powerpoint/2010/main" val="294949823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GB"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4" name="Date Placeholder 3"/>
          <p:cNvSpPr>
            <a:spLocks noGrp="1"/>
          </p:cNvSpPr>
          <p:nvPr>
            <p:ph type="dt" sz="half" idx="10"/>
          </p:nvPr>
        </p:nvSpPr>
        <p:spPr/>
        <p:txBody>
          <a:bodyPr/>
          <a:lstStyle/>
          <a:p>
            <a:fld id="{6BFECD78-3C8E-49F2-8FAB-59489D168ABB}" type="datetimeFigureOut">
              <a:rPr lang="en-US" smtClean="0"/>
              <a:t>11/9/2015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0FB56013-B943-42BA-886F-6F9D4EB85E9D}" type="slidenum">
              <a:rPr lang="en-US" smtClean="0"/>
              <a:t>‹#›</a:t>
            </a:fld>
            <a:endParaRPr lang="en-US" dirty="0"/>
          </a:p>
        </p:txBody>
      </p:sp>
    </p:spTree>
    <p:extLst>
      <p:ext uri="{BB962C8B-B14F-4D97-AF65-F5344CB8AC3E}">
        <p14:creationId xmlns:p14="http://schemas.microsoft.com/office/powerpoint/2010/main" val="142794122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GB" dirty="0" smtClean="0"/>
              <a:t>Click to edit Master title style</a:t>
            </a:r>
            <a:endParaRPr lang="en-US" dirty="0"/>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GB" dirty="0" smtClean="0"/>
              <a:t>Click to edit Master text styles</a:t>
            </a:r>
          </a:p>
          <a:p>
            <a:pPr lvl="1"/>
            <a:r>
              <a:rPr lang="en-GB" dirty="0" smtClean="0"/>
              <a:t>Second level</a:t>
            </a:r>
          </a:p>
          <a:p>
            <a:pPr lvl="2"/>
            <a:r>
              <a:rPr lang="en-GB" dirty="0" smtClean="0"/>
              <a:t>Third level</a:t>
            </a:r>
          </a:p>
          <a:p>
            <a:pPr lvl="3"/>
            <a:r>
              <a:rPr lang="en-GB" dirty="0" smtClean="0"/>
              <a:t>Fourth level</a:t>
            </a:r>
          </a:p>
          <a:p>
            <a:pPr lvl="4"/>
            <a:r>
              <a:rPr lang="en-GB" dirty="0" smtClean="0"/>
              <a:t>Fifth level</a:t>
            </a:r>
            <a:endParaRPr lang="en-US" dirty="0"/>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n-US"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b="1">
                <a:solidFill>
                  <a:srgbClr val="FF66FF"/>
                </a:solidFill>
              </a:defRPr>
            </a:lvl1pPr>
          </a:lstStyle>
          <a:p>
            <a:r>
              <a:rPr lang="en-GB" dirty="0" smtClean="0"/>
              <a:t>http://www.sussex.ac.uk/education/cheer</a:t>
            </a:r>
            <a:endParaRPr lang="en-US"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FB56013-B943-42BA-886F-6F9D4EB85E9D}" type="slidenum">
              <a:rPr lang="en-US" smtClean="0"/>
              <a:t>‹#›</a:t>
            </a:fld>
            <a:endParaRPr lang="en-US" dirty="0"/>
          </a:p>
        </p:txBody>
      </p:sp>
    </p:spTree>
    <p:extLst>
      <p:ext uri="{BB962C8B-B14F-4D97-AF65-F5344CB8AC3E}">
        <p14:creationId xmlns:p14="http://schemas.microsoft.com/office/powerpoint/2010/main" val="2557711237"/>
      </p:ext>
    </p:extLst>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iming>
    <p:tnLst>
      <p:par>
        <p:cTn id="1" dur="indefinite" restart="never" nodeType="tmRoot"/>
      </p:par>
    </p:tnLst>
  </p:timing>
  <p:txStyles>
    <p:titleStyle>
      <a:lvl1pPr algn="ctr" defTabSz="914400" rtl="0" eaLnBrk="1" latinLnBrk="0" hangingPunct="1">
        <a:spcBef>
          <a:spcPct val="0"/>
        </a:spcBef>
        <a:buNone/>
        <a:defRPr sz="4400" kern="1200">
          <a:solidFill>
            <a:srgbClr val="FF66FF"/>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0" y="0"/>
            <a:ext cx="9144000" cy="169265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i="1" dirty="0"/>
              <a:t>Diversity, Democratisation and Difference: Theories and Methodologies</a:t>
            </a:r>
            <a:endParaRPr lang="en-GB" dirty="0"/>
          </a:p>
        </p:txBody>
      </p:sp>
      <p:sp>
        <p:nvSpPr>
          <p:cNvPr id="2" name="Title 1"/>
          <p:cNvSpPr>
            <a:spLocks noGrp="1"/>
          </p:cNvSpPr>
          <p:nvPr>
            <p:ph type="title"/>
          </p:nvPr>
        </p:nvSpPr>
        <p:spPr>
          <a:xfrm>
            <a:off x="148448" y="274638"/>
            <a:ext cx="8538352" cy="1143000"/>
          </a:xfrm>
        </p:spPr>
        <p:txBody>
          <a:bodyPr>
            <a:noAutofit/>
          </a:bodyPr>
          <a:lstStyle/>
          <a:p>
            <a:pPr algn="l"/>
            <a:r>
              <a:rPr lang="en-GB" sz="2800" b="1" dirty="0"/>
              <a:t>Troubling Intra-actions: </a:t>
            </a:r>
            <a:r>
              <a:rPr lang="en-GB" sz="2800" b="1" dirty="0" smtClean="0"/>
              <a:t/>
            </a:r>
            <a:br>
              <a:rPr lang="en-GB" sz="2800" b="1" dirty="0" smtClean="0"/>
            </a:br>
            <a:r>
              <a:rPr lang="en-GB" sz="2800" b="1" dirty="0" smtClean="0"/>
              <a:t>Gender</a:t>
            </a:r>
            <a:r>
              <a:rPr lang="en-GB" sz="2800" b="1" dirty="0"/>
              <a:t>, </a:t>
            </a:r>
            <a:r>
              <a:rPr lang="en-GB" sz="2800" b="1" dirty="0" smtClean="0"/>
              <a:t>Neo-liberalism </a:t>
            </a:r>
            <a:r>
              <a:rPr lang="en-GB" sz="2800" b="1" dirty="0"/>
              <a:t>and Research </a:t>
            </a:r>
            <a:r>
              <a:rPr lang="en-GB" sz="2800" b="1" dirty="0" smtClean="0"/>
              <a:t/>
            </a:r>
            <a:br>
              <a:rPr lang="en-GB" sz="2800" b="1" dirty="0" smtClean="0"/>
            </a:br>
            <a:r>
              <a:rPr lang="en-GB" sz="2800" b="1" dirty="0" smtClean="0"/>
              <a:t>in </a:t>
            </a:r>
            <a:r>
              <a:rPr lang="en-GB" sz="2800" b="1" dirty="0"/>
              <a:t>the </a:t>
            </a:r>
            <a:r>
              <a:rPr lang="en-GB" sz="2800" b="1" dirty="0" smtClean="0"/>
              <a:t>Global </a:t>
            </a:r>
            <a:r>
              <a:rPr lang="en-GB" sz="2800" b="1" dirty="0"/>
              <a:t>Academy</a:t>
            </a:r>
            <a:endParaRPr lang="en-GB" sz="2800" dirty="0"/>
          </a:p>
        </p:txBody>
      </p:sp>
      <p:sp>
        <p:nvSpPr>
          <p:cNvPr id="13" name="Content Placeholder 12"/>
          <p:cNvSpPr>
            <a:spLocks noGrp="1"/>
          </p:cNvSpPr>
          <p:nvPr>
            <p:ph idx="1"/>
          </p:nvPr>
        </p:nvSpPr>
        <p:spPr/>
        <p:txBody>
          <a:bodyPr>
            <a:normAutofit fontScale="25000" lnSpcReduction="20000"/>
          </a:bodyPr>
          <a:lstStyle/>
          <a:p>
            <a:pPr>
              <a:buFontTx/>
              <a:buNone/>
              <a:defRPr/>
            </a:pPr>
            <a:endParaRPr lang="en-GB" sz="3000" b="1" dirty="0">
              <a:solidFill>
                <a:schemeClr val="tx2"/>
              </a:solidFill>
            </a:endParaRPr>
          </a:p>
          <a:p>
            <a:pPr>
              <a:buNone/>
              <a:defRPr/>
            </a:pPr>
            <a:endParaRPr lang="en-GB" dirty="0" smtClean="0">
              <a:solidFill>
                <a:srgbClr val="FFFFFF"/>
              </a:solidFill>
            </a:endParaRPr>
          </a:p>
          <a:p>
            <a:pPr>
              <a:buNone/>
              <a:defRPr/>
            </a:pPr>
            <a:endParaRPr lang="en-GB" dirty="0">
              <a:solidFill>
                <a:srgbClr val="FFFFFF"/>
              </a:solidFill>
            </a:endParaRPr>
          </a:p>
          <a:p>
            <a:pPr>
              <a:buNone/>
              <a:defRPr/>
            </a:pPr>
            <a:endParaRPr lang="en-GB" dirty="0" smtClean="0">
              <a:solidFill>
                <a:srgbClr val="FFFFFF"/>
              </a:solidFill>
            </a:endParaRPr>
          </a:p>
          <a:p>
            <a:pPr>
              <a:buNone/>
              <a:defRPr/>
            </a:pPr>
            <a:endParaRPr lang="en-GB" dirty="0" smtClean="0">
              <a:solidFill>
                <a:srgbClr val="FFFFFF"/>
              </a:solidFill>
            </a:endParaRPr>
          </a:p>
          <a:p>
            <a:pPr>
              <a:buNone/>
              <a:defRPr/>
            </a:pPr>
            <a:endParaRPr lang="en-GB" dirty="0">
              <a:solidFill>
                <a:srgbClr val="FFFFFF"/>
              </a:solidFill>
            </a:endParaRPr>
          </a:p>
          <a:p>
            <a:pPr>
              <a:buNone/>
              <a:defRPr/>
            </a:pPr>
            <a:endParaRPr lang="en-GB" dirty="0" smtClean="0">
              <a:solidFill>
                <a:srgbClr val="FFFFFF"/>
              </a:solidFill>
            </a:endParaRPr>
          </a:p>
          <a:p>
            <a:pPr>
              <a:buNone/>
              <a:defRPr/>
            </a:pPr>
            <a:endParaRPr lang="en-GB" dirty="0">
              <a:solidFill>
                <a:srgbClr val="FFFFFF"/>
              </a:solidFill>
            </a:endParaRPr>
          </a:p>
          <a:p>
            <a:pPr>
              <a:buNone/>
              <a:defRPr/>
            </a:pPr>
            <a:endParaRPr lang="en-GB" dirty="0" smtClean="0">
              <a:solidFill>
                <a:srgbClr val="FFFFFF"/>
              </a:solidFill>
            </a:endParaRPr>
          </a:p>
          <a:p>
            <a:pPr>
              <a:buNone/>
              <a:defRPr/>
            </a:pPr>
            <a:endParaRPr lang="en-GB" dirty="0">
              <a:solidFill>
                <a:srgbClr val="FFFFFF"/>
              </a:solidFill>
            </a:endParaRPr>
          </a:p>
          <a:p>
            <a:pPr>
              <a:buNone/>
              <a:defRPr/>
            </a:pPr>
            <a:endParaRPr lang="en-GB" dirty="0" smtClean="0">
              <a:solidFill>
                <a:srgbClr val="FFFFFF"/>
              </a:solidFill>
            </a:endParaRPr>
          </a:p>
          <a:p>
            <a:pPr>
              <a:buNone/>
              <a:defRPr/>
            </a:pPr>
            <a:endParaRPr lang="en-GB" dirty="0">
              <a:solidFill>
                <a:srgbClr val="FFFFFF"/>
              </a:solidFill>
            </a:endParaRPr>
          </a:p>
          <a:p>
            <a:pPr>
              <a:buNone/>
              <a:defRPr/>
            </a:pPr>
            <a:endParaRPr lang="en-GB" dirty="0" smtClean="0">
              <a:solidFill>
                <a:srgbClr val="FFFFFF"/>
              </a:solidFill>
            </a:endParaRPr>
          </a:p>
          <a:p>
            <a:pPr>
              <a:buNone/>
              <a:defRPr/>
            </a:pPr>
            <a:endParaRPr lang="en-GB" dirty="0">
              <a:solidFill>
                <a:srgbClr val="FFFFFF"/>
              </a:solidFill>
            </a:endParaRPr>
          </a:p>
          <a:p>
            <a:pPr>
              <a:buNone/>
              <a:defRPr/>
            </a:pPr>
            <a:endParaRPr lang="en-GB" dirty="0" smtClean="0">
              <a:solidFill>
                <a:srgbClr val="FFFFFF"/>
              </a:solidFill>
            </a:endParaRPr>
          </a:p>
          <a:p>
            <a:pPr>
              <a:buNone/>
              <a:defRPr/>
            </a:pPr>
            <a:endParaRPr lang="en-GB" dirty="0">
              <a:solidFill>
                <a:srgbClr val="FFFFFF"/>
              </a:solidFill>
            </a:endParaRPr>
          </a:p>
          <a:p>
            <a:pPr>
              <a:buNone/>
              <a:defRPr/>
            </a:pPr>
            <a:endParaRPr lang="en-GB" dirty="0" smtClean="0">
              <a:solidFill>
                <a:srgbClr val="FFFFFF"/>
              </a:solidFill>
            </a:endParaRPr>
          </a:p>
          <a:p>
            <a:pPr>
              <a:buNone/>
              <a:defRPr/>
            </a:pPr>
            <a:endParaRPr lang="en-GB" dirty="0">
              <a:solidFill>
                <a:srgbClr val="FFFFFF"/>
              </a:solidFill>
            </a:endParaRPr>
          </a:p>
          <a:p>
            <a:pPr>
              <a:buNone/>
              <a:defRPr/>
            </a:pPr>
            <a:endParaRPr lang="en-GB" dirty="0" smtClean="0">
              <a:solidFill>
                <a:srgbClr val="FFFFFF"/>
              </a:solidFill>
            </a:endParaRPr>
          </a:p>
          <a:p>
            <a:pPr>
              <a:buNone/>
              <a:defRPr/>
            </a:pPr>
            <a:endParaRPr lang="en-GB" dirty="0">
              <a:solidFill>
                <a:srgbClr val="FFFFFF"/>
              </a:solidFill>
            </a:endParaRPr>
          </a:p>
          <a:p>
            <a:pPr>
              <a:buNone/>
              <a:defRPr/>
            </a:pPr>
            <a:endParaRPr lang="en-GB" dirty="0" smtClean="0">
              <a:solidFill>
                <a:srgbClr val="FFFFFF"/>
              </a:solidFill>
            </a:endParaRPr>
          </a:p>
          <a:p>
            <a:pPr>
              <a:buNone/>
              <a:defRPr/>
            </a:pPr>
            <a:endParaRPr lang="en-GB" dirty="0">
              <a:solidFill>
                <a:srgbClr val="FFFFFF"/>
              </a:solidFill>
            </a:endParaRPr>
          </a:p>
          <a:p>
            <a:pPr>
              <a:buNone/>
              <a:defRPr/>
            </a:pPr>
            <a:endParaRPr lang="en-GB" dirty="0" smtClean="0">
              <a:solidFill>
                <a:srgbClr val="FFFFFF"/>
              </a:solidFill>
            </a:endParaRPr>
          </a:p>
          <a:p>
            <a:pPr>
              <a:buNone/>
              <a:defRPr/>
            </a:pPr>
            <a:endParaRPr lang="en-GB" dirty="0" smtClean="0">
              <a:solidFill>
                <a:srgbClr val="FFFFFF"/>
              </a:solidFill>
            </a:endParaRPr>
          </a:p>
          <a:p>
            <a:pPr>
              <a:buNone/>
              <a:defRPr/>
            </a:pPr>
            <a:endParaRPr lang="en-GB" dirty="0">
              <a:solidFill>
                <a:srgbClr val="FFFFFF"/>
              </a:solidFill>
            </a:endParaRPr>
          </a:p>
          <a:p>
            <a:pPr>
              <a:buNone/>
              <a:defRPr/>
            </a:pPr>
            <a:endParaRPr lang="en-GB" dirty="0" smtClean="0">
              <a:solidFill>
                <a:srgbClr val="FFFFFF"/>
              </a:solidFill>
            </a:endParaRPr>
          </a:p>
          <a:p>
            <a:pPr>
              <a:buNone/>
              <a:defRPr/>
            </a:pPr>
            <a:endParaRPr lang="en-GB" dirty="0">
              <a:solidFill>
                <a:srgbClr val="FFFFFF"/>
              </a:solidFill>
            </a:endParaRPr>
          </a:p>
          <a:p>
            <a:pPr>
              <a:buNone/>
              <a:defRPr/>
            </a:pPr>
            <a:endParaRPr lang="en-GB" dirty="0" smtClean="0">
              <a:solidFill>
                <a:srgbClr val="FFFFFF"/>
              </a:solidFill>
            </a:endParaRPr>
          </a:p>
          <a:p>
            <a:pPr>
              <a:buNone/>
              <a:defRPr/>
            </a:pPr>
            <a:endParaRPr lang="en-GB" dirty="0">
              <a:solidFill>
                <a:srgbClr val="FFFFFF"/>
              </a:solidFill>
            </a:endParaRPr>
          </a:p>
          <a:p>
            <a:pPr>
              <a:buNone/>
              <a:defRPr/>
            </a:pPr>
            <a:endParaRPr lang="en-GB" dirty="0" smtClean="0">
              <a:solidFill>
                <a:srgbClr val="FFFFFF"/>
              </a:solidFill>
            </a:endParaRPr>
          </a:p>
          <a:p>
            <a:pPr>
              <a:buNone/>
              <a:defRPr/>
            </a:pPr>
            <a:r>
              <a:rPr lang="en-GB" sz="7200" b="1" dirty="0" smtClean="0">
                <a:solidFill>
                  <a:srgbClr val="FFFFFF"/>
                </a:solidFill>
              </a:rPr>
              <a:t>Professor </a:t>
            </a:r>
            <a:r>
              <a:rPr lang="en-GB" sz="7200" b="1" dirty="0">
                <a:solidFill>
                  <a:srgbClr val="FFFFFF"/>
                </a:solidFill>
              </a:rPr>
              <a:t>Louise Morley</a:t>
            </a:r>
          </a:p>
          <a:p>
            <a:pPr>
              <a:buFontTx/>
              <a:buNone/>
              <a:defRPr/>
            </a:pPr>
            <a:r>
              <a:rPr lang="en-GB" sz="7200" b="1" dirty="0" smtClean="0"/>
              <a:t>Centre </a:t>
            </a:r>
            <a:r>
              <a:rPr lang="en-GB" sz="7200" b="1" dirty="0"/>
              <a:t>for </a:t>
            </a:r>
            <a:r>
              <a:rPr lang="en-GB" sz="7200" b="1" dirty="0" smtClean="0"/>
              <a:t>Higher Education and Equity Research </a:t>
            </a:r>
            <a:r>
              <a:rPr lang="en-GB" sz="7200" b="1" dirty="0"/>
              <a:t>(CHEER</a:t>
            </a:r>
            <a:r>
              <a:rPr lang="en-GB" sz="7200" b="1" dirty="0" smtClean="0"/>
              <a:t>)</a:t>
            </a:r>
          </a:p>
          <a:p>
            <a:pPr>
              <a:buFontTx/>
              <a:buNone/>
              <a:defRPr/>
            </a:pPr>
            <a:r>
              <a:rPr lang="en-GB" sz="7200" b="1" dirty="0" smtClean="0"/>
              <a:t>University </a:t>
            </a:r>
            <a:r>
              <a:rPr lang="en-GB" sz="7200" b="1" dirty="0"/>
              <a:t>of Sussex, </a:t>
            </a:r>
            <a:r>
              <a:rPr lang="en-GB" sz="7200" b="1" dirty="0" smtClean="0"/>
              <a:t>UK</a:t>
            </a:r>
          </a:p>
          <a:p>
            <a:pPr>
              <a:buFontTx/>
              <a:buNone/>
              <a:defRPr/>
            </a:pPr>
            <a:endParaRPr lang="en-GB" sz="7200" b="1" dirty="0" smtClean="0"/>
          </a:p>
          <a:p>
            <a:pPr>
              <a:buFontTx/>
              <a:buNone/>
              <a:defRPr/>
            </a:pPr>
            <a:endParaRPr lang="en-GB" sz="7200" b="1" dirty="0"/>
          </a:p>
          <a:p>
            <a:pPr marL="0" indent="0">
              <a:buNone/>
            </a:pPr>
            <a:r>
              <a:rPr lang="en-US" dirty="0" smtClean="0"/>
              <a:t> 	</a:t>
            </a:r>
            <a:endParaRPr lang="en-US" dirty="0"/>
          </a:p>
        </p:txBody>
      </p:sp>
      <p:pic>
        <p:nvPicPr>
          <p:cNvPr id="12" name="Picture 7" descr="US_Centre_for_Higher_Ed#1E81"/>
          <p:cNvPicPr>
            <a:picLocks noChangeAspect="1" noChangeArrowheads="1"/>
          </p:cNvPicPr>
          <p:nvPr/>
        </p:nvPicPr>
        <p:blipFill>
          <a:blip r:embed="rId2" cstate="email">
            <a:extLst>
              <a:ext uri="{28A0092B-C50C-407E-A947-70E740481C1C}">
                <a14:useLocalDpi xmlns:a14="http://schemas.microsoft.com/office/drawing/2010/main" val="0"/>
              </a:ext>
            </a:extLst>
          </a:blip>
          <a:srcRect/>
          <a:stretch>
            <a:fillRect/>
          </a:stretch>
        </p:blipFill>
        <p:spPr bwMode="auto">
          <a:xfrm>
            <a:off x="6780587" y="193385"/>
            <a:ext cx="1943100" cy="1149350"/>
          </a:xfrm>
          <a:prstGeom prst="rect">
            <a:avLst/>
          </a:prstGeom>
          <a:noFill/>
          <a:extLst>
            <a:ext uri="{909E8E84-426E-40dd-AFC4-6F175D3DCCD1}">
              <a14:hiddenFill xmlns:a14="http://schemas.microsoft.com/office/drawing/2010/main" xmlns="">
                <a:solidFill>
                  <a:srgbClr val="FFFFFF"/>
                </a:solidFill>
              </a14:hiddenFill>
            </a:ext>
          </a:extLst>
        </p:spPr>
      </p:pic>
      <p:pic>
        <p:nvPicPr>
          <p:cNvPr id="17" name="Picture 16"/>
          <p:cNvPicPr/>
          <p:nvPr/>
        </p:nvPicPr>
        <p:blipFill>
          <a:blip r:embed="rId3">
            <a:extLst>
              <a:ext uri="{28A0092B-C50C-407E-A947-70E740481C1C}">
                <a14:useLocalDpi xmlns:a14="http://schemas.microsoft.com/office/drawing/2010/main" val="0"/>
              </a:ext>
            </a:extLst>
          </a:blip>
          <a:srcRect/>
          <a:stretch>
            <a:fillRect/>
          </a:stretch>
        </p:blipFill>
        <p:spPr bwMode="auto">
          <a:xfrm>
            <a:off x="0" y="1752600"/>
            <a:ext cx="9144000" cy="3352800"/>
          </a:xfrm>
          <a:prstGeom prst="rect">
            <a:avLst/>
          </a:prstGeom>
          <a:noFill/>
          <a:ln>
            <a:noFill/>
          </a:ln>
        </p:spPr>
      </p:pic>
      <p:sp>
        <p:nvSpPr>
          <p:cNvPr id="19" name="Rectangle 18"/>
          <p:cNvSpPr/>
          <p:nvPr/>
        </p:nvSpPr>
        <p:spPr>
          <a:xfrm>
            <a:off x="2710144" y="6186104"/>
            <a:ext cx="3723712" cy="369332"/>
          </a:xfrm>
          <a:prstGeom prst="rect">
            <a:avLst/>
          </a:prstGeom>
        </p:spPr>
        <p:txBody>
          <a:bodyPr wrap="none">
            <a:spAutoFit/>
          </a:bodyPr>
          <a:lstStyle/>
          <a:p>
            <a:r>
              <a:rPr lang="en-GB" b="1" dirty="0" smtClean="0">
                <a:solidFill>
                  <a:srgbClr val="FF66FF"/>
                </a:solidFill>
              </a:rPr>
              <a:t>www.sussex.ac.uk/education/cheer</a:t>
            </a:r>
            <a:endParaRPr lang="en-GB" b="1" dirty="0">
              <a:solidFill>
                <a:srgbClr val="FF66FF"/>
              </a:solidFill>
            </a:endParaRPr>
          </a:p>
        </p:txBody>
      </p:sp>
    </p:spTree>
    <p:extLst>
      <p:ext uri="{BB962C8B-B14F-4D97-AF65-F5344CB8AC3E}">
        <p14:creationId xmlns:p14="http://schemas.microsoft.com/office/powerpoint/2010/main" val="2923528228"/>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457200" y="274638"/>
            <a:ext cx="8229600" cy="884147"/>
          </a:xfrm>
        </p:spPr>
        <p:txBody>
          <a:bodyPr>
            <a:normAutofit/>
          </a:bodyPr>
          <a:lstStyle/>
          <a:p>
            <a:r>
              <a:rPr lang="en-US" b="1" dirty="0" smtClean="0"/>
              <a:t>Provocations</a:t>
            </a:r>
            <a:endParaRPr lang="en-US" dirty="0"/>
          </a:p>
        </p:txBody>
      </p:sp>
      <p:sp>
        <p:nvSpPr>
          <p:cNvPr id="9" name="Content Placeholder 8"/>
          <p:cNvSpPr>
            <a:spLocks noGrp="1"/>
          </p:cNvSpPr>
          <p:nvPr>
            <p:ph sz="half" idx="2"/>
          </p:nvPr>
        </p:nvSpPr>
        <p:spPr>
          <a:xfrm>
            <a:off x="3164051" y="1337059"/>
            <a:ext cx="5681925" cy="5640533"/>
          </a:xfrm>
        </p:spPr>
        <p:txBody>
          <a:bodyPr>
            <a:normAutofit fontScale="25000" lnSpcReduction="20000"/>
          </a:bodyPr>
          <a:lstStyle/>
          <a:p>
            <a:endParaRPr lang="en-US" dirty="0">
              <a:solidFill>
                <a:srgbClr val="FFFFFF"/>
              </a:solidFill>
            </a:endParaRPr>
          </a:p>
          <a:p>
            <a:pPr>
              <a:buClr>
                <a:srgbClr val="E74CFF"/>
              </a:buClr>
            </a:pPr>
            <a:r>
              <a:rPr lang="en-US" sz="11200" b="1" dirty="0">
                <a:solidFill>
                  <a:srgbClr val="FFFFFF"/>
                </a:solidFill>
              </a:rPr>
              <a:t>A</a:t>
            </a:r>
            <a:r>
              <a:rPr lang="en-US" sz="11200" b="1" dirty="0" smtClean="0">
                <a:solidFill>
                  <a:srgbClr val="FFFFFF"/>
                </a:solidFill>
              </a:rPr>
              <a:t>lignment </a:t>
            </a:r>
            <a:r>
              <a:rPr lang="en-US" sz="11200" b="1" dirty="0">
                <a:solidFill>
                  <a:srgbClr val="FFFFFF"/>
                </a:solidFill>
              </a:rPr>
              <a:t>of academic research with the political economy of neo-liberalism </a:t>
            </a:r>
            <a:endParaRPr lang="en-US" sz="11200" b="1" dirty="0" smtClean="0">
              <a:solidFill>
                <a:srgbClr val="FFFFFF"/>
              </a:solidFill>
            </a:endParaRPr>
          </a:p>
          <a:p>
            <a:pPr marL="0" indent="0">
              <a:buClr>
                <a:srgbClr val="E74CFF"/>
              </a:buClr>
              <a:buNone/>
            </a:pPr>
            <a:r>
              <a:rPr lang="en-US" sz="11200" b="1" dirty="0" smtClean="0">
                <a:solidFill>
                  <a:srgbClr val="FFFFFF"/>
                </a:solidFill>
              </a:rPr>
              <a:t>			</a:t>
            </a:r>
            <a:r>
              <a:rPr lang="en-US" sz="11200" b="1" dirty="0" smtClean="0">
                <a:solidFill>
                  <a:srgbClr val="E74CFF"/>
                </a:solidFill>
              </a:rPr>
              <a:t>=</a:t>
            </a:r>
            <a:endParaRPr lang="en-US" sz="11200" b="1" dirty="0">
              <a:solidFill>
                <a:srgbClr val="E74CFF"/>
              </a:solidFill>
            </a:endParaRPr>
          </a:p>
          <a:p>
            <a:pPr>
              <a:buClr>
                <a:srgbClr val="E74CFF"/>
              </a:buClr>
            </a:pPr>
            <a:r>
              <a:rPr lang="en-US" sz="11200" b="1" dirty="0"/>
              <a:t>F</a:t>
            </a:r>
            <a:r>
              <a:rPr lang="en-US" sz="11200" b="1" dirty="0" smtClean="0"/>
              <a:t>inancialisation/ </a:t>
            </a:r>
            <a:r>
              <a:rPr lang="en-US" sz="11200" b="1" dirty="0"/>
              <a:t>M</a:t>
            </a:r>
            <a:r>
              <a:rPr lang="en-US" sz="11200" b="1" dirty="0" smtClean="0"/>
              <a:t>arketisation/Recalculation of research value(s) 	</a:t>
            </a:r>
            <a:r>
              <a:rPr lang="en-US" sz="11200" b="1" dirty="0" smtClean="0">
                <a:solidFill>
                  <a:srgbClr val="E74CFF"/>
                </a:solidFill>
              </a:rPr>
              <a:t>		+</a:t>
            </a:r>
            <a:endParaRPr lang="en-US" sz="11200" b="1" dirty="0">
              <a:solidFill>
                <a:srgbClr val="E74CFF"/>
              </a:solidFill>
            </a:endParaRPr>
          </a:p>
          <a:p>
            <a:pPr>
              <a:buClr>
                <a:srgbClr val="E74CFF"/>
              </a:buClr>
            </a:pPr>
            <a:r>
              <a:rPr lang="en-US" sz="11200" b="1" dirty="0" smtClean="0"/>
              <a:t>On</a:t>
            </a:r>
            <a:r>
              <a:rPr lang="en-US" sz="11200" b="1" dirty="0"/>
              <a:t>-going misrecognition of women as research </a:t>
            </a:r>
            <a:r>
              <a:rPr lang="en-US" sz="11200" b="1" dirty="0" smtClean="0"/>
              <a:t>leaders</a:t>
            </a:r>
          </a:p>
          <a:p>
            <a:pPr marL="0" indent="0">
              <a:buClr>
                <a:srgbClr val="E74CFF"/>
              </a:buClr>
              <a:buNone/>
            </a:pPr>
            <a:r>
              <a:rPr lang="en-US" sz="11200" b="1" dirty="0"/>
              <a:t>	</a:t>
            </a:r>
            <a:r>
              <a:rPr lang="en-US" sz="11200" b="1" dirty="0" smtClean="0"/>
              <a:t>		</a:t>
            </a:r>
            <a:r>
              <a:rPr lang="en-US" sz="11200" b="1" dirty="0" smtClean="0">
                <a:solidFill>
                  <a:srgbClr val="E74CFF"/>
                </a:solidFill>
              </a:rPr>
              <a:t>=</a:t>
            </a:r>
            <a:endParaRPr lang="en-US" sz="11200" b="1" dirty="0">
              <a:solidFill>
                <a:srgbClr val="E74CFF"/>
              </a:solidFill>
            </a:endParaRPr>
          </a:p>
          <a:p>
            <a:pPr>
              <a:buClr>
                <a:srgbClr val="E74CFF"/>
              </a:buClr>
            </a:pPr>
            <a:r>
              <a:rPr lang="en-US" sz="11200" b="1" dirty="0"/>
              <a:t>H</a:t>
            </a:r>
            <a:r>
              <a:rPr lang="en-US" sz="11200" b="1" dirty="0" smtClean="0"/>
              <a:t>ighly </a:t>
            </a:r>
            <a:r>
              <a:rPr lang="en-US" sz="11200" b="1" dirty="0"/>
              <a:t>gendered and exclusionary </a:t>
            </a:r>
            <a:r>
              <a:rPr lang="en-US" sz="11200" b="1" dirty="0" smtClean="0"/>
              <a:t>research </a:t>
            </a:r>
            <a:r>
              <a:rPr lang="en-US" sz="11200" b="1" dirty="0"/>
              <a:t>economy. </a:t>
            </a:r>
            <a:endParaRPr lang="en-GB" sz="11200" b="1" dirty="0"/>
          </a:p>
          <a:p>
            <a:r>
              <a:rPr lang="en-US" dirty="0" smtClean="0"/>
              <a:t> </a:t>
            </a:r>
            <a:endParaRPr lang="en-US" dirty="0"/>
          </a:p>
        </p:txBody>
      </p:sp>
      <p:sp>
        <p:nvSpPr>
          <p:cNvPr id="3" name="Content Placeholder 2"/>
          <p:cNvSpPr>
            <a:spLocks noGrp="1"/>
          </p:cNvSpPr>
          <p:nvPr>
            <p:ph sz="half" idx="1"/>
          </p:nvPr>
        </p:nvSpPr>
        <p:spPr>
          <a:xfrm>
            <a:off x="457200" y="1600200"/>
            <a:ext cx="2577742" cy="4525963"/>
          </a:xfrm>
        </p:spPr>
        <p:txBody>
          <a:bodyPr/>
          <a:lstStyle/>
          <a:p>
            <a:endParaRPr lang="en-US" dirty="0"/>
          </a:p>
        </p:txBody>
      </p:sp>
      <p:pic>
        <p:nvPicPr>
          <p:cNvPr id="8" name="Content Placeholder 5" descr="MP900448538[1]"/>
          <p:cNvPicPr>
            <a:picLocks noChangeAspect="1" noChangeArrowheads="1"/>
          </p:cNvPicPr>
          <p:nvPr/>
        </p:nvPicPr>
        <p:blipFill>
          <a:blip r:embed="rId2" cstate="email">
            <a:extLst>
              <a:ext uri="{28A0092B-C50C-407E-A947-70E740481C1C}">
                <a14:useLocalDpi xmlns:a14="http://schemas.microsoft.com/office/drawing/2010/main"/>
              </a:ext>
            </a:extLst>
          </a:blip>
          <a:srcRect l="-5048" r="-5048"/>
          <a:stretch>
            <a:fillRect/>
          </a:stretch>
        </p:blipFill>
        <p:spPr>
          <a:xfrm>
            <a:off x="379934" y="1600200"/>
            <a:ext cx="2784117" cy="4525963"/>
          </a:xfrm>
          <a:prstGeom prst="rect">
            <a:avLst/>
          </a:prstGeom>
        </p:spPr>
      </p:pic>
    </p:spTree>
    <p:extLst>
      <p:ext uri="{BB962C8B-B14F-4D97-AF65-F5344CB8AC3E}">
        <p14:creationId xmlns:p14="http://schemas.microsoft.com/office/powerpoint/2010/main" val="15359054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8" presetClass="entr" presetSubtype="12" fill="hold" nodeType="clickEffect">
                                  <p:stCondLst>
                                    <p:cond delay="0"/>
                                  </p:stCondLst>
                                  <p:childTnLst>
                                    <p:set>
                                      <p:cBhvr>
                                        <p:cTn id="6" dur="1" fill="hold">
                                          <p:stCondLst>
                                            <p:cond delay="0"/>
                                          </p:stCondLst>
                                        </p:cTn>
                                        <p:tgtEl>
                                          <p:spTgt spid="9">
                                            <p:txEl>
                                              <p:pRg st="1" end="1"/>
                                            </p:txEl>
                                          </p:spTgt>
                                        </p:tgtEl>
                                        <p:attrNameLst>
                                          <p:attrName>style.visibility</p:attrName>
                                        </p:attrNameLst>
                                      </p:cBhvr>
                                      <p:to>
                                        <p:strVal val="visible"/>
                                      </p:to>
                                    </p:set>
                                    <p:animEffect transition="in" filter="strips(downLeft)">
                                      <p:cBhvr>
                                        <p:cTn id="7" dur="500"/>
                                        <p:tgtEl>
                                          <p:spTgt spid="9">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8" presetClass="entr" presetSubtype="12" fill="hold" nodeType="clickEffect">
                                  <p:stCondLst>
                                    <p:cond delay="0"/>
                                  </p:stCondLst>
                                  <p:childTnLst>
                                    <p:set>
                                      <p:cBhvr>
                                        <p:cTn id="11" dur="1" fill="hold">
                                          <p:stCondLst>
                                            <p:cond delay="0"/>
                                          </p:stCondLst>
                                        </p:cTn>
                                        <p:tgtEl>
                                          <p:spTgt spid="9">
                                            <p:txEl>
                                              <p:pRg st="2" end="2"/>
                                            </p:txEl>
                                          </p:spTgt>
                                        </p:tgtEl>
                                        <p:attrNameLst>
                                          <p:attrName>style.visibility</p:attrName>
                                        </p:attrNameLst>
                                      </p:cBhvr>
                                      <p:to>
                                        <p:strVal val="visible"/>
                                      </p:to>
                                    </p:set>
                                    <p:animEffect transition="in" filter="strips(downLeft)">
                                      <p:cBhvr>
                                        <p:cTn id="12" dur="500"/>
                                        <p:tgtEl>
                                          <p:spTgt spid="9">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8" presetClass="entr" presetSubtype="12" fill="hold" nodeType="clickEffect">
                                  <p:stCondLst>
                                    <p:cond delay="0"/>
                                  </p:stCondLst>
                                  <p:childTnLst>
                                    <p:set>
                                      <p:cBhvr>
                                        <p:cTn id="16" dur="1" fill="hold">
                                          <p:stCondLst>
                                            <p:cond delay="0"/>
                                          </p:stCondLst>
                                        </p:cTn>
                                        <p:tgtEl>
                                          <p:spTgt spid="9">
                                            <p:txEl>
                                              <p:pRg st="3" end="3"/>
                                            </p:txEl>
                                          </p:spTgt>
                                        </p:tgtEl>
                                        <p:attrNameLst>
                                          <p:attrName>style.visibility</p:attrName>
                                        </p:attrNameLst>
                                      </p:cBhvr>
                                      <p:to>
                                        <p:strVal val="visible"/>
                                      </p:to>
                                    </p:set>
                                    <p:animEffect transition="in" filter="strips(downLeft)">
                                      <p:cBhvr>
                                        <p:cTn id="17" dur="500"/>
                                        <p:tgtEl>
                                          <p:spTgt spid="9">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8" presetClass="entr" presetSubtype="12" fill="hold" nodeType="clickEffect">
                                  <p:stCondLst>
                                    <p:cond delay="0"/>
                                  </p:stCondLst>
                                  <p:childTnLst>
                                    <p:set>
                                      <p:cBhvr>
                                        <p:cTn id="21" dur="1" fill="hold">
                                          <p:stCondLst>
                                            <p:cond delay="0"/>
                                          </p:stCondLst>
                                        </p:cTn>
                                        <p:tgtEl>
                                          <p:spTgt spid="9">
                                            <p:txEl>
                                              <p:pRg st="4" end="4"/>
                                            </p:txEl>
                                          </p:spTgt>
                                        </p:tgtEl>
                                        <p:attrNameLst>
                                          <p:attrName>style.visibility</p:attrName>
                                        </p:attrNameLst>
                                      </p:cBhvr>
                                      <p:to>
                                        <p:strVal val="visible"/>
                                      </p:to>
                                    </p:set>
                                    <p:animEffect transition="in" filter="strips(downLeft)">
                                      <p:cBhvr>
                                        <p:cTn id="22" dur="500"/>
                                        <p:tgtEl>
                                          <p:spTgt spid="9">
                                            <p:txEl>
                                              <p:pRg st="4" end="4"/>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8" presetClass="entr" presetSubtype="12" fill="hold" nodeType="clickEffect">
                                  <p:stCondLst>
                                    <p:cond delay="0"/>
                                  </p:stCondLst>
                                  <p:childTnLst>
                                    <p:set>
                                      <p:cBhvr>
                                        <p:cTn id="26" dur="1" fill="hold">
                                          <p:stCondLst>
                                            <p:cond delay="0"/>
                                          </p:stCondLst>
                                        </p:cTn>
                                        <p:tgtEl>
                                          <p:spTgt spid="9">
                                            <p:txEl>
                                              <p:pRg st="5" end="5"/>
                                            </p:txEl>
                                          </p:spTgt>
                                        </p:tgtEl>
                                        <p:attrNameLst>
                                          <p:attrName>style.visibility</p:attrName>
                                        </p:attrNameLst>
                                      </p:cBhvr>
                                      <p:to>
                                        <p:strVal val="visible"/>
                                      </p:to>
                                    </p:set>
                                    <p:animEffect transition="in" filter="strips(downLeft)">
                                      <p:cBhvr>
                                        <p:cTn id="27" dur="500"/>
                                        <p:tgtEl>
                                          <p:spTgt spid="9">
                                            <p:txEl>
                                              <p:pRg st="5" end="5"/>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8" presetClass="entr" presetSubtype="12" fill="hold" nodeType="clickEffect">
                                  <p:stCondLst>
                                    <p:cond delay="0"/>
                                  </p:stCondLst>
                                  <p:childTnLst>
                                    <p:set>
                                      <p:cBhvr>
                                        <p:cTn id="31" dur="1" fill="hold">
                                          <p:stCondLst>
                                            <p:cond delay="0"/>
                                          </p:stCondLst>
                                        </p:cTn>
                                        <p:tgtEl>
                                          <p:spTgt spid="9">
                                            <p:txEl>
                                              <p:pRg st="6" end="6"/>
                                            </p:txEl>
                                          </p:spTgt>
                                        </p:tgtEl>
                                        <p:attrNameLst>
                                          <p:attrName>style.visibility</p:attrName>
                                        </p:attrNameLst>
                                      </p:cBhvr>
                                      <p:to>
                                        <p:strVal val="visible"/>
                                      </p:to>
                                    </p:set>
                                    <p:animEffect transition="in" filter="strips(downLeft)">
                                      <p:cBhvr>
                                        <p:cTn id="32" dur="500"/>
                                        <p:tgtEl>
                                          <p:spTgt spid="9">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946028"/>
          </a:xfrm>
        </p:spPr>
        <p:txBody>
          <a:bodyPr>
            <a:normAutofit fontScale="90000"/>
          </a:bodyPr>
          <a:lstStyle/>
          <a:p>
            <a:r>
              <a:rPr lang="en-GB" b="1" dirty="0"/>
              <a:t>Neoliberalism </a:t>
            </a:r>
            <a:r>
              <a:rPr lang="en-GB" b="1" dirty="0" smtClean="0"/>
              <a:t>and </a:t>
            </a:r>
            <a:r>
              <a:rPr lang="en-US" b="1" dirty="0"/>
              <a:t>C</a:t>
            </a:r>
            <a:r>
              <a:rPr lang="en-US" b="1" dirty="0" smtClean="0"/>
              <a:t>entral </a:t>
            </a:r>
            <a:r>
              <a:rPr lang="en-US" b="1" dirty="0"/>
              <a:t>C</a:t>
            </a:r>
            <a:r>
              <a:rPr lang="en-US" b="1" dirty="0" smtClean="0"/>
              <a:t>hange </a:t>
            </a:r>
            <a:r>
              <a:rPr lang="en-US" b="1" dirty="0"/>
              <a:t>P</a:t>
            </a:r>
            <a:r>
              <a:rPr lang="en-US" b="1" dirty="0" smtClean="0"/>
              <a:t>rocesses in </a:t>
            </a:r>
            <a:r>
              <a:rPr lang="en-US" b="1" dirty="0"/>
              <a:t>the </a:t>
            </a:r>
            <a:r>
              <a:rPr lang="en-US" b="1" dirty="0" smtClean="0"/>
              <a:t>Political </a:t>
            </a:r>
            <a:r>
              <a:rPr lang="en-US" b="1" dirty="0"/>
              <a:t>E</a:t>
            </a:r>
            <a:r>
              <a:rPr lang="en-US" b="1" dirty="0" smtClean="0"/>
              <a:t>conomy</a:t>
            </a:r>
            <a:endParaRPr lang="en-US" b="1" dirty="0"/>
          </a:p>
        </p:txBody>
      </p:sp>
      <p:sp>
        <p:nvSpPr>
          <p:cNvPr id="3" name="Content Placeholder 2"/>
          <p:cNvSpPr>
            <a:spLocks noGrp="1"/>
          </p:cNvSpPr>
          <p:nvPr>
            <p:ph sz="half" idx="1"/>
          </p:nvPr>
        </p:nvSpPr>
        <p:spPr/>
        <p:txBody>
          <a:bodyPr>
            <a:normAutofit fontScale="25000" lnSpcReduction="20000"/>
          </a:bodyPr>
          <a:lstStyle/>
          <a:p>
            <a:pPr>
              <a:buClr>
                <a:srgbClr val="E74CFF"/>
              </a:buClr>
            </a:pPr>
            <a:r>
              <a:rPr lang="en-US" sz="12800" b="1" dirty="0"/>
              <a:t>P</a:t>
            </a:r>
            <a:r>
              <a:rPr lang="en-US" sz="12800" b="1" dirty="0" smtClean="0"/>
              <a:t>rivatisation </a:t>
            </a:r>
          </a:p>
          <a:p>
            <a:pPr>
              <a:buClr>
                <a:srgbClr val="E74CFF"/>
              </a:buClr>
            </a:pPr>
            <a:endParaRPr lang="en-US" sz="12800" b="1" dirty="0"/>
          </a:p>
          <a:p>
            <a:pPr>
              <a:buClr>
                <a:srgbClr val="E74CFF"/>
              </a:buClr>
            </a:pPr>
            <a:r>
              <a:rPr lang="en-US" sz="12800" b="1" dirty="0" smtClean="0"/>
              <a:t>Deregulation </a:t>
            </a:r>
          </a:p>
          <a:p>
            <a:pPr>
              <a:buClr>
                <a:srgbClr val="E74CFF"/>
              </a:buClr>
            </a:pPr>
            <a:endParaRPr lang="en-US" sz="12800" b="1" dirty="0" smtClean="0"/>
          </a:p>
          <a:p>
            <a:pPr>
              <a:buClr>
                <a:srgbClr val="E74CFF"/>
              </a:buClr>
            </a:pPr>
            <a:r>
              <a:rPr lang="en-US" sz="12800" b="1" dirty="0" smtClean="0"/>
              <a:t>Financialisation </a:t>
            </a:r>
          </a:p>
          <a:p>
            <a:pPr>
              <a:buClr>
                <a:srgbClr val="E74CFF"/>
              </a:buClr>
            </a:pPr>
            <a:endParaRPr lang="en-US" sz="12800" b="1" dirty="0"/>
          </a:p>
          <a:p>
            <a:pPr>
              <a:buClr>
                <a:srgbClr val="E74CFF"/>
              </a:buClr>
            </a:pPr>
            <a:r>
              <a:rPr lang="en-US" sz="12800" b="1" dirty="0" smtClean="0"/>
              <a:t>Globalisation</a:t>
            </a:r>
          </a:p>
          <a:p>
            <a:endParaRPr lang="en-US" dirty="0"/>
          </a:p>
          <a:p>
            <a:pPr marL="0" indent="0">
              <a:buNone/>
            </a:pPr>
            <a:endParaRPr lang="en-US" sz="4500" dirty="0" smtClean="0">
              <a:solidFill>
                <a:srgbClr val="FF66FF"/>
              </a:solidFill>
            </a:endParaRPr>
          </a:p>
          <a:p>
            <a:pPr marL="0" indent="0">
              <a:buNone/>
            </a:pPr>
            <a:endParaRPr lang="en-US" sz="4500" dirty="0">
              <a:solidFill>
                <a:srgbClr val="FF66FF"/>
              </a:solidFill>
            </a:endParaRPr>
          </a:p>
          <a:p>
            <a:pPr marL="0" indent="0">
              <a:buNone/>
            </a:pPr>
            <a:endParaRPr lang="en-US" sz="4500" dirty="0" smtClean="0">
              <a:solidFill>
                <a:srgbClr val="FF66FF"/>
              </a:solidFill>
            </a:endParaRPr>
          </a:p>
          <a:p>
            <a:pPr marL="0" indent="0">
              <a:buNone/>
            </a:pPr>
            <a:r>
              <a:rPr lang="en-US" sz="7200" dirty="0" smtClean="0">
                <a:solidFill>
                  <a:srgbClr val="FF66FF"/>
                </a:solidFill>
              </a:rPr>
              <a:t> </a:t>
            </a:r>
            <a:r>
              <a:rPr lang="en-US" sz="7200" b="1" dirty="0">
                <a:solidFill>
                  <a:srgbClr val="FF66FF"/>
                </a:solidFill>
              </a:rPr>
              <a:t>(</a:t>
            </a:r>
            <a:r>
              <a:rPr lang="en-US" sz="7200" b="1" dirty="0" smtClean="0">
                <a:solidFill>
                  <a:srgbClr val="FF66FF"/>
                </a:solidFill>
              </a:rPr>
              <a:t>Morley </a:t>
            </a:r>
            <a:r>
              <a:rPr lang="en-US" sz="7200" b="1" dirty="0">
                <a:solidFill>
                  <a:srgbClr val="FF66FF"/>
                </a:solidFill>
              </a:rPr>
              <a:t>2015; Radice 2013). </a:t>
            </a:r>
            <a:endParaRPr lang="en-US" sz="7200" b="1" dirty="0" smtClean="0">
              <a:solidFill>
                <a:srgbClr val="FF66FF"/>
              </a:solidFill>
            </a:endParaRPr>
          </a:p>
          <a:p>
            <a:pPr marL="0" indent="0">
              <a:buNone/>
            </a:pPr>
            <a:endParaRPr lang="en-US" sz="1700" b="1" dirty="0">
              <a:solidFill>
                <a:srgbClr val="FF66FF"/>
              </a:solidFill>
            </a:endParaRPr>
          </a:p>
        </p:txBody>
      </p:sp>
      <p:sp>
        <p:nvSpPr>
          <p:cNvPr id="4" name="Content Placeholder 3"/>
          <p:cNvSpPr>
            <a:spLocks noGrp="1"/>
          </p:cNvSpPr>
          <p:nvPr>
            <p:ph sz="half" idx="2"/>
          </p:nvPr>
        </p:nvSpPr>
        <p:spPr/>
        <p:txBody>
          <a:bodyPr>
            <a:noAutofit/>
          </a:bodyPr>
          <a:lstStyle/>
          <a:p>
            <a:pPr marL="0" indent="0">
              <a:buNone/>
            </a:pPr>
            <a:r>
              <a:rPr lang="en-US" sz="2000" b="1" dirty="0">
                <a:solidFill>
                  <a:srgbClr val="FF66FF"/>
                </a:solidFill>
              </a:rPr>
              <a:t>Neoliberal </a:t>
            </a:r>
            <a:r>
              <a:rPr lang="en-US" sz="2000" b="1" dirty="0" smtClean="0">
                <a:solidFill>
                  <a:srgbClr val="FF66FF"/>
                </a:solidFill>
              </a:rPr>
              <a:t>policies</a:t>
            </a:r>
            <a:endParaRPr lang="en-US" sz="2000" dirty="0"/>
          </a:p>
          <a:p>
            <a:pPr>
              <a:buClr>
                <a:srgbClr val="E74CFF"/>
              </a:buClr>
            </a:pPr>
            <a:r>
              <a:rPr lang="en-US" sz="2000" b="1" dirty="0"/>
              <a:t>F</a:t>
            </a:r>
            <a:r>
              <a:rPr lang="en-US" sz="2000" b="1" dirty="0" smtClean="0"/>
              <a:t>avour owners </a:t>
            </a:r>
            <a:r>
              <a:rPr lang="en-US" sz="2000" b="1" dirty="0"/>
              <a:t>of capital </a:t>
            </a:r>
            <a:r>
              <a:rPr lang="en-US" sz="2000" b="1" i="1" dirty="0">
                <a:solidFill>
                  <a:srgbClr val="FF66FF"/>
                </a:solidFill>
              </a:rPr>
              <a:t>i.e. </a:t>
            </a:r>
            <a:r>
              <a:rPr lang="en-US" sz="2000" b="1" dirty="0"/>
              <a:t>dominant groups. </a:t>
            </a:r>
            <a:endParaRPr lang="en-US" sz="2000" b="1" dirty="0" smtClean="0"/>
          </a:p>
          <a:p>
            <a:pPr marL="0" indent="0">
              <a:buClr>
                <a:srgbClr val="E74CFF"/>
              </a:buClr>
              <a:buNone/>
            </a:pPr>
            <a:endParaRPr lang="en-US" sz="2000" b="1" dirty="0"/>
          </a:p>
          <a:p>
            <a:pPr>
              <a:buClr>
                <a:srgbClr val="E74CFF"/>
              </a:buClr>
            </a:pPr>
            <a:r>
              <a:rPr lang="en-US" sz="2000" b="1" dirty="0"/>
              <a:t>T</a:t>
            </a:r>
            <a:r>
              <a:rPr lang="en-US" sz="2000" b="1" dirty="0" smtClean="0"/>
              <a:t>ake </a:t>
            </a:r>
            <a:r>
              <a:rPr lang="en-US" sz="2000" b="1" dirty="0"/>
              <a:t>the individual as the basic unit of </a:t>
            </a:r>
            <a:r>
              <a:rPr lang="en-US" sz="2000" b="1" dirty="0" smtClean="0"/>
              <a:t>analysis </a:t>
            </a:r>
            <a:r>
              <a:rPr lang="en-US" sz="1400" b="1" dirty="0" smtClean="0">
                <a:solidFill>
                  <a:srgbClr val="FF66FF"/>
                </a:solidFill>
              </a:rPr>
              <a:t>(</a:t>
            </a:r>
            <a:r>
              <a:rPr lang="en-US" sz="1400" b="1" dirty="0">
                <a:solidFill>
                  <a:srgbClr val="FF66FF"/>
                </a:solidFill>
              </a:rPr>
              <a:t>Cahill 2014). </a:t>
            </a:r>
            <a:endParaRPr lang="en-US" sz="1400" b="1" dirty="0" smtClean="0">
              <a:solidFill>
                <a:srgbClr val="FF66FF"/>
              </a:solidFill>
            </a:endParaRPr>
          </a:p>
          <a:p>
            <a:pPr>
              <a:buClr>
                <a:srgbClr val="E74CFF"/>
              </a:buClr>
            </a:pPr>
            <a:endParaRPr lang="en-US" sz="2000" b="1" dirty="0">
              <a:solidFill>
                <a:srgbClr val="FF66FF"/>
              </a:solidFill>
            </a:endParaRPr>
          </a:p>
          <a:p>
            <a:pPr>
              <a:buClr>
                <a:srgbClr val="E74CFF"/>
              </a:buClr>
            </a:pPr>
            <a:r>
              <a:rPr lang="en-US" sz="2000" b="1" dirty="0"/>
              <a:t>C</a:t>
            </a:r>
            <a:r>
              <a:rPr lang="en-US" sz="2000" b="1" dirty="0" smtClean="0"/>
              <a:t>ompetitive ethos/ </a:t>
            </a:r>
            <a:r>
              <a:rPr lang="en-US" sz="2000" b="1" dirty="0"/>
              <a:t>mercantile </a:t>
            </a:r>
            <a:r>
              <a:rPr lang="en-US" sz="2000" b="1" dirty="0" smtClean="0"/>
              <a:t>paradigm. </a:t>
            </a:r>
          </a:p>
          <a:p>
            <a:pPr marL="0" indent="0">
              <a:buClr>
                <a:srgbClr val="E74CFF"/>
              </a:buClr>
              <a:buNone/>
            </a:pPr>
            <a:endParaRPr lang="en-US" sz="2000" b="1" dirty="0"/>
          </a:p>
          <a:p>
            <a:pPr>
              <a:buClr>
                <a:srgbClr val="E74CFF"/>
              </a:buClr>
            </a:pPr>
            <a:r>
              <a:rPr lang="en-US" sz="2000" b="1" dirty="0" smtClean="0"/>
              <a:t>Binary </a:t>
            </a:r>
            <a:r>
              <a:rPr lang="en-US" sz="2000" b="1" dirty="0"/>
              <a:t>of winners and </a:t>
            </a:r>
            <a:r>
              <a:rPr lang="en-US" sz="2000" b="1" dirty="0" smtClean="0"/>
              <a:t>losers.</a:t>
            </a:r>
          </a:p>
          <a:p>
            <a:pPr>
              <a:buClr>
                <a:srgbClr val="E74CFF"/>
              </a:buClr>
            </a:pPr>
            <a:endParaRPr lang="en-US" sz="2000" b="1" dirty="0"/>
          </a:p>
          <a:p>
            <a:pPr>
              <a:buClr>
                <a:srgbClr val="E74CFF"/>
              </a:buClr>
            </a:pPr>
            <a:r>
              <a:rPr lang="en-US" sz="2000" b="1" dirty="0" smtClean="0"/>
              <a:t>Does this coincide with gender binaries?</a:t>
            </a:r>
            <a:endParaRPr lang="en-US" sz="2000" b="1" dirty="0"/>
          </a:p>
          <a:p>
            <a:pPr marL="0" indent="0">
              <a:buNone/>
            </a:pPr>
            <a:endParaRPr lang="en-US" sz="2000" b="1" dirty="0" smtClean="0">
              <a:solidFill>
                <a:srgbClr val="FF66FF"/>
              </a:solidFill>
            </a:endParaRPr>
          </a:p>
          <a:p>
            <a:endParaRPr lang="en-US" sz="2000" dirty="0"/>
          </a:p>
        </p:txBody>
      </p:sp>
    </p:spTree>
    <p:extLst>
      <p:ext uri="{BB962C8B-B14F-4D97-AF65-F5344CB8AC3E}">
        <p14:creationId xmlns:p14="http://schemas.microsoft.com/office/powerpoint/2010/main" val="7362019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8" presetClass="entr" presetSubtype="12"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strips(downLeft)">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8" presetClass="entr" presetSubtype="12"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strips(downLeft)">
                                      <p:cBhvr>
                                        <p:cTn id="12" dur="5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8" presetClass="entr" presetSubtype="12" fill="hold"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animEffect transition="in" filter="strips(downLeft)">
                                      <p:cBhvr>
                                        <p:cTn id="17" dur="500"/>
                                        <p:tgtEl>
                                          <p:spTgt spid="3">
                                            <p:txEl>
                                              <p:pRg st="4" end="4"/>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8" presetClass="entr" presetSubtype="12" fill="hold" nodeType="clickEffect">
                                  <p:stCondLst>
                                    <p:cond delay="0"/>
                                  </p:stCondLst>
                                  <p:childTnLst>
                                    <p:set>
                                      <p:cBhvr>
                                        <p:cTn id="21" dur="1" fill="hold">
                                          <p:stCondLst>
                                            <p:cond delay="0"/>
                                          </p:stCondLst>
                                        </p:cTn>
                                        <p:tgtEl>
                                          <p:spTgt spid="3">
                                            <p:txEl>
                                              <p:pRg st="6" end="6"/>
                                            </p:txEl>
                                          </p:spTgt>
                                        </p:tgtEl>
                                        <p:attrNameLst>
                                          <p:attrName>style.visibility</p:attrName>
                                        </p:attrNameLst>
                                      </p:cBhvr>
                                      <p:to>
                                        <p:strVal val="visible"/>
                                      </p:to>
                                    </p:set>
                                    <p:animEffect transition="in" filter="strips(downLeft)">
                                      <p:cBhvr>
                                        <p:cTn id="22" dur="500"/>
                                        <p:tgtEl>
                                          <p:spTgt spid="3">
                                            <p:txEl>
                                              <p:pRg st="6" end="6"/>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8" presetClass="entr" presetSubtype="12" fill="hold" nodeType="clickEffect">
                                  <p:stCondLst>
                                    <p:cond delay="0"/>
                                  </p:stCondLst>
                                  <p:childTnLst>
                                    <p:set>
                                      <p:cBhvr>
                                        <p:cTn id="26" dur="1" fill="hold">
                                          <p:stCondLst>
                                            <p:cond delay="0"/>
                                          </p:stCondLst>
                                        </p:cTn>
                                        <p:tgtEl>
                                          <p:spTgt spid="3">
                                            <p:txEl>
                                              <p:pRg st="11" end="11"/>
                                            </p:txEl>
                                          </p:spTgt>
                                        </p:tgtEl>
                                        <p:attrNameLst>
                                          <p:attrName>style.visibility</p:attrName>
                                        </p:attrNameLst>
                                      </p:cBhvr>
                                      <p:to>
                                        <p:strVal val="visible"/>
                                      </p:to>
                                    </p:set>
                                    <p:animEffect transition="in" filter="strips(downLeft)">
                                      <p:cBhvr>
                                        <p:cTn id="27" dur="500"/>
                                        <p:tgtEl>
                                          <p:spTgt spid="3">
                                            <p:txEl>
                                              <p:pRg st="11" end="11"/>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8" presetClass="entr" presetSubtype="12" fill="hold" nodeType="clickEffect">
                                  <p:stCondLst>
                                    <p:cond delay="0"/>
                                  </p:stCondLst>
                                  <p:childTnLst>
                                    <p:set>
                                      <p:cBhvr>
                                        <p:cTn id="31" dur="1" fill="hold">
                                          <p:stCondLst>
                                            <p:cond delay="0"/>
                                          </p:stCondLst>
                                        </p:cTn>
                                        <p:tgtEl>
                                          <p:spTgt spid="4">
                                            <p:txEl>
                                              <p:pRg st="0" end="0"/>
                                            </p:txEl>
                                          </p:spTgt>
                                        </p:tgtEl>
                                        <p:attrNameLst>
                                          <p:attrName>style.visibility</p:attrName>
                                        </p:attrNameLst>
                                      </p:cBhvr>
                                      <p:to>
                                        <p:strVal val="visible"/>
                                      </p:to>
                                    </p:set>
                                    <p:animEffect transition="in" filter="strips(downLeft)">
                                      <p:cBhvr>
                                        <p:cTn id="32" dur="500"/>
                                        <p:tgtEl>
                                          <p:spTgt spid="4">
                                            <p:txEl>
                                              <p:pRg st="0" end="0"/>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8" presetClass="entr" presetSubtype="12" fill="hold" nodeType="clickEffect">
                                  <p:stCondLst>
                                    <p:cond delay="0"/>
                                  </p:stCondLst>
                                  <p:childTnLst>
                                    <p:set>
                                      <p:cBhvr>
                                        <p:cTn id="36" dur="1" fill="hold">
                                          <p:stCondLst>
                                            <p:cond delay="0"/>
                                          </p:stCondLst>
                                        </p:cTn>
                                        <p:tgtEl>
                                          <p:spTgt spid="4">
                                            <p:txEl>
                                              <p:pRg st="1" end="1"/>
                                            </p:txEl>
                                          </p:spTgt>
                                        </p:tgtEl>
                                        <p:attrNameLst>
                                          <p:attrName>style.visibility</p:attrName>
                                        </p:attrNameLst>
                                      </p:cBhvr>
                                      <p:to>
                                        <p:strVal val="visible"/>
                                      </p:to>
                                    </p:set>
                                    <p:animEffect transition="in" filter="strips(downLeft)">
                                      <p:cBhvr>
                                        <p:cTn id="37" dur="500"/>
                                        <p:tgtEl>
                                          <p:spTgt spid="4">
                                            <p:txEl>
                                              <p:pRg st="1" end="1"/>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8" presetClass="entr" presetSubtype="12" fill="hold" nodeType="clickEffect">
                                  <p:stCondLst>
                                    <p:cond delay="0"/>
                                  </p:stCondLst>
                                  <p:childTnLst>
                                    <p:set>
                                      <p:cBhvr>
                                        <p:cTn id="41" dur="1" fill="hold">
                                          <p:stCondLst>
                                            <p:cond delay="0"/>
                                          </p:stCondLst>
                                        </p:cTn>
                                        <p:tgtEl>
                                          <p:spTgt spid="4">
                                            <p:txEl>
                                              <p:pRg st="3" end="3"/>
                                            </p:txEl>
                                          </p:spTgt>
                                        </p:tgtEl>
                                        <p:attrNameLst>
                                          <p:attrName>style.visibility</p:attrName>
                                        </p:attrNameLst>
                                      </p:cBhvr>
                                      <p:to>
                                        <p:strVal val="visible"/>
                                      </p:to>
                                    </p:set>
                                    <p:animEffect transition="in" filter="strips(downLeft)">
                                      <p:cBhvr>
                                        <p:cTn id="42" dur="500"/>
                                        <p:tgtEl>
                                          <p:spTgt spid="4">
                                            <p:txEl>
                                              <p:pRg st="3" end="3"/>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8" presetClass="entr" presetSubtype="12" fill="hold" nodeType="clickEffect">
                                  <p:stCondLst>
                                    <p:cond delay="0"/>
                                  </p:stCondLst>
                                  <p:childTnLst>
                                    <p:set>
                                      <p:cBhvr>
                                        <p:cTn id="46" dur="1" fill="hold">
                                          <p:stCondLst>
                                            <p:cond delay="0"/>
                                          </p:stCondLst>
                                        </p:cTn>
                                        <p:tgtEl>
                                          <p:spTgt spid="4">
                                            <p:txEl>
                                              <p:pRg st="5" end="5"/>
                                            </p:txEl>
                                          </p:spTgt>
                                        </p:tgtEl>
                                        <p:attrNameLst>
                                          <p:attrName>style.visibility</p:attrName>
                                        </p:attrNameLst>
                                      </p:cBhvr>
                                      <p:to>
                                        <p:strVal val="visible"/>
                                      </p:to>
                                    </p:set>
                                    <p:animEffect transition="in" filter="strips(downLeft)">
                                      <p:cBhvr>
                                        <p:cTn id="47" dur="500"/>
                                        <p:tgtEl>
                                          <p:spTgt spid="4">
                                            <p:txEl>
                                              <p:pRg st="5" end="5"/>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18" presetClass="entr" presetSubtype="12" fill="hold" nodeType="clickEffect">
                                  <p:stCondLst>
                                    <p:cond delay="0"/>
                                  </p:stCondLst>
                                  <p:childTnLst>
                                    <p:set>
                                      <p:cBhvr>
                                        <p:cTn id="51" dur="1" fill="hold">
                                          <p:stCondLst>
                                            <p:cond delay="0"/>
                                          </p:stCondLst>
                                        </p:cTn>
                                        <p:tgtEl>
                                          <p:spTgt spid="4">
                                            <p:txEl>
                                              <p:pRg st="7" end="7"/>
                                            </p:txEl>
                                          </p:spTgt>
                                        </p:tgtEl>
                                        <p:attrNameLst>
                                          <p:attrName>style.visibility</p:attrName>
                                        </p:attrNameLst>
                                      </p:cBhvr>
                                      <p:to>
                                        <p:strVal val="visible"/>
                                      </p:to>
                                    </p:set>
                                    <p:animEffect transition="in" filter="strips(downLeft)">
                                      <p:cBhvr>
                                        <p:cTn id="52" dur="500"/>
                                        <p:tgtEl>
                                          <p:spTgt spid="4">
                                            <p:txEl>
                                              <p:pRg st="7" end="7"/>
                                            </p:txEl>
                                          </p:spTgt>
                                        </p:tgtEl>
                                      </p:cBhvr>
                                    </p:animEffect>
                                  </p:childTnLst>
                                </p:cTn>
                              </p:par>
                            </p:childTnLst>
                          </p:cTn>
                        </p:par>
                      </p:childTnLst>
                    </p:cTn>
                  </p:par>
                  <p:par>
                    <p:cTn id="53" fill="hold">
                      <p:stCondLst>
                        <p:cond delay="indefinite"/>
                      </p:stCondLst>
                      <p:childTnLst>
                        <p:par>
                          <p:cTn id="54" fill="hold">
                            <p:stCondLst>
                              <p:cond delay="0"/>
                            </p:stCondLst>
                            <p:childTnLst>
                              <p:par>
                                <p:cTn id="55" presetID="18" presetClass="entr" presetSubtype="12" fill="hold" nodeType="clickEffect">
                                  <p:stCondLst>
                                    <p:cond delay="0"/>
                                  </p:stCondLst>
                                  <p:childTnLst>
                                    <p:set>
                                      <p:cBhvr>
                                        <p:cTn id="56" dur="1" fill="hold">
                                          <p:stCondLst>
                                            <p:cond delay="0"/>
                                          </p:stCondLst>
                                        </p:cTn>
                                        <p:tgtEl>
                                          <p:spTgt spid="4">
                                            <p:txEl>
                                              <p:pRg st="9" end="9"/>
                                            </p:txEl>
                                          </p:spTgt>
                                        </p:tgtEl>
                                        <p:attrNameLst>
                                          <p:attrName>style.visibility</p:attrName>
                                        </p:attrNameLst>
                                      </p:cBhvr>
                                      <p:to>
                                        <p:strVal val="visible"/>
                                      </p:to>
                                    </p:set>
                                    <p:animEffect transition="in" filter="strips(downLeft)">
                                      <p:cBhvr>
                                        <p:cTn id="57" dur="500"/>
                                        <p:tgtEl>
                                          <p:spTgt spid="4">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9"/>
            <a:ext cx="8229600" cy="418172"/>
          </a:xfrm>
        </p:spPr>
        <p:txBody>
          <a:bodyPr>
            <a:noAutofit/>
          </a:bodyPr>
          <a:lstStyle/>
          <a:p>
            <a:r>
              <a:rPr lang="en-US" sz="3600" b="1" dirty="0" smtClean="0"/>
              <a:t>Entangling Research and Neo-Liberalism?</a:t>
            </a:r>
            <a:endParaRPr lang="en-US" sz="3600" b="1" dirty="0"/>
          </a:p>
        </p:txBody>
      </p:sp>
      <p:sp>
        <p:nvSpPr>
          <p:cNvPr id="4" name="Content Placeholder 3"/>
          <p:cNvSpPr>
            <a:spLocks noGrp="1"/>
          </p:cNvSpPr>
          <p:nvPr>
            <p:ph sz="half" idx="2"/>
          </p:nvPr>
        </p:nvSpPr>
        <p:spPr>
          <a:xfrm>
            <a:off x="2886494" y="511360"/>
            <a:ext cx="6399769" cy="7093061"/>
          </a:xfrm>
        </p:spPr>
        <p:txBody>
          <a:bodyPr>
            <a:normAutofit/>
          </a:bodyPr>
          <a:lstStyle/>
          <a:p>
            <a:pPr marL="0" indent="0">
              <a:buClr>
                <a:srgbClr val="E74CFF"/>
              </a:buClr>
              <a:buNone/>
            </a:pPr>
            <a:endParaRPr lang="en-GB" sz="1900" b="1" dirty="0">
              <a:solidFill>
                <a:srgbClr val="E74CFF"/>
              </a:solidFill>
            </a:endParaRPr>
          </a:p>
          <a:p>
            <a:pPr>
              <a:buClr>
                <a:srgbClr val="E74CFF"/>
              </a:buClr>
            </a:pPr>
            <a:r>
              <a:rPr lang="en-GB" sz="1900" b="1" dirty="0"/>
              <a:t>T</a:t>
            </a:r>
            <a:r>
              <a:rPr lang="en-US" sz="1900" b="1" dirty="0" smtClean="0"/>
              <a:t>ruth</a:t>
            </a:r>
            <a:r>
              <a:rPr lang="en-US" sz="1900" b="1" dirty="0"/>
              <a:t>-</a:t>
            </a:r>
            <a:r>
              <a:rPr lang="en-US" sz="1900" b="1" dirty="0" smtClean="0"/>
              <a:t>telling: peer </a:t>
            </a:r>
            <a:r>
              <a:rPr lang="en-US" sz="1900" b="1" dirty="0"/>
              <a:t>review, appraisal, impact case studies, auditors, search </a:t>
            </a:r>
            <a:r>
              <a:rPr lang="en-US" sz="1900" b="1" dirty="0" smtClean="0"/>
              <a:t>agents </a:t>
            </a:r>
            <a:r>
              <a:rPr lang="en-GB" sz="1600" b="1" dirty="0">
                <a:solidFill>
                  <a:srgbClr val="FF66FF"/>
                </a:solidFill>
              </a:rPr>
              <a:t>(Ball </a:t>
            </a:r>
            <a:r>
              <a:rPr lang="en-GB" sz="1600" b="1" dirty="0" smtClean="0">
                <a:solidFill>
                  <a:srgbClr val="FF66FF"/>
                </a:solidFill>
              </a:rPr>
              <a:t>2014).</a:t>
            </a:r>
          </a:p>
          <a:p>
            <a:pPr>
              <a:buClr>
                <a:srgbClr val="E74CFF"/>
              </a:buClr>
            </a:pPr>
            <a:endParaRPr lang="en-US" sz="1900" b="1" dirty="0"/>
          </a:p>
          <a:p>
            <a:pPr>
              <a:buClr>
                <a:srgbClr val="E74CFF"/>
              </a:buClr>
            </a:pPr>
            <a:r>
              <a:rPr lang="en-US" sz="1900" b="1" dirty="0" smtClean="0"/>
              <a:t>Construction </a:t>
            </a:r>
            <a:r>
              <a:rPr lang="en-US" sz="1900" b="1" dirty="0"/>
              <a:t>of </a:t>
            </a:r>
            <a:r>
              <a:rPr lang="en-GB" sz="1900" b="1" dirty="0"/>
              <a:t>academic identities via metrics and management by </a:t>
            </a:r>
            <a:r>
              <a:rPr lang="en-GB" sz="1900" b="1" dirty="0" smtClean="0"/>
              <a:t>numbers</a:t>
            </a:r>
            <a:r>
              <a:rPr lang="en-GB" sz="1900" b="1" dirty="0">
                <a:solidFill>
                  <a:srgbClr val="FF66FF"/>
                </a:solidFill>
              </a:rPr>
              <a:t> </a:t>
            </a:r>
            <a:r>
              <a:rPr lang="en-GB" sz="1600" b="1" dirty="0" smtClean="0">
                <a:solidFill>
                  <a:srgbClr val="FF66FF"/>
                </a:solidFill>
              </a:rPr>
              <a:t>(Ozga </a:t>
            </a:r>
            <a:r>
              <a:rPr lang="en-GB" sz="1600" b="1" dirty="0">
                <a:solidFill>
                  <a:srgbClr val="FF66FF"/>
                </a:solidFill>
              </a:rPr>
              <a:t>2008). </a:t>
            </a:r>
            <a:endParaRPr lang="en-GB" sz="1600" b="1" dirty="0" smtClean="0">
              <a:solidFill>
                <a:srgbClr val="FF66FF"/>
              </a:solidFill>
            </a:endParaRPr>
          </a:p>
          <a:p>
            <a:pPr>
              <a:buClr>
                <a:srgbClr val="E74CFF"/>
              </a:buClr>
            </a:pPr>
            <a:endParaRPr lang="en-GB" sz="1900" b="1" dirty="0" smtClean="0">
              <a:solidFill>
                <a:srgbClr val="E74CFF"/>
              </a:solidFill>
            </a:endParaRPr>
          </a:p>
          <a:p>
            <a:pPr>
              <a:buClr>
                <a:srgbClr val="E74CFF"/>
              </a:buClr>
            </a:pPr>
            <a:r>
              <a:rPr lang="en-US" sz="1900" b="1" dirty="0"/>
              <a:t>Assemblage of </a:t>
            </a:r>
            <a:r>
              <a:rPr lang="en-US" sz="1900" b="1" dirty="0" smtClean="0"/>
              <a:t>discursive, symbolic and material rewards </a:t>
            </a:r>
            <a:r>
              <a:rPr lang="en-US" sz="1900" b="1" dirty="0"/>
              <a:t>for those servile to the priorities of the market? </a:t>
            </a:r>
            <a:endParaRPr lang="en-US" sz="1900" b="1" dirty="0" smtClean="0"/>
          </a:p>
          <a:p>
            <a:pPr>
              <a:buClr>
                <a:srgbClr val="E74CFF"/>
              </a:buClr>
            </a:pPr>
            <a:endParaRPr lang="en-US" sz="1900" b="1" dirty="0" smtClean="0">
              <a:solidFill>
                <a:srgbClr val="E74CFF"/>
              </a:solidFill>
            </a:endParaRPr>
          </a:p>
          <a:p>
            <a:pPr>
              <a:buClr>
                <a:srgbClr val="E74CFF"/>
              </a:buClr>
            </a:pPr>
            <a:r>
              <a:rPr lang="en-US" sz="1900" b="1" dirty="0"/>
              <a:t>A</a:t>
            </a:r>
            <a:r>
              <a:rPr lang="en-US" sz="1900" b="1" dirty="0" smtClean="0"/>
              <a:t>cademic </a:t>
            </a:r>
            <a:r>
              <a:rPr lang="en-US" sz="1900" b="1" dirty="0"/>
              <a:t>culture of self-governance and self-</a:t>
            </a:r>
            <a:r>
              <a:rPr lang="en-US" sz="1900" b="1" dirty="0" smtClean="0"/>
              <a:t>maximisation.</a:t>
            </a:r>
          </a:p>
          <a:p>
            <a:pPr>
              <a:buClr>
                <a:srgbClr val="E74CFF"/>
              </a:buClr>
            </a:pPr>
            <a:endParaRPr lang="en-US" sz="1900" b="1" dirty="0" smtClean="0"/>
          </a:p>
          <a:p>
            <a:pPr>
              <a:buClr>
                <a:srgbClr val="E74CFF"/>
              </a:buClr>
            </a:pPr>
            <a:r>
              <a:rPr lang="en-US" sz="1900" b="1" dirty="0" smtClean="0"/>
              <a:t>Success/ failure values/ narratives circulate. </a:t>
            </a:r>
          </a:p>
          <a:p>
            <a:pPr>
              <a:buClr>
                <a:srgbClr val="E74CFF"/>
              </a:buClr>
            </a:pPr>
            <a:endParaRPr lang="en-US" sz="1900" b="1" dirty="0"/>
          </a:p>
          <a:p>
            <a:pPr>
              <a:buClr>
                <a:srgbClr val="E74CFF"/>
              </a:buClr>
            </a:pPr>
            <a:r>
              <a:rPr lang="en-US" sz="1900" b="1" dirty="0"/>
              <a:t>O</a:t>
            </a:r>
            <a:r>
              <a:rPr lang="en-US" sz="1900" b="1" dirty="0" smtClean="0"/>
              <a:t>pportunities </a:t>
            </a:r>
            <a:r>
              <a:rPr lang="en-US" sz="1900" b="1" dirty="0"/>
              <a:t>for competition, exhibitionism and self-</a:t>
            </a:r>
            <a:r>
              <a:rPr lang="en-US" sz="1900" b="1" dirty="0" smtClean="0"/>
              <a:t>promotion.</a:t>
            </a:r>
            <a:r>
              <a:rPr lang="en-GB" sz="1900" b="1" dirty="0" smtClean="0"/>
              <a:t> </a:t>
            </a:r>
          </a:p>
          <a:p>
            <a:pPr>
              <a:buClr>
                <a:srgbClr val="E74CFF"/>
              </a:buClr>
            </a:pPr>
            <a:endParaRPr lang="en-US" sz="1900" b="1" dirty="0">
              <a:solidFill>
                <a:srgbClr val="E74CFF"/>
              </a:solidFill>
            </a:endParaRPr>
          </a:p>
          <a:p>
            <a:pPr>
              <a:buClr>
                <a:srgbClr val="E74CFF"/>
              </a:buClr>
            </a:pPr>
            <a:r>
              <a:rPr lang="en-US" sz="1900" b="1" dirty="0" smtClean="0"/>
              <a:t>Affective economy- guilt, pride, shame, fear.</a:t>
            </a:r>
            <a:endParaRPr lang="en-US" sz="1900" b="1" dirty="0"/>
          </a:p>
          <a:p>
            <a:pPr marL="0" indent="0">
              <a:buClr>
                <a:srgbClr val="E74CFF"/>
              </a:buClr>
              <a:buNone/>
            </a:pPr>
            <a:endParaRPr lang="en-GB" sz="2400" b="1" dirty="0" smtClean="0">
              <a:solidFill>
                <a:srgbClr val="E74CFF"/>
              </a:solidFill>
            </a:endParaRPr>
          </a:p>
          <a:p>
            <a:pPr>
              <a:buClr>
                <a:srgbClr val="E74CFF"/>
              </a:buClr>
            </a:pPr>
            <a:endParaRPr lang="en-GB" sz="2400" b="1" dirty="0">
              <a:solidFill>
                <a:srgbClr val="E74CFF"/>
              </a:solidFill>
            </a:endParaRPr>
          </a:p>
        </p:txBody>
      </p:sp>
      <p:pic>
        <p:nvPicPr>
          <p:cNvPr id="5" name="Content Placeholder 2" descr="BU009494.png"/>
          <p:cNvPicPr>
            <a:picLocks noGrp="1" noChangeAspect="1"/>
          </p:cNvPicPr>
          <p:nvPr>
            <p:ph sz="half" idx="1"/>
          </p:nvPr>
        </p:nvPicPr>
        <p:blipFill>
          <a:blip r:embed="rId2" cstate="email">
            <a:extLst>
              <a:ext uri="{28A0092B-C50C-407E-A947-70E740481C1C}">
                <a14:useLocalDpi xmlns:a14="http://schemas.microsoft.com/office/drawing/2010/main" val="0"/>
              </a:ext>
            </a:extLst>
          </a:blip>
          <a:srcRect t="-5800" b="-5800"/>
          <a:stretch>
            <a:fillRect/>
          </a:stretch>
        </p:blipFill>
        <p:spPr>
          <a:xfrm>
            <a:off x="457200" y="1121695"/>
            <a:ext cx="2429294" cy="5328042"/>
          </a:xfrm>
        </p:spPr>
      </p:pic>
    </p:spTree>
    <p:extLst>
      <p:ext uri="{BB962C8B-B14F-4D97-AF65-F5344CB8AC3E}">
        <p14:creationId xmlns:p14="http://schemas.microsoft.com/office/powerpoint/2010/main" val="30757166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8" presetClass="entr" presetSubtype="12" fill="hold" nodeType="clickEffect">
                                  <p:stCondLst>
                                    <p:cond delay="0"/>
                                  </p:stCondLst>
                                  <p:childTnLst>
                                    <p:set>
                                      <p:cBhvr>
                                        <p:cTn id="6" dur="1" fill="hold">
                                          <p:stCondLst>
                                            <p:cond delay="0"/>
                                          </p:stCondLst>
                                        </p:cTn>
                                        <p:tgtEl>
                                          <p:spTgt spid="4">
                                            <p:txEl>
                                              <p:pRg st="1" end="1"/>
                                            </p:txEl>
                                          </p:spTgt>
                                        </p:tgtEl>
                                        <p:attrNameLst>
                                          <p:attrName>style.visibility</p:attrName>
                                        </p:attrNameLst>
                                      </p:cBhvr>
                                      <p:to>
                                        <p:strVal val="visible"/>
                                      </p:to>
                                    </p:set>
                                    <p:animEffect transition="in" filter="strips(downLeft)">
                                      <p:cBhvr>
                                        <p:cTn id="7" dur="500"/>
                                        <p:tgtEl>
                                          <p:spTgt spid="4">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8" presetClass="entr" presetSubtype="12" fill="hold" nodeType="clickEffect">
                                  <p:stCondLst>
                                    <p:cond delay="0"/>
                                  </p:stCondLst>
                                  <p:childTnLst>
                                    <p:set>
                                      <p:cBhvr>
                                        <p:cTn id="11" dur="1" fill="hold">
                                          <p:stCondLst>
                                            <p:cond delay="0"/>
                                          </p:stCondLst>
                                        </p:cTn>
                                        <p:tgtEl>
                                          <p:spTgt spid="4">
                                            <p:txEl>
                                              <p:pRg st="3" end="3"/>
                                            </p:txEl>
                                          </p:spTgt>
                                        </p:tgtEl>
                                        <p:attrNameLst>
                                          <p:attrName>style.visibility</p:attrName>
                                        </p:attrNameLst>
                                      </p:cBhvr>
                                      <p:to>
                                        <p:strVal val="visible"/>
                                      </p:to>
                                    </p:set>
                                    <p:animEffect transition="in" filter="strips(downLeft)">
                                      <p:cBhvr>
                                        <p:cTn id="12" dur="500"/>
                                        <p:tgtEl>
                                          <p:spTgt spid="4">
                                            <p:txEl>
                                              <p:pRg st="3" end="3"/>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8" presetClass="entr" presetSubtype="12" fill="hold" nodeType="clickEffect">
                                  <p:stCondLst>
                                    <p:cond delay="0"/>
                                  </p:stCondLst>
                                  <p:childTnLst>
                                    <p:set>
                                      <p:cBhvr>
                                        <p:cTn id="16" dur="1" fill="hold">
                                          <p:stCondLst>
                                            <p:cond delay="0"/>
                                          </p:stCondLst>
                                        </p:cTn>
                                        <p:tgtEl>
                                          <p:spTgt spid="4">
                                            <p:txEl>
                                              <p:pRg st="5" end="5"/>
                                            </p:txEl>
                                          </p:spTgt>
                                        </p:tgtEl>
                                        <p:attrNameLst>
                                          <p:attrName>style.visibility</p:attrName>
                                        </p:attrNameLst>
                                      </p:cBhvr>
                                      <p:to>
                                        <p:strVal val="visible"/>
                                      </p:to>
                                    </p:set>
                                    <p:animEffect transition="in" filter="strips(downLeft)">
                                      <p:cBhvr>
                                        <p:cTn id="17" dur="500"/>
                                        <p:tgtEl>
                                          <p:spTgt spid="4">
                                            <p:txEl>
                                              <p:pRg st="5" end="5"/>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8" presetClass="entr" presetSubtype="12" fill="hold" nodeType="clickEffect">
                                  <p:stCondLst>
                                    <p:cond delay="0"/>
                                  </p:stCondLst>
                                  <p:childTnLst>
                                    <p:set>
                                      <p:cBhvr>
                                        <p:cTn id="21" dur="1" fill="hold">
                                          <p:stCondLst>
                                            <p:cond delay="0"/>
                                          </p:stCondLst>
                                        </p:cTn>
                                        <p:tgtEl>
                                          <p:spTgt spid="4">
                                            <p:txEl>
                                              <p:pRg st="7" end="7"/>
                                            </p:txEl>
                                          </p:spTgt>
                                        </p:tgtEl>
                                        <p:attrNameLst>
                                          <p:attrName>style.visibility</p:attrName>
                                        </p:attrNameLst>
                                      </p:cBhvr>
                                      <p:to>
                                        <p:strVal val="visible"/>
                                      </p:to>
                                    </p:set>
                                    <p:animEffect transition="in" filter="strips(downLeft)">
                                      <p:cBhvr>
                                        <p:cTn id="22" dur="500"/>
                                        <p:tgtEl>
                                          <p:spTgt spid="4">
                                            <p:txEl>
                                              <p:pRg st="7" end="7"/>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8" presetClass="entr" presetSubtype="12" fill="hold" nodeType="clickEffect">
                                  <p:stCondLst>
                                    <p:cond delay="0"/>
                                  </p:stCondLst>
                                  <p:childTnLst>
                                    <p:set>
                                      <p:cBhvr>
                                        <p:cTn id="26" dur="1" fill="hold">
                                          <p:stCondLst>
                                            <p:cond delay="0"/>
                                          </p:stCondLst>
                                        </p:cTn>
                                        <p:tgtEl>
                                          <p:spTgt spid="4">
                                            <p:txEl>
                                              <p:pRg st="9" end="9"/>
                                            </p:txEl>
                                          </p:spTgt>
                                        </p:tgtEl>
                                        <p:attrNameLst>
                                          <p:attrName>style.visibility</p:attrName>
                                        </p:attrNameLst>
                                      </p:cBhvr>
                                      <p:to>
                                        <p:strVal val="visible"/>
                                      </p:to>
                                    </p:set>
                                    <p:animEffect transition="in" filter="strips(downLeft)">
                                      <p:cBhvr>
                                        <p:cTn id="27" dur="500"/>
                                        <p:tgtEl>
                                          <p:spTgt spid="4">
                                            <p:txEl>
                                              <p:pRg st="9" end="9"/>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8" presetClass="entr" presetSubtype="12" fill="hold" nodeType="clickEffect">
                                  <p:stCondLst>
                                    <p:cond delay="0"/>
                                  </p:stCondLst>
                                  <p:childTnLst>
                                    <p:set>
                                      <p:cBhvr>
                                        <p:cTn id="31" dur="1" fill="hold">
                                          <p:stCondLst>
                                            <p:cond delay="0"/>
                                          </p:stCondLst>
                                        </p:cTn>
                                        <p:tgtEl>
                                          <p:spTgt spid="4">
                                            <p:txEl>
                                              <p:pRg st="11" end="11"/>
                                            </p:txEl>
                                          </p:spTgt>
                                        </p:tgtEl>
                                        <p:attrNameLst>
                                          <p:attrName>style.visibility</p:attrName>
                                        </p:attrNameLst>
                                      </p:cBhvr>
                                      <p:to>
                                        <p:strVal val="visible"/>
                                      </p:to>
                                    </p:set>
                                    <p:animEffect transition="in" filter="strips(downLeft)">
                                      <p:cBhvr>
                                        <p:cTn id="32" dur="500"/>
                                        <p:tgtEl>
                                          <p:spTgt spid="4">
                                            <p:txEl>
                                              <p:pRg st="11" end="11"/>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8" presetClass="entr" presetSubtype="12" fill="hold" nodeType="clickEffect">
                                  <p:stCondLst>
                                    <p:cond delay="0"/>
                                  </p:stCondLst>
                                  <p:childTnLst>
                                    <p:set>
                                      <p:cBhvr>
                                        <p:cTn id="36" dur="1" fill="hold">
                                          <p:stCondLst>
                                            <p:cond delay="0"/>
                                          </p:stCondLst>
                                        </p:cTn>
                                        <p:tgtEl>
                                          <p:spTgt spid="4">
                                            <p:txEl>
                                              <p:pRg st="13" end="13"/>
                                            </p:txEl>
                                          </p:spTgt>
                                        </p:tgtEl>
                                        <p:attrNameLst>
                                          <p:attrName>style.visibility</p:attrName>
                                        </p:attrNameLst>
                                      </p:cBhvr>
                                      <p:to>
                                        <p:strVal val="visible"/>
                                      </p:to>
                                    </p:set>
                                    <p:animEffect transition="in" filter="strips(downLeft)">
                                      <p:cBhvr>
                                        <p:cTn id="37" dur="500"/>
                                        <p:tgtEl>
                                          <p:spTgt spid="4">
                                            <p:txEl>
                                              <p:pRg st="13" end="1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610576"/>
          </a:xfrm>
        </p:spPr>
        <p:txBody>
          <a:bodyPr>
            <a:normAutofit fontScale="90000"/>
          </a:bodyPr>
          <a:lstStyle/>
          <a:p>
            <a:r>
              <a:rPr lang="en-US" b="1" dirty="0">
                <a:solidFill>
                  <a:srgbClr val="E74CFF"/>
                </a:solidFill>
              </a:rPr>
              <a:t>The Affective Economy </a:t>
            </a:r>
            <a:endParaRPr lang="en-US" dirty="0">
              <a:solidFill>
                <a:srgbClr val="E74CFF"/>
              </a:solidFill>
            </a:endParaRPr>
          </a:p>
        </p:txBody>
      </p:sp>
      <p:sp>
        <p:nvSpPr>
          <p:cNvPr id="3" name="Content Placeholder 2"/>
          <p:cNvSpPr>
            <a:spLocks noGrp="1"/>
          </p:cNvSpPr>
          <p:nvPr>
            <p:ph sz="half" idx="1"/>
          </p:nvPr>
        </p:nvSpPr>
        <p:spPr>
          <a:xfrm>
            <a:off x="457200" y="1600200"/>
            <a:ext cx="3025312" cy="4525963"/>
          </a:xfrm>
        </p:spPr>
        <p:txBody>
          <a:bodyPr>
            <a:normAutofit fontScale="70000" lnSpcReduction="20000"/>
          </a:bodyPr>
          <a:lstStyle/>
          <a:p>
            <a:endParaRPr lang="en-US" dirty="0"/>
          </a:p>
        </p:txBody>
      </p:sp>
      <p:sp>
        <p:nvSpPr>
          <p:cNvPr id="4" name="Content Placeholder 3"/>
          <p:cNvSpPr>
            <a:spLocks noGrp="1"/>
          </p:cNvSpPr>
          <p:nvPr>
            <p:ph sz="half" idx="2"/>
          </p:nvPr>
        </p:nvSpPr>
        <p:spPr>
          <a:xfrm>
            <a:off x="3617195" y="1231602"/>
            <a:ext cx="5069605" cy="5388256"/>
          </a:xfrm>
        </p:spPr>
        <p:txBody>
          <a:bodyPr>
            <a:normAutofit fontScale="70000" lnSpcReduction="20000"/>
          </a:bodyPr>
          <a:lstStyle/>
          <a:p>
            <a:pPr marL="0" indent="0">
              <a:buClr>
                <a:srgbClr val="E74CFF"/>
              </a:buClr>
              <a:buNone/>
            </a:pPr>
            <a:r>
              <a:rPr lang="en-US" sz="3800" b="1" dirty="0">
                <a:solidFill>
                  <a:srgbClr val="E74CFF"/>
                </a:solidFill>
              </a:rPr>
              <a:t>Affect </a:t>
            </a:r>
          </a:p>
          <a:p>
            <a:pPr>
              <a:buClr>
                <a:srgbClr val="E74CFF"/>
              </a:buClr>
            </a:pPr>
            <a:r>
              <a:rPr lang="en-US" sz="3800" b="1" dirty="0"/>
              <a:t>Historically dismissed in Western thought</a:t>
            </a:r>
          </a:p>
          <a:p>
            <a:pPr>
              <a:buClr>
                <a:srgbClr val="E74CFF"/>
              </a:buClr>
            </a:pPr>
            <a:r>
              <a:rPr lang="en-US" sz="3800" b="1" dirty="0"/>
              <a:t>Devalued in binary thinking </a:t>
            </a:r>
          </a:p>
          <a:p>
            <a:pPr>
              <a:buClr>
                <a:srgbClr val="E74CFF"/>
              </a:buClr>
            </a:pPr>
            <a:r>
              <a:rPr lang="en-US" sz="3800" b="1" dirty="0"/>
              <a:t>Revisited in post-structural writers </a:t>
            </a:r>
            <a:r>
              <a:rPr lang="en-US" sz="2300" b="1" dirty="0">
                <a:solidFill>
                  <a:srgbClr val="E74CFF"/>
                </a:solidFill>
              </a:rPr>
              <a:t>(Ahmed 2004, 2010) </a:t>
            </a:r>
          </a:p>
          <a:p>
            <a:pPr>
              <a:buClr>
                <a:srgbClr val="E74CFF"/>
              </a:buClr>
            </a:pPr>
            <a:r>
              <a:rPr lang="en-US" sz="3800" b="1" dirty="0"/>
              <a:t>‘Sticks’ to objects and bodies e.g. shame, hatred, love</a:t>
            </a:r>
          </a:p>
          <a:p>
            <a:pPr>
              <a:buClr>
                <a:srgbClr val="E74CFF"/>
              </a:buClr>
            </a:pPr>
            <a:r>
              <a:rPr lang="en-US" sz="3800" b="1" dirty="0"/>
              <a:t>Works as a form of capital/ ‘affective economy’ </a:t>
            </a:r>
          </a:p>
          <a:p>
            <a:pPr>
              <a:buClr>
                <a:srgbClr val="E74CFF"/>
              </a:buClr>
            </a:pPr>
            <a:r>
              <a:rPr lang="en-US" sz="3800" b="1" dirty="0"/>
              <a:t>Is intensified / accrues value through circulation </a:t>
            </a:r>
          </a:p>
          <a:p>
            <a:pPr>
              <a:buClr>
                <a:srgbClr val="E74CFF"/>
              </a:buClr>
            </a:pPr>
            <a:r>
              <a:rPr lang="en-US" sz="3800" b="1" dirty="0"/>
              <a:t>Integral to the production of  social and material realities.</a:t>
            </a:r>
            <a:endParaRPr lang="en-US" sz="3800" dirty="0"/>
          </a:p>
          <a:p>
            <a:endParaRPr lang="en-US" dirty="0"/>
          </a:p>
        </p:txBody>
      </p:sp>
      <p:pic>
        <p:nvPicPr>
          <p:cNvPr id="5" name="Content Placeholder 6"/>
          <p:cNvPicPr>
            <a:picLocks/>
          </p:cNvPicPr>
          <p:nvPr/>
        </p:nvPicPr>
        <p:blipFill>
          <a:blip r:embed="rId2" cstate="print">
            <a:extLst>
              <a:ext uri="{28A0092B-C50C-407E-A947-70E740481C1C}">
                <a14:useLocalDpi xmlns:a14="http://schemas.microsoft.com/office/drawing/2010/main" val="0"/>
              </a:ext>
            </a:extLst>
          </a:blip>
          <a:srcRect l="5384" r="5384"/>
          <a:stretch>
            <a:fillRect/>
          </a:stretch>
        </p:blipFill>
        <p:spPr bwMode="auto">
          <a:xfrm>
            <a:off x="457200" y="1231602"/>
            <a:ext cx="3025312" cy="5234630"/>
          </a:xfrm>
          <a:prstGeom prst="rect">
            <a:avLst/>
          </a:prstGeom>
          <a:noFill/>
          <a:ln>
            <a:noFill/>
          </a:ln>
        </p:spPr>
      </p:pic>
    </p:spTree>
    <p:extLst>
      <p:ext uri="{BB962C8B-B14F-4D97-AF65-F5344CB8AC3E}">
        <p14:creationId xmlns:p14="http://schemas.microsoft.com/office/powerpoint/2010/main" val="23300920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8" presetClass="entr" presetSubtype="12" fill="hold" nodeType="clickEffect">
                                  <p:stCondLst>
                                    <p:cond delay="0"/>
                                  </p:stCondLst>
                                  <p:childTnLst>
                                    <p:set>
                                      <p:cBhvr>
                                        <p:cTn id="6" dur="1" fill="hold">
                                          <p:stCondLst>
                                            <p:cond delay="0"/>
                                          </p:stCondLst>
                                        </p:cTn>
                                        <p:tgtEl>
                                          <p:spTgt spid="4">
                                            <p:txEl>
                                              <p:pRg st="1" end="1"/>
                                            </p:txEl>
                                          </p:spTgt>
                                        </p:tgtEl>
                                        <p:attrNameLst>
                                          <p:attrName>style.visibility</p:attrName>
                                        </p:attrNameLst>
                                      </p:cBhvr>
                                      <p:to>
                                        <p:strVal val="visible"/>
                                      </p:to>
                                    </p:set>
                                    <p:animEffect transition="in" filter="strips(downLeft)">
                                      <p:cBhvr>
                                        <p:cTn id="7" dur="500"/>
                                        <p:tgtEl>
                                          <p:spTgt spid="4">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8" presetClass="entr" presetSubtype="12" fill="hold" nodeType="clickEffect">
                                  <p:stCondLst>
                                    <p:cond delay="0"/>
                                  </p:stCondLst>
                                  <p:childTnLst>
                                    <p:set>
                                      <p:cBhvr>
                                        <p:cTn id="11" dur="1" fill="hold">
                                          <p:stCondLst>
                                            <p:cond delay="0"/>
                                          </p:stCondLst>
                                        </p:cTn>
                                        <p:tgtEl>
                                          <p:spTgt spid="4">
                                            <p:txEl>
                                              <p:pRg st="2" end="2"/>
                                            </p:txEl>
                                          </p:spTgt>
                                        </p:tgtEl>
                                        <p:attrNameLst>
                                          <p:attrName>style.visibility</p:attrName>
                                        </p:attrNameLst>
                                      </p:cBhvr>
                                      <p:to>
                                        <p:strVal val="visible"/>
                                      </p:to>
                                    </p:set>
                                    <p:animEffect transition="in" filter="strips(downLeft)">
                                      <p:cBhvr>
                                        <p:cTn id="12" dur="500"/>
                                        <p:tgtEl>
                                          <p:spTgt spid="4">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8" presetClass="entr" presetSubtype="12" fill="hold" nodeType="clickEffect">
                                  <p:stCondLst>
                                    <p:cond delay="0"/>
                                  </p:stCondLst>
                                  <p:childTnLst>
                                    <p:set>
                                      <p:cBhvr>
                                        <p:cTn id="16" dur="1" fill="hold">
                                          <p:stCondLst>
                                            <p:cond delay="0"/>
                                          </p:stCondLst>
                                        </p:cTn>
                                        <p:tgtEl>
                                          <p:spTgt spid="4">
                                            <p:txEl>
                                              <p:pRg st="3" end="3"/>
                                            </p:txEl>
                                          </p:spTgt>
                                        </p:tgtEl>
                                        <p:attrNameLst>
                                          <p:attrName>style.visibility</p:attrName>
                                        </p:attrNameLst>
                                      </p:cBhvr>
                                      <p:to>
                                        <p:strVal val="visible"/>
                                      </p:to>
                                    </p:set>
                                    <p:animEffect transition="in" filter="strips(downLeft)">
                                      <p:cBhvr>
                                        <p:cTn id="17" dur="500"/>
                                        <p:tgtEl>
                                          <p:spTgt spid="4">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8" presetClass="entr" presetSubtype="12" fill="hold" nodeType="clickEffect">
                                  <p:stCondLst>
                                    <p:cond delay="0"/>
                                  </p:stCondLst>
                                  <p:childTnLst>
                                    <p:set>
                                      <p:cBhvr>
                                        <p:cTn id="21" dur="1" fill="hold">
                                          <p:stCondLst>
                                            <p:cond delay="0"/>
                                          </p:stCondLst>
                                        </p:cTn>
                                        <p:tgtEl>
                                          <p:spTgt spid="4">
                                            <p:txEl>
                                              <p:pRg st="4" end="4"/>
                                            </p:txEl>
                                          </p:spTgt>
                                        </p:tgtEl>
                                        <p:attrNameLst>
                                          <p:attrName>style.visibility</p:attrName>
                                        </p:attrNameLst>
                                      </p:cBhvr>
                                      <p:to>
                                        <p:strVal val="visible"/>
                                      </p:to>
                                    </p:set>
                                    <p:animEffect transition="in" filter="strips(downLeft)">
                                      <p:cBhvr>
                                        <p:cTn id="22" dur="500"/>
                                        <p:tgtEl>
                                          <p:spTgt spid="4">
                                            <p:txEl>
                                              <p:pRg st="4" end="4"/>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8" presetClass="entr" presetSubtype="12" fill="hold" nodeType="clickEffect">
                                  <p:stCondLst>
                                    <p:cond delay="0"/>
                                  </p:stCondLst>
                                  <p:childTnLst>
                                    <p:set>
                                      <p:cBhvr>
                                        <p:cTn id="26" dur="1" fill="hold">
                                          <p:stCondLst>
                                            <p:cond delay="0"/>
                                          </p:stCondLst>
                                        </p:cTn>
                                        <p:tgtEl>
                                          <p:spTgt spid="4">
                                            <p:txEl>
                                              <p:pRg st="5" end="5"/>
                                            </p:txEl>
                                          </p:spTgt>
                                        </p:tgtEl>
                                        <p:attrNameLst>
                                          <p:attrName>style.visibility</p:attrName>
                                        </p:attrNameLst>
                                      </p:cBhvr>
                                      <p:to>
                                        <p:strVal val="visible"/>
                                      </p:to>
                                    </p:set>
                                    <p:animEffect transition="in" filter="strips(downLeft)">
                                      <p:cBhvr>
                                        <p:cTn id="27" dur="500"/>
                                        <p:tgtEl>
                                          <p:spTgt spid="4">
                                            <p:txEl>
                                              <p:pRg st="5" end="5"/>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8" presetClass="entr" presetSubtype="12" fill="hold" nodeType="clickEffect">
                                  <p:stCondLst>
                                    <p:cond delay="0"/>
                                  </p:stCondLst>
                                  <p:childTnLst>
                                    <p:set>
                                      <p:cBhvr>
                                        <p:cTn id="31" dur="1" fill="hold">
                                          <p:stCondLst>
                                            <p:cond delay="0"/>
                                          </p:stCondLst>
                                        </p:cTn>
                                        <p:tgtEl>
                                          <p:spTgt spid="4">
                                            <p:txEl>
                                              <p:pRg st="6" end="6"/>
                                            </p:txEl>
                                          </p:spTgt>
                                        </p:tgtEl>
                                        <p:attrNameLst>
                                          <p:attrName>style.visibility</p:attrName>
                                        </p:attrNameLst>
                                      </p:cBhvr>
                                      <p:to>
                                        <p:strVal val="visible"/>
                                      </p:to>
                                    </p:set>
                                    <p:animEffect transition="in" filter="strips(downLeft)">
                                      <p:cBhvr>
                                        <p:cTn id="32" dur="500"/>
                                        <p:tgtEl>
                                          <p:spTgt spid="4">
                                            <p:txEl>
                                              <p:pRg st="6" end="6"/>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8" presetClass="entr" presetSubtype="12" fill="hold" nodeType="clickEffect">
                                  <p:stCondLst>
                                    <p:cond delay="0"/>
                                  </p:stCondLst>
                                  <p:childTnLst>
                                    <p:set>
                                      <p:cBhvr>
                                        <p:cTn id="36" dur="1" fill="hold">
                                          <p:stCondLst>
                                            <p:cond delay="0"/>
                                          </p:stCondLst>
                                        </p:cTn>
                                        <p:tgtEl>
                                          <p:spTgt spid="4">
                                            <p:txEl>
                                              <p:pRg st="7" end="7"/>
                                            </p:txEl>
                                          </p:spTgt>
                                        </p:tgtEl>
                                        <p:attrNameLst>
                                          <p:attrName>style.visibility</p:attrName>
                                        </p:attrNameLst>
                                      </p:cBhvr>
                                      <p:to>
                                        <p:strVal val="visible"/>
                                      </p:to>
                                    </p:set>
                                    <p:animEffect transition="in" filter="strips(downLeft)">
                                      <p:cBhvr>
                                        <p:cTn id="37" dur="500"/>
                                        <p:tgtEl>
                                          <p:spTgt spid="4">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884147"/>
          </a:xfrm>
        </p:spPr>
        <p:txBody>
          <a:bodyPr>
            <a:normAutofit fontScale="90000"/>
          </a:bodyPr>
          <a:lstStyle/>
          <a:p>
            <a:r>
              <a:rPr lang="en-US" b="1" dirty="0" smtClean="0"/>
              <a:t>Financialisation of Research: A Truth about its Quality?</a:t>
            </a:r>
            <a:endParaRPr lang="en-US" b="1" dirty="0"/>
          </a:p>
        </p:txBody>
      </p:sp>
      <p:sp>
        <p:nvSpPr>
          <p:cNvPr id="4" name="Content Placeholder 3"/>
          <p:cNvSpPr>
            <a:spLocks noGrp="1"/>
          </p:cNvSpPr>
          <p:nvPr>
            <p:ph sz="half" idx="2"/>
          </p:nvPr>
        </p:nvSpPr>
        <p:spPr>
          <a:xfrm>
            <a:off x="2696129" y="1158786"/>
            <a:ext cx="6447871" cy="6128188"/>
          </a:xfrm>
        </p:spPr>
        <p:txBody>
          <a:bodyPr>
            <a:normAutofit/>
          </a:bodyPr>
          <a:lstStyle/>
          <a:p>
            <a:pPr>
              <a:buClr>
                <a:srgbClr val="E74CFF"/>
              </a:buClr>
            </a:pPr>
            <a:endParaRPr lang="en-US" b="1" dirty="0" smtClean="0"/>
          </a:p>
          <a:p>
            <a:pPr>
              <a:buClr>
                <a:srgbClr val="E74CFF"/>
              </a:buClr>
            </a:pPr>
            <a:r>
              <a:rPr lang="en-US" b="1" dirty="0" smtClean="0"/>
              <a:t>Higher </a:t>
            </a:r>
            <a:r>
              <a:rPr lang="en-US" b="1" dirty="0"/>
              <a:t>education </a:t>
            </a:r>
            <a:r>
              <a:rPr lang="en-US" b="1" dirty="0" smtClean="0"/>
              <a:t>placed within </a:t>
            </a:r>
            <a:r>
              <a:rPr lang="en-US" b="1" dirty="0"/>
              <a:t>a system of accounts </a:t>
            </a:r>
            <a:r>
              <a:rPr lang="en-US" sz="1800" b="1" dirty="0">
                <a:solidFill>
                  <a:srgbClr val="E74CFF"/>
                </a:solidFill>
              </a:rPr>
              <a:t>(McGettigan 2013). </a:t>
            </a:r>
            <a:endParaRPr lang="en-US" sz="1800" b="1" dirty="0" smtClean="0">
              <a:solidFill>
                <a:srgbClr val="E74CFF"/>
              </a:solidFill>
            </a:endParaRPr>
          </a:p>
          <a:p>
            <a:pPr marL="0" indent="0">
              <a:buClr>
                <a:srgbClr val="E74CFF"/>
              </a:buClr>
              <a:buNone/>
            </a:pPr>
            <a:r>
              <a:rPr lang="en-US" b="1" dirty="0" smtClean="0"/>
              <a:t>Research conceptualised as:</a:t>
            </a:r>
            <a:endParaRPr lang="en-US" b="1" dirty="0"/>
          </a:p>
          <a:p>
            <a:pPr>
              <a:buClr>
                <a:srgbClr val="E74CFF"/>
              </a:buClr>
            </a:pPr>
            <a:r>
              <a:rPr lang="en-US" b="1" dirty="0"/>
              <a:t>I</a:t>
            </a:r>
            <a:r>
              <a:rPr lang="en-US" b="1" dirty="0" smtClean="0"/>
              <a:t>ncome</a:t>
            </a:r>
            <a:r>
              <a:rPr lang="en-US" b="1" dirty="0"/>
              <a:t>-</a:t>
            </a:r>
            <a:r>
              <a:rPr lang="en-US" b="1" dirty="0" smtClean="0"/>
              <a:t>generation</a:t>
            </a:r>
            <a:endParaRPr lang="en-US" b="1" dirty="0"/>
          </a:p>
          <a:p>
            <a:pPr>
              <a:buClr>
                <a:srgbClr val="E74CFF"/>
              </a:buClr>
            </a:pPr>
            <a:r>
              <a:rPr lang="en-US" b="1" dirty="0"/>
              <a:t>C</a:t>
            </a:r>
            <a:r>
              <a:rPr lang="en-US" b="1" dirty="0" smtClean="0"/>
              <a:t>ommercialisation </a:t>
            </a:r>
          </a:p>
          <a:p>
            <a:pPr>
              <a:buClr>
                <a:srgbClr val="E74CFF"/>
              </a:buClr>
            </a:pPr>
            <a:r>
              <a:rPr lang="en-US" b="1" dirty="0" smtClean="0"/>
              <a:t>Knowledge Mobilisation/ Impact </a:t>
            </a:r>
          </a:p>
          <a:p>
            <a:pPr>
              <a:buClr>
                <a:srgbClr val="E74CFF"/>
              </a:buClr>
            </a:pPr>
            <a:r>
              <a:rPr lang="en-US" b="1" dirty="0" smtClean="0"/>
              <a:t>Performance Management</a:t>
            </a:r>
            <a:endParaRPr lang="en-US" b="1" dirty="0"/>
          </a:p>
          <a:p>
            <a:pPr marL="0" indent="0">
              <a:buClr>
                <a:srgbClr val="E74CFF"/>
              </a:buClr>
              <a:buNone/>
            </a:pPr>
            <a:r>
              <a:rPr lang="en-US" b="1" dirty="0" smtClean="0">
                <a:solidFill>
                  <a:srgbClr val="E74CFF"/>
                </a:solidFill>
              </a:rPr>
              <a:t>Not</a:t>
            </a:r>
          </a:p>
          <a:p>
            <a:pPr>
              <a:buClr>
                <a:srgbClr val="E74CFF"/>
              </a:buClr>
            </a:pPr>
            <a:r>
              <a:rPr lang="en-US" b="1" dirty="0" smtClean="0"/>
              <a:t>Criticality </a:t>
            </a:r>
          </a:p>
          <a:p>
            <a:pPr>
              <a:buClr>
                <a:srgbClr val="E74CFF"/>
              </a:buClr>
            </a:pPr>
            <a:r>
              <a:rPr lang="en-US" b="1" dirty="0"/>
              <a:t>S</a:t>
            </a:r>
            <a:r>
              <a:rPr lang="en-US" b="1" dirty="0" smtClean="0"/>
              <a:t>cholarly </a:t>
            </a:r>
            <a:r>
              <a:rPr lang="en-US" b="1" dirty="0"/>
              <a:t>independence</a:t>
            </a:r>
            <a:r>
              <a:rPr lang="en-GB" b="1" dirty="0"/>
              <a:t> </a:t>
            </a:r>
            <a:endParaRPr lang="en-GB" b="1" dirty="0">
              <a:solidFill>
                <a:srgbClr val="E74CFF"/>
              </a:solidFill>
            </a:endParaRPr>
          </a:p>
          <a:p>
            <a:endParaRPr lang="en-GB" b="1" dirty="0" smtClean="0">
              <a:solidFill>
                <a:srgbClr val="E74CFF"/>
              </a:solidFill>
            </a:endParaRPr>
          </a:p>
          <a:p>
            <a:endParaRPr lang="en-US" dirty="0">
              <a:solidFill>
                <a:srgbClr val="E74CFF"/>
              </a:solidFill>
            </a:endParaRPr>
          </a:p>
        </p:txBody>
      </p:sp>
      <p:pic>
        <p:nvPicPr>
          <p:cNvPr id="5" name="Content Placeholder 4" descr="200128087-001.png"/>
          <p:cNvPicPr>
            <a:picLocks noGrp="1" noChangeAspect="1"/>
          </p:cNvPicPr>
          <p:nvPr>
            <p:ph sz="half" idx="1"/>
          </p:nvPr>
        </p:nvPicPr>
        <p:blipFill>
          <a:blip r:embed="rId2" cstate="email">
            <a:extLst>
              <a:ext uri="{28A0092B-C50C-407E-A947-70E740481C1C}">
                <a14:useLocalDpi xmlns:a14="http://schemas.microsoft.com/office/drawing/2010/main" val="0"/>
              </a:ext>
            </a:extLst>
          </a:blip>
          <a:srcRect l="23526" r="23526"/>
          <a:stretch>
            <a:fillRect/>
          </a:stretch>
        </p:blipFill>
        <p:spPr>
          <a:xfrm>
            <a:off x="457200" y="1600200"/>
            <a:ext cx="2038391" cy="4525963"/>
          </a:xfrm>
        </p:spPr>
      </p:pic>
    </p:spTree>
    <p:extLst>
      <p:ext uri="{BB962C8B-B14F-4D97-AF65-F5344CB8AC3E}">
        <p14:creationId xmlns:p14="http://schemas.microsoft.com/office/powerpoint/2010/main" val="17572024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8" presetClass="entr" presetSubtype="12" fill="hold" nodeType="clickEffect">
                                  <p:stCondLst>
                                    <p:cond delay="0"/>
                                  </p:stCondLst>
                                  <p:childTnLst>
                                    <p:set>
                                      <p:cBhvr>
                                        <p:cTn id="6" dur="1" fill="hold">
                                          <p:stCondLst>
                                            <p:cond delay="0"/>
                                          </p:stCondLst>
                                        </p:cTn>
                                        <p:tgtEl>
                                          <p:spTgt spid="4">
                                            <p:txEl>
                                              <p:pRg st="1" end="1"/>
                                            </p:txEl>
                                          </p:spTgt>
                                        </p:tgtEl>
                                        <p:attrNameLst>
                                          <p:attrName>style.visibility</p:attrName>
                                        </p:attrNameLst>
                                      </p:cBhvr>
                                      <p:to>
                                        <p:strVal val="visible"/>
                                      </p:to>
                                    </p:set>
                                    <p:animEffect transition="in" filter="strips(downLeft)">
                                      <p:cBhvr>
                                        <p:cTn id="7" dur="500"/>
                                        <p:tgtEl>
                                          <p:spTgt spid="4">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8" presetClass="entr" presetSubtype="12" fill="hold" nodeType="clickEffect">
                                  <p:stCondLst>
                                    <p:cond delay="0"/>
                                  </p:stCondLst>
                                  <p:childTnLst>
                                    <p:set>
                                      <p:cBhvr>
                                        <p:cTn id="11" dur="1" fill="hold">
                                          <p:stCondLst>
                                            <p:cond delay="0"/>
                                          </p:stCondLst>
                                        </p:cTn>
                                        <p:tgtEl>
                                          <p:spTgt spid="4">
                                            <p:txEl>
                                              <p:pRg st="2" end="2"/>
                                            </p:txEl>
                                          </p:spTgt>
                                        </p:tgtEl>
                                        <p:attrNameLst>
                                          <p:attrName>style.visibility</p:attrName>
                                        </p:attrNameLst>
                                      </p:cBhvr>
                                      <p:to>
                                        <p:strVal val="visible"/>
                                      </p:to>
                                    </p:set>
                                    <p:animEffect transition="in" filter="strips(downLeft)">
                                      <p:cBhvr>
                                        <p:cTn id="12" dur="500"/>
                                        <p:tgtEl>
                                          <p:spTgt spid="4">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8" presetClass="entr" presetSubtype="12" fill="hold" nodeType="clickEffect">
                                  <p:stCondLst>
                                    <p:cond delay="0"/>
                                  </p:stCondLst>
                                  <p:childTnLst>
                                    <p:set>
                                      <p:cBhvr>
                                        <p:cTn id="16" dur="1" fill="hold">
                                          <p:stCondLst>
                                            <p:cond delay="0"/>
                                          </p:stCondLst>
                                        </p:cTn>
                                        <p:tgtEl>
                                          <p:spTgt spid="4">
                                            <p:txEl>
                                              <p:pRg st="3" end="3"/>
                                            </p:txEl>
                                          </p:spTgt>
                                        </p:tgtEl>
                                        <p:attrNameLst>
                                          <p:attrName>style.visibility</p:attrName>
                                        </p:attrNameLst>
                                      </p:cBhvr>
                                      <p:to>
                                        <p:strVal val="visible"/>
                                      </p:to>
                                    </p:set>
                                    <p:animEffect transition="in" filter="strips(downLeft)">
                                      <p:cBhvr>
                                        <p:cTn id="17" dur="500"/>
                                        <p:tgtEl>
                                          <p:spTgt spid="4">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8" presetClass="entr" presetSubtype="12" fill="hold" nodeType="clickEffect">
                                  <p:stCondLst>
                                    <p:cond delay="0"/>
                                  </p:stCondLst>
                                  <p:childTnLst>
                                    <p:set>
                                      <p:cBhvr>
                                        <p:cTn id="21" dur="1" fill="hold">
                                          <p:stCondLst>
                                            <p:cond delay="0"/>
                                          </p:stCondLst>
                                        </p:cTn>
                                        <p:tgtEl>
                                          <p:spTgt spid="4">
                                            <p:txEl>
                                              <p:pRg st="4" end="4"/>
                                            </p:txEl>
                                          </p:spTgt>
                                        </p:tgtEl>
                                        <p:attrNameLst>
                                          <p:attrName>style.visibility</p:attrName>
                                        </p:attrNameLst>
                                      </p:cBhvr>
                                      <p:to>
                                        <p:strVal val="visible"/>
                                      </p:to>
                                    </p:set>
                                    <p:animEffect transition="in" filter="strips(downLeft)">
                                      <p:cBhvr>
                                        <p:cTn id="22" dur="500"/>
                                        <p:tgtEl>
                                          <p:spTgt spid="4">
                                            <p:txEl>
                                              <p:pRg st="4" end="4"/>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8" presetClass="entr" presetSubtype="12" fill="hold" nodeType="clickEffect">
                                  <p:stCondLst>
                                    <p:cond delay="0"/>
                                  </p:stCondLst>
                                  <p:childTnLst>
                                    <p:set>
                                      <p:cBhvr>
                                        <p:cTn id="26" dur="1" fill="hold">
                                          <p:stCondLst>
                                            <p:cond delay="0"/>
                                          </p:stCondLst>
                                        </p:cTn>
                                        <p:tgtEl>
                                          <p:spTgt spid="4">
                                            <p:txEl>
                                              <p:pRg st="5" end="5"/>
                                            </p:txEl>
                                          </p:spTgt>
                                        </p:tgtEl>
                                        <p:attrNameLst>
                                          <p:attrName>style.visibility</p:attrName>
                                        </p:attrNameLst>
                                      </p:cBhvr>
                                      <p:to>
                                        <p:strVal val="visible"/>
                                      </p:to>
                                    </p:set>
                                    <p:animEffect transition="in" filter="strips(downLeft)">
                                      <p:cBhvr>
                                        <p:cTn id="27" dur="500"/>
                                        <p:tgtEl>
                                          <p:spTgt spid="4">
                                            <p:txEl>
                                              <p:pRg st="5" end="5"/>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8" presetClass="entr" presetSubtype="12" fill="hold" nodeType="clickEffect">
                                  <p:stCondLst>
                                    <p:cond delay="0"/>
                                  </p:stCondLst>
                                  <p:childTnLst>
                                    <p:set>
                                      <p:cBhvr>
                                        <p:cTn id="31" dur="1" fill="hold">
                                          <p:stCondLst>
                                            <p:cond delay="0"/>
                                          </p:stCondLst>
                                        </p:cTn>
                                        <p:tgtEl>
                                          <p:spTgt spid="4">
                                            <p:txEl>
                                              <p:pRg st="6" end="6"/>
                                            </p:txEl>
                                          </p:spTgt>
                                        </p:tgtEl>
                                        <p:attrNameLst>
                                          <p:attrName>style.visibility</p:attrName>
                                        </p:attrNameLst>
                                      </p:cBhvr>
                                      <p:to>
                                        <p:strVal val="visible"/>
                                      </p:to>
                                    </p:set>
                                    <p:animEffect transition="in" filter="strips(downLeft)">
                                      <p:cBhvr>
                                        <p:cTn id="32" dur="500"/>
                                        <p:tgtEl>
                                          <p:spTgt spid="4">
                                            <p:txEl>
                                              <p:pRg st="6" end="6"/>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8" presetClass="entr" presetSubtype="12" fill="hold" nodeType="clickEffect">
                                  <p:stCondLst>
                                    <p:cond delay="0"/>
                                  </p:stCondLst>
                                  <p:childTnLst>
                                    <p:set>
                                      <p:cBhvr>
                                        <p:cTn id="36" dur="1" fill="hold">
                                          <p:stCondLst>
                                            <p:cond delay="0"/>
                                          </p:stCondLst>
                                        </p:cTn>
                                        <p:tgtEl>
                                          <p:spTgt spid="4">
                                            <p:txEl>
                                              <p:pRg st="7" end="7"/>
                                            </p:txEl>
                                          </p:spTgt>
                                        </p:tgtEl>
                                        <p:attrNameLst>
                                          <p:attrName>style.visibility</p:attrName>
                                        </p:attrNameLst>
                                      </p:cBhvr>
                                      <p:to>
                                        <p:strVal val="visible"/>
                                      </p:to>
                                    </p:set>
                                    <p:animEffect transition="in" filter="strips(downLeft)">
                                      <p:cBhvr>
                                        <p:cTn id="37" dur="500"/>
                                        <p:tgtEl>
                                          <p:spTgt spid="4">
                                            <p:txEl>
                                              <p:pRg st="7" end="7"/>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8" presetClass="entr" presetSubtype="12" fill="hold" nodeType="clickEffect">
                                  <p:stCondLst>
                                    <p:cond delay="0"/>
                                  </p:stCondLst>
                                  <p:childTnLst>
                                    <p:set>
                                      <p:cBhvr>
                                        <p:cTn id="41" dur="1" fill="hold">
                                          <p:stCondLst>
                                            <p:cond delay="0"/>
                                          </p:stCondLst>
                                        </p:cTn>
                                        <p:tgtEl>
                                          <p:spTgt spid="4">
                                            <p:txEl>
                                              <p:pRg st="8" end="8"/>
                                            </p:txEl>
                                          </p:spTgt>
                                        </p:tgtEl>
                                        <p:attrNameLst>
                                          <p:attrName>style.visibility</p:attrName>
                                        </p:attrNameLst>
                                      </p:cBhvr>
                                      <p:to>
                                        <p:strVal val="visible"/>
                                      </p:to>
                                    </p:set>
                                    <p:animEffect transition="in" filter="strips(downLeft)">
                                      <p:cBhvr>
                                        <p:cTn id="42" dur="500"/>
                                        <p:tgtEl>
                                          <p:spTgt spid="4">
                                            <p:txEl>
                                              <p:pRg st="8" end="8"/>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8" presetClass="entr" presetSubtype="12" fill="hold" nodeType="clickEffect">
                                  <p:stCondLst>
                                    <p:cond delay="0"/>
                                  </p:stCondLst>
                                  <p:childTnLst>
                                    <p:set>
                                      <p:cBhvr>
                                        <p:cTn id="46" dur="1" fill="hold">
                                          <p:stCondLst>
                                            <p:cond delay="0"/>
                                          </p:stCondLst>
                                        </p:cTn>
                                        <p:tgtEl>
                                          <p:spTgt spid="4">
                                            <p:txEl>
                                              <p:pRg st="9" end="9"/>
                                            </p:txEl>
                                          </p:spTgt>
                                        </p:tgtEl>
                                        <p:attrNameLst>
                                          <p:attrName>style.visibility</p:attrName>
                                        </p:attrNameLst>
                                      </p:cBhvr>
                                      <p:to>
                                        <p:strVal val="visible"/>
                                      </p:to>
                                    </p:set>
                                    <p:animEffect transition="in" filter="strips(downLeft)">
                                      <p:cBhvr>
                                        <p:cTn id="47" dur="500"/>
                                        <p:tgtEl>
                                          <p:spTgt spid="4">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31964"/>
            <a:ext cx="8229600" cy="560847"/>
          </a:xfrm>
        </p:spPr>
        <p:txBody>
          <a:bodyPr>
            <a:normAutofit fontScale="90000"/>
          </a:bodyPr>
          <a:lstStyle/>
          <a:p>
            <a:r>
              <a:rPr lang="en-US" b="1" dirty="0" smtClean="0"/>
              <a:t>Why Does it Matter?</a:t>
            </a:r>
            <a:endParaRPr lang="en-US" b="1" dirty="0"/>
          </a:p>
        </p:txBody>
      </p:sp>
      <p:sp>
        <p:nvSpPr>
          <p:cNvPr id="4" name="Content Placeholder 3"/>
          <p:cNvSpPr>
            <a:spLocks noGrp="1"/>
          </p:cNvSpPr>
          <p:nvPr>
            <p:ph sz="half" idx="2"/>
          </p:nvPr>
        </p:nvSpPr>
        <p:spPr>
          <a:xfrm>
            <a:off x="3331839" y="1025080"/>
            <a:ext cx="5647831" cy="6128186"/>
          </a:xfrm>
        </p:spPr>
        <p:txBody>
          <a:bodyPr>
            <a:normAutofit/>
          </a:bodyPr>
          <a:lstStyle/>
          <a:p>
            <a:pPr>
              <a:buClr>
                <a:srgbClr val="E74CFF"/>
              </a:buClr>
            </a:pPr>
            <a:r>
              <a:rPr lang="en-US" sz="2200" b="1" dirty="0"/>
              <a:t>Individuated agency is privileged.</a:t>
            </a:r>
          </a:p>
          <a:p>
            <a:pPr marL="0" indent="0">
              <a:buClr>
                <a:srgbClr val="E74CFF"/>
              </a:buClr>
              <a:buNone/>
            </a:pPr>
            <a:r>
              <a:rPr lang="en-US" sz="2200" b="1" dirty="0"/>
              <a:t> </a:t>
            </a:r>
          </a:p>
          <a:p>
            <a:pPr>
              <a:buClr>
                <a:srgbClr val="E74CFF"/>
              </a:buClr>
            </a:pPr>
            <a:r>
              <a:rPr lang="en-US" sz="2200" b="1" dirty="0"/>
              <a:t>Logic of collective political struggle against structures of inequality undermined</a:t>
            </a:r>
            <a:r>
              <a:rPr lang="en-US" sz="2200" b="1" dirty="0" smtClean="0"/>
              <a:t>.</a:t>
            </a:r>
          </a:p>
          <a:p>
            <a:pPr>
              <a:buClr>
                <a:srgbClr val="E74CFF"/>
              </a:buClr>
            </a:pPr>
            <a:endParaRPr lang="en-US" sz="2200" b="1" dirty="0"/>
          </a:p>
          <a:p>
            <a:pPr>
              <a:buClr>
                <a:srgbClr val="E74CFF"/>
              </a:buClr>
            </a:pPr>
            <a:r>
              <a:rPr lang="en-US" sz="2200" b="1" dirty="0" smtClean="0"/>
              <a:t>Metrics </a:t>
            </a:r>
            <a:r>
              <a:rPr lang="en-US" sz="2200" b="1" dirty="0"/>
              <a:t>imply norms. </a:t>
            </a:r>
            <a:endParaRPr lang="en-US" sz="2200" b="1" dirty="0" smtClean="0"/>
          </a:p>
          <a:p>
            <a:pPr>
              <a:buClr>
                <a:srgbClr val="E74CFF"/>
              </a:buClr>
            </a:pPr>
            <a:endParaRPr lang="en-US" sz="2200" b="1" dirty="0" smtClean="0"/>
          </a:p>
          <a:p>
            <a:pPr>
              <a:buClr>
                <a:srgbClr val="E74CFF"/>
              </a:buClr>
            </a:pPr>
            <a:r>
              <a:rPr lang="en-US" sz="2200" b="1" dirty="0"/>
              <a:t>W</a:t>
            </a:r>
            <a:r>
              <a:rPr lang="en-US" sz="2200" b="1" dirty="0" smtClean="0"/>
              <a:t>hich </a:t>
            </a:r>
            <a:r>
              <a:rPr lang="en-US" sz="2200" b="1" dirty="0"/>
              <a:t>norms are evoked in judging </a:t>
            </a:r>
            <a:r>
              <a:rPr lang="en-US" sz="2200" b="1" dirty="0" smtClean="0"/>
              <a:t>research value?</a:t>
            </a:r>
          </a:p>
          <a:p>
            <a:pPr>
              <a:buClr>
                <a:srgbClr val="E74CFF"/>
              </a:buClr>
            </a:pPr>
            <a:endParaRPr lang="en-US" sz="2200" b="1" dirty="0" smtClean="0"/>
          </a:p>
          <a:p>
            <a:pPr>
              <a:buClr>
                <a:srgbClr val="E74CFF"/>
              </a:buClr>
            </a:pPr>
            <a:r>
              <a:rPr lang="en-US" sz="2200" b="1" dirty="0" smtClean="0"/>
              <a:t>Research priorities determined outside epistemic communities.</a:t>
            </a:r>
          </a:p>
          <a:p>
            <a:pPr>
              <a:buClr>
                <a:srgbClr val="E74CFF"/>
              </a:buClr>
            </a:pPr>
            <a:endParaRPr lang="en-US" sz="2200" b="1" dirty="0"/>
          </a:p>
          <a:p>
            <a:pPr>
              <a:buClr>
                <a:srgbClr val="E74CFF"/>
              </a:buClr>
            </a:pPr>
            <a:r>
              <a:rPr lang="en-US" sz="2200" b="1" dirty="0" smtClean="0"/>
              <a:t>Future of  feminist  scholarship?</a:t>
            </a:r>
            <a:endParaRPr lang="en-US" sz="2200" b="1" dirty="0"/>
          </a:p>
          <a:p>
            <a:endParaRPr lang="en-US" dirty="0" smtClean="0"/>
          </a:p>
        </p:txBody>
      </p:sp>
      <p:pic>
        <p:nvPicPr>
          <p:cNvPr id="5" name="Content Placeholder 7"/>
          <p:cNvPicPr>
            <a:picLocks noGrp="1"/>
          </p:cNvPicPr>
          <p:nvPr>
            <p:ph sz="half" idx="1"/>
          </p:nvPr>
        </p:nvPicPr>
        <p:blipFill>
          <a:blip r:embed="rId2">
            <a:extLst>
              <a:ext uri="{28A0092B-C50C-407E-A947-70E740481C1C}">
                <a14:useLocalDpi xmlns:a14="http://schemas.microsoft.com/office/drawing/2010/main" val="0"/>
              </a:ext>
            </a:extLst>
          </a:blip>
          <a:srcRect l="24904" r="24904"/>
          <a:stretch>
            <a:fillRect/>
          </a:stretch>
        </p:blipFill>
        <p:spPr bwMode="auto">
          <a:xfrm>
            <a:off x="457200" y="1025080"/>
            <a:ext cx="2874639" cy="5540126"/>
          </a:xfrm>
          <a:prstGeom prst="rect">
            <a:avLst/>
          </a:prstGeom>
          <a:noFill/>
          <a:ln>
            <a:noFill/>
          </a:ln>
        </p:spPr>
      </p:pic>
    </p:spTree>
    <p:extLst>
      <p:ext uri="{BB962C8B-B14F-4D97-AF65-F5344CB8AC3E}">
        <p14:creationId xmlns:p14="http://schemas.microsoft.com/office/powerpoint/2010/main" val="237033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8" presetClass="entr" presetSubtype="12"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strips(downLeft)">
                                      <p:cBhvr>
                                        <p:cTn id="7" dur="500"/>
                                        <p:tgtEl>
                                          <p:spTgt spid="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8" presetClass="entr" presetSubtype="12" fill="hold" nodeType="clickEffect">
                                  <p:stCondLst>
                                    <p:cond delay="0"/>
                                  </p:stCondLst>
                                  <p:childTnLst>
                                    <p:set>
                                      <p:cBhvr>
                                        <p:cTn id="11" dur="1" fill="hold">
                                          <p:stCondLst>
                                            <p:cond delay="0"/>
                                          </p:stCondLst>
                                        </p:cTn>
                                        <p:tgtEl>
                                          <p:spTgt spid="4">
                                            <p:txEl>
                                              <p:pRg st="1" end="1"/>
                                            </p:txEl>
                                          </p:spTgt>
                                        </p:tgtEl>
                                        <p:attrNameLst>
                                          <p:attrName>style.visibility</p:attrName>
                                        </p:attrNameLst>
                                      </p:cBhvr>
                                      <p:to>
                                        <p:strVal val="visible"/>
                                      </p:to>
                                    </p:set>
                                    <p:animEffect transition="in" filter="strips(downLeft)">
                                      <p:cBhvr>
                                        <p:cTn id="12" dur="500"/>
                                        <p:tgtEl>
                                          <p:spTgt spid="4">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8" presetClass="entr" presetSubtype="12" fill="hold" nodeType="clickEffect">
                                  <p:stCondLst>
                                    <p:cond delay="0"/>
                                  </p:stCondLst>
                                  <p:childTnLst>
                                    <p:set>
                                      <p:cBhvr>
                                        <p:cTn id="16" dur="1" fill="hold">
                                          <p:stCondLst>
                                            <p:cond delay="0"/>
                                          </p:stCondLst>
                                        </p:cTn>
                                        <p:tgtEl>
                                          <p:spTgt spid="4">
                                            <p:txEl>
                                              <p:pRg st="2" end="2"/>
                                            </p:txEl>
                                          </p:spTgt>
                                        </p:tgtEl>
                                        <p:attrNameLst>
                                          <p:attrName>style.visibility</p:attrName>
                                        </p:attrNameLst>
                                      </p:cBhvr>
                                      <p:to>
                                        <p:strVal val="visible"/>
                                      </p:to>
                                    </p:set>
                                    <p:animEffect transition="in" filter="strips(downLeft)">
                                      <p:cBhvr>
                                        <p:cTn id="17" dur="500"/>
                                        <p:tgtEl>
                                          <p:spTgt spid="4">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8" presetClass="entr" presetSubtype="12" fill="hold" nodeType="clickEffect">
                                  <p:stCondLst>
                                    <p:cond delay="0"/>
                                  </p:stCondLst>
                                  <p:childTnLst>
                                    <p:set>
                                      <p:cBhvr>
                                        <p:cTn id="21" dur="1" fill="hold">
                                          <p:stCondLst>
                                            <p:cond delay="0"/>
                                          </p:stCondLst>
                                        </p:cTn>
                                        <p:tgtEl>
                                          <p:spTgt spid="4">
                                            <p:txEl>
                                              <p:pRg st="4" end="4"/>
                                            </p:txEl>
                                          </p:spTgt>
                                        </p:tgtEl>
                                        <p:attrNameLst>
                                          <p:attrName>style.visibility</p:attrName>
                                        </p:attrNameLst>
                                      </p:cBhvr>
                                      <p:to>
                                        <p:strVal val="visible"/>
                                      </p:to>
                                    </p:set>
                                    <p:animEffect transition="in" filter="strips(downLeft)">
                                      <p:cBhvr>
                                        <p:cTn id="22" dur="500"/>
                                        <p:tgtEl>
                                          <p:spTgt spid="4">
                                            <p:txEl>
                                              <p:pRg st="4" end="4"/>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8" presetClass="entr" presetSubtype="12" fill="hold" nodeType="clickEffect">
                                  <p:stCondLst>
                                    <p:cond delay="0"/>
                                  </p:stCondLst>
                                  <p:childTnLst>
                                    <p:set>
                                      <p:cBhvr>
                                        <p:cTn id="26" dur="1" fill="hold">
                                          <p:stCondLst>
                                            <p:cond delay="0"/>
                                          </p:stCondLst>
                                        </p:cTn>
                                        <p:tgtEl>
                                          <p:spTgt spid="4">
                                            <p:txEl>
                                              <p:pRg st="6" end="6"/>
                                            </p:txEl>
                                          </p:spTgt>
                                        </p:tgtEl>
                                        <p:attrNameLst>
                                          <p:attrName>style.visibility</p:attrName>
                                        </p:attrNameLst>
                                      </p:cBhvr>
                                      <p:to>
                                        <p:strVal val="visible"/>
                                      </p:to>
                                    </p:set>
                                    <p:animEffect transition="in" filter="strips(downLeft)">
                                      <p:cBhvr>
                                        <p:cTn id="27" dur="500"/>
                                        <p:tgtEl>
                                          <p:spTgt spid="4">
                                            <p:txEl>
                                              <p:pRg st="6" end="6"/>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8" presetClass="entr" presetSubtype="12" fill="hold" nodeType="clickEffect">
                                  <p:stCondLst>
                                    <p:cond delay="0"/>
                                  </p:stCondLst>
                                  <p:childTnLst>
                                    <p:set>
                                      <p:cBhvr>
                                        <p:cTn id="31" dur="1" fill="hold">
                                          <p:stCondLst>
                                            <p:cond delay="0"/>
                                          </p:stCondLst>
                                        </p:cTn>
                                        <p:tgtEl>
                                          <p:spTgt spid="4">
                                            <p:txEl>
                                              <p:pRg st="8" end="8"/>
                                            </p:txEl>
                                          </p:spTgt>
                                        </p:tgtEl>
                                        <p:attrNameLst>
                                          <p:attrName>style.visibility</p:attrName>
                                        </p:attrNameLst>
                                      </p:cBhvr>
                                      <p:to>
                                        <p:strVal val="visible"/>
                                      </p:to>
                                    </p:set>
                                    <p:animEffect transition="in" filter="strips(downLeft)">
                                      <p:cBhvr>
                                        <p:cTn id="32" dur="500"/>
                                        <p:tgtEl>
                                          <p:spTgt spid="4">
                                            <p:txEl>
                                              <p:pRg st="8" end="8"/>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8" presetClass="entr" presetSubtype="12" fill="hold" nodeType="clickEffect">
                                  <p:stCondLst>
                                    <p:cond delay="0"/>
                                  </p:stCondLst>
                                  <p:childTnLst>
                                    <p:set>
                                      <p:cBhvr>
                                        <p:cTn id="36" dur="1" fill="hold">
                                          <p:stCondLst>
                                            <p:cond delay="0"/>
                                          </p:stCondLst>
                                        </p:cTn>
                                        <p:tgtEl>
                                          <p:spTgt spid="4">
                                            <p:txEl>
                                              <p:pRg st="10" end="10"/>
                                            </p:txEl>
                                          </p:spTgt>
                                        </p:tgtEl>
                                        <p:attrNameLst>
                                          <p:attrName>style.visibility</p:attrName>
                                        </p:attrNameLst>
                                      </p:cBhvr>
                                      <p:to>
                                        <p:strVal val="visible"/>
                                      </p:to>
                                    </p:set>
                                    <p:animEffect transition="in" filter="strips(downLeft)">
                                      <p:cBhvr>
                                        <p:cTn id="37" dur="500"/>
                                        <p:tgtEl>
                                          <p:spTgt spid="4">
                                            <p:txEl>
                                              <p:pRg st="10" end="1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normAutofit fontScale="90000"/>
          </a:bodyPr>
          <a:lstStyle/>
          <a:p>
            <a:r>
              <a:rPr lang="en-US" b="1" dirty="0" smtClean="0"/>
              <a:t>Disqualifying Counter-Hegemonic Discourses?</a:t>
            </a:r>
            <a:endParaRPr lang="en-US" b="1" dirty="0"/>
          </a:p>
        </p:txBody>
      </p:sp>
      <p:sp>
        <p:nvSpPr>
          <p:cNvPr id="6" name="Rectangle 5"/>
          <p:cNvSpPr/>
          <p:nvPr/>
        </p:nvSpPr>
        <p:spPr>
          <a:xfrm>
            <a:off x="869000" y="1582341"/>
            <a:ext cx="7817800" cy="5262980"/>
          </a:xfrm>
          <a:prstGeom prst="rect">
            <a:avLst/>
          </a:prstGeom>
        </p:spPr>
        <p:txBody>
          <a:bodyPr wrap="square">
            <a:spAutoFit/>
          </a:bodyPr>
          <a:lstStyle/>
          <a:p>
            <a:r>
              <a:rPr lang="en-US" sz="2800" b="1" i="1" dirty="0"/>
              <a:t>... If governmental authorities stipulate what topics may be funded, they contribute to a public discourse that shifts the common understanding of the line that divides legitimate from illegitimate academic inquiry... The point here is not just that a person may not get funding for a project if he or she adheres to certain views or engages in certain activities, but also that certain views are no longer considered ‘fundable’ and so are regarded as socially illegitimate. This can only have a deleterious effect on freedom of speech in the academy...</a:t>
            </a:r>
            <a:r>
              <a:rPr lang="en-US" sz="2800" b="1" dirty="0"/>
              <a:t> </a:t>
            </a:r>
            <a:r>
              <a:rPr lang="en-US" b="1" dirty="0" smtClean="0">
                <a:solidFill>
                  <a:srgbClr val="E74CFF"/>
                </a:solidFill>
              </a:rPr>
              <a:t>(Butler</a:t>
            </a:r>
            <a:r>
              <a:rPr lang="en-US" b="1" dirty="0">
                <a:solidFill>
                  <a:srgbClr val="E74CFF"/>
                </a:solidFill>
              </a:rPr>
              <a:t> </a:t>
            </a:r>
            <a:r>
              <a:rPr lang="en-US" b="1" dirty="0" smtClean="0">
                <a:solidFill>
                  <a:srgbClr val="E74CFF"/>
                </a:solidFill>
              </a:rPr>
              <a:t>2006: 129</a:t>
            </a:r>
            <a:r>
              <a:rPr lang="en-US" b="1" dirty="0">
                <a:solidFill>
                  <a:srgbClr val="E74CFF"/>
                </a:solidFill>
              </a:rPr>
              <a:t>-131).</a:t>
            </a:r>
            <a:endParaRPr lang="en-GB" b="1" dirty="0">
              <a:solidFill>
                <a:srgbClr val="E74CFF"/>
              </a:solidFill>
            </a:endParaRPr>
          </a:p>
        </p:txBody>
      </p:sp>
    </p:spTree>
    <p:extLst>
      <p:ext uri="{BB962C8B-B14F-4D97-AF65-F5344CB8AC3E}">
        <p14:creationId xmlns:p14="http://schemas.microsoft.com/office/powerpoint/2010/main" val="14301411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Effect transition="in" filter="dissolve">
                                      <p:cBhvr>
                                        <p:cTn id="7" dur="500"/>
                                        <p:tgtEl>
                                          <p:spTgt spid="6">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457200" y="274639"/>
            <a:ext cx="8229600" cy="517145"/>
          </a:xfrm>
        </p:spPr>
        <p:txBody>
          <a:bodyPr>
            <a:normAutofit fontScale="90000"/>
          </a:bodyPr>
          <a:lstStyle/>
          <a:p>
            <a:r>
              <a:rPr lang="en-US" b="1" dirty="0"/>
              <a:t>Barad’s Theory of Intra-Action (2007)</a:t>
            </a:r>
            <a:endParaRPr lang="en-US" dirty="0"/>
          </a:p>
        </p:txBody>
      </p:sp>
      <p:sp>
        <p:nvSpPr>
          <p:cNvPr id="5" name="Content Placeholder 4"/>
          <p:cNvSpPr>
            <a:spLocks noGrp="1"/>
          </p:cNvSpPr>
          <p:nvPr>
            <p:ph sz="half" idx="2"/>
          </p:nvPr>
        </p:nvSpPr>
        <p:spPr>
          <a:xfrm>
            <a:off x="4057586" y="1154683"/>
            <a:ext cx="4629214" cy="6119827"/>
          </a:xfrm>
        </p:spPr>
        <p:txBody>
          <a:bodyPr>
            <a:normAutofit lnSpcReduction="10000"/>
          </a:bodyPr>
          <a:lstStyle/>
          <a:p>
            <a:pPr>
              <a:buClr>
                <a:srgbClr val="E74CFF"/>
              </a:buClr>
            </a:pPr>
            <a:r>
              <a:rPr lang="en-US" sz="2400" b="1" dirty="0"/>
              <a:t>How are differences made?</a:t>
            </a:r>
          </a:p>
          <a:p>
            <a:pPr>
              <a:buClr>
                <a:srgbClr val="E74CFF"/>
              </a:buClr>
            </a:pPr>
            <a:r>
              <a:rPr lang="en-US" sz="2400" b="1" dirty="0"/>
              <a:t>Co-production</a:t>
            </a:r>
          </a:p>
          <a:p>
            <a:pPr>
              <a:buClr>
                <a:srgbClr val="E74CFF"/>
              </a:buClr>
            </a:pPr>
            <a:r>
              <a:rPr lang="en-US" sz="2400" b="1" dirty="0"/>
              <a:t>The optic or apparatus for observation determines what is seen.</a:t>
            </a:r>
          </a:p>
          <a:p>
            <a:pPr>
              <a:buClr>
                <a:srgbClr val="E74CFF"/>
              </a:buClr>
            </a:pPr>
            <a:r>
              <a:rPr lang="en-US" sz="2400" b="1" dirty="0" smtClean="0"/>
              <a:t>What </a:t>
            </a:r>
            <a:r>
              <a:rPr lang="en-US" sz="2400" b="1" dirty="0"/>
              <a:t>happens when neo-liberal apparatus ‘intra-acts’ with women’s research capital?  </a:t>
            </a:r>
            <a:r>
              <a:rPr lang="en-GB" sz="2400" b="1" dirty="0"/>
              <a:t> </a:t>
            </a:r>
          </a:p>
          <a:p>
            <a:pPr>
              <a:buClr>
                <a:srgbClr val="E74CFF"/>
              </a:buClr>
            </a:pPr>
            <a:endParaRPr lang="en-GB" sz="2400" b="1" dirty="0" smtClean="0"/>
          </a:p>
          <a:p>
            <a:pPr marL="0" indent="0">
              <a:buClr>
                <a:srgbClr val="E74CFF"/>
              </a:buClr>
              <a:buNone/>
            </a:pPr>
            <a:r>
              <a:rPr lang="en-GB" sz="2400" b="1" dirty="0" smtClean="0"/>
              <a:t>A </a:t>
            </a:r>
            <a:r>
              <a:rPr lang="en-GB" sz="2400" b="1" dirty="0"/>
              <a:t>winning </a:t>
            </a:r>
            <a:r>
              <a:rPr lang="en-GB" sz="2400" b="1" dirty="0">
                <a:solidFill>
                  <a:srgbClr val="E74CFF"/>
                </a:solidFill>
              </a:rPr>
              <a:t>Research Identity </a:t>
            </a:r>
            <a:r>
              <a:rPr lang="en-GB" sz="2400" b="1" dirty="0"/>
              <a:t>is an intra-action between:</a:t>
            </a:r>
          </a:p>
          <a:p>
            <a:pPr>
              <a:buClr>
                <a:srgbClr val="E74CFF"/>
              </a:buClr>
              <a:buFont typeface="Wingdings" charset="2"/>
              <a:buChar char="ü"/>
            </a:pPr>
            <a:r>
              <a:rPr lang="en-US" sz="2400" b="1" dirty="0"/>
              <a:t>Research policy discourses </a:t>
            </a:r>
          </a:p>
          <a:p>
            <a:pPr>
              <a:buClr>
                <a:srgbClr val="E74CFF"/>
              </a:buClr>
              <a:buFont typeface="Wingdings" charset="2"/>
              <a:buChar char="ü"/>
            </a:pPr>
            <a:r>
              <a:rPr lang="en-US" sz="2400" b="1" dirty="0"/>
              <a:t>Performance productivity </a:t>
            </a:r>
          </a:p>
          <a:p>
            <a:pPr>
              <a:buClr>
                <a:srgbClr val="E74CFF"/>
              </a:buClr>
              <a:buFont typeface="Wingdings" charset="2"/>
              <a:buChar char="ü"/>
            </a:pPr>
            <a:r>
              <a:rPr lang="en-US" sz="2400" b="1" dirty="0"/>
              <a:t>Key performance </a:t>
            </a:r>
            <a:r>
              <a:rPr lang="en-US" sz="2400" b="1" dirty="0" smtClean="0"/>
              <a:t>indicators</a:t>
            </a:r>
            <a:endParaRPr lang="en-GB" sz="2400" b="1" dirty="0"/>
          </a:p>
          <a:p>
            <a:pPr>
              <a:buClr>
                <a:srgbClr val="E74CFF"/>
              </a:buClr>
              <a:buFont typeface="Wingdings" charset="2"/>
              <a:buChar char="ü"/>
            </a:pPr>
            <a:r>
              <a:rPr lang="en-GB" sz="2400" b="1" dirty="0" smtClean="0"/>
              <a:t>Social Hierarchy</a:t>
            </a:r>
            <a:endParaRPr lang="en-US" sz="2400" b="1" dirty="0"/>
          </a:p>
          <a:p>
            <a:endParaRPr lang="en-US" dirty="0"/>
          </a:p>
        </p:txBody>
      </p:sp>
      <p:pic>
        <p:nvPicPr>
          <p:cNvPr id="6" name="Content Placeholder 5"/>
          <p:cNvPicPr>
            <a:picLocks noGrp="1"/>
          </p:cNvPicPr>
          <p:nvPr>
            <p:ph sz="half" idx="1"/>
          </p:nvPr>
        </p:nvPicPr>
        <p:blipFill>
          <a:blip r:embed="rId2">
            <a:extLst>
              <a:ext uri="{28A0092B-C50C-407E-A947-70E740481C1C}">
                <a14:useLocalDpi xmlns:a14="http://schemas.microsoft.com/office/drawing/2010/main" val="0"/>
              </a:ext>
            </a:extLst>
          </a:blip>
          <a:srcRect l="20235" r="20235"/>
          <a:stretch>
            <a:fillRect/>
          </a:stretch>
        </p:blipFill>
        <p:spPr bwMode="auto">
          <a:xfrm>
            <a:off x="280402" y="1154684"/>
            <a:ext cx="3661724" cy="5558980"/>
          </a:xfrm>
          <a:prstGeom prst="rect">
            <a:avLst/>
          </a:prstGeom>
          <a:noFill/>
          <a:ln>
            <a:noFill/>
          </a:ln>
        </p:spPr>
      </p:pic>
    </p:spTree>
    <p:extLst>
      <p:ext uri="{BB962C8B-B14F-4D97-AF65-F5344CB8AC3E}">
        <p14:creationId xmlns:p14="http://schemas.microsoft.com/office/powerpoint/2010/main" val="33831230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8" presetClass="entr" presetSubtype="12"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strips(downLeft)">
                                      <p:cBhvr>
                                        <p:cTn id="7" dur="500"/>
                                        <p:tgtEl>
                                          <p:spTgt spid="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8" presetClass="entr" presetSubtype="12" fill="hold" nodeType="clickEffect">
                                  <p:stCondLst>
                                    <p:cond delay="0"/>
                                  </p:stCondLst>
                                  <p:childTnLst>
                                    <p:set>
                                      <p:cBhvr>
                                        <p:cTn id="11" dur="1" fill="hold">
                                          <p:stCondLst>
                                            <p:cond delay="0"/>
                                          </p:stCondLst>
                                        </p:cTn>
                                        <p:tgtEl>
                                          <p:spTgt spid="5">
                                            <p:txEl>
                                              <p:pRg st="1" end="1"/>
                                            </p:txEl>
                                          </p:spTgt>
                                        </p:tgtEl>
                                        <p:attrNameLst>
                                          <p:attrName>style.visibility</p:attrName>
                                        </p:attrNameLst>
                                      </p:cBhvr>
                                      <p:to>
                                        <p:strVal val="visible"/>
                                      </p:to>
                                    </p:set>
                                    <p:animEffect transition="in" filter="strips(downLeft)">
                                      <p:cBhvr>
                                        <p:cTn id="12" dur="500"/>
                                        <p:tgtEl>
                                          <p:spTgt spid="5">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8" presetClass="entr" presetSubtype="12" fill="hold" nodeType="clickEffect">
                                  <p:stCondLst>
                                    <p:cond delay="0"/>
                                  </p:stCondLst>
                                  <p:childTnLst>
                                    <p:set>
                                      <p:cBhvr>
                                        <p:cTn id="16" dur="1" fill="hold">
                                          <p:stCondLst>
                                            <p:cond delay="0"/>
                                          </p:stCondLst>
                                        </p:cTn>
                                        <p:tgtEl>
                                          <p:spTgt spid="5">
                                            <p:txEl>
                                              <p:pRg st="2" end="2"/>
                                            </p:txEl>
                                          </p:spTgt>
                                        </p:tgtEl>
                                        <p:attrNameLst>
                                          <p:attrName>style.visibility</p:attrName>
                                        </p:attrNameLst>
                                      </p:cBhvr>
                                      <p:to>
                                        <p:strVal val="visible"/>
                                      </p:to>
                                    </p:set>
                                    <p:animEffect transition="in" filter="strips(downLeft)">
                                      <p:cBhvr>
                                        <p:cTn id="17" dur="500"/>
                                        <p:tgtEl>
                                          <p:spTgt spid="5">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8" presetClass="entr" presetSubtype="12" fill="hold" nodeType="clickEffect">
                                  <p:stCondLst>
                                    <p:cond delay="0"/>
                                  </p:stCondLst>
                                  <p:childTnLst>
                                    <p:set>
                                      <p:cBhvr>
                                        <p:cTn id="21" dur="1" fill="hold">
                                          <p:stCondLst>
                                            <p:cond delay="0"/>
                                          </p:stCondLst>
                                        </p:cTn>
                                        <p:tgtEl>
                                          <p:spTgt spid="5">
                                            <p:txEl>
                                              <p:pRg st="3" end="3"/>
                                            </p:txEl>
                                          </p:spTgt>
                                        </p:tgtEl>
                                        <p:attrNameLst>
                                          <p:attrName>style.visibility</p:attrName>
                                        </p:attrNameLst>
                                      </p:cBhvr>
                                      <p:to>
                                        <p:strVal val="visible"/>
                                      </p:to>
                                    </p:set>
                                    <p:animEffect transition="in" filter="strips(downLeft)">
                                      <p:cBhvr>
                                        <p:cTn id="22" dur="500"/>
                                        <p:tgtEl>
                                          <p:spTgt spid="5">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8" presetClass="entr" presetSubtype="12" fill="hold" nodeType="clickEffect">
                                  <p:stCondLst>
                                    <p:cond delay="0"/>
                                  </p:stCondLst>
                                  <p:childTnLst>
                                    <p:set>
                                      <p:cBhvr>
                                        <p:cTn id="26" dur="1" fill="hold">
                                          <p:stCondLst>
                                            <p:cond delay="0"/>
                                          </p:stCondLst>
                                        </p:cTn>
                                        <p:tgtEl>
                                          <p:spTgt spid="5">
                                            <p:txEl>
                                              <p:pRg st="5" end="5"/>
                                            </p:txEl>
                                          </p:spTgt>
                                        </p:tgtEl>
                                        <p:attrNameLst>
                                          <p:attrName>style.visibility</p:attrName>
                                        </p:attrNameLst>
                                      </p:cBhvr>
                                      <p:to>
                                        <p:strVal val="visible"/>
                                      </p:to>
                                    </p:set>
                                    <p:animEffect transition="in" filter="strips(downLeft)">
                                      <p:cBhvr>
                                        <p:cTn id="27" dur="500"/>
                                        <p:tgtEl>
                                          <p:spTgt spid="5">
                                            <p:txEl>
                                              <p:pRg st="5" end="5"/>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8" presetClass="entr" presetSubtype="12" fill="hold" nodeType="clickEffect">
                                  <p:stCondLst>
                                    <p:cond delay="0"/>
                                  </p:stCondLst>
                                  <p:childTnLst>
                                    <p:set>
                                      <p:cBhvr>
                                        <p:cTn id="31" dur="1" fill="hold">
                                          <p:stCondLst>
                                            <p:cond delay="0"/>
                                          </p:stCondLst>
                                        </p:cTn>
                                        <p:tgtEl>
                                          <p:spTgt spid="5">
                                            <p:txEl>
                                              <p:pRg st="6" end="6"/>
                                            </p:txEl>
                                          </p:spTgt>
                                        </p:tgtEl>
                                        <p:attrNameLst>
                                          <p:attrName>style.visibility</p:attrName>
                                        </p:attrNameLst>
                                      </p:cBhvr>
                                      <p:to>
                                        <p:strVal val="visible"/>
                                      </p:to>
                                    </p:set>
                                    <p:animEffect transition="in" filter="strips(downLeft)">
                                      <p:cBhvr>
                                        <p:cTn id="32" dur="500"/>
                                        <p:tgtEl>
                                          <p:spTgt spid="5">
                                            <p:txEl>
                                              <p:pRg st="6" end="6"/>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8" presetClass="entr" presetSubtype="12" fill="hold" nodeType="clickEffect">
                                  <p:stCondLst>
                                    <p:cond delay="0"/>
                                  </p:stCondLst>
                                  <p:childTnLst>
                                    <p:set>
                                      <p:cBhvr>
                                        <p:cTn id="36" dur="1" fill="hold">
                                          <p:stCondLst>
                                            <p:cond delay="0"/>
                                          </p:stCondLst>
                                        </p:cTn>
                                        <p:tgtEl>
                                          <p:spTgt spid="5">
                                            <p:txEl>
                                              <p:pRg st="7" end="7"/>
                                            </p:txEl>
                                          </p:spTgt>
                                        </p:tgtEl>
                                        <p:attrNameLst>
                                          <p:attrName>style.visibility</p:attrName>
                                        </p:attrNameLst>
                                      </p:cBhvr>
                                      <p:to>
                                        <p:strVal val="visible"/>
                                      </p:to>
                                    </p:set>
                                    <p:animEffect transition="in" filter="strips(downLeft)">
                                      <p:cBhvr>
                                        <p:cTn id="37" dur="500"/>
                                        <p:tgtEl>
                                          <p:spTgt spid="5">
                                            <p:txEl>
                                              <p:pRg st="7" end="7"/>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8" presetClass="entr" presetSubtype="12" fill="hold" nodeType="clickEffect">
                                  <p:stCondLst>
                                    <p:cond delay="0"/>
                                  </p:stCondLst>
                                  <p:childTnLst>
                                    <p:set>
                                      <p:cBhvr>
                                        <p:cTn id="41" dur="1" fill="hold">
                                          <p:stCondLst>
                                            <p:cond delay="0"/>
                                          </p:stCondLst>
                                        </p:cTn>
                                        <p:tgtEl>
                                          <p:spTgt spid="5">
                                            <p:txEl>
                                              <p:pRg st="8" end="8"/>
                                            </p:txEl>
                                          </p:spTgt>
                                        </p:tgtEl>
                                        <p:attrNameLst>
                                          <p:attrName>style.visibility</p:attrName>
                                        </p:attrNameLst>
                                      </p:cBhvr>
                                      <p:to>
                                        <p:strVal val="visible"/>
                                      </p:to>
                                    </p:set>
                                    <p:animEffect transition="in" filter="strips(downLeft)">
                                      <p:cBhvr>
                                        <p:cTn id="42" dur="500"/>
                                        <p:tgtEl>
                                          <p:spTgt spid="5">
                                            <p:txEl>
                                              <p:pRg st="8" end="8"/>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8" presetClass="entr" presetSubtype="12" fill="hold" nodeType="clickEffect">
                                  <p:stCondLst>
                                    <p:cond delay="0"/>
                                  </p:stCondLst>
                                  <p:childTnLst>
                                    <p:set>
                                      <p:cBhvr>
                                        <p:cTn id="46" dur="1" fill="hold">
                                          <p:stCondLst>
                                            <p:cond delay="0"/>
                                          </p:stCondLst>
                                        </p:cTn>
                                        <p:tgtEl>
                                          <p:spTgt spid="5">
                                            <p:txEl>
                                              <p:pRg st="9" end="9"/>
                                            </p:txEl>
                                          </p:spTgt>
                                        </p:tgtEl>
                                        <p:attrNameLst>
                                          <p:attrName>style.visibility</p:attrName>
                                        </p:attrNameLst>
                                      </p:cBhvr>
                                      <p:to>
                                        <p:strVal val="visible"/>
                                      </p:to>
                                    </p:set>
                                    <p:animEffect transition="in" filter="strips(downLeft)">
                                      <p:cBhvr>
                                        <p:cTn id="47" dur="500"/>
                                        <p:tgtEl>
                                          <p:spTgt spid="5">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p:cNvSpPr>
            <a:spLocks noGrp="1"/>
          </p:cNvSpPr>
          <p:nvPr>
            <p:ph sz="half" idx="1"/>
          </p:nvPr>
        </p:nvSpPr>
        <p:spPr>
          <a:xfrm>
            <a:off x="457200" y="280424"/>
            <a:ext cx="4038600" cy="6944602"/>
          </a:xfrm>
        </p:spPr>
        <p:txBody>
          <a:bodyPr>
            <a:normAutofit fontScale="70000" lnSpcReduction="20000"/>
          </a:bodyPr>
          <a:lstStyle/>
          <a:p>
            <a:pPr marL="0" indent="0">
              <a:buNone/>
            </a:pPr>
            <a:r>
              <a:rPr lang="en-US" sz="4600" b="1" dirty="0">
                <a:solidFill>
                  <a:srgbClr val="E74CFF"/>
                </a:solidFill>
              </a:rPr>
              <a:t>Neo-liberalism is not</a:t>
            </a:r>
            <a:r>
              <a:rPr lang="en-US" sz="4600" b="1" dirty="0" smtClean="0">
                <a:solidFill>
                  <a:srgbClr val="E74CFF"/>
                </a:solidFill>
              </a:rPr>
              <a:t>…</a:t>
            </a:r>
          </a:p>
          <a:p>
            <a:endParaRPr lang="en-US" dirty="0"/>
          </a:p>
          <a:p>
            <a:pPr>
              <a:buClr>
                <a:srgbClr val="E74CFF"/>
              </a:buClr>
            </a:pPr>
            <a:r>
              <a:rPr lang="en-US" sz="3800" b="1" dirty="0"/>
              <a:t>A</a:t>
            </a:r>
            <a:r>
              <a:rPr lang="en-US" sz="3800" b="1" dirty="0" smtClean="0"/>
              <a:t>n </a:t>
            </a:r>
            <a:r>
              <a:rPr lang="en-US" sz="3800" b="1" dirty="0"/>
              <a:t>external, material entity </a:t>
            </a:r>
          </a:p>
          <a:p>
            <a:pPr>
              <a:buClr>
                <a:srgbClr val="E74CFF"/>
              </a:buClr>
            </a:pPr>
            <a:r>
              <a:rPr lang="en-US" sz="3800" b="1" dirty="0" smtClean="0"/>
              <a:t>A </a:t>
            </a:r>
            <a:r>
              <a:rPr lang="en-US" sz="3800" b="1" dirty="0"/>
              <a:t>seamless monolithic apparatus </a:t>
            </a:r>
            <a:r>
              <a:rPr lang="en-US" sz="3800" b="1" dirty="0" smtClean="0"/>
              <a:t>- easily </a:t>
            </a:r>
            <a:r>
              <a:rPr lang="en-US" sz="3800" b="1" dirty="0"/>
              <a:t>identified and resisted </a:t>
            </a:r>
            <a:r>
              <a:rPr lang="en-US" sz="2600" b="1" dirty="0">
                <a:solidFill>
                  <a:srgbClr val="E74CFF"/>
                </a:solidFill>
              </a:rPr>
              <a:t>(Ball 2012; </a:t>
            </a:r>
            <a:r>
              <a:rPr lang="en-US" sz="2600" b="1" dirty="0" err="1" smtClean="0">
                <a:solidFill>
                  <a:srgbClr val="E74CFF"/>
                </a:solidFill>
              </a:rPr>
              <a:t>Larner</a:t>
            </a:r>
            <a:r>
              <a:rPr lang="en-US" sz="2600" b="1" dirty="0" smtClean="0">
                <a:solidFill>
                  <a:srgbClr val="E74CFF"/>
                </a:solidFill>
              </a:rPr>
              <a:t> </a:t>
            </a:r>
            <a:r>
              <a:rPr lang="en-US" sz="2600" b="1" dirty="0">
                <a:solidFill>
                  <a:srgbClr val="E74CFF"/>
                </a:solidFill>
              </a:rPr>
              <a:t>2000)</a:t>
            </a:r>
            <a:r>
              <a:rPr lang="en-US" sz="2600" b="1" dirty="0" smtClean="0">
                <a:solidFill>
                  <a:srgbClr val="E74CFF"/>
                </a:solidFill>
              </a:rPr>
              <a:t>.</a:t>
            </a:r>
          </a:p>
          <a:p>
            <a:pPr>
              <a:buClr>
                <a:srgbClr val="E74CFF"/>
              </a:buClr>
            </a:pPr>
            <a:r>
              <a:rPr lang="en-US" sz="3800" b="1" dirty="0"/>
              <a:t>N</a:t>
            </a:r>
            <a:r>
              <a:rPr lang="en-US" sz="3800" b="1" dirty="0" smtClean="0"/>
              <a:t>on</a:t>
            </a:r>
            <a:r>
              <a:rPr lang="en-US" sz="3800" b="1" dirty="0"/>
              <a:t>-</a:t>
            </a:r>
            <a:r>
              <a:rPr lang="en-US" sz="3800" b="1" dirty="0" smtClean="0"/>
              <a:t>human</a:t>
            </a:r>
          </a:p>
          <a:p>
            <a:pPr>
              <a:buClr>
                <a:srgbClr val="E74CFF"/>
              </a:buClr>
            </a:pPr>
            <a:r>
              <a:rPr lang="en-US" sz="3800" b="1" dirty="0" smtClean="0"/>
              <a:t>Essentially male</a:t>
            </a:r>
          </a:p>
          <a:p>
            <a:pPr>
              <a:buClr>
                <a:srgbClr val="E74CFF"/>
              </a:buClr>
            </a:pPr>
            <a:r>
              <a:rPr lang="en-US" sz="3600" b="1" dirty="0"/>
              <a:t>C</a:t>
            </a:r>
            <a:r>
              <a:rPr lang="en-US" sz="3600" b="1" dirty="0" smtClean="0"/>
              <a:t>ollective </a:t>
            </a:r>
            <a:r>
              <a:rPr lang="en-US" sz="3600" b="1" dirty="0"/>
              <a:t>social </a:t>
            </a:r>
            <a:r>
              <a:rPr lang="en-US" sz="3600" b="1" dirty="0" smtClean="0"/>
              <a:t>responsibility</a:t>
            </a:r>
            <a:endParaRPr lang="en-US" sz="3800" b="1" dirty="0" smtClean="0"/>
          </a:p>
          <a:p>
            <a:pPr>
              <a:buClr>
                <a:srgbClr val="E74CFF"/>
              </a:buClr>
            </a:pPr>
            <a:r>
              <a:rPr lang="en-US" sz="3800" b="1" dirty="0"/>
              <a:t>J</a:t>
            </a:r>
            <a:r>
              <a:rPr lang="en-US" sz="3800" b="1" dirty="0" smtClean="0"/>
              <a:t>ust </a:t>
            </a:r>
            <a:r>
              <a:rPr lang="en-US" sz="3800" b="1" dirty="0"/>
              <a:t>about injury or </a:t>
            </a:r>
            <a:r>
              <a:rPr lang="en-US" sz="3800" b="1" dirty="0" smtClean="0"/>
              <a:t>subjectification</a:t>
            </a:r>
            <a:endParaRPr lang="en-US" sz="3800" b="1" dirty="0"/>
          </a:p>
        </p:txBody>
      </p:sp>
      <p:sp>
        <p:nvSpPr>
          <p:cNvPr id="5" name="Content Placeholder 4"/>
          <p:cNvSpPr>
            <a:spLocks noGrp="1"/>
          </p:cNvSpPr>
          <p:nvPr>
            <p:ph sz="half" idx="2"/>
          </p:nvPr>
        </p:nvSpPr>
        <p:spPr>
          <a:xfrm>
            <a:off x="4648200" y="280424"/>
            <a:ext cx="4495800" cy="7340492"/>
          </a:xfrm>
        </p:spPr>
        <p:txBody>
          <a:bodyPr>
            <a:normAutofit fontScale="70000" lnSpcReduction="20000"/>
          </a:bodyPr>
          <a:lstStyle/>
          <a:p>
            <a:pPr marL="0" indent="0">
              <a:buNone/>
            </a:pPr>
            <a:r>
              <a:rPr lang="en-US" sz="4500" b="1" dirty="0" smtClean="0">
                <a:solidFill>
                  <a:srgbClr val="E74CFF"/>
                </a:solidFill>
              </a:rPr>
              <a:t>Neo-liberalism is…</a:t>
            </a:r>
          </a:p>
          <a:p>
            <a:pPr marL="0" indent="0">
              <a:buNone/>
            </a:pPr>
            <a:endParaRPr lang="en-US" sz="4500" b="1" dirty="0">
              <a:solidFill>
                <a:srgbClr val="E74CFF"/>
              </a:solidFill>
            </a:endParaRPr>
          </a:p>
          <a:p>
            <a:pPr>
              <a:buClr>
                <a:srgbClr val="E74CFF"/>
              </a:buClr>
            </a:pPr>
            <a:r>
              <a:rPr lang="en-US" sz="3600" b="1" dirty="0" smtClean="0"/>
              <a:t>Incoherent, complex, unstable, contradictory</a:t>
            </a:r>
          </a:p>
          <a:p>
            <a:pPr>
              <a:buClr>
                <a:srgbClr val="E74CFF"/>
              </a:buClr>
            </a:pPr>
            <a:r>
              <a:rPr lang="en-US" sz="3600" b="1" dirty="0" smtClean="0"/>
              <a:t>About Money and Minds </a:t>
            </a:r>
            <a:r>
              <a:rPr lang="en-US" sz="2100" b="1" dirty="0" smtClean="0">
                <a:solidFill>
                  <a:srgbClr val="FF66FF"/>
                </a:solidFill>
              </a:rPr>
              <a:t>(Ball 2015)</a:t>
            </a:r>
          </a:p>
          <a:p>
            <a:pPr>
              <a:buClr>
                <a:srgbClr val="E74CFF"/>
              </a:buClr>
            </a:pPr>
            <a:r>
              <a:rPr lang="en-US" sz="3600" b="1" dirty="0" smtClean="0"/>
              <a:t>A policy and affective installation</a:t>
            </a:r>
          </a:p>
          <a:p>
            <a:pPr>
              <a:buClr>
                <a:srgbClr val="E74CFF"/>
              </a:buClr>
            </a:pPr>
            <a:r>
              <a:rPr lang="en-US" sz="3600" b="1" dirty="0" smtClean="0"/>
              <a:t>Absorbed </a:t>
            </a:r>
            <a:r>
              <a:rPr lang="en-US" sz="3600" b="1" dirty="0"/>
              <a:t>into and intra-acts with academic </a:t>
            </a:r>
            <a:r>
              <a:rPr lang="en-US" sz="3600" b="1" dirty="0" smtClean="0"/>
              <a:t>identities</a:t>
            </a:r>
          </a:p>
          <a:p>
            <a:pPr>
              <a:buClr>
                <a:srgbClr val="E74CFF"/>
              </a:buClr>
            </a:pPr>
            <a:r>
              <a:rPr lang="en-US" sz="3600" b="1" dirty="0" smtClean="0"/>
              <a:t>About competitive </a:t>
            </a:r>
            <a:r>
              <a:rPr lang="en-US" sz="3600" b="1" dirty="0"/>
              <a:t>individualism/ profit </a:t>
            </a:r>
            <a:endParaRPr lang="en-US" sz="3600" b="1" dirty="0" smtClean="0"/>
          </a:p>
          <a:p>
            <a:pPr>
              <a:buClr>
                <a:srgbClr val="E74CFF"/>
              </a:buClr>
            </a:pPr>
            <a:r>
              <a:rPr lang="en-US" sz="3600" b="1" dirty="0" smtClean="0"/>
              <a:t>Beneficial </a:t>
            </a:r>
            <a:r>
              <a:rPr lang="en-US" sz="3600" b="1" dirty="0"/>
              <a:t>for those who </a:t>
            </a:r>
            <a:r>
              <a:rPr lang="en-US" sz="3600" b="1" dirty="0" smtClean="0"/>
              <a:t>comply/ </a:t>
            </a:r>
            <a:r>
              <a:rPr lang="en-US" sz="3600" b="1" dirty="0"/>
              <a:t>intra-</a:t>
            </a:r>
            <a:r>
              <a:rPr lang="en-US" sz="3600" b="1" dirty="0" smtClean="0"/>
              <a:t>act </a:t>
            </a:r>
            <a:r>
              <a:rPr lang="en-US" sz="3600" b="1" dirty="0"/>
              <a:t>with the </a:t>
            </a:r>
            <a:r>
              <a:rPr lang="en-US" sz="3600" b="1" dirty="0" smtClean="0"/>
              <a:t>performance indicators </a:t>
            </a:r>
            <a:endParaRPr lang="en-US" sz="3600" b="1" dirty="0" smtClean="0">
              <a:solidFill>
                <a:srgbClr val="E74CFF"/>
              </a:solidFill>
            </a:endParaRPr>
          </a:p>
          <a:p>
            <a:pPr marL="0" indent="0">
              <a:buClr>
                <a:srgbClr val="E74CFF"/>
              </a:buClr>
              <a:buNone/>
            </a:pPr>
            <a:endParaRPr lang="en-US" sz="2600" b="1" dirty="0" smtClean="0">
              <a:solidFill>
                <a:srgbClr val="E74CFF"/>
              </a:solidFill>
            </a:endParaRPr>
          </a:p>
          <a:p>
            <a:pPr marL="0" indent="0">
              <a:buClr>
                <a:srgbClr val="E74CFF"/>
              </a:buClr>
              <a:buNone/>
            </a:pPr>
            <a:endParaRPr lang="en-US" sz="2600" b="1" dirty="0">
              <a:solidFill>
                <a:srgbClr val="E74CFF"/>
              </a:solidFill>
            </a:endParaRPr>
          </a:p>
          <a:p>
            <a:pPr marL="0" indent="0">
              <a:buClr>
                <a:srgbClr val="E74CFF"/>
              </a:buClr>
              <a:buNone/>
            </a:pPr>
            <a:r>
              <a:rPr lang="en-US" sz="2600" b="1" dirty="0" smtClean="0">
                <a:solidFill>
                  <a:srgbClr val="E74CFF"/>
                </a:solidFill>
              </a:rPr>
              <a:t>(</a:t>
            </a:r>
            <a:r>
              <a:rPr lang="en-US" sz="2600" b="1" dirty="0">
                <a:solidFill>
                  <a:srgbClr val="E74CFF"/>
                </a:solidFill>
              </a:rPr>
              <a:t>Gill 2010; Leathwood &amp; Read 2013; Lucas 2006)</a:t>
            </a:r>
            <a:endParaRPr lang="en-US" sz="2600" dirty="0"/>
          </a:p>
          <a:p>
            <a:endParaRPr lang="en-US" dirty="0"/>
          </a:p>
          <a:p>
            <a:endParaRPr lang="en-US" b="1" dirty="0">
              <a:solidFill>
                <a:srgbClr val="E74CFF"/>
              </a:solidFill>
            </a:endParaRPr>
          </a:p>
        </p:txBody>
      </p:sp>
    </p:spTree>
    <p:extLst>
      <p:ext uri="{BB962C8B-B14F-4D97-AF65-F5344CB8AC3E}">
        <p14:creationId xmlns:p14="http://schemas.microsoft.com/office/powerpoint/2010/main" val="34564088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8" presetClass="entr" presetSubtype="12"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strips(downLeft)">
                                      <p:cBhvr>
                                        <p:cTn id="7" dur="500"/>
                                        <p:tgtEl>
                                          <p:spTgt spid="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8" presetClass="entr" presetSubtype="12" fill="hold" nodeType="clickEffect">
                                  <p:stCondLst>
                                    <p:cond delay="0"/>
                                  </p:stCondLst>
                                  <p:childTnLst>
                                    <p:set>
                                      <p:cBhvr>
                                        <p:cTn id="11" dur="1" fill="hold">
                                          <p:stCondLst>
                                            <p:cond delay="0"/>
                                          </p:stCondLst>
                                        </p:cTn>
                                        <p:tgtEl>
                                          <p:spTgt spid="4">
                                            <p:txEl>
                                              <p:pRg st="2" end="2"/>
                                            </p:txEl>
                                          </p:spTgt>
                                        </p:tgtEl>
                                        <p:attrNameLst>
                                          <p:attrName>style.visibility</p:attrName>
                                        </p:attrNameLst>
                                      </p:cBhvr>
                                      <p:to>
                                        <p:strVal val="visible"/>
                                      </p:to>
                                    </p:set>
                                    <p:animEffect transition="in" filter="strips(downLeft)">
                                      <p:cBhvr>
                                        <p:cTn id="12" dur="500"/>
                                        <p:tgtEl>
                                          <p:spTgt spid="4">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8" presetClass="entr" presetSubtype="12" fill="hold" nodeType="clickEffect">
                                  <p:stCondLst>
                                    <p:cond delay="0"/>
                                  </p:stCondLst>
                                  <p:childTnLst>
                                    <p:set>
                                      <p:cBhvr>
                                        <p:cTn id="16" dur="1" fill="hold">
                                          <p:stCondLst>
                                            <p:cond delay="0"/>
                                          </p:stCondLst>
                                        </p:cTn>
                                        <p:tgtEl>
                                          <p:spTgt spid="4">
                                            <p:txEl>
                                              <p:pRg st="3" end="3"/>
                                            </p:txEl>
                                          </p:spTgt>
                                        </p:tgtEl>
                                        <p:attrNameLst>
                                          <p:attrName>style.visibility</p:attrName>
                                        </p:attrNameLst>
                                      </p:cBhvr>
                                      <p:to>
                                        <p:strVal val="visible"/>
                                      </p:to>
                                    </p:set>
                                    <p:animEffect transition="in" filter="strips(downLeft)">
                                      <p:cBhvr>
                                        <p:cTn id="17" dur="500"/>
                                        <p:tgtEl>
                                          <p:spTgt spid="4">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8" presetClass="entr" presetSubtype="12" fill="hold" nodeType="clickEffect">
                                  <p:stCondLst>
                                    <p:cond delay="0"/>
                                  </p:stCondLst>
                                  <p:childTnLst>
                                    <p:set>
                                      <p:cBhvr>
                                        <p:cTn id="21" dur="1" fill="hold">
                                          <p:stCondLst>
                                            <p:cond delay="0"/>
                                          </p:stCondLst>
                                        </p:cTn>
                                        <p:tgtEl>
                                          <p:spTgt spid="4">
                                            <p:txEl>
                                              <p:pRg st="4" end="4"/>
                                            </p:txEl>
                                          </p:spTgt>
                                        </p:tgtEl>
                                        <p:attrNameLst>
                                          <p:attrName>style.visibility</p:attrName>
                                        </p:attrNameLst>
                                      </p:cBhvr>
                                      <p:to>
                                        <p:strVal val="visible"/>
                                      </p:to>
                                    </p:set>
                                    <p:animEffect transition="in" filter="strips(downLeft)">
                                      <p:cBhvr>
                                        <p:cTn id="22" dur="500"/>
                                        <p:tgtEl>
                                          <p:spTgt spid="4">
                                            <p:txEl>
                                              <p:pRg st="4" end="4"/>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8" presetClass="entr" presetSubtype="12" fill="hold" nodeType="clickEffect">
                                  <p:stCondLst>
                                    <p:cond delay="0"/>
                                  </p:stCondLst>
                                  <p:childTnLst>
                                    <p:set>
                                      <p:cBhvr>
                                        <p:cTn id="26" dur="1" fill="hold">
                                          <p:stCondLst>
                                            <p:cond delay="0"/>
                                          </p:stCondLst>
                                        </p:cTn>
                                        <p:tgtEl>
                                          <p:spTgt spid="4">
                                            <p:txEl>
                                              <p:pRg st="5" end="5"/>
                                            </p:txEl>
                                          </p:spTgt>
                                        </p:tgtEl>
                                        <p:attrNameLst>
                                          <p:attrName>style.visibility</p:attrName>
                                        </p:attrNameLst>
                                      </p:cBhvr>
                                      <p:to>
                                        <p:strVal val="visible"/>
                                      </p:to>
                                    </p:set>
                                    <p:animEffect transition="in" filter="strips(downLeft)">
                                      <p:cBhvr>
                                        <p:cTn id="27" dur="500"/>
                                        <p:tgtEl>
                                          <p:spTgt spid="4">
                                            <p:txEl>
                                              <p:pRg st="5" end="5"/>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8" presetClass="entr" presetSubtype="12" fill="hold" nodeType="clickEffect">
                                  <p:stCondLst>
                                    <p:cond delay="0"/>
                                  </p:stCondLst>
                                  <p:childTnLst>
                                    <p:set>
                                      <p:cBhvr>
                                        <p:cTn id="31" dur="1" fill="hold">
                                          <p:stCondLst>
                                            <p:cond delay="0"/>
                                          </p:stCondLst>
                                        </p:cTn>
                                        <p:tgtEl>
                                          <p:spTgt spid="4">
                                            <p:txEl>
                                              <p:pRg st="6" end="6"/>
                                            </p:txEl>
                                          </p:spTgt>
                                        </p:tgtEl>
                                        <p:attrNameLst>
                                          <p:attrName>style.visibility</p:attrName>
                                        </p:attrNameLst>
                                      </p:cBhvr>
                                      <p:to>
                                        <p:strVal val="visible"/>
                                      </p:to>
                                    </p:set>
                                    <p:animEffect transition="in" filter="strips(downLeft)">
                                      <p:cBhvr>
                                        <p:cTn id="32" dur="500"/>
                                        <p:tgtEl>
                                          <p:spTgt spid="4">
                                            <p:txEl>
                                              <p:pRg st="6" end="6"/>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8" presetClass="entr" presetSubtype="12" fill="hold" nodeType="clickEffect">
                                  <p:stCondLst>
                                    <p:cond delay="0"/>
                                  </p:stCondLst>
                                  <p:childTnLst>
                                    <p:set>
                                      <p:cBhvr>
                                        <p:cTn id="36" dur="1" fill="hold">
                                          <p:stCondLst>
                                            <p:cond delay="0"/>
                                          </p:stCondLst>
                                        </p:cTn>
                                        <p:tgtEl>
                                          <p:spTgt spid="4">
                                            <p:txEl>
                                              <p:pRg st="7" end="7"/>
                                            </p:txEl>
                                          </p:spTgt>
                                        </p:tgtEl>
                                        <p:attrNameLst>
                                          <p:attrName>style.visibility</p:attrName>
                                        </p:attrNameLst>
                                      </p:cBhvr>
                                      <p:to>
                                        <p:strVal val="visible"/>
                                      </p:to>
                                    </p:set>
                                    <p:animEffect transition="in" filter="strips(downLeft)">
                                      <p:cBhvr>
                                        <p:cTn id="37" dur="500"/>
                                        <p:tgtEl>
                                          <p:spTgt spid="4">
                                            <p:txEl>
                                              <p:pRg st="7" end="7"/>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8" presetClass="entr" presetSubtype="12" fill="hold" nodeType="clickEffect">
                                  <p:stCondLst>
                                    <p:cond delay="0"/>
                                  </p:stCondLst>
                                  <p:childTnLst>
                                    <p:set>
                                      <p:cBhvr>
                                        <p:cTn id="41" dur="1" fill="hold">
                                          <p:stCondLst>
                                            <p:cond delay="0"/>
                                          </p:stCondLst>
                                        </p:cTn>
                                        <p:tgtEl>
                                          <p:spTgt spid="5">
                                            <p:txEl>
                                              <p:pRg st="0" end="0"/>
                                            </p:txEl>
                                          </p:spTgt>
                                        </p:tgtEl>
                                        <p:attrNameLst>
                                          <p:attrName>style.visibility</p:attrName>
                                        </p:attrNameLst>
                                      </p:cBhvr>
                                      <p:to>
                                        <p:strVal val="visible"/>
                                      </p:to>
                                    </p:set>
                                    <p:animEffect transition="in" filter="strips(downLeft)">
                                      <p:cBhvr>
                                        <p:cTn id="42" dur="500"/>
                                        <p:tgtEl>
                                          <p:spTgt spid="5">
                                            <p:txEl>
                                              <p:pRg st="0" end="0"/>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8" presetClass="entr" presetSubtype="12" fill="hold" nodeType="clickEffect">
                                  <p:stCondLst>
                                    <p:cond delay="0"/>
                                  </p:stCondLst>
                                  <p:childTnLst>
                                    <p:set>
                                      <p:cBhvr>
                                        <p:cTn id="46" dur="1" fill="hold">
                                          <p:stCondLst>
                                            <p:cond delay="0"/>
                                          </p:stCondLst>
                                        </p:cTn>
                                        <p:tgtEl>
                                          <p:spTgt spid="5">
                                            <p:txEl>
                                              <p:pRg st="2" end="2"/>
                                            </p:txEl>
                                          </p:spTgt>
                                        </p:tgtEl>
                                        <p:attrNameLst>
                                          <p:attrName>style.visibility</p:attrName>
                                        </p:attrNameLst>
                                      </p:cBhvr>
                                      <p:to>
                                        <p:strVal val="visible"/>
                                      </p:to>
                                    </p:set>
                                    <p:animEffect transition="in" filter="strips(downLeft)">
                                      <p:cBhvr>
                                        <p:cTn id="47" dur="500"/>
                                        <p:tgtEl>
                                          <p:spTgt spid="5">
                                            <p:txEl>
                                              <p:pRg st="2" end="2"/>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18" presetClass="entr" presetSubtype="12" fill="hold" nodeType="clickEffect">
                                  <p:stCondLst>
                                    <p:cond delay="0"/>
                                  </p:stCondLst>
                                  <p:childTnLst>
                                    <p:set>
                                      <p:cBhvr>
                                        <p:cTn id="51" dur="1" fill="hold">
                                          <p:stCondLst>
                                            <p:cond delay="0"/>
                                          </p:stCondLst>
                                        </p:cTn>
                                        <p:tgtEl>
                                          <p:spTgt spid="5">
                                            <p:txEl>
                                              <p:pRg st="3" end="3"/>
                                            </p:txEl>
                                          </p:spTgt>
                                        </p:tgtEl>
                                        <p:attrNameLst>
                                          <p:attrName>style.visibility</p:attrName>
                                        </p:attrNameLst>
                                      </p:cBhvr>
                                      <p:to>
                                        <p:strVal val="visible"/>
                                      </p:to>
                                    </p:set>
                                    <p:animEffect transition="in" filter="strips(downLeft)">
                                      <p:cBhvr>
                                        <p:cTn id="52" dur="500"/>
                                        <p:tgtEl>
                                          <p:spTgt spid="5">
                                            <p:txEl>
                                              <p:pRg st="3" end="3"/>
                                            </p:txEl>
                                          </p:spTgt>
                                        </p:tgtEl>
                                      </p:cBhvr>
                                    </p:animEffect>
                                  </p:childTnLst>
                                </p:cTn>
                              </p:par>
                            </p:childTnLst>
                          </p:cTn>
                        </p:par>
                      </p:childTnLst>
                    </p:cTn>
                  </p:par>
                  <p:par>
                    <p:cTn id="53" fill="hold">
                      <p:stCondLst>
                        <p:cond delay="indefinite"/>
                      </p:stCondLst>
                      <p:childTnLst>
                        <p:par>
                          <p:cTn id="54" fill="hold">
                            <p:stCondLst>
                              <p:cond delay="0"/>
                            </p:stCondLst>
                            <p:childTnLst>
                              <p:par>
                                <p:cTn id="55" presetID="18" presetClass="entr" presetSubtype="12" fill="hold" nodeType="clickEffect">
                                  <p:stCondLst>
                                    <p:cond delay="0"/>
                                  </p:stCondLst>
                                  <p:childTnLst>
                                    <p:set>
                                      <p:cBhvr>
                                        <p:cTn id="56" dur="1" fill="hold">
                                          <p:stCondLst>
                                            <p:cond delay="0"/>
                                          </p:stCondLst>
                                        </p:cTn>
                                        <p:tgtEl>
                                          <p:spTgt spid="5">
                                            <p:txEl>
                                              <p:pRg st="4" end="4"/>
                                            </p:txEl>
                                          </p:spTgt>
                                        </p:tgtEl>
                                        <p:attrNameLst>
                                          <p:attrName>style.visibility</p:attrName>
                                        </p:attrNameLst>
                                      </p:cBhvr>
                                      <p:to>
                                        <p:strVal val="visible"/>
                                      </p:to>
                                    </p:set>
                                    <p:animEffect transition="in" filter="strips(downLeft)">
                                      <p:cBhvr>
                                        <p:cTn id="57" dur="500"/>
                                        <p:tgtEl>
                                          <p:spTgt spid="5">
                                            <p:txEl>
                                              <p:pRg st="4" end="4"/>
                                            </p:txEl>
                                          </p:spTgt>
                                        </p:tgtEl>
                                      </p:cBhvr>
                                    </p:animEffect>
                                  </p:childTnLst>
                                </p:cTn>
                              </p:par>
                            </p:childTnLst>
                          </p:cTn>
                        </p:par>
                      </p:childTnLst>
                    </p:cTn>
                  </p:par>
                  <p:par>
                    <p:cTn id="58" fill="hold">
                      <p:stCondLst>
                        <p:cond delay="indefinite"/>
                      </p:stCondLst>
                      <p:childTnLst>
                        <p:par>
                          <p:cTn id="59" fill="hold">
                            <p:stCondLst>
                              <p:cond delay="0"/>
                            </p:stCondLst>
                            <p:childTnLst>
                              <p:par>
                                <p:cTn id="60" presetID="18" presetClass="entr" presetSubtype="12" fill="hold" nodeType="clickEffect">
                                  <p:stCondLst>
                                    <p:cond delay="0"/>
                                  </p:stCondLst>
                                  <p:childTnLst>
                                    <p:set>
                                      <p:cBhvr>
                                        <p:cTn id="61" dur="1" fill="hold">
                                          <p:stCondLst>
                                            <p:cond delay="0"/>
                                          </p:stCondLst>
                                        </p:cTn>
                                        <p:tgtEl>
                                          <p:spTgt spid="5">
                                            <p:txEl>
                                              <p:pRg st="5" end="5"/>
                                            </p:txEl>
                                          </p:spTgt>
                                        </p:tgtEl>
                                        <p:attrNameLst>
                                          <p:attrName>style.visibility</p:attrName>
                                        </p:attrNameLst>
                                      </p:cBhvr>
                                      <p:to>
                                        <p:strVal val="visible"/>
                                      </p:to>
                                    </p:set>
                                    <p:animEffect transition="in" filter="strips(downLeft)">
                                      <p:cBhvr>
                                        <p:cTn id="62" dur="500"/>
                                        <p:tgtEl>
                                          <p:spTgt spid="5">
                                            <p:txEl>
                                              <p:pRg st="5" end="5"/>
                                            </p:txEl>
                                          </p:spTgt>
                                        </p:tgtEl>
                                      </p:cBhvr>
                                    </p:animEffect>
                                  </p:childTnLst>
                                </p:cTn>
                              </p:par>
                            </p:childTnLst>
                          </p:cTn>
                        </p:par>
                      </p:childTnLst>
                    </p:cTn>
                  </p:par>
                  <p:par>
                    <p:cTn id="63" fill="hold">
                      <p:stCondLst>
                        <p:cond delay="indefinite"/>
                      </p:stCondLst>
                      <p:childTnLst>
                        <p:par>
                          <p:cTn id="64" fill="hold">
                            <p:stCondLst>
                              <p:cond delay="0"/>
                            </p:stCondLst>
                            <p:childTnLst>
                              <p:par>
                                <p:cTn id="65" presetID="18" presetClass="entr" presetSubtype="12" fill="hold" nodeType="clickEffect">
                                  <p:stCondLst>
                                    <p:cond delay="0"/>
                                  </p:stCondLst>
                                  <p:childTnLst>
                                    <p:set>
                                      <p:cBhvr>
                                        <p:cTn id="66" dur="1" fill="hold">
                                          <p:stCondLst>
                                            <p:cond delay="0"/>
                                          </p:stCondLst>
                                        </p:cTn>
                                        <p:tgtEl>
                                          <p:spTgt spid="5">
                                            <p:txEl>
                                              <p:pRg st="6" end="6"/>
                                            </p:txEl>
                                          </p:spTgt>
                                        </p:tgtEl>
                                        <p:attrNameLst>
                                          <p:attrName>style.visibility</p:attrName>
                                        </p:attrNameLst>
                                      </p:cBhvr>
                                      <p:to>
                                        <p:strVal val="visible"/>
                                      </p:to>
                                    </p:set>
                                    <p:animEffect transition="in" filter="strips(downLeft)">
                                      <p:cBhvr>
                                        <p:cTn id="67" dur="500"/>
                                        <p:tgtEl>
                                          <p:spTgt spid="5">
                                            <p:txEl>
                                              <p:pRg st="6" end="6"/>
                                            </p:txEl>
                                          </p:spTgt>
                                        </p:tgtEl>
                                      </p:cBhvr>
                                    </p:animEffect>
                                  </p:childTnLst>
                                </p:cTn>
                              </p:par>
                            </p:childTnLst>
                          </p:cTn>
                        </p:par>
                      </p:childTnLst>
                    </p:cTn>
                  </p:par>
                  <p:par>
                    <p:cTn id="68" fill="hold">
                      <p:stCondLst>
                        <p:cond delay="indefinite"/>
                      </p:stCondLst>
                      <p:childTnLst>
                        <p:par>
                          <p:cTn id="69" fill="hold">
                            <p:stCondLst>
                              <p:cond delay="0"/>
                            </p:stCondLst>
                            <p:childTnLst>
                              <p:par>
                                <p:cTn id="70" presetID="18" presetClass="entr" presetSubtype="12" fill="hold" nodeType="clickEffect">
                                  <p:stCondLst>
                                    <p:cond delay="0"/>
                                  </p:stCondLst>
                                  <p:childTnLst>
                                    <p:set>
                                      <p:cBhvr>
                                        <p:cTn id="71" dur="1" fill="hold">
                                          <p:stCondLst>
                                            <p:cond delay="0"/>
                                          </p:stCondLst>
                                        </p:cTn>
                                        <p:tgtEl>
                                          <p:spTgt spid="5">
                                            <p:txEl>
                                              <p:pRg st="7" end="7"/>
                                            </p:txEl>
                                          </p:spTgt>
                                        </p:tgtEl>
                                        <p:attrNameLst>
                                          <p:attrName>style.visibility</p:attrName>
                                        </p:attrNameLst>
                                      </p:cBhvr>
                                      <p:to>
                                        <p:strVal val="visible"/>
                                      </p:to>
                                    </p:set>
                                    <p:animEffect transition="in" filter="strips(downLeft)">
                                      <p:cBhvr>
                                        <p:cTn id="72" dur="500"/>
                                        <p:tgtEl>
                                          <p:spTgt spid="5">
                                            <p:txEl>
                                              <p:pRg st="7" end="7"/>
                                            </p:txEl>
                                          </p:spTgt>
                                        </p:tgtEl>
                                      </p:cBhvr>
                                    </p:animEffect>
                                  </p:childTnLst>
                                </p:cTn>
                              </p:par>
                            </p:childTnLst>
                          </p:cTn>
                        </p:par>
                      </p:childTnLst>
                    </p:cTn>
                  </p:par>
                  <p:par>
                    <p:cTn id="73" fill="hold">
                      <p:stCondLst>
                        <p:cond delay="indefinite"/>
                      </p:stCondLst>
                      <p:childTnLst>
                        <p:par>
                          <p:cTn id="74" fill="hold">
                            <p:stCondLst>
                              <p:cond delay="0"/>
                            </p:stCondLst>
                            <p:childTnLst>
                              <p:par>
                                <p:cTn id="75" presetID="18" presetClass="entr" presetSubtype="12" fill="hold" nodeType="clickEffect">
                                  <p:stCondLst>
                                    <p:cond delay="0"/>
                                  </p:stCondLst>
                                  <p:childTnLst>
                                    <p:set>
                                      <p:cBhvr>
                                        <p:cTn id="76" dur="1" fill="hold">
                                          <p:stCondLst>
                                            <p:cond delay="0"/>
                                          </p:stCondLst>
                                        </p:cTn>
                                        <p:tgtEl>
                                          <p:spTgt spid="5">
                                            <p:txEl>
                                              <p:pRg st="10" end="10"/>
                                            </p:txEl>
                                          </p:spTgt>
                                        </p:tgtEl>
                                        <p:attrNameLst>
                                          <p:attrName>style.visibility</p:attrName>
                                        </p:attrNameLst>
                                      </p:cBhvr>
                                      <p:to>
                                        <p:strVal val="visible"/>
                                      </p:to>
                                    </p:set>
                                    <p:animEffect transition="in" filter="strips(downLeft)">
                                      <p:cBhvr>
                                        <p:cTn id="77" dur="500"/>
                                        <p:tgtEl>
                                          <p:spTgt spid="5">
                                            <p:txEl>
                                              <p:pRg st="10" end="1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457200" y="274638"/>
            <a:ext cx="8229600" cy="639019"/>
          </a:xfrm>
        </p:spPr>
        <p:txBody>
          <a:bodyPr>
            <a:normAutofit fontScale="90000"/>
          </a:bodyPr>
          <a:lstStyle/>
          <a:p>
            <a:r>
              <a:rPr lang="en-US" b="1" dirty="0"/>
              <a:t>Women’s Credibility Deficit</a:t>
            </a:r>
          </a:p>
        </p:txBody>
      </p:sp>
      <p:sp>
        <p:nvSpPr>
          <p:cNvPr id="5" name="Content Placeholder 4"/>
          <p:cNvSpPr>
            <a:spLocks noGrp="1"/>
          </p:cNvSpPr>
          <p:nvPr>
            <p:ph sz="half" idx="2"/>
          </p:nvPr>
        </p:nvSpPr>
        <p:spPr>
          <a:xfrm>
            <a:off x="2562437" y="1136500"/>
            <a:ext cx="6124363" cy="7732660"/>
          </a:xfrm>
        </p:spPr>
        <p:txBody>
          <a:bodyPr>
            <a:normAutofit/>
          </a:bodyPr>
          <a:lstStyle/>
          <a:p>
            <a:pPr>
              <a:buClr>
                <a:srgbClr val="FF66FF"/>
              </a:buClr>
              <a:buFontTx/>
              <a:buNone/>
              <a:defRPr/>
            </a:pPr>
            <a:r>
              <a:rPr lang="en-GB" b="1" dirty="0" smtClean="0">
                <a:solidFill>
                  <a:srgbClr val="FF66FF"/>
                </a:solidFill>
              </a:rPr>
              <a:t>Women </a:t>
            </a:r>
            <a:r>
              <a:rPr lang="en-GB" b="1" dirty="0">
                <a:solidFill>
                  <a:srgbClr val="FF66FF"/>
                </a:solidFill>
              </a:rPr>
              <a:t>less likely to be: </a:t>
            </a:r>
          </a:p>
          <a:p>
            <a:pPr>
              <a:buClr>
                <a:srgbClr val="FF66FF"/>
              </a:buClr>
              <a:buFont typeface="Wingdings" charset="0"/>
              <a:buChar char="ü"/>
              <a:defRPr/>
            </a:pPr>
            <a:r>
              <a:rPr lang="en-GB" b="1" dirty="0">
                <a:solidFill>
                  <a:srgbClr val="FFFFFF"/>
                </a:solidFill>
              </a:rPr>
              <a:t>Journal editors/cited in top-rated journals </a:t>
            </a:r>
            <a:r>
              <a:rPr lang="en-GB" sz="1800" b="1" dirty="0">
                <a:solidFill>
                  <a:srgbClr val="FF66FF"/>
                </a:solidFill>
              </a:rPr>
              <a:t>(</a:t>
            </a:r>
            <a:r>
              <a:rPr lang="en-GB" sz="1800" b="1" dirty="0" smtClean="0">
                <a:solidFill>
                  <a:srgbClr val="FF66FF"/>
                </a:solidFill>
              </a:rPr>
              <a:t>Tight </a:t>
            </a:r>
            <a:r>
              <a:rPr lang="en-GB" sz="1800" b="1" dirty="0">
                <a:solidFill>
                  <a:srgbClr val="FF66FF"/>
                </a:solidFill>
              </a:rPr>
              <a:t>2008). </a:t>
            </a:r>
          </a:p>
          <a:p>
            <a:pPr>
              <a:buClr>
                <a:srgbClr val="FF66FF"/>
              </a:buClr>
              <a:buFont typeface="Wingdings" charset="0"/>
              <a:buChar char="ü"/>
              <a:defRPr/>
            </a:pPr>
            <a:r>
              <a:rPr lang="en-GB" sz="2900" b="1" dirty="0">
                <a:solidFill>
                  <a:srgbClr val="FFFFFF"/>
                </a:solidFill>
              </a:rPr>
              <a:t>Principal investigators </a:t>
            </a:r>
            <a:r>
              <a:rPr lang="en-GB" sz="1800" b="1" dirty="0">
                <a:solidFill>
                  <a:srgbClr val="FF66FF"/>
                </a:solidFill>
              </a:rPr>
              <a:t>(</a:t>
            </a:r>
            <a:r>
              <a:rPr lang="en-GB" sz="1800" b="1" dirty="0" smtClean="0">
                <a:solidFill>
                  <a:srgbClr val="FF66FF"/>
                </a:solidFill>
              </a:rPr>
              <a:t>EC </a:t>
            </a:r>
            <a:r>
              <a:rPr lang="en-GB" sz="1800" b="1" dirty="0">
                <a:solidFill>
                  <a:srgbClr val="FF66FF"/>
                </a:solidFill>
              </a:rPr>
              <a:t>2011)</a:t>
            </a:r>
          </a:p>
          <a:p>
            <a:pPr>
              <a:buClr>
                <a:srgbClr val="FF66FF"/>
              </a:buClr>
              <a:buFont typeface="Wingdings" charset="0"/>
              <a:buChar char="ü"/>
              <a:defRPr/>
            </a:pPr>
            <a:r>
              <a:rPr lang="en-GB" b="1" dirty="0">
                <a:solidFill>
                  <a:srgbClr val="FFFFFF"/>
                </a:solidFill>
              </a:rPr>
              <a:t>On research boards</a:t>
            </a:r>
            <a:endParaRPr lang="en-GB" b="1" dirty="0">
              <a:solidFill>
                <a:srgbClr val="00FFFF"/>
              </a:solidFill>
            </a:endParaRPr>
          </a:p>
          <a:p>
            <a:pPr>
              <a:buClr>
                <a:srgbClr val="FF66FF"/>
              </a:buClr>
              <a:buFont typeface="Wingdings" charset="0"/>
              <a:buChar char="ü"/>
              <a:defRPr/>
            </a:pPr>
            <a:r>
              <a:rPr lang="en-GB" b="1" dirty="0">
                <a:solidFill>
                  <a:srgbClr val="FFFFFF"/>
                </a:solidFill>
              </a:rPr>
              <a:t>Awarded large grants </a:t>
            </a:r>
            <a:r>
              <a:rPr lang="en-GB" sz="2000" b="1" dirty="0">
                <a:solidFill>
                  <a:srgbClr val="FF66FF"/>
                </a:solidFill>
              </a:rPr>
              <a:t>(</a:t>
            </a:r>
            <a:r>
              <a:rPr lang="en-GB" sz="2000" b="1" dirty="0" smtClean="0">
                <a:solidFill>
                  <a:srgbClr val="FF66FF"/>
                </a:solidFill>
              </a:rPr>
              <a:t>Husu </a:t>
            </a:r>
            <a:r>
              <a:rPr lang="en-GB" sz="2000" b="1" dirty="0">
                <a:solidFill>
                  <a:srgbClr val="FF66FF"/>
                </a:solidFill>
              </a:rPr>
              <a:t>2014)</a:t>
            </a:r>
          </a:p>
          <a:p>
            <a:pPr>
              <a:buClr>
                <a:srgbClr val="FF66FF"/>
              </a:buClr>
              <a:buFont typeface="Wingdings" charset="0"/>
              <a:buChar char="ü"/>
              <a:defRPr/>
            </a:pPr>
            <a:r>
              <a:rPr lang="en-GB" b="1" dirty="0">
                <a:solidFill>
                  <a:srgbClr val="FFFFFF"/>
                </a:solidFill>
              </a:rPr>
              <a:t>Awarded research prizes</a:t>
            </a:r>
            <a:r>
              <a:rPr lang="en-GB" b="1" dirty="0">
                <a:solidFill>
                  <a:srgbClr val="00FFFF"/>
                </a:solidFill>
              </a:rPr>
              <a:t> </a:t>
            </a:r>
            <a:r>
              <a:rPr lang="en-GB" sz="1800" b="1" dirty="0">
                <a:solidFill>
                  <a:schemeClr val="hlink"/>
                </a:solidFill>
              </a:rPr>
              <a:t> </a:t>
            </a:r>
            <a:r>
              <a:rPr lang="en-GB" sz="1800" b="1" dirty="0">
                <a:solidFill>
                  <a:srgbClr val="FF66FF"/>
                </a:solidFill>
              </a:rPr>
              <a:t> (</a:t>
            </a:r>
            <a:r>
              <a:rPr lang="en-GB" sz="1800" b="1" dirty="0" smtClean="0">
                <a:solidFill>
                  <a:srgbClr val="FF66FF"/>
                </a:solidFill>
              </a:rPr>
              <a:t>Nikiforova</a:t>
            </a:r>
            <a:r>
              <a:rPr lang="en-GB" sz="1800" b="1" dirty="0">
                <a:solidFill>
                  <a:srgbClr val="FF66FF"/>
                </a:solidFill>
              </a:rPr>
              <a:t> </a:t>
            </a:r>
            <a:r>
              <a:rPr lang="en-GB" sz="1800" b="1" dirty="0" smtClean="0">
                <a:solidFill>
                  <a:srgbClr val="FF66FF"/>
                </a:solidFill>
              </a:rPr>
              <a:t>2011</a:t>
            </a:r>
            <a:r>
              <a:rPr lang="en-GB" sz="1800" b="1" dirty="0">
                <a:solidFill>
                  <a:srgbClr val="FF66FF"/>
                </a:solidFill>
              </a:rPr>
              <a:t>)</a:t>
            </a:r>
          </a:p>
          <a:p>
            <a:pPr>
              <a:buClr>
                <a:srgbClr val="FF66FF"/>
              </a:buClr>
              <a:buFont typeface="Wingdings" charset="2"/>
              <a:buChar char="ü"/>
              <a:defRPr/>
            </a:pPr>
            <a:r>
              <a:rPr lang="en-GB" sz="2900" b="1" dirty="0"/>
              <a:t>C</a:t>
            </a:r>
            <a:r>
              <a:rPr lang="en-GB" sz="2900" b="1" dirty="0" smtClean="0"/>
              <a:t>onference </a:t>
            </a:r>
            <a:r>
              <a:rPr lang="en-GB" sz="2900" b="1" dirty="0"/>
              <a:t>keynote speakers </a:t>
            </a:r>
            <a:r>
              <a:rPr lang="en-GB" sz="2000" b="1" dirty="0">
                <a:solidFill>
                  <a:srgbClr val="FF66FF"/>
                </a:solidFill>
              </a:rPr>
              <a:t>(</a:t>
            </a:r>
            <a:r>
              <a:rPr lang="en-US" sz="2000" b="1" dirty="0">
                <a:solidFill>
                  <a:srgbClr val="FF66FF"/>
                </a:solidFill>
              </a:rPr>
              <a:t>Schroeder et al</a:t>
            </a:r>
            <a:r>
              <a:rPr lang="en-US" sz="2000" b="1" dirty="0" smtClean="0">
                <a:solidFill>
                  <a:srgbClr val="FF66FF"/>
                </a:solidFill>
              </a:rPr>
              <a:t>. </a:t>
            </a:r>
            <a:r>
              <a:rPr lang="en-US" sz="2000" b="1" dirty="0">
                <a:solidFill>
                  <a:srgbClr val="FF66FF"/>
                </a:solidFill>
              </a:rPr>
              <a:t>2013</a:t>
            </a:r>
            <a:r>
              <a:rPr lang="en-GB" sz="2000" b="1" dirty="0">
                <a:solidFill>
                  <a:srgbClr val="FF66FF"/>
                </a:solidFill>
              </a:rPr>
              <a:t> </a:t>
            </a:r>
            <a:r>
              <a:rPr lang="en-GB" sz="2000" b="1" dirty="0" smtClean="0">
                <a:solidFill>
                  <a:srgbClr val="FF66FF"/>
                </a:solidFill>
              </a:rPr>
              <a:t>)</a:t>
            </a:r>
            <a:endParaRPr lang="en-GB" sz="2000" b="1" dirty="0">
              <a:solidFill>
                <a:srgbClr val="FF66FF"/>
              </a:solidFill>
            </a:endParaRPr>
          </a:p>
          <a:p>
            <a:pPr marL="0" indent="0">
              <a:buClr>
                <a:srgbClr val="FF66FF"/>
              </a:buClr>
              <a:buFontTx/>
              <a:buNone/>
              <a:defRPr/>
            </a:pPr>
            <a:r>
              <a:rPr lang="en-GB" b="1" dirty="0">
                <a:solidFill>
                  <a:srgbClr val="FF66FF"/>
                </a:solidFill>
              </a:rPr>
              <a:t>Women likely to be:</a:t>
            </a:r>
          </a:p>
          <a:p>
            <a:pPr>
              <a:buClr>
                <a:srgbClr val="FF66FF"/>
              </a:buClr>
              <a:buFont typeface="Wingdings" charset="2"/>
              <a:buChar char="ü"/>
              <a:defRPr/>
            </a:pPr>
            <a:r>
              <a:rPr lang="en-GB" b="1" dirty="0">
                <a:solidFill>
                  <a:srgbClr val="FFFFFF"/>
                </a:solidFill>
              </a:rPr>
              <a:t>Cast as unreliable </a:t>
            </a:r>
            <a:r>
              <a:rPr lang="en-GB" b="1" dirty="0"/>
              <a:t>knowers </a:t>
            </a:r>
            <a:r>
              <a:rPr lang="en-GB" b="1" dirty="0" smtClean="0">
                <a:solidFill>
                  <a:srgbClr val="E74CFF"/>
                </a:solidFill>
              </a:rPr>
              <a:t> </a:t>
            </a:r>
            <a:r>
              <a:rPr lang="en-GB" sz="1800" b="1" dirty="0">
                <a:solidFill>
                  <a:srgbClr val="E74CFF"/>
                </a:solidFill>
              </a:rPr>
              <a:t>(Code </a:t>
            </a:r>
            <a:r>
              <a:rPr lang="en-GB" sz="1800" b="1" dirty="0" smtClean="0">
                <a:solidFill>
                  <a:srgbClr val="E74CFF"/>
                </a:solidFill>
              </a:rPr>
              <a:t>1991; Longino</a:t>
            </a:r>
            <a:r>
              <a:rPr lang="en-GB" sz="1800" b="1" dirty="0">
                <a:solidFill>
                  <a:srgbClr val="E74CFF"/>
                </a:solidFill>
              </a:rPr>
              <a:t> </a:t>
            </a:r>
            <a:r>
              <a:rPr lang="en-GB" sz="1800" b="1" dirty="0" smtClean="0">
                <a:solidFill>
                  <a:srgbClr val="E74CFF"/>
                </a:solidFill>
              </a:rPr>
              <a:t>2010</a:t>
            </a:r>
            <a:r>
              <a:rPr lang="en-GB" sz="1800" b="1" dirty="0">
                <a:solidFill>
                  <a:srgbClr val="E74CFF"/>
                </a:solidFill>
              </a:rPr>
              <a:t>). </a:t>
            </a:r>
          </a:p>
        </p:txBody>
      </p:sp>
      <p:pic>
        <p:nvPicPr>
          <p:cNvPr id="6" name="Content Placeholder 5" descr="BU005915.png"/>
          <p:cNvPicPr>
            <a:picLocks noGrp="1" noChangeAspect="1"/>
          </p:cNvPicPr>
          <p:nvPr>
            <p:ph sz="half" idx="1"/>
          </p:nvPr>
        </p:nvPicPr>
        <p:blipFill>
          <a:blip r:embed="rId2" cstate="email">
            <a:extLst>
              <a:ext uri="{28A0092B-C50C-407E-A947-70E740481C1C}">
                <a14:useLocalDpi xmlns:a14="http://schemas.microsoft.com/office/drawing/2010/main" val="0"/>
              </a:ext>
            </a:extLst>
          </a:blip>
          <a:srcRect l="-49745" r="-49745"/>
          <a:stretch>
            <a:fillRect/>
          </a:stretch>
        </p:blipFill>
        <p:spPr>
          <a:xfrm>
            <a:off x="457200" y="1600200"/>
            <a:ext cx="1904698" cy="4525963"/>
          </a:xfrm>
        </p:spPr>
      </p:pic>
    </p:spTree>
    <p:extLst>
      <p:ext uri="{BB962C8B-B14F-4D97-AF65-F5344CB8AC3E}">
        <p14:creationId xmlns:p14="http://schemas.microsoft.com/office/powerpoint/2010/main" val="2194448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8" presetClass="entr" presetSubtype="12"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strips(downLeft)">
                                      <p:cBhvr>
                                        <p:cTn id="7" dur="500"/>
                                        <p:tgtEl>
                                          <p:spTgt spid="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8" presetClass="entr" presetSubtype="12" fill="hold" nodeType="clickEffect">
                                  <p:stCondLst>
                                    <p:cond delay="0"/>
                                  </p:stCondLst>
                                  <p:childTnLst>
                                    <p:set>
                                      <p:cBhvr>
                                        <p:cTn id="11" dur="1" fill="hold">
                                          <p:stCondLst>
                                            <p:cond delay="0"/>
                                          </p:stCondLst>
                                        </p:cTn>
                                        <p:tgtEl>
                                          <p:spTgt spid="5">
                                            <p:txEl>
                                              <p:pRg st="1" end="1"/>
                                            </p:txEl>
                                          </p:spTgt>
                                        </p:tgtEl>
                                        <p:attrNameLst>
                                          <p:attrName>style.visibility</p:attrName>
                                        </p:attrNameLst>
                                      </p:cBhvr>
                                      <p:to>
                                        <p:strVal val="visible"/>
                                      </p:to>
                                    </p:set>
                                    <p:animEffect transition="in" filter="strips(downLeft)">
                                      <p:cBhvr>
                                        <p:cTn id="12" dur="500"/>
                                        <p:tgtEl>
                                          <p:spTgt spid="5">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8" presetClass="entr" presetSubtype="12" fill="hold" nodeType="clickEffect">
                                  <p:stCondLst>
                                    <p:cond delay="0"/>
                                  </p:stCondLst>
                                  <p:childTnLst>
                                    <p:set>
                                      <p:cBhvr>
                                        <p:cTn id="16" dur="1" fill="hold">
                                          <p:stCondLst>
                                            <p:cond delay="0"/>
                                          </p:stCondLst>
                                        </p:cTn>
                                        <p:tgtEl>
                                          <p:spTgt spid="5">
                                            <p:txEl>
                                              <p:pRg st="2" end="2"/>
                                            </p:txEl>
                                          </p:spTgt>
                                        </p:tgtEl>
                                        <p:attrNameLst>
                                          <p:attrName>style.visibility</p:attrName>
                                        </p:attrNameLst>
                                      </p:cBhvr>
                                      <p:to>
                                        <p:strVal val="visible"/>
                                      </p:to>
                                    </p:set>
                                    <p:animEffect transition="in" filter="strips(downLeft)">
                                      <p:cBhvr>
                                        <p:cTn id="17" dur="500"/>
                                        <p:tgtEl>
                                          <p:spTgt spid="5">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8" presetClass="entr" presetSubtype="12" fill="hold" nodeType="clickEffect">
                                  <p:stCondLst>
                                    <p:cond delay="0"/>
                                  </p:stCondLst>
                                  <p:childTnLst>
                                    <p:set>
                                      <p:cBhvr>
                                        <p:cTn id="21" dur="1" fill="hold">
                                          <p:stCondLst>
                                            <p:cond delay="0"/>
                                          </p:stCondLst>
                                        </p:cTn>
                                        <p:tgtEl>
                                          <p:spTgt spid="5">
                                            <p:txEl>
                                              <p:pRg st="3" end="3"/>
                                            </p:txEl>
                                          </p:spTgt>
                                        </p:tgtEl>
                                        <p:attrNameLst>
                                          <p:attrName>style.visibility</p:attrName>
                                        </p:attrNameLst>
                                      </p:cBhvr>
                                      <p:to>
                                        <p:strVal val="visible"/>
                                      </p:to>
                                    </p:set>
                                    <p:animEffect transition="in" filter="strips(downLeft)">
                                      <p:cBhvr>
                                        <p:cTn id="22" dur="500"/>
                                        <p:tgtEl>
                                          <p:spTgt spid="5">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8" presetClass="entr" presetSubtype="12" fill="hold" nodeType="clickEffect">
                                  <p:stCondLst>
                                    <p:cond delay="0"/>
                                  </p:stCondLst>
                                  <p:childTnLst>
                                    <p:set>
                                      <p:cBhvr>
                                        <p:cTn id="26" dur="1" fill="hold">
                                          <p:stCondLst>
                                            <p:cond delay="0"/>
                                          </p:stCondLst>
                                        </p:cTn>
                                        <p:tgtEl>
                                          <p:spTgt spid="5">
                                            <p:txEl>
                                              <p:pRg st="4" end="4"/>
                                            </p:txEl>
                                          </p:spTgt>
                                        </p:tgtEl>
                                        <p:attrNameLst>
                                          <p:attrName>style.visibility</p:attrName>
                                        </p:attrNameLst>
                                      </p:cBhvr>
                                      <p:to>
                                        <p:strVal val="visible"/>
                                      </p:to>
                                    </p:set>
                                    <p:animEffect transition="in" filter="strips(downLeft)">
                                      <p:cBhvr>
                                        <p:cTn id="27" dur="500"/>
                                        <p:tgtEl>
                                          <p:spTgt spid="5">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8" presetClass="entr" presetSubtype="12" fill="hold" nodeType="clickEffect">
                                  <p:stCondLst>
                                    <p:cond delay="0"/>
                                  </p:stCondLst>
                                  <p:childTnLst>
                                    <p:set>
                                      <p:cBhvr>
                                        <p:cTn id="31" dur="1" fill="hold">
                                          <p:stCondLst>
                                            <p:cond delay="0"/>
                                          </p:stCondLst>
                                        </p:cTn>
                                        <p:tgtEl>
                                          <p:spTgt spid="5">
                                            <p:txEl>
                                              <p:pRg st="5" end="5"/>
                                            </p:txEl>
                                          </p:spTgt>
                                        </p:tgtEl>
                                        <p:attrNameLst>
                                          <p:attrName>style.visibility</p:attrName>
                                        </p:attrNameLst>
                                      </p:cBhvr>
                                      <p:to>
                                        <p:strVal val="visible"/>
                                      </p:to>
                                    </p:set>
                                    <p:animEffect transition="in" filter="strips(downLeft)">
                                      <p:cBhvr>
                                        <p:cTn id="32" dur="500"/>
                                        <p:tgtEl>
                                          <p:spTgt spid="5">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8" presetClass="entr" presetSubtype="12" fill="hold" nodeType="clickEffect">
                                  <p:stCondLst>
                                    <p:cond delay="0"/>
                                  </p:stCondLst>
                                  <p:childTnLst>
                                    <p:set>
                                      <p:cBhvr>
                                        <p:cTn id="36" dur="1" fill="hold">
                                          <p:stCondLst>
                                            <p:cond delay="0"/>
                                          </p:stCondLst>
                                        </p:cTn>
                                        <p:tgtEl>
                                          <p:spTgt spid="5">
                                            <p:txEl>
                                              <p:pRg st="6" end="6"/>
                                            </p:txEl>
                                          </p:spTgt>
                                        </p:tgtEl>
                                        <p:attrNameLst>
                                          <p:attrName>style.visibility</p:attrName>
                                        </p:attrNameLst>
                                      </p:cBhvr>
                                      <p:to>
                                        <p:strVal val="visible"/>
                                      </p:to>
                                    </p:set>
                                    <p:animEffect transition="in" filter="strips(downLeft)">
                                      <p:cBhvr>
                                        <p:cTn id="37" dur="500"/>
                                        <p:tgtEl>
                                          <p:spTgt spid="5">
                                            <p:txEl>
                                              <p:pRg st="6" end="6"/>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8" presetClass="entr" presetSubtype="12" fill="hold" nodeType="clickEffect">
                                  <p:stCondLst>
                                    <p:cond delay="0"/>
                                  </p:stCondLst>
                                  <p:childTnLst>
                                    <p:set>
                                      <p:cBhvr>
                                        <p:cTn id="41" dur="1" fill="hold">
                                          <p:stCondLst>
                                            <p:cond delay="0"/>
                                          </p:stCondLst>
                                        </p:cTn>
                                        <p:tgtEl>
                                          <p:spTgt spid="5">
                                            <p:txEl>
                                              <p:pRg st="7" end="7"/>
                                            </p:txEl>
                                          </p:spTgt>
                                        </p:tgtEl>
                                        <p:attrNameLst>
                                          <p:attrName>style.visibility</p:attrName>
                                        </p:attrNameLst>
                                      </p:cBhvr>
                                      <p:to>
                                        <p:strVal val="visible"/>
                                      </p:to>
                                    </p:set>
                                    <p:animEffect transition="in" filter="strips(downLeft)">
                                      <p:cBhvr>
                                        <p:cTn id="42" dur="500"/>
                                        <p:tgtEl>
                                          <p:spTgt spid="5">
                                            <p:txEl>
                                              <p:pRg st="7" end="7"/>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8" presetClass="entr" presetSubtype="12" fill="hold" nodeType="clickEffect">
                                  <p:stCondLst>
                                    <p:cond delay="0"/>
                                  </p:stCondLst>
                                  <p:childTnLst>
                                    <p:set>
                                      <p:cBhvr>
                                        <p:cTn id="46" dur="1" fill="hold">
                                          <p:stCondLst>
                                            <p:cond delay="0"/>
                                          </p:stCondLst>
                                        </p:cTn>
                                        <p:tgtEl>
                                          <p:spTgt spid="5">
                                            <p:txEl>
                                              <p:pRg st="8" end="8"/>
                                            </p:txEl>
                                          </p:spTgt>
                                        </p:tgtEl>
                                        <p:attrNameLst>
                                          <p:attrName>style.visibility</p:attrName>
                                        </p:attrNameLst>
                                      </p:cBhvr>
                                      <p:to>
                                        <p:strVal val="visible"/>
                                      </p:to>
                                    </p:set>
                                    <p:animEffect transition="in" filter="strips(downLeft)">
                                      <p:cBhvr>
                                        <p:cTn id="47" dur="500"/>
                                        <p:tgtEl>
                                          <p:spTgt spid="5">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b="1" i="1" dirty="0" smtClean="0"/>
              <a:t>Absent </a:t>
            </a:r>
            <a:r>
              <a:rPr lang="en-GB" b="1" i="1" dirty="0"/>
              <a:t>Talent: Women in Research and Academic Leadership </a:t>
            </a:r>
            <a:r>
              <a:rPr lang="en-GB" sz="2200" b="1" dirty="0"/>
              <a:t>(2012-1013). </a:t>
            </a:r>
            <a:endParaRPr lang="en-US" sz="2200" b="1" dirty="0"/>
          </a:p>
        </p:txBody>
      </p:sp>
      <p:sp>
        <p:nvSpPr>
          <p:cNvPr id="3" name="Content Placeholder 2"/>
          <p:cNvSpPr>
            <a:spLocks noGrp="1"/>
          </p:cNvSpPr>
          <p:nvPr>
            <p:ph sz="half" idx="1"/>
          </p:nvPr>
        </p:nvSpPr>
        <p:spPr/>
        <p:txBody>
          <a:bodyPr>
            <a:normAutofit fontScale="85000" lnSpcReduction="20000"/>
          </a:bodyPr>
          <a:lstStyle/>
          <a:p>
            <a:pPr>
              <a:buClr>
                <a:srgbClr val="E74CFF"/>
              </a:buClr>
            </a:pPr>
            <a:r>
              <a:rPr lang="en-US" b="1" dirty="0" smtClean="0"/>
              <a:t>British Council Seminars </a:t>
            </a:r>
            <a:r>
              <a:rPr lang="en-GB" b="1" dirty="0" smtClean="0"/>
              <a:t>Hong </a:t>
            </a:r>
            <a:r>
              <a:rPr lang="en-GB" b="1" dirty="0"/>
              <a:t>Kong, Tokyo, and </a:t>
            </a:r>
            <a:r>
              <a:rPr lang="en-GB" b="1" dirty="0" smtClean="0"/>
              <a:t>Dubai. </a:t>
            </a:r>
          </a:p>
          <a:p>
            <a:pPr>
              <a:buClr>
                <a:srgbClr val="E74CFF"/>
              </a:buClr>
            </a:pPr>
            <a:endParaRPr lang="en-GB" b="1" dirty="0" smtClean="0"/>
          </a:p>
          <a:p>
            <a:pPr>
              <a:buClr>
                <a:srgbClr val="E74CFF"/>
              </a:buClr>
            </a:pPr>
            <a:r>
              <a:rPr lang="en-GB" b="1" dirty="0" smtClean="0"/>
              <a:t>Total of 72 participants from </a:t>
            </a:r>
            <a:r>
              <a:rPr lang="en-GB" b="1" dirty="0"/>
              <a:t>South and East Asia, the Middle East, North Africa, Australasia and </a:t>
            </a:r>
            <a:r>
              <a:rPr lang="en-GB" b="1" dirty="0" smtClean="0"/>
              <a:t>Europe.</a:t>
            </a:r>
          </a:p>
          <a:p>
            <a:pPr marL="0" indent="0">
              <a:buClr>
                <a:srgbClr val="E74CFF"/>
              </a:buClr>
              <a:buNone/>
            </a:pPr>
            <a:r>
              <a:rPr lang="en-GB" b="1" dirty="0" smtClean="0"/>
              <a:t> </a:t>
            </a:r>
          </a:p>
          <a:p>
            <a:pPr>
              <a:buClr>
                <a:srgbClr val="E74CFF"/>
              </a:buClr>
            </a:pPr>
            <a:r>
              <a:rPr lang="en-GB" b="1" dirty="0" smtClean="0"/>
              <a:t>20 surveys, 3 discussion groups, 3 panels, and 13 presentations).</a:t>
            </a:r>
          </a:p>
          <a:p>
            <a:endParaRPr lang="en-US" dirty="0"/>
          </a:p>
        </p:txBody>
      </p:sp>
      <p:sp>
        <p:nvSpPr>
          <p:cNvPr id="4" name="Content Placeholder 3"/>
          <p:cNvSpPr>
            <a:spLocks noGrp="1"/>
          </p:cNvSpPr>
          <p:nvPr>
            <p:ph sz="half" idx="2"/>
          </p:nvPr>
        </p:nvSpPr>
        <p:spPr/>
        <p:txBody>
          <a:bodyPr>
            <a:normAutofit fontScale="85000" lnSpcReduction="20000"/>
          </a:bodyPr>
          <a:lstStyle/>
          <a:p>
            <a:pPr marL="0" indent="0">
              <a:buNone/>
            </a:pPr>
            <a:r>
              <a:rPr lang="en-GB" b="1" dirty="0" smtClean="0"/>
              <a:t>Narration of </a:t>
            </a:r>
            <a:r>
              <a:rPr lang="en-GB" b="1" dirty="0"/>
              <a:t>stories </a:t>
            </a:r>
            <a:r>
              <a:rPr lang="en-GB" b="1" dirty="0" smtClean="0"/>
              <a:t>of women’s:</a:t>
            </a:r>
          </a:p>
          <a:p>
            <a:pPr>
              <a:buClr>
                <a:srgbClr val="E74CFF"/>
              </a:buClr>
            </a:pPr>
            <a:endParaRPr lang="en-GB" b="1" dirty="0" smtClean="0"/>
          </a:p>
          <a:p>
            <a:pPr>
              <a:buClr>
                <a:srgbClr val="E74CFF"/>
              </a:buClr>
            </a:pPr>
            <a:r>
              <a:rPr lang="en-GB" b="1" dirty="0"/>
              <a:t>P</a:t>
            </a:r>
            <a:r>
              <a:rPr lang="en-GB" b="1" dirty="0" smtClean="0"/>
              <a:t>recarity </a:t>
            </a:r>
          </a:p>
          <a:p>
            <a:pPr>
              <a:buClr>
                <a:srgbClr val="E74CFF"/>
              </a:buClr>
            </a:pPr>
            <a:r>
              <a:rPr lang="en-GB" b="1" dirty="0"/>
              <a:t>U</a:t>
            </a:r>
            <a:r>
              <a:rPr lang="en-GB" b="1" dirty="0" smtClean="0"/>
              <a:t>nbelonging </a:t>
            </a:r>
          </a:p>
          <a:p>
            <a:pPr>
              <a:buClr>
                <a:srgbClr val="E74CFF"/>
              </a:buClr>
            </a:pPr>
            <a:r>
              <a:rPr lang="en-GB" b="1" dirty="0" smtClean="0"/>
              <a:t>Exclusion</a:t>
            </a:r>
          </a:p>
          <a:p>
            <a:pPr>
              <a:buClr>
                <a:srgbClr val="E74CFF"/>
              </a:buClr>
            </a:pPr>
            <a:r>
              <a:rPr lang="en-GB" b="1" dirty="0" smtClean="0"/>
              <a:t>Lack of research authority/ credibility</a:t>
            </a:r>
          </a:p>
          <a:p>
            <a:pPr>
              <a:buClr>
                <a:srgbClr val="E74CFF"/>
              </a:buClr>
            </a:pPr>
            <a:r>
              <a:rPr lang="en-GB" b="1" dirty="0" smtClean="0"/>
              <a:t>Affective economy e.g. pride, shame, humiliation, guilt, fear.</a:t>
            </a:r>
          </a:p>
          <a:p>
            <a:endParaRPr lang="en-GB" dirty="0"/>
          </a:p>
        </p:txBody>
      </p:sp>
    </p:spTree>
    <p:extLst>
      <p:ext uri="{BB962C8B-B14F-4D97-AF65-F5344CB8AC3E}">
        <p14:creationId xmlns:p14="http://schemas.microsoft.com/office/powerpoint/2010/main" val="16783358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8" presetClass="entr" presetSubtype="12"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strips(downLeft)">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8" presetClass="entr" presetSubtype="12"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strips(downLeft)">
                                      <p:cBhvr>
                                        <p:cTn id="12" dur="5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8" presetClass="entr" presetSubtype="12" fill="hold"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animEffect transition="in" filter="strips(downLeft)">
                                      <p:cBhvr>
                                        <p:cTn id="17" dur="500"/>
                                        <p:tgtEl>
                                          <p:spTgt spid="3">
                                            <p:txEl>
                                              <p:pRg st="4" end="4"/>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8" presetClass="entr" presetSubtype="12" fill="hold" nodeType="clickEffect">
                                  <p:stCondLst>
                                    <p:cond delay="0"/>
                                  </p:stCondLst>
                                  <p:childTnLst>
                                    <p:set>
                                      <p:cBhvr>
                                        <p:cTn id="21" dur="1" fill="hold">
                                          <p:stCondLst>
                                            <p:cond delay="0"/>
                                          </p:stCondLst>
                                        </p:cTn>
                                        <p:tgtEl>
                                          <p:spTgt spid="4">
                                            <p:txEl>
                                              <p:pRg st="0" end="0"/>
                                            </p:txEl>
                                          </p:spTgt>
                                        </p:tgtEl>
                                        <p:attrNameLst>
                                          <p:attrName>style.visibility</p:attrName>
                                        </p:attrNameLst>
                                      </p:cBhvr>
                                      <p:to>
                                        <p:strVal val="visible"/>
                                      </p:to>
                                    </p:set>
                                    <p:animEffect transition="in" filter="strips(downLeft)">
                                      <p:cBhvr>
                                        <p:cTn id="22" dur="500"/>
                                        <p:tgtEl>
                                          <p:spTgt spid="4">
                                            <p:txEl>
                                              <p:pRg st="0" end="0"/>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8" presetClass="entr" presetSubtype="12" fill="hold" nodeType="clickEffect">
                                  <p:stCondLst>
                                    <p:cond delay="0"/>
                                  </p:stCondLst>
                                  <p:childTnLst>
                                    <p:set>
                                      <p:cBhvr>
                                        <p:cTn id="26" dur="1" fill="hold">
                                          <p:stCondLst>
                                            <p:cond delay="0"/>
                                          </p:stCondLst>
                                        </p:cTn>
                                        <p:tgtEl>
                                          <p:spTgt spid="4">
                                            <p:txEl>
                                              <p:pRg st="2" end="2"/>
                                            </p:txEl>
                                          </p:spTgt>
                                        </p:tgtEl>
                                        <p:attrNameLst>
                                          <p:attrName>style.visibility</p:attrName>
                                        </p:attrNameLst>
                                      </p:cBhvr>
                                      <p:to>
                                        <p:strVal val="visible"/>
                                      </p:to>
                                    </p:set>
                                    <p:animEffect transition="in" filter="strips(downLeft)">
                                      <p:cBhvr>
                                        <p:cTn id="27" dur="500"/>
                                        <p:tgtEl>
                                          <p:spTgt spid="4">
                                            <p:txEl>
                                              <p:pRg st="2" end="2"/>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8" presetClass="entr" presetSubtype="12" fill="hold" nodeType="clickEffect">
                                  <p:stCondLst>
                                    <p:cond delay="0"/>
                                  </p:stCondLst>
                                  <p:childTnLst>
                                    <p:set>
                                      <p:cBhvr>
                                        <p:cTn id="31" dur="1" fill="hold">
                                          <p:stCondLst>
                                            <p:cond delay="0"/>
                                          </p:stCondLst>
                                        </p:cTn>
                                        <p:tgtEl>
                                          <p:spTgt spid="4">
                                            <p:txEl>
                                              <p:pRg st="3" end="3"/>
                                            </p:txEl>
                                          </p:spTgt>
                                        </p:tgtEl>
                                        <p:attrNameLst>
                                          <p:attrName>style.visibility</p:attrName>
                                        </p:attrNameLst>
                                      </p:cBhvr>
                                      <p:to>
                                        <p:strVal val="visible"/>
                                      </p:to>
                                    </p:set>
                                    <p:animEffect transition="in" filter="strips(downLeft)">
                                      <p:cBhvr>
                                        <p:cTn id="32" dur="500"/>
                                        <p:tgtEl>
                                          <p:spTgt spid="4">
                                            <p:txEl>
                                              <p:pRg st="3" end="3"/>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8" presetClass="entr" presetSubtype="12" fill="hold" nodeType="clickEffect">
                                  <p:stCondLst>
                                    <p:cond delay="0"/>
                                  </p:stCondLst>
                                  <p:childTnLst>
                                    <p:set>
                                      <p:cBhvr>
                                        <p:cTn id="36" dur="1" fill="hold">
                                          <p:stCondLst>
                                            <p:cond delay="0"/>
                                          </p:stCondLst>
                                        </p:cTn>
                                        <p:tgtEl>
                                          <p:spTgt spid="4">
                                            <p:txEl>
                                              <p:pRg st="4" end="4"/>
                                            </p:txEl>
                                          </p:spTgt>
                                        </p:tgtEl>
                                        <p:attrNameLst>
                                          <p:attrName>style.visibility</p:attrName>
                                        </p:attrNameLst>
                                      </p:cBhvr>
                                      <p:to>
                                        <p:strVal val="visible"/>
                                      </p:to>
                                    </p:set>
                                    <p:animEffect transition="in" filter="strips(downLeft)">
                                      <p:cBhvr>
                                        <p:cTn id="37" dur="500"/>
                                        <p:tgtEl>
                                          <p:spTgt spid="4">
                                            <p:txEl>
                                              <p:pRg st="4" end="4"/>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8" presetClass="entr" presetSubtype="12" fill="hold" nodeType="clickEffect">
                                  <p:stCondLst>
                                    <p:cond delay="0"/>
                                  </p:stCondLst>
                                  <p:childTnLst>
                                    <p:set>
                                      <p:cBhvr>
                                        <p:cTn id="41" dur="1" fill="hold">
                                          <p:stCondLst>
                                            <p:cond delay="0"/>
                                          </p:stCondLst>
                                        </p:cTn>
                                        <p:tgtEl>
                                          <p:spTgt spid="4">
                                            <p:txEl>
                                              <p:pRg st="5" end="5"/>
                                            </p:txEl>
                                          </p:spTgt>
                                        </p:tgtEl>
                                        <p:attrNameLst>
                                          <p:attrName>style.visibility</p:attrName>
                                        </p:attrNameLst>
                                      </p:cBhvr>
                                      <p:to>
                                        <p:strVal val="visible"/>
                                      </p:to>
                                    </p:set>
                                    <p:animEffect transition="in" filter="strips(downLeft)">
                                      <p:cBhvr>
                                        <p:cTn id="42" dur="500"/>
                                        <p:tgtEl>
                                          <p:spTgt spid="4">
                                            <p:txEl>
                                              <p:pRg st="5" end="5"/>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8" presetClass="entr" presetSubtype="12" fill="hold" nodeType="clickEffect">
                                  <p:stCondLst>
                                    <p:cond delay="0"/>
                                  </p:stCondLst>
                                  <p:childTnLst>
                                    <p:set>
                                      <p:cBhvr>
                                        <p:cTn id="46" dur="1" fill="hold">
                                          <p:stCondLst>
                                            <p:cond delay="0"/>
                                          </p:stCondLst>
                                        </p:cTn>
                                        <p:tgtEl>
                                          <p:spTgt spid="4">
                                            <p:txEl>
                                              <p:pRg st="6" end="6"/>
                                            </p:txEl>
                                          </p:spTgt>
                                        </p:tgtEl>
                                        <p:attrNameLst>
                                          <p:attrName>style.visibility</p:attrName>
                                        </p:attrNameLst>
                                      </p:cBhvr>
                                      <p:to>
                                        <p:strVal val="visible"/>
                                      </p:to>
                                    </p:set>
                                    <p:animEffect transition="in" filter="strips(downLeft)">
                                      <p:cBhvr>
                                        <p:cTn id="47" dur="500"/>
                                        <p:tgtEl>
                                          <p:spTgt spid="4">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814064"/>
          </a:xfrm>
        </p:spPr>
        <p:txBody>
          <a:bodyPr>
            <a:normAutofit fontScale="90000"/>
          </a:bodyPr>
          <a:lstStyle/>
          <a:p>
            <a:r>
              <a:rPr lang="en-GB" b="1" dirty="0" smtClean="0"/>
              <a:t>Do Women Matter </a:t>
            </a:r>
            <a:r>
              <a:rPr lang="en-GB" b="1" dirty="0"/>
              <a:t>in the </a:t>
            </a:r>
            <a:r>
              <a:rPr lang="en-GB" b="1" dirty="0" smtClean="0"/>
              <a:t>Research Economy? </a:t>
            </a:r>
            <a:endParaRPr lang="en-US" b="1" dirty="0"/>
          </a:p>
        </p:txBody>
      </p:sp>
      <p:sp>
        <p:nvSpPr>
          <p:cNvPr id="3" name="Content Placeholder 2"/>
          <p:cNvSpPr>
            <a:spLocks noGrp="1"/>
          </p:cNvSpPr>
          <p:nvPr>
            <p:ph sz="half" idx="1"/>
          </p:nvPr>
        </p:nvSpPr>
        <p:spPr>
          <a:xfrm>
            <a:off x="457200" y="1600200"/>
            <a:ext cx="4038600" cy="5657816"/>
          </a:xfrm>
        </p:spPr>
        <p:txBody>
          <a:bodyPr>
            <a:normAutofit fontScale="62500" lnSpcReduction="20000"/>
          </a:bodyPr>
          <a:lstStyle/>
          <a:p>
            <a:pPr marL="0" indent="0">
              <a:buNone/>
            </a:pPr>
            <a:r>
              <a:rPr lang="en-GB" b="1" dirty="0" smtClean="0">
                <a:solidFill>
                  <a:srgbClr val="E74CFF"/>
                </a:solidFill>
              </a:rPr>
              <a:t>Research Authority Does not Stick to Women</a:t>
            </a:r>
            <a:r>
              <a:rPr lang="en-GB" b="1" dirty="0">
                <a:solidFill>
                  <a:srgbClr val="E74CFF"/>
                </a:solidFill>
              </a:rPr>
              <a:t> </a:t>
            </a:r>
            <a:endParaRPr lang="en-GB" b="1" dirty="0" smtClean="0">
              <a:solidFill>
                <a:srgbClr val="E74CFF"/>
              </a:solidFill>
            </a:endParaRPr>
          </a:p>
          <a:p>
            <a:pPr marL="0" indent="0">
              <a:buNone/>
            </a:pPr>
            <a:endParaRPr lang="en-GB" b="1" dirty="0">
              <a:solidFill>
                <a:srgbClr val="E74CFF"/>
              </a:solidFill>
            </a:endParaRPr>
          </a:p>
          <a:p>
            <a:pPr marL="0" indent="0">
              <a:buNone/>
            </a:pPr>
            <a:r>
              <a:rPr lang="en-GB" b="1" i="1" dirty="0"/>
              <a:t>It is the mindset of the organisation that senior positions should only be held by male colleagues and the perception that conducting research is a ‘masculine’ job which can be carried out better by male </a:t>
            </a:r>
            <a:r>
              <a:rPr lang="en-GB" b="1" i="1" dirty="0" smtClean="0"/>
              <a:t>researchers </a:t>
            </a:r>
            <a:r>
              <a:rPr lang="en-GB" sz="2200" b="1" dirty="0" smtClean="0">
                <a:solidFill>
                  <a:srgbClr val="E74CFF"/>
                </a:solidFill>
              </a:rPr>
              <a:t>(Malaysian woman academic). </a:t>
            </a:r>
          </a:p>
          <a:p>
            <a:endParaRPr lang="en-GB" b="1" dirty="0">
              <a:solidFill>
                <a:srgbClr val="E74CFF"/>
              </a:solidFill>
            </a:endParaRPr>
          </a:p>
          <a:p>
            <a:pPr marL="0" indent="0">
              <a:buNone/>
            </a:pPr>
            <a:r>
              <a:rPr lang="en-GB" b="1" dirty="0" smtClean="0">
                <a:solidFill>
                  <a:srgbClr val="E74CFF"/>
                </a:solidFill>
              </a:rPr>
              <a:t>Exclusionary Practices</a:t>
            </a:r>
          </a:p>
          <a:p>
            <a:endParaRPr lang="en-GB" b="1" dirty="0">
              <a:solidFill>
                <a:srgbClr val="E74CFF"/>
              </a:solidFill>
            </a:endParaRPr>
          </a:p>
          <a:p>
            <a:pPr marL="0" indent="0">
              <a:buNone/>
            </a:pPr>
            <a:r>
              <a:rPr lang="en-GB" b="1" i="1" dirty="0"/>
              <a:t>Quite often editing roles aren’t advertised, you are tapped on the shoulder ... there are many other things: the narrative, the discourse, that impede </a:t>
            </a:r>
            <a:r>
              <a:rPr lang="en-GB" b="1" i="1" dirty="0" smtClean="0"/>
              <a:t>women </a:t>
            </a:r>
            <a:r>
              <a:rPr lang="en-GB" sz="2200" b="1" dirty="0" smtClean="0">
                <a:solidFill>
                  <a:srgbClr val="E74CFF"/>
                </a:solidFill>
              </a:rPr>
              <a:t>(British woman academic). </a:t>
            </a:r>
            <a:endParaRPr lang="en-GB" sz="2200" b="1" dirty="0">
              <a:solidFill>
                <a:srgbClr val="E74CFF"/>
              </a:solidFill>
            </a:endParaRPr>
          </a:p>
          <a:p>
            <a:endParaRPr lang="en-GB" dirty="0">
              <a:solidFill>
                <a:srgbClr val="E74CFF"/>
              </a:solidFill>
            </a:endParaRPr>
          </a:p>
          <a:p>
            <a:endParaRPr lang="en-US" dirty="0"/>
          </a:p>
        </p:txBody>
      </p:sp>
      <p:sp>
        <p:nvSpPr>
          <p:cNvPr id="4" name="Content Placeholder 3"/>
          <p:cNvSpPr>
            <a:spLocks noGrp="1"/>
          </p:cNvSpPr>
          <p:nvPr>
            <p:ph sz="half" idx="2"/>
          </p:nvPr>
        </p:nvSpPr>
        <p:spPr/>
        <p:txBody>
          <a:bodyPr>
            <a:normAutofit fontScale="62500" lnSpcReduction="20000"/>
          </a:bodyPr>
          <a:lstStyle/>
          <a:p>
            <a:pPr marL="0" indent="0">
              <a:buNone/>
            </a:pPr>
            <a:r>
              <a:rPr lang="en-US" b="1" dirty="0" smtClean="0">
                <a:solidFill>
                  <a:srgbClr val="E74CFF"/>
                </a:solidFill>
              </a:rPr>
              <a:t>Domestic Labour</a:t>
            </a:r>
          </a:p>
          <a:p>
            <a:endParaRPr lang="en-US" b="1" dirty="0"/>
          </a:p>
          <a:p>
            <a:pPr marL="0" indent="0">
              <a:buNone/>
            </a:pPr>
            <a:r>
              <a:rPr lang="en-GB" b="1" i="1" dirty="0" smtClean="0"/>
              <a:t>Women are found in low </a:t>
            </a:r>
            <a:r>
              <a:rPr lang="en-GB" b="1" i="1" dirty="0"/>
              <a:t>professional titles, low-level management and administrative positions, most of them are responsible for student </a:t>
            </a:r>
            <a:r>
              <a:rPr lang="en-GB" b="1" i="1" dirty="0" smtClean="0"/>
              <a:t>affairs </a:t>
            </a:r>
            <a:r>
              <a:rPr lang="en-GB" sz="2200" b="1" dirty="0" smtClean="0">
                <a:solidFill>
                  <a:srgbClr val="E74CFF"/>
                </a:solidFill>
              </a:rPr>
              <a:t>(Chinese woman academic).</a:t>
            </a:r>
          </a:p>
          <a:p>
            <a:endParaRPr lang="en-GB" b="1" dirty="0">
              <a:solidFill>
                <a:srgbClr val="E74CFF"/>
              </a:solidFill>
            </a:endParaRPr>
          </a:p>
          <a:p>
            <a:pPr marL="0" indent="0">
              <a:buNone/>
            </a:pPr>
            <a:r>
              <a:rPr lang="en-GB" b="1" dirty="0" smtClean="0">
                <a:solidFill>
                  <a:srgbClr val="E74CFF"/>
                </a:solidFill>
              </a:rPr>
              <a:t>Gendered Networks and Lack Sponsorship from Neo-Liberal Winners</a:t>
            </a:r>
          </a:p>
          <a:p>
            <a:endParaRPr lang="en-GB" b="1" dirty="0" smtClean="0">
              <a:solidFill>
                <a:srgbClr val="E74CFF"/>
              </a:solidFill>
            </a:endParaRPr>
          </a:p>
          <a:p>
            <a:pPr marL="0" indent="0">
              <a:buNone/>
            </a:pPr>
            <a:r>
              <a:rPr lang="en-GB" b="1" i="1" dirty="0"/>
              <a:t>It also requires the capacity to play politics, be aligned with the right people, get publications in the right journals and win research </a:t>
            </a:r>
            <a:r>
              <a:rPr lang="en-GB" b="1" i="1" dirty="0" smtClean="0"/>
              <a:t>grants</a:t>
            </a:r>
            <a:r>
              <a:rPr lang="en-GB" b="1" i="1" dirty="0"/>
              <a:t> </a:t>
            </a:r>
            <a:r>
              <a:rPr lang="en-GB" sz="2200" b="1" dirty="0" smtClean="0">
                <a:solidFill>
                  <a:srgbClr val="E74CFF"/>
                </a:solidFill>
              </a:rPr>
              <a:t>(Australian woman academic).</a:t>
            </a:r>
            <a:endParaRPr lang="en-GB" sz="2200" b="1" dirty="0">
              <a:solidFill>
                <a:srgbClr val="E74CFF"/>
              </a:solidFill>
            </a:endParaRPr>
          </a:p>
          <a:p>
            <a:endParaRPr lang="en-GB" dirty="0">
              <a:solidFill>
                <a:srgbClr val="E74CFF"/>
              </a:solidFill>
            </a:endParaRPr>
          </a:p>
          <a:p>
            <a:endParaRPr lang="en-GB" dirty="0">
              <a:solidFill>
                <a:srgbClr val="E74CFF"/>
              </a:solidFill>
            </a:endParaRPr>
          </a:p>
          <a:p>
            <a:endParaRPr lang="en-US" dirty="0"/>
          </a:p>
        </p:txBody>
      </p:sp>
    </p:spTree>
    <p:extLst>
      <p:ext uri="{BB962C8B-B14F-4D97-AF65-F5344CB8AC3E}">
        <p14:creationId xmlns:p14="http://schemas.microsoft.com/office/powerpoint/2010/main" val="31191606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dissolv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dissolve">
                                      <p:cBhvr>
                                        <p:cTn id="12" dur="5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animEffect transition="in" filter="dissolve">
                                      <p:cBhvr>
                                        <p:cTn id="17" dur="500"/>
                                        <p:tgtEl>
                                          <p:spTgt spid="3">
                                            <p:txEl>
                                              <p:pRg st="4" end="4"/>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nodeType="clickEffect">
                                  <p:stCondLst>
                                    <p:cond delay="0"/>
                                  </p:stCondLst>
                                  <p:childTnLst>
                                    <p:set>
                                      <p:cBhvr>
                                        <p:cTn id="21" dur="1" fill="hold">
                                          <p:stCondLst>
                                            <p:cond delay="0"/>
                                          </p:stCondLst>
                                        </p:cTn>
                                        <p:tgtEl>
                                          <p:spTgt spid="3">
                                            <p:txEl>
                                              <p:pRg st="6" end="6"/>
                                            </p:txEl>
                                          </p:spTgt>
                                        </p:tgtEl>
                                        <p:attrNameLst>
                                          <p:attrName>style.visibility</p:attrName>
                                        </p:attrNameLst>
                                      </p:cBhvr>
                                      <p:to>
                                        <p:strVal val="visible"/>
                                      </p:to>
                                    </p:set>
                                    <p:animEffect transition="in" filter="dissolve">
                                      <p:cBhvr>
                                        <p:cTn id="22" dur="500"/>
                                        <p:tgtEl>
                                          <p:spTgt spid="3">
                                            <p:txEl>
                                              <p:pRg st="6" end="6"/>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9" presetClass="entr" presetSubtype="0" fill="hold" nodeType="clickEffect">
                                  <p:stCondLst>
                                    <p:cond delay="0"/>
                                  </p:stCondLst>
                                  <p:childTnLst>
                                    <p:set>
                                      <p:cBhvr>
                                        <p:cTn id="26" dur="1" fill="hold">
                                          <p:stCondLst>
                                            <p:cond delay="0"/>
                                          </p:stCondLst>
                                        </p:cTn>
                                        <p:tgtEl>
                                          <p:spTgt spid="4">
                                            <p:txEl>
                                              <p:pRg st="0" end="0"/>
                                            </p:txEl>
                                          </p:spTgt>
                                        </p:tgtEl>
                                        <p:attrNameLst>
                                          <p:attrName>style.visibility</p:attrName>
                                        </p:attrNameLst>
                                      </p:cBhvr>
                                      <p:to>
                                        <p:strVal val="visible"/>
                                      </p:to>
                                    </p:set>
                                    <p:animEffect transition="in" filter="dissolve">
                                      <p:cBhvr>
                                        <p:cTn id="27" dur="500"/>
                                        <p:tgtEl>
                                          <p:spTgt spid="4">
                                            <p:txEl>
                                              <p:pRg st="0" end="0"/>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9" presetClass="entr" presetSubtype="0" fill="hold" nodeType="clickEffect">
                                  <p:stCondLst>
                                    <p:cond delay="0"/>
                                  </p:stCondLst>
                                  <p:childTnLst>
                                    <p:set>
                                      <p:cBhvr>
                                        <p:cTn id="31" dur="1" fill="hold">
                                          <p:stCondLst>
                                            <p:cond delay="0"/>
                                          </p:stCondLst>
                                        </p:cTn>
                                        <p:tgtEl>
                                          <p:spTgt spid="4">
                                            <p:txEl>
                                              <p:pRg st="2" end="2"/>
                                            </p:txEl>
                                          </p:spTgt>
                                        </p:tgtEl>
                                        <p:attrNameLst>
                                          <p:attrName>style.visibility</p:attrName>
                                        </p:attrNameLst>
                                      </p:cBhvr>
                                      <p:to>
                                        <p:strVal val="visible"/>
                                      </p:to>
                                    </p:set>
                                    <p:animEffect transition="in" filter="dissolve">
                                      <p:cBhvr>
                                        <p:cTn id="32" dur="500"/>
                                        <p:tgtEl>
                                          <p:spTgt spid="4">
                                            <p:txEl>
                                              <p:pRg st="2" end="2"/>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9" presetClass="entr" presetSubtype="0" fill="hold" nodeType="clickEffect">
                                  <p:stCondLst>
                                    <p:cond delay="0"/>
                                  </p:stCondLst>
                                  <p:childTnLst>
                                    <p:set>
                                      <p:cBhvr>
                                        <p:cTn id="36" dur="1" fill="hold">
                                          <p:stCondLst>
                                            <p:cond delay="0"/>
                                          </p:stCondLst>
                                        </p:cTn>
                                        <p:tgtEl>
                                          <p:spTgt spid="4">
                                            <p:txEl>
                                              <p:pRg st="4" end="4"/>
                                            </p:txEl>
                                          </p:spTgt>
                                        </p:tgtEl>
                                        <p:attrNameLst>
                                          <p:attrName>style.visibility</p:attrName>
                                        </p:attrNameLst>
                                      </p:cBhvr>
                                      <p:to>
                                        <p:strVal val="visible"/>
                                      </p:to>
                                    </p:set>
                                    <p:animEffect transition="in" filter="dissolve">
                                      <p:cBhvr>
                                        <p:cTn id="37" dur="500"/>
                                        <p:tgtEl>
                                          <p:spTgt spid="4">
                                            <p:txEl>
                                              <p:pRg st="4" end="4"/>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9" presetClass="entr" presetSubtype="0" fill="hold" nodeType="clickEffect">
                                  <p:stCondLst>
                                    <p:cond delay="0"/>
                                  </p:stCondLst>
                                  <p:childTnLst>
                                    <p:set>
                                      <p:cBhvr>
                                        <p:cTn id="41" dur="1" fill="hold">
                                          <p:stCondLst>
                                            <p:cond delay="0"/>
                                          </p:stCondLst>
                                        </p:cTn>
                                        <p:tgtEl>
                                          <p:spTgt spid="4">
                                            <p:txEl>
                                              <p:pRg st="6" end="6"/>
                                            </p:txEl>
                                          </p:spTgt>
                                        </p:tgtEl>
                                        <p:attrNameLst>
                                          <p:attrName>style.visibility</p:attrName>
                                        </p:attrNameLst>
                                      </p:cBhvr>
                                      <p:to>
                                        <p:strVal val="visible"/>
                                      </p:to>
                                    </p:set>
                                    <p:animEffect transition="in" filter="dissolve">
                                      <p:cBhvr>
                                        <p:cTn id="42" dur="500"/>
                                        <p:tgtEl>
                                          <p:spTgt spid="4">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9"/>
            <a:ext cx="8229600" cy="236722"/>
          </a:xfrm>
        </p:spPr>
        <p:txBody>
          <a:bodyPr>
            <a:noAutofit/>
          </a:bodyPr>
          <a:lstStyle/>
          <a:p>
            <a:r>
              <a:rPr lang="en-US" sz="4000" b="1" dirty="0" smtClean="0"/>
              <a:t>In Summary</a:t>
            </a:r>
            <a:endParaRPr lang="en-US" sz="4000" b="1" dirty="0"/>
          </a:p>
        </p:txBody>
      </p:sp>
      <p:sp>
        <p:nvSpPr>
          <p:cNvPr id="4" name="Content Placeholder 3"/>
          <p:cNvSpPr>
            <a:spLocks noGrp="1"/>
          </p:cNvSpPr>
          <p:nvPr>
            <p:ph sz="half" idx="2"/>
          </p:nvPr>
        </p:nvSpPr>
        <p:spPr>
          <a:xfrm>
            <a:off x="3628735" y="511360"/>
            <a:ext cx="5308890" cy="6618783"/>
          </a:xfrm>
        </p:spPr>
        <p:txBody>
          <a:bodyPr>
            <a:normAutofit fontScale="32500" lnSpcReduction="20000"/>
          </a:bodyPr>
          <a:lstStyle/>
          <a:p>
            <a:pPr>
              <a:buClr>
                <a:srgbClr val="E74CFF"/>
              </a:buClr>
            </a:pPr>
            <a:endParaRPr lang="en-US" sz="4900" b="1" dirty="0" smtClean="0"/>
          </a:p>
          <a:p>
            <a:pPr>
              <a:buClr>
                <a:srgbClr val="E74CFF"/>
              </a:buClr>
            </a:pPr>
            <a:r>
              <a:rPr lang="en-US" sz="4900" b="1" dirty="0" smtClean="0"/>
              <a:t>Research </a:t>
            </a:r>
            <a:r>
              <a:rPr lang="en-US" sz="4900" b="1" dirty="0"/>
              <a:t>and researcher identities are </a:t>
            </a:r>
            <a:r>
              <a:rPr lang="en-US" sz="4900" b="1" dirty="0" smtClean="0"/>
              <a:t>constructed/ </a:t>
            </a:r>
            <a:r>
              <a:rPr lang="en-US" sz="4900" b="1" dirty="0"/>
              <a:t>reinforced via the optics and apparatus of neo-</a:t>
            </a:r>
            <a:r>
              <a:rPr lang="en-US" sz="4900" b="1" dirty="0" smtClean="0"/>
              <a:t>liberalism.</a:t>
            </a:r>
          </a:p>
          <a:p>
            <a:pPr marL="0" indent="0">
              <a:buClr>
                <a:srgbClr val="E74CFF"/>
              </a:buClr>
              <a:buNone/>
            </a:pPr>
            <a:r>
              <a:rPr lang="en-GB" sz="4900" b="1" dirty="0" smtClean="0"/>
              <a:t> </a:t>
            </a:r>
            <a:endParaRPr lang="en-GB" sz="4900" b="1" dirty="0"/>
          </a:p>
          <a:p>
            <a:pPr>
              <a:buClr>
                <a:srgbClr val="E74CFF"/>
              </a:buClr>
            </a:pPr>
            <a:r>
              <a:rPr lang="en-GB" sz="4900" b="1" dirty="0" smtClean="0"/>
              <a:t>The </a:t>
            </a:r>
            <a:r>
              <a:rPr lang="en-GB" sz="4900" b="1" dirty="0"/>
              <a:t>empty </a:t>
            </a:r>
            <a:r>
              <a:rPr lang="en-GB" sz="4900" b="1" dirty="0" smtClean="0"/>
              <a:t>signifiers of excellence/merit are invoked.</a:t>
            </a:r>
          </a:p>
          <a:p>
            <a:pPr>
              <a:buClr>
                <a:srgbClr val="E74CFF"/>
              </a:buClr>
            </a:pPr>
            <a:endParaRPr lang="en-GB" sz="4900" b="1" dirty="0"/>
          </a:p>
          <a:p>
            <a:pPr>
              <a:buClr>
                <a:srgbClr val="E74CFF"/>
              </a:buClr>
            </a:pPr>
            <a:r>
              <a:rPr lang="en-GB" sz="4900" b="1" dirty="0"/>
              <a:t>V</a:t>
            </a:r>
            <a:r>
              <a:rPr lang="en-GB" sz="4900" b="1" dirty="0" smtClean="0"/>
              <a:t>alue </a:t>
            </a:r>
            <a:r>
              <a:rPr lang="en-GB" sz="4900" b="1" dirty="0"/>
              <a:t>indicators </a:t>
            </a:r>
            <a:r>
              <a:rPr lang="en-GB" sz="4900" b="1" dirty="0" smtClean="0"/>
              <a:t>are unstable</a:t>
            </a:r>
            <a:r>
              <a:rPr lang="en-GB" sz="4900" b="1" dirty="0"/>
              <a:t>, transitory, contingent, contextualised and highly gendered. </a:t>
            </a:r>
            <a:endParaRPr lang="en-GB" sz="4900" b="1" dirty="0" smtClean="0"/>
          </a:p>
          <a:p>
            <a:pPr>
              <a:buClr>
                <a:srgbClr val="E74CFF"/>
              </a:buClr>
            </a:pPr>
            <a:endParaRPr lang="en-GB" sz="4900" b="1" dirty="0" smtClean="0"/>
          </a:p>
          <a:p>
            <a:pPr>
              <a:buClr>
                <a:srgbClr val="E74CFF"/>
              </a:buClr>
            </a:pPr>
            <a:r>
              <a:rPr lang="en-GB" sz="4900" b="1" dirty="0" smtClean="0"/>
              <a:t>Knowledge </a:t>
            </a:r>
            <a:r>
              <a:rPr lang="en-GB" sz="4900" b="1" dirty="0"/>
              <a:t>production, </a:t>
            </a:r>
            <a:r>
              <a:rPr lang="en-GB" sz="4900" b="1" dirty="0" smtClean="0"/>
              <a:t>custody, </a:t>
            </a:r>
            <a:r>
              <a:rPr lang="en-GB" sz="4900" b="1" dirty="0"/>
              <a:t>dissemination processes purport to be neutral and objective, but overlap with social and policy hierarchies. </a:t>
            </a:r>
            <a:endParaRPr lang="en-GB" sz="4900" b="1" dirty="0" smtClean="0"/>
          </a:p>
          <a:p>
            <a:pPr marL="0" indent="0">
              <a:buClr>
                <a:srgbClr val="E74CFF"/>
              </a:buClr>
              <a:buNone/>
            </a:pPr>
            <a:endParaRPr lang="en-GB" sz="4900" b="1" dirty="0" smtClean="0"/>
          </a:p>
          <a:p>
            <a:pPr>
              <a:buClr>
                <a:srgbClr val="E74CFF"/>
              </a:buClr>
            </a:pPr>
            <a:r>
              <a:rPr lang="en-GB" sz="4900" b="1" dirty="0" smtClean="0"/>
              <a:t>How to resist </a:t>
            </a:r>
            <a:r>
              <a:rPr lang="en-GB" sz="4900" b="1" dirty="0"/>
              <a:t>co-option by narrow research policy </a:t>
            </a:r>
            <a:r>
              <a:rPr lang="en-GB" sz="4900" b="1" dirty="0" smtClean="0"/>
              <a:t>agendas?</a:t>
            </a:r>
          </a:p>
          <a:p>
            <a:pPr>
              <a:buClr>
                <a:srgbClr val="E74CFF"/>
              </a:buClr>
            </a:pPr>
            <a:endParaRPr lang="en-GB" sz="4900" b="1" dirty="0"/>
          </a:p>
          <a:p>
            <a:pPr>
              <a:buClr>
                <a:srgbClr val="E74CFF"/>
              </a:buClr>
            </a:pPr>
            <a:r>
              <a:rPr lang="en-GB" sz="4900" b="1" dirty="0" smtClean="0"/>
              <a:t>How to ensure the future of feminist research?</a:t>
            </a:r>
          </a:p>
          <a:p>
            <a:pPr>
              <a:buClr>
                <a:srgbClr val="E74CFF"/>
              </a:buClr>
            </a:pPr>
            <a:endParaRPr lang="en-GB" sz="4900" b="1" dirty="0" smtClean="0"/>
          </a:p>
          <a:p>
            <a:pPr>
              <a:buClr>
                <a:srgbClr val="E74CFF"/>
              </a:buClr>
            </a:pPr>
            <a:r>
              <a:rPr lang="en-GB" sz="4900" b="1" dirty="0" smtClean="0"/>
              <a:t>How to materialise women’s research identities?</a:t>
            </a:r>
          </a:p>
          <a:p>
            <a:pPr>
              <a:buClr>
                <a:srgbClr val="E74CFF"/>
              </a:buClr>
            </a:pPr>
            <a:endParaRPr lang="en-GB" sz="4900" b="1" dirty="0"/>
          </a:p>
          <a:p>
            <a:pPr>
              <a:buClr>
                <a:srgbClr val="E74CFF"/>
              </a:buClr>
            </a:pPr>
            <a:r>
              <a:rPr lang="en-GB" sz="4900" b="1" dirty="0"/>
              <a:t>Barad </a:t>
            </a:r>
            <a:r>
              <a:rPr lang="en-GB" sz="4300" b="1" dirty="0">
                <a:solidFill>
                  <a:srgbClr val="E74CFF"/>
                </a:solidFill>
              </a:rPr>
              <a:t>(2010: 257) </a:t>
            </a:r>
            <a:r>
              <a:rPr lang="en-GB" sz="4900" b="1" dirty="0"/>
              <a:t>suggests that ‘</a:t>
            </a:r>
            <a:r>
              <a:rPr lang="en-US" sz="4900" b="1" dirty="0"/>
              <a:t>We inherit the future, not just the past.’ </a:t>
            </a:r>
            <a:endParaRPr lang="en-US" sz="4900" b="1" dirty="0" smtClean="0"/>
          </a:p>
          <a:p>
            <a:pPr>
              <a:buClr>
                <a:srgbClr val="E74CFF"/>
              </a:buClr>
            </a:pPr>
            <a:endParaRPr lang="en-US" sz="4900" b="1" dirty="0" smtClean="0"/>
          </a:p>
          <a:p>
            <a:pPr>
              <a:buClr>
                <a:srgbClr val="E74CFF"/>
              </a:buClr>
            </a:pPr>
            <a:r>
              <a:rPr lang="en-US" sz="4900" b="1" dirty="0" smtClean="0"/>
              <a:t>What </a:t>
            </a:r>
            <a:r>
              <a:rPr lang="en-US" sz="4900" b="1" dirty="0"/>
              <a:t>foundations are current practices, exclusions and disqualifications laying for future knowledge?</a:t>
            </a:r>
            <a:endParaRPr lang="en-GB" sz="4900" b="1" dirty="0"/>
          </a:p>
          <a:p>
            <a:pPr marL="0" indent="0">
              <a:buNone/>
            </a:pPr>
            <a:r>
              <a:rPr lang="en-GB" b="1" dirty="0"/>
              <a:t> </a:t>
            </a:r>
            <a:endParaRPr lang="en-GB" dirty="0"/>
          </a:p>
          <a:p>
            <a:endParaRPr lang="en-GB" dirty="0"/>
          </a:p>
        </p:txBody>
      </p:sp>
      <p:sp>
        <p:nvSpPr>
          <p:cNvPr id="3" name="Content Placeholder 2"/>
          <p:cNvSpPr>
            <a:spLocks noGrp="1"/>
          </p:cNvSpPr>
          <p:nvPr>
            <p:ph sz="half" idx="1"/>
          </p:nvPr>
        </p:nvSpPr>
        <p:spPr>
          <a:xfrm>
            <a:off x="457200" y="1600200"/>
            <a:ext cx="3023087" cy="4525963"/>
          </a:xfrm>
        </p:spPr>
        <p:txBody>
          <a:bodyPr>
            <a:normAutofit fontScale="32500" lnSpcReduction="20000"/>
          </a:bodyPr>
          <a:lstStyle/>
          <a:p>
            <a:endParaRPr lang="en-US" dirty="0"/>
          </a:p>
          <a:p>
            <a:endParaRPr lang="en-US" dirty="0"/>
          </a:p>
        </p:txBody>
      </p:sp>
      <p:pic>
        <p:nvPicPr>
          <p:cNvPr id="6" name="Picture 5"/>
          <p:cNvPicPr/>
          <p:nvPr/>
        </p:nvPicPr>
        <p:blipFill>
          <a:blip r:embed="rId2" cstate="email">
            <a:extLst>
              <a:ext uri="{28A0092B-C50C-407E-A947-70E740481C1C}">
                <a14:useLocalDpi xmlns:a14="http://schemas.microsoft.com/office/drawing/2010/main" val="0"/>
              </a:ext>
            </a:extLst>
          </a:blip>
          <a:srcRect/>
          <a:stretch>
            <a:fillRect/>
          </a:stretch>
        </p:blipFill>
        <p:spPr bwMode="auto">
          <a:xfrm>
            <a:off x="280402" y="874261"/>
            <a:ext cx="3348333" cy="5525989"/>
          </a:xfrm>
          <a:prstGeom prst="rect">
            <a:avLst/>
          </a:prstGeom>
          <a:noFill/>
          <a:ln>
            <a:noFill/>
          </a:ln>
        </p:spPr>
      </p:pic>
    </p:spTree>
    <p:extLst>
      <p:ext uri="{BB962C8B-B14F-4D97-AF65-F5344CB8AC3E}">
        <p14:creationId xmlns:p14="http://schemas.microsoft.com/office/powerpoint/2010/main" val="14344346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8" presetClass="entr" presetSubtype="12" fill="hold" nodeType="clickEffect">
                                  <p:stCondLst>
                                    <p:cond delay="0"/>
                                  </p:stCondLst>
                                  <p:childTnLst>
                                    <p:set>
                                      <p:cBhvr>
                                        <p:cTn id="6" dur="1" fill="hold">
                                          <p:stCondLst>
                                            <p:cond delay="0"/>
                                          </p:stCondLst>
                                        </p:cTn>
                                        <p:tgtEl>
                                          <p:spTgt spid="4">
                                            <p:txEl>
                                              <p:pRg st="1" end="1"/>
                                            </p:txEl>
                                          </p:spTgt>
                                        </p:tgtEl>
                                        <p:attrNameLst>
                                          <p:attrName>style.visibility</p:attrName>
                                        </p:attrNameLst>
                                      </p:cBhvr>
                                      <p:to>
                                        <p:strVal val="visible"/>
                                      </p:to>
                                    </p:set>
                                    <p:animEffect transition="in" filter="strips(downLeft)">
                                      <p:cBhvr>
                                        <p:cTn id="7" dur="500"/>
                                        <p:tgtEl>
                                          <p:spTgt spid="4">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8" presetClass="entr" presetSubtype="12" fill="hold" nodeType="clickEffect">
                                  <p:stCondLst>
                                    <p:cond delay="0"/>
                                  </p:stCondLst>
                                  <p:childTnLst>
                                    <p:set>
                                      <p:cBhvr>
                                        <p:cTn id="11" dur="1" fill="hold">
                                          <p:stCondLst>
                                            <p:cond delay="0"/>
                                          </p:stCondLst>
                                        </p:cTn>
                                        <p:tgtEl>
                                          <p:spTgt spid="4">
                                            <p:txEl>
                                              <p:pRg st="2" end="2"/>
                                            </p:txEl>
                                          </p:spTgt>
                                        </p:tgtEl>
                                        <p:attrNameLst>
                                          <p:attrName>style.visibility</p:attrName>
                                        </p:attrNameLst>
                                      </p:cBhvr>
                                      <p:to>
                                        <p:strVal val="visible"/>
                                      </p:to>
                                    </p:set>
                                    <p:animEffect transition="in" filter="strips(downLeft)">
                                      <p:cBhvr>
                                        <p:cTn id="12" dur="500"/>
                                        <p:tgtEl>
                                          <p:spTgt spid="4">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8" presetClass="entr" presetSubtype="12" fill="hold" nodeType="clickEffect">
                                  <p:stCondLst>
                                    <p:cond delay="0"/>
                                  </p:stCondLst>
                                  <p:childTnLst>
                                    <p:set>
                                      <p:cBhvr>
                                        <p:cTn id="16" dur="1" fill="hold">
                                          <p:stCondLst>
                                            <p:cond delay="0"/>
                                          </p:stCondLst>
                                        </p:cTn>
                                        <p:tgtEl>
                                          <p:spTgt spid="4">
                                            <p:txEl>
                                              <p:pRg st="3" end="3"/>
                                            </p:txEl>
                                          </p:spTgt>
                                        </p:tgtEl>
                                        <p:attrNameLst>
                                          <p:attrName>style.visibility</p:attrName>
                                        </p:attrNameLst>
                                      </p:cBhvr>
                                      <p:to>
                                        <p:strVal val="visible"/>
                                      </p:to>
                                    </p:set>
                                    <p:animEffect transition="in" filter="strips(downLeft)">
                                      <p:cBhvr>
                                        <p:cTn id="17" dur="500"/>
                                        <p:tgtEl>
                                          <p:spTgt spid="4">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8" presetClass="entr" presetSubtype="12" fill="hold" nodeType="clickEffect">
                                  <p:stCondLst>
                                    <p:cond delay="0"/>
                                  </p:stCondLst>
                                  <p:childTnLst>
                                    <p:set>
                                      <p:cBhvr>
                                        <p:cTn id="21" dur="1" fill="hold">
                                          <p:stCondLst>
                                            <p:cond delay="0"/>
                                          </p:stCondLst>
                                        </p:cTn>
                                        <p:tgtEl>
                                          <p:spTgt spid="4">
                                            <p:txEl>
                                              <p:pRg st="5" end="5"/>
                                            </p:txEl>
                                          </p:spTgt>
                                        </p:tgtEl>
                                        <p:attrNameLst>
                                          <p:attrName>style.visibility</p:attrName>
                                        </p:attrNameLst>
                                      </p:cBhvr>
                                      <p:to>
                                        <p:strVal val="visible"/>
                                      </p:to>
                                    </p:set>
                                    <p:animEffect transition="in" filter="strips(downLeft)">
                                      <p:cBhvr>
                                        <p:cTn id="22" dur="500"/>
                                        <p:tgtEl>
                                          <p:spTgt spid="4">
                                            <p:txEl>
                                              <p:pRg st="5" end="5"/>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8" presetClass="entr" presetSubtype="12" fill="hold" nodeType="clickEffect">
                                  <p:stCondLst>
                                    <p:cond delay="0"/>
                                  </p:stCondLst>
                                  <p:childTnLst>
                                    <p:set>
                                      <p:cBhvr>
                                        <p:cTn id="26" dur="1" fill="hold">
                                          <p:stCondLst>
                                            <p:cond delay="0"/>
                                          </p:stCondLst>
                                        </p:cTn>
                                        <p:tgtEl>
                                          <p:spTgt spid="4">
                                            <p:txEl>
                                              <p:pRg st="7" end="7"/>
                                            </p:txEl>
                                          </p:spTgt>
                                        </p:tgtEl>
                                        <p:attrNameLst>
                                          <p:attrName>style.visibility</p:attrName>
                                        </p:attrNameLst>
                                      </p:cBhvr>
                                      <p:to>
                                        <p:strVal val="visible"/>
                                      </p:to>
                                    </p:set>
                                    <p:animEffect transition="in" filter="strips(downLeft)">
                                      <p:cBhvr>
                                        <p:cTn id="27" dur="500"/>
                                        <p:tgtEl>
                                          <p:spTgt spid="4">
                                            <p:txEl>
                                              <p:pRg st="7" end="7"/>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8" presetClass="entr" presetSubtype="12" fill="hold" nodeType="clickEffect">
                                  <p:stCondLst>
                                    <p:cond delay="0"/>
                                  </p:stCondLst>
                                  <p:childTnLst>
                                    <p:set>
                                      <p:cBhvr>
                                        <p:cTn id="31" dur="1" fill="hold">
                                          <p:stCondLst>
                                            <p:cond delay="0"/>
                                          </p:stCondLst>
                                        </p:cTn>
                                        <p:tgtEl>
                                          <p:spTgt spid="4">
                                            <p:txEl>
                                              <p:pRg st="9" end="9"/>
                                            </p:txEl>
                                          </p:spTgt>
                                        </p:tgtEl>
                                        <p:attrNameLst>
                                          <p:attrName>style.visibility</p:attrName>
                                        </p:attrNameLst>
                                      </p:cBhvr>
                                      <p:to>
                                        <p:strVal val="visible"/>
                                      </p:to>
                                    </p:set>
                                    <p:animEffect transition="in" filter="strips(downLeft)">
                                      <p:cBhvr>
                                        <p:cTn id="32" dur="500"/>
                                        <p:tgtEl>
                                          <p:spTgt spid="4">
                                            <p:txEl>
                                              <p:pRg st="9" end="9"/>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8" presetClass="entr" presetSubtype="12" fill="hold" nodeType="clickEffect">
                                  <p:stCondLst>
                                    <p:cond delay="0"/>
                                  </p:stCondLst>
                                  <p:childTnLst>
                                    <p:set>
                                      <p:cBhvr>
                                        <p:cTn id="36" dur="1" fill="hold">
                                          <p:stCondLst>
                                            <p:cond delay="0"/>
                                          </p:stCondLst>
                                        </p:cTn>
                                        <p:tgtEl>
                                          <p:spTgt spid="4">
                                            <p:txEl>
                                              <p:pRg st="11" end="11"/>
                                            </p:txEl>
                                          </p:spTgt>
                                        </p:tgtEl>
                                        <p:attrNameLst>
                                          <p:attrName>style.visibility</p:attrName>
                                        </p:attrNameLst>
                                      </p:cBhvr>
                                      <p:to>
                                        <p:strVal val="visible"/>
                                      </p:to>
                                    </p:set>
                                    <p:animEffect transition="in" filter="strips(downLeft)">
                                      <p:cBhvr>
                                        <p:cTn id="37" dur="500"/>
                                        <p:tgtEl>
                                          <p:spTgt spid="4">
                                            <p:txEl>
                                              <p:pRg st="11" end="11"/>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8" presetClass="entr" presetSubtype="12" fill="hold" nodeType="clickEffect">
                                  <p:stCondLst>
                                    <p:cond delay="0"/>
                                  </p:stCondLst>
                                  <p:childTnLst>
                                    <p:set>
                                      <p:cBhvr>
                                        <p:cTn id="41" dur="1" fill="hold">
                                          <p:stCondLst>
                                            <p:cond delay="0"/>
                                          </p:stCondLst>
                                        </p:cTn>
                                        <p:tgtEl>
                                          <p:spTgt spid="4">
                                            <p:txEl>
                                              <p:pRg st="13" end="13"/>
                                            </p:txEl>
                                          </p:spTgt>
                                        </p:tgtEl>
                                        <p:attrNameLst>
                                          <p:attrName>style.visibility</p:attrName>
                                        </p:attrNameLst>
                                      </p:cBhvr>
                                      <p:to>
                                        <p:strVal val="visible"/>
                                      </p:to>
                                    </p:set>
                                    <p:animEffect transition="in" filter="strips(downLeft)">
                                      <p:cBhvr>
                                        <p:cTn id="42" dur="500"/>
                                        <p:tgtEl>
                                          <p:spTgt spid="4">
                                            <p:txEl>
                                              <p:pRg st="13" end="13"/>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8" presetClass="entr" presetSubtype="12" fill="hold" nodeType="clickEffect">
                                  <p:stCondLst>
                                    <p:cond delay="0"/>
                                  </p:stCondLst>
                                  <p:childTnLst>
                                    <p:set>
                                      <p:cBhvr>
                                        <p:cTn id="46" dur="1" fill="hold">
                                          <p:stCondLst>
                                            <p:cond delay="0"/>
                                          </p:stCondLst>
                                        </p:cTn>
                                        <p:tgtEl>
                                          <p:spTgt spid="4">
                                            <p:txEl>
                                              <p:pRg st="15" end="15"/>
                                            </p:txEl>
                                          </p:spTgt>
                                        </p:tgtEl>
                                        <p:attrNameLst>
                                          <p:attrName>style.visibility</p:attrName>
                                        </p:attrNameLst>
                                      </p:cBhvr>
                                      <p:to>
                                        <p:strVal val="visible"/>
                                      </p:to>
                                    </p:set>
                                    <p:animEffect transition="in" filter="strips(downLeft)">
                                      <p:cBhvr>
                                        <p:cTn id="47" dur="500"/>
                                        <p:tgtEl>
                                          <p:spTgt spid="4">
                                            <p:txEl>
                                              <p:pRg st="15" end="15"/>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18" presetClass="entr" presetSubtype="12" fill="hold" nodeType="clickEffect">
                                  <p:stCondLst>
                                    <p:cond delay="0"/>
                                  </p:stCondLst>
                                  <p:childTnLst>
                                    <p:set>
                                      <p:cBhvr>
                                        <p:cTn id="51" dur="1" fill="hold">
                                          <p:stCondLst>
                                            <p:cond delay="0"/>
                                          </p:stCondLst>
                                        </p:cTn>
                                        <p:tgtEl>
                                          <p:spTgt spid="4">
                                            <p:txEl>
                                              <p:pRg st="17" end="17"/>
                                            </p:txEl>
                                          </p:spTgt>
                                        </p:tgtEl>
                                        <p:attrNameLst>
                                          <p:attrName>style.visibility</p:attrName>
                                        </p:attrNameLst>
                                      </p:cBhvr>
                                      <p:to>
                                        <p:strVal val="visible"/>
                                      </p:to>
                                    </p:set>
                                    <p:animEffect transition="in" filter="strips(downLeft)">
                                      <p:cBhvr>
                                        <p:cTn id="52" dur="500"/>
                                        <p:tgtEl>
                                          <p:spTgt spid="4">
                                            <p:txEl>
                                              <p:pRg st="17" end="17"/>
                                            </p:txEl>
                                          </p:spTgt>
                                        </p:tgtEl>
                                      </p:cBhvr>
                                    </p:animEffect>
                                  </p:childTnLst>
                                </p:cTn>
                              </p:par>
                            </p:childTnLst>
                          </p:cTn>
                        </p:par>
                      </p:childTnLst>
                    </p:cTn>
                  </p:par>
                  <p:par>
                    <p:cTn id="53" fill="hold">
                      <p:stCondLst>
                        <p:cond delay="indefinite"/>
                      </p:stCondLst>
                      <p:childTnLst>
                        <p:par>
                          <p:cTn id="54" fill="hold">
                            <p:stCondLst>
                              <p:cond delay="0"/>
                            </p:stCondLst>
                            <p:childTnLst>
                              <p:par>
                                <p:cTn id="55" presetID="18" presetClass="entr" presetSubtype="12" fill="hold" nodeType="clickEffect">
                                  <p:stCondLst>
                                    <p:cond delay="0"/>
                                  </p:stCondLst>
                                  <p:childTnLst>
                                    <p:set>
                                      <p:cBhvr>
                                        <p:cTn id="56" dur="1" fill="hold">
                                          <p:stCondLst>
                                            <p:cond delay="0"/>
                                          </p:stCondLst>
                                        </p:cTn>
                                        <p:tgtEl>
                                          <p:spTgt spid="4">
                                            <p:txEl>
                                              <p:pRg st="18" end="18"/>
                                            </p:txEl>
                                          </p:spTgt>
                                        </p:tgtEl>
                                        <p:attrNameLst>
                                          <p:attrName>style.visibility</p:attrName>
                                        </p:attrNameLst>
                                      </p:cBhvr>
                                      <p:to>
                                        <p:strVal val="visible"/>
                                      </p:to>
                                    </p:set>
                                    <p:animEffect transition="in" filter="strips(downLeft)">
                                      <p:cBhvr>
                                        <p:cTn id="57" dur="500"/>
                                        <p:tgtEl>
                                          <p:spTgt spid="4">
                                            <p:txEl>
                                              <p:pRg st="18" end="1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253218"/>
          </a:xfrm>
        </p:spPr>
        <p:txBody>
          <a:bodyPr>
            <a:normAutofit fontScale="90000"/>
          </a:bodyPr>
          <a:lstStyle/>
          <a:p>
            <a:r>
              <a:rPr lang="en-US" b="1" dirty="0"/>
              <a:t>Follow Up?</a:t>
            </a:r>
            <a:endParaRPr lang="en-US" dirty="0"/>
          </a:p>
        </p:txBody>
      </p:sp>
      <p:sp>
        <p:nvSpPr>
          <p:cNvPr id="3" name="Content Placeholder 2"/>
          <p:cNvSpPr>
            <a:spLocks noGrp="1"/>
          </p:cNvSpPr>
          <p:nvPr>
            <p:ph sz="half" idx="1"/>
          </p:nvPr>
        </p:nvSpPr>
        <p:spPr>
          <a:xfrm>
            <a:off x="457200" y="725802"/>
            <a:ext cx="5200328" cy="5839403"/>
          </a:xfrm>
        </p:spPr>
        <p:txBody>
          <a:bodyPr>
            <a:noAutofit/>
          </a:bodyPr>
          <a:lstStyle/>
          <a:p>
            <a:pPr lvl="0">
              <a:buClr>
                <a:srgbClr val="E74CFF"/>
              </a:buClr>
            </a:pPr>
            <a:r>
              <a:rPr lang="en-US" sz="1400" b="1" dirty="0">
                <a:latin typeface="+mj-lt"/>
              </a:rPr>
              <a:t>Morley, L. (2015) Troubling Intra-Actions: Gender, Neo-liberalism and Research in the Global Academy. </a:t>
            </a:r>
            <a:r>
              <a:rPr lang="en-US" sz="1400" b="1" i="1" dirty="0">
                <a:latin typeface="+mj-lt"/>
              </a:rPr>
              <a:t>Journal of Education Policy</a:t>
            </a:r>
            <a:r>
              <a:rPr lang="en-US" sz="1400" b="1" dirty="0">
                <a:latin typeface="+mj-lt"/>
              </a:rPr>
              <a:t>. </a:t>
            </a:r>
            <a:r>
              <a:rPr lang="en-US" sz="1400" dirty="0"/>
              <a:t>http://dx.doi.org/10.1080/02680939.2015.1062919</a:t>
            </a:r>
            <a:r>
              <a:rPr lang="en-GB" sz="1400" dirty="0"/>
              <a:t> </a:t>
            </a:r>
            <a:endParaRPr lang="en-US" sz="1400" b="1" dirty="0" smtClean="0">
              <a:latin typeface="+mj-lt"/>
            </a:endParaRPr>
          </a:p>
          <a:p>
            <a:pPr lvl="0">
              <a:buClr>
                <a:srgbClr val="E74CFF"/>
              </a:buClr>
            </a:pPr>
            <a:endParaRPr lang="en-US" sz="1400" b="1" dirty="0" smtClean="0">
              <a:latin typeface="+mj-lt"/>
            </a:endParaRPr>
          </a:p>
          <a:p>
            <a:pPr lvl="0">
              <a:buClr>
                <a:srgbClr val="E74CFF"/>
              </a:buClr>
            </a:pPr>
            <a:r>
              <a:rPr lang="en-US" sz="1400" b="1" dirty="0" smtClean="0">
                <a:latin typeface="+mj-lt"/>
              </a:rPr>
              <a:t>Morley</a:t>
            </a:r>
            <a:r>
              <a:rPr lang="en-US" sz="1400" b="1" dirty="0">
                <a:latin typeface="+mj-lt"/>
              </a:rPr>
              <a:t>, L. et al. (in press, 2015) </a:t>
            </a:r>
            <a:r>
              <a:rPr lang="en-GB" sz="1400" b="1" dirty="0">
                <a:latin typeface="+mj-lt"/>
              </a:rPr>
              <a:t>Managing Modern Malaysia: Women in Higher Education Leadership. In, </a:t>
            </a:r>
            <a:r>
              <a:rPr lang="en-AU" sz="1400" b="1" dirty="0">
                <a:latin typeface="+mj-lt"/>
              </a:rPr>
              <a:t>Eggins, H. </a:t>
            </a:r>
            <a:r>
              <a:rPr lang="en-AU" sz="1400" b="1" dirty="0" smtClean="0">
                <a:latin typeface="+mj-lt"/>
              </a:rPr>
              <a:t>(</a:t>
            </a:r>
            <a:r>
              <a:rPr lang="en-AU" sz="1400" b="1" dirty="0">
                <a:latin typeface="+mj-lt"/>
              </a:rPr>
              <a:t>Ed) </a:t>
            </a:r>
            <a:r>
              <a:rPr lang="en-GB" sz="1400" b="1" i="1" dirty="0">
                <a:latin typeface="+mj-lt"/>
              </a:rPr>
              <a:t>The Changing Role of Women in Higher Education: Academic and Leadership Challenges</a:t>
            </a:r>
            <a:r>
              <a:rPr lang="en-GB" sz="1400" b="1" dirty="0">
                <a:latin typeface="+mj-lt"/>
              </a:rPr>
              <a:t>. Dordrecht: Springer Publications. </a:t>
            </a:r>
          </a:p>
          <a:p>
            <a:pPr marL="0" indent="0">
              <a:buClr>
                <a:srgbClr val="E74CFF"/>
              </a:buClr>
              <a:buFontTx/>
              <a:buNone/>
              <a:defRPr/>
            </a:pPr>
            <a:endParaRPr lang="en-GB" sz="1400" b="1" dirty="0">
              <a:solidFill>
                <a:schemeClr val="tx2"/>
              </a:solidFill>
              <a:latin typeface="+mj-lt"/>
            </a:endParaRPr>
          </a:p>
          <a:p>
            <a:pPr>
              <a:buClr>
                <a:srgbClr val="E74CFF"/>
              </a:buClr>
              <a:defRPr/>
            </a:pPr>
            <a:r>
              <a:rPr lang="en-GB" sz="1400" b="1" dirty="0">
                <a:solidFill>
                  <a:srgbClr val="FFFFFF"/>
                </a:solidFill>
                <a:latin typeface="+mj-lt"/>
              </a:rPr>
              <a:t>Morley, L. (I2014) Lost Leaders: Women in the Global Academy. </a:t>
            </a:r>
            <a:r>
              <a:rPr lang="en-GB" sz="1400" b="1" i="1" dirty="0">
                <a:solidFill>
                  <a:srgbClr val="FFFFFF"/>
                </a:solidFill>
                <a:latin typeface="+mj-lt"/>
              </a:rPr>
              <a:t>Higher Education Research and Development </a:t>
            </a:r>
            <a:r>
              <a:rPr lang="en-US" sz="1400" b="1" dirty="0">
                <a:solidFill>
                  <a:srgbClr val="FFFFFF"/>
                </a:solidFill>
                <a:latin typeface="+mj-lt"/>
              </a:rPr>
              <a:t>33 (1) 111–125.</a:t>
            </a:r>
            <a:r>
              <a:rPr lang="en-GB" sz="1400" b="1" dirty="0">
                <a:solidFill>
                  <a:srgbClr val="FFFFFF"/>
                </a:solidFill>
                <a:latin typeface="+mj-lt"/>
              </a:rPr>
              <a:t> </a:t>
            </a:r>
            <a:endParaRPr lang="en-GB" sz="1400" b="1" i="1" dirty="0">
              <a:solidFill>
                <a:srgbClr val="FFFFFF"/>
              </a:solidFill>
              <a:latin typeface="+mj-lt"/>
            </a:endParaRPr>
          </a:p>
          <a:p>
            <a:pPr>
              <a:buClr>
                <a:srgbClr val="E74CFF"/>
              </a:buClr>
              <a:defRPr/>
            </a:pPr>
            <a:endParaRPr lang="en-GB" sz="1400" b="1" dirty="0">
              <a:solidFill>
                <a:srgbClr val="FFFFFF"/>
              </a:solidFill>
              <a:latin typeface="+mj-lt"/>
            </a:endParaRPr>
          </a:p>
          <a:p>
            <a:pPr>
              <a:buClr>
                <a:srgbClr val="E74CFF"/>
              </a:buClr>
              <a:defRPr/>
            </a:pPr>
            <a:r>
              <a:rPr lang="en-GB" sz="1400" b="1" dirty="0">
                <a:solidFill>
                  <a:srgbClr val="FFFFFF"/>
                </a:solidFill>
                <a:latin typeface="+mj-lt"/>
              </a:rPr>
              <a:t>Morley, L. (2013) "The Rules of the Game: Women and the Leaderist Turn in Higher Education " </a:t>
            </a:r>
            <a:r>
              <a:rPr lang="en-GB" sz="1400" b="1" i="1" dirty="0">
                <a:solidFill>
                  <a:srgbClr val="FFFFFF"/>
                </a:solidFill>
                <a:latin typeface="+mj-lt"/>
              </a:rPr>
              <a:t>Gender and Education</a:t>
            </a:r>
            <a:r>
              <a:rPr lang="en-GB" sz="1400" b="1" dirty="0">
                <a:solidFill>
                  <a:srgbClr val="FFFFFF"/>
                </a:solidFill>
                <a:latin typeface="+mj-lt"/>
              </a:rPr>
              <a:t>. 25(1):116-131.</a:t>
            </a:r>
          </a:p>
          <a:p>
            <a:pPr>
              <a:buClr>
                <a:srgbClr val="E74CFF"/>
              </a:buClr>
              <a:defRPr/>
            </a:pPr>
            <a:endParaRPr lang="en-GB" sz="1400" b="1" dirty="0">
              <a:solidFill>
                <a:srgbClr val="FFFFFF"/>
              </a:solidFill>
              <a:latin typeface="+mj-lt"/>
            </a:endParaRPr>
          </a:p>
          <a:p>
            <a:pPr>
              <a:buClr>
                <a:srgbClr val="E74CFF"/>
              </a:buClr>
              <a:defRPr/>
            </a:pPr>
            <a:r>
              <a:rPr lang="en-GB" sz="1400" b="1" dirty="0">
                <a:solidFill>
                  <a:srgbClr val="FFFFFF"/>
                </a:solidFill>
                <a:latin typeface="+mj-lt"/>
              </a:rPr>
              <a:t>Morley, L. (2013) Women and Higher Education Leadership: Absences and Aspirations. </a:t>
            </a:r>
            <a:r>
              <a:rPr lang="en-GB" sz="1400" b="1" i="1" dirty="0">
                <a:solidFill>
                  <a:srgbClr val="FFFFFF"/>
                </a:solidFill>
                <a:latin typeface="+mj-lt"/>
              </a:rPr>
              <a:t>Stimulus Paper for the Leadership Foundation for Higher Education.</a:t>
            </a:r>
          </a:p>
          <a:p>
            <a:pPr>
              <a:buClr>
                <a:srgbClr val="E74CFF"/>
              </a:buClr>
              <a:defRPr/>
            </a:pPr>
            <a:endParaRPr lang="en-GB" sz="1400" b="1" i="1" dirty="0">
              <a:solidFill>
                <a:srgbClr val="FFFFFF"/>
              </a:solidFill>
              <a:latin typeface="+mj-lt"/>
            </a:endParaRPr>
          </a:p>
          <a:p>
            <a:pPr>
              <a:buClr>
                <a:srgbClr val="E74CFF"/>
              </a:buClr>
              <a:defRPr/>
            </a:pPr>
            <a:r>
              <a:rPr lang="en-GB" sz="1400" b="1" dirty="0">
                <a:solidFill>
                  <a:srgbClr val="FFFFFF"/>
                </a:solidFill>
                <a:latin typeface="+mj-lt"/>
              </a:rPr>
              <a:t>Morley, L. (2013) International Trends in Women</a:t>
            </a:r>
            <a:r>
              <a:rPr lang="ja-JP" altLang="en-GB" sz="1400" b="1" dirty="0">
                <a:solidFill>
                  <a:srgbClr val="FFFFFF"/>
                </a:solidFill>
                <a:latin typeface="+mj-lt"/>
              </a:rPr>
              <a:t>’</a:t>
            </a:r>
            <a:r>
              <a:rPr lang="en-GB" sz="1400" b="1" dirty="0">
                <a:solidFill>
                  <a:srgbClr val="FFFFFF"/>
                </a:solidFill>
                <a:latin typeface="+mj-lt"/>
              </a:rPr>
              <a:t>s Leadership in Higher Education In, T. Gore, and Stiasny, M (eds) </a:t>
            </a:r>
            <a:r>
              <a:rPr lang="en-GB" sz="1400" b="1" i="1" dirty="0">
                <a:solidFill>
                  <a:srgbClr val="FFFFFF"/>
                </a:solidFill>
                <a:latin typeface="+mj-lt"/>
              </a:rPr>
              <a:t>Going Global</a:t>
            </a:r>
            <a:r>
              <a:rPr lang="en-GB" sz="1400" b="1" dirty="0">
                <a:solidFill>
                  <a:srgbClr val="FFFFFF"/>
                </a:solidFill>
                <a:latin typeface="+mj-lt"/>
              </a:rPr>
              <a:t>. London, Emerald Press.</a:t>
            </a:r>
          </a:p>
          <a:p>
            <a:endParaRPr lang="en-US" sz="1400" dirty="0">
              <a:latin typeface="+mj-lt"/>
            </a:endParaRPr>
          </a:p>
          <a:p>
            <a:endParaRPr lang="en-US" sz="1400" dirty="0">
              <a:latin typeface="+mj-lt"/>
            </a:endParaRPr>
          </a:p>
        </p:txBody>
      </p:sp>
      <p:pic>
        <p:nvPicPr>
          <p:cNvPr id="5" name="Content Placeholder 4"/>
          <p:cNvPicPr>
            <a:picLocks noGrp="1"/>
          </p:cNvPicPr>
          <p:nvPr>
            <p:ph sz="half" idx="2"/>
          </p:nvPr>
        </p:nvPicPr>
        <p:blipFill rotWithShape="1">
          <a:blip r:embed="rId2" cstate="email">
            <a:extLst>
              <a:ext uri="{28A0092B-C50C-407E-A947-70E740481C1C}">
                <a14:useLocalDpi xmlns:a14="http://schemas.microsoft.com/office/drawing/2010/main" val="0"/>
              </a:ext>
            </a:extLst>
          </a:blip>
          <a:srcRect l="21520" r="21520"/>
          <a:stretch/>
        </p:blipFill>
        <p:spPr bwMode="auto">
          <a:xfrm>
            <a:off x="5937930" y="874262"/>
            <a:ext cx="3001954" cy="5690944"/>
          </a:xfrm>
          <a:prstGeom prst="rect">
            <a:avLst/>
          </a:prstGeom>
          <a:noFill/>
          <a:ln>
            <a:noFill/>
          </a:ln>
          <a:extLst>
            <a:ext uri="{53640926-AAD7-44d8-BBD7-CCE9431645EC}">
              <a14:shadowObscured xmlns:a14="http://schemas.microsoft.com/office/drawing/2010/main" xmlns=""/>
            </a:ext>
          </a:extLst>
        </p:spPr>
      </p:pic>
    </p:spTree>
    <p:extLst>
      <p:ext uri="{BB962C8B-B14F-4D97-AF65-F5344CB8AC3E}">
        <p14:creationId xmlns:p14="http://schemas.microsoft.com/office/powerpoint/2010/main" val="2724219078"/>
      </p:ext>
    </p:extLst>
  </p:cSld>
  <p:clrMapOvr>
    <a:masterClrMapping/>
  </p:clrMapOvr>
  <p:timing>
    <p:tnLst>
      <p:par>
        <p:cTn id="1" dur="indefinite" restart="never" nodeType="tmRoot"/>
      </p:par>
    </p:tnLst>
  </p:timing>
</p:sld>
</file>

<file path=ppt/theme/theme1.xml><?xml version="1.0" encoding="utf-8"?>
<a:theme xmlns:a="http://schemas.openxmlformats.org/drawingml/2006/main" name=" Black ">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Black .thmx</Template>
  <TotalTime>0</TotalTime>
  <Words>1170</Words>
  <Application>Microsoft Office PowerPoint</Application>
  <PresentationFormat>On-screen Show (4:3)</PresentationFormat>
  <Paragraphs>221</Paragraphs>
  <Slides>15</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15</vt:i4>
      </vt:variant>
    </vt:vector>
  </HeadingPairs>
  <TitlesOfParts>
    <vt:vector size="20" baseType="lpstr">
      <vt:lpstr>ＭＳ Ｐゴシック</vt:lpstr>
      <vt:lpstr>Arial</vt:lpstr>
      <vt:lpstr>Calibri</vt:lpstr>
      <vt:lpstr>Wingdings</vt:lpstr>
      <vt:lpstr> Black </vt:lpstr>
      <vt:lpstr>Troubling Intra-actions:  Gender, Neo-liberalism and Research  in the Global Academy</vt:lpstr>
      <vt:lpstr>Provocations</vt:lpstr>
      <vt:lpstr>Neoliberalism and Central Change Processes in the Political Economy</vt:lpstr>
      <vt:lpstr>Entangling Research and Neo-Liberalism?</vt:lpstr>
      <vt:lpstr>The Affective Economy </vt:lpstr>
      <vt:lpstr>Financialisation of Research: A Truth about its Quality?</vt:lpstr>
      <vt:lpstr>Why Does it Matter?</vt:lpstr>
      <vt:lpstr>Disqualifying Counter-Hegemonic Discourses?</vt:lpstr>
      <vt:lpstr>Barad’s Theory of Intra-Action (2007)</vt:lpstr>
      <vt:lpstr>PowerPoint Presentation</vt:lpstr>
      <vt:lpstr>Women’s Credibility Deficit</vt:lpstr>
      <vt:lpstr>Absent Talent: Women in Research and Academic Leadership (2012-1013). </vt:lpstr>
      <vt:lpstr>Do Women Matter in the Research Economy? </vt:lpstr>
      <vt:lpstr>In Summary</vt:lpstr>
      <vt:lpstr>Follow Up?</vt:lpstr>
    </vt:vector>
  </TitlesOfParts>
  <Company>Univesrity of Sussex</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John Pryor</dc:creator>
  <cp:lastModifiedBy>Heather Stanley</cp:lastModifiedBy>
  <cp:revision>325</cp:revision>
  <cp:lastPrinted>2014-01-28T09:55:20Z</cp:lastPrinted>
  <dcterms:created xsi:type="dcterms:W3CDTF">2014-01-26T18:11:45Z</dcterms:created>
  <dcterms:modified xsi:type="dcterms:W3CDTF">2015-11-09T14:17:10Z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AdHocReviewCycleID">
    <vt:i4>-1985238611</vt:i4>
  </property>
  <property fmtid="{D5CDD505-2E9C-101B-9397-08002B2CF9AE}" pid="3" name="_NewReviewCycle">
    <vt:lpwstr/>
  </property>
  <property fmtid="{D5CDD505-2E9C-101B-9397-08002B2CF9AE}" pid="4" name="_EmailSubject">
    <vt:lpwstr/>
  </property>
  <property fmtid="{D5CDD505-2E9C-101B-9397-08002B2CF9AE}" pid="5" name="_AuthorEmail">
    <vt:lpwstr>j.b.pryor@sussex.ac.uk</vt:lpwstr>
  </property>
  <property fmtid="{D5CDD505-2E9C-101B-9397-08002B2CF9AE}" pid="6" name="_AuthorEmailDisplayName">
    <vt:lpwstr>John Pryor</vt:lpwstr>
  </property>
</Properties>
</file>