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7"/>
  </p:notesMasterIdLst>
  <p:handoutMasterIdLst>
    <p:handoutMasterId r:id="rId28"/>
  </p:handoutMasterIdLst>
  <p:sldIdLst>
    <p:sldId id="256" r:id="rId10"/>
    <p:sldId id="259" r:id="rId11"/>
    <p:sldId id="264" r:id="rId12"/>
    <p:sldId id="260" r:id="rId13"/>
    <p:sldId id="265" r:id="rId14"/>
    <p:sldId id="261" r:id="rId15"/>
    <p:sldId id="281" r:id="rId16"/>
    <p:sldId id="262" r:id="rId17"/>
    <p:sldId id="272" r:id="rId18"/>
    <p:sldId id="267" r:id="rId19"/>
    <p:sldId id="269" r:id="rId20"/>
    <p:sldId id="266" r:id="rId21"/>
    <p:sldId id="270" r:id="rId22"/>
    <p:sldId id="273" r:id="rId23"/>
    <p:sldId id="274" r:id="rId24"/>
    <p:sldId id="275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DDD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6395" autoAdjust="0"/>
  </p:normalViewPr>
  <p:slideViewPr>
    <p:cSldViewPr snapToGrid="0" showGuides="1">
      <p:cViewPr varScale="1">
        <p:scale>
          <a:sx n="86" d="100"/>
          <a:sy n="86" d="100"/>
        </p:scale>
        <p:origin x="1243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12/12/2018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12/12/2018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39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18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4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0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974639d66a384176ff7e8b8227a9819b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131222-strochlic-roma-tease_neuksk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_86100305_picromadel10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8.xml"/><Relationship Id="rId5" Type="http://schemas.openxmlformats.org/officeDocument/2006/relationships/image" Target="file:////var/folders/pj/jf87lvcx1mv9rlvks4w0n0gc000byl/T/com.microsoft.Word/WebArchiveCopyPasteTempFiles/_86092180_picromadel1.jpg" TargetMode="Externa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Gypsies_02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roma_kids_2989793b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irishexaminer.com/ireland/traveller-and-roma-students-graduate-470202.html" TargetMode="External"/><Relationship Id="rId1" Type="http://schemas.openxmlformats.org/officeDocument/2006/relationships/slideLayout" Target="../slideLayouts/slideLayout9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07/s10734-017-0224-z" TargetMode="External"/><Relationship Id="rId2" Type="http://schemas.openxmlformats.org/officeDocument/2006/relationships/hyperlink" Target="http://www.tandfonline.com/doi/full/10.1080/10564934.2017.128033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sidehighered.com/news/2016/06/03/only-tiny-minority-roma-enter-higher-education-europe" TargetMode="External"/><Relationship Id="rId5" Type="http://schemas.openxmlformats.org/officeDocument/2006/relationships/hyperlink" Target="https://www.timeshighereducation.com/blog/higher-education-must-not-exclude-roma-communities" TargetMode="External"/><Relationship Id="rId4" Type="http://schemas.openxmlformats.org/officeDocument/2006/relationships/hyperlink" Target="https://www.timeshighereducation.com/news/roma-the-uks-forgotten-higher-education-minorit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sussex.ac.uk/education/cheer/researchprojects/rise" TargetMode="External"/><Relationship Id="rId5" Type="http://schemas.openxmlformats.org/officeDocument/2006/relationships/hyperlink" Target="https://www.facebook.com/groups/CHEERSussex/" TargetMode="External"/><Relationship Id="rId4" Type="http://schemas.openxmlformats.org/officeDocument/2006/relationships/hyperlink" Target="http://www.sussex.ac.uk/educ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2999" y="3364388"/>
            <a:ext cx="6858000" cy="624580"/>
          </a:xfrm>
        </p:spPr>
        <p:txBody>
          <a:bodyPr/>
          <a:lstStyle/>
          <a:p>
            <a:r>
              <a:rPr lang="en-GB" sz="2000" b="1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2385" y="748146"/>
            <a:ext cx="8345977" cy="2094807"/>
          </a:xfrm>
        </p:spPr>
        <p:txBody>
          <a:bodyPr>
            <a:normAutofit/>
          </a:bodyPr>
          <a:lstStyle/>
          <a:p>
            <a:r>
              <a:rPr lang="en-US" sz="3600" b="1" dirty="0"/>
              <a:t>Thinking Differently about </a:t>
            </a:r>
            <a:br>
              <a:rPr lang="en-US" sz="3600" b="1" dirty="0"/>
            </a:br>
            <a:r>
              <a:rPr lang="en-US" sz="3600" b="1" dirty="0"/>
              <a:t>the Roma in Higher Education: </a:t>
            </a:r>
            <a:br>
              <a:rPr lang="en-US" sz="3600" b="1" dirty="0"/>
            </a:br>
            <a:r>
              <a:rPr lang="en-US" sz="3600" dirty="0"/>
              <a:t>Beyond Sex, Slums and Special Schools, </a:t>
            </a:r>
            <a:br>
              <a:rPr lang="en-US" sz="3600" dirty="0"/>
            </a:br>
            <a:r>
              <a:rPr lang="en-US" sz="3600" dirty="0"/>
              <a:t>and Towards Epistemic Inclusion!</a:t>
            </a:r>
            <a:endParaRPr lang="en-GB" sz="40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49383" y="428033"/>
            <a:ext cx="8620298" cy="491443"/>
          </a:xfrm>
        </p:spPr>
        <p:txBody>
          <a:bodyPr>
            <a:normAutofit fontScale="25000" lnSpcReduction="20000"/>
          </a:bodyPr>
          <a:lstStyle/>
          <a:p>
            <a:endParaRPr lang="sv-SE" sz="12800" b="1" dirty="0">
              <a:solidFill>
                <a:srgbClr val="114DDD"/>
              </a:solidFill>
            </a:endParaRPr>
          </a:p>
          <a:p>
            <a:r>
              <a:rPr lang="sv-SE" sz="11200" b="1" dirty="0">
                <a:solidFill>
                  <a:srgbClr val="114DDD"/>
                </a:solidFill>
              </a:rPr>
              <a:t>Defying the Default Deficit Construction</a:t>
            </a:r>
          </a:p>
          <a:p>
            <a:endParaRPr lang="en-GB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ECDDD51-00BA-BB41-8EB6-D421C734B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449" y="-2751"/>
            <a:ext cx="2841408" cy="4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3075" name="Picture 1" descr="/var/folders/pj/jf87lvcx1mv9rlvks4w0n0gc000byl/T/com.microsoft.Word/WebArchiveCopyPasteTempFiles/974639d66a384176ff7e8b8227a9819b.JPG">
            <a:extLst>
              <a:ext uri="{FF2B5EF4-FFF2-40B4-BE49-F238E27FC236}">
                <a16:creationId xmlns:a16="http://schemas.microsoft.com/office/drawing/2014/main" id="{F17622B9-EDB8-974D-ACF5-F44E6460C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6225" y="2086494"/>
            <a:ext cx="4271632" cy="313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786" y="1532274"/>
            <a:ext cx="4245041" cy="4012316"/>
          </a:xfrm>
        </p:spPr>
        <p:txBody>
          <a:bodyPr>
            <a:normAutofit fontScale="92500" lnSpcReduction="20000"/>
          </a:bodyPr>
          <a:lstStyle/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How to speak/write about/research the Roma without:</a:t>
            </a:r>
            <a:endParaRPr lang="en-US" sz="1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700" b="1" dirty="0"/>
              <a:t>Degenerating into racially objectifying discourses, hyperbole/ sensationalism about: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Material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Economic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Social</a:t>
            </a:r>
          </a:p>
          <a:p>
            <a:pPr marL="628650" lvl="1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300" b="1" dirty="0"/>
              <a:t>Affective disadvantage and deprivation?</a:t>
            </a:r>
          </a:p>
          <a:p>
            <a:pPr algn="l">
              <a:buClr>
                <a:srgbClr val="114DDD"/>
              </a:buClr>
            </a:pPr>
            <a:endParaRPr lang="en-GB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How to challenge the relentless production and reproduction of marginality and fragility</a:t>
            </a:r>
          </a:p>
          <a:p>
            <a:pPr algn="l">
              <a:buClr>
                <a:srgbClr val="114DDD"/>
              </a:buClr>
            </a:pPr>
            <a:endParaRPr lang="en-GB" b="1" dirty="0"/>
          </a:p>
          <a:p>
            <a:pPr algn="l">
              <a:buClr>
                <a:srgbClr val="114DDD"/>
              </a:buClr>
            </a:pPr>
            <a:r>
              <a:rPr lang="en-GB" sz="1900" b="1" dirty="0"/>
              <a:t>How to undo:</a:t>
            </a:r>
            <a:endParaRPr lang="en-US" sz="19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 err="1"/>
              <a:t>Romaphobia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114DDD"/>
                </a:solidFill>
              </a:rPr>
              <a:t>(</a:t>
            </a:r>
            <a:r>
              <a:rPr lang="en-US" sz="1400" b="1" dirty="0" err="1">
                <a:solidFill>
                  <a:srgbClr val="114DDD"/>
                </a:solidFill>
              </a:rPr>
              <a:t>McGarry</a:t>
            </a:r>
            <a:r>
              <a:rPr lang="en-US" sz="1400" b="1" dirty="0">
                <a:solidFill>
                  <a:srgbClr val="114DDD"/>
                </a:solidFill>
              </a:rPr>
              <a:t>, 2017)</a:t>
            </a:r>
            <a:endParaRPr lang="en-US" sz="14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Anti-</a:t>
            </a:r>
            <a:r>
              <a:rPr lang="en-US" sz="1400" b="1" dirty="0" err="1"/>
              <a:t>Gypsyism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114DDD"/>
                </a:solidFill>
              </a:rPr>
              <a:t>(</a:t>
            </a:r>
            <a:r>
              <a:rPr lang="en-US" sz="1400" b="1" dirty="0" err="1">
                <a:solidFill>
                  <a:srgbClr val="114DDD"/>
                </a:solidFill>
              </a:rPr>
              <a:t>Izsák</a:t>
            </a:r>
            <a:r>
              <a:rPr lang="en-US" sz="1400" b="1" dirty="0">
                <a:solidFill>
                  <a:srgbClr val="114DDD"/>
                </a:solidFill>
              </a:rPr>
              <a:t>, 2015)</a:t>
            </a:r>
            <a:r>
              <a:rPr lang="sv-SE" sz="1400" b="1" dirty="0">
                <a:solidFill>
                  <a:srgbClr val="114DDD"/>
                </a:solidFill>
              </a:rPr>
              <a:t> </a:t>
            </a:r>
            <a:br>
              <a:rPr lang="en-US" sz="1600" b="1" dirty="0"/>
            </a:br>
            <a:endParaRPr lang="en-GB" sz="800" b="1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91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E7FA4D47-D26B-204B-B828-97FB0A3CF4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Global Roma: </a:t>
            </a:r>
          </a:p>
          <a:p>
            <a:r>
              <a:rPr lang="en-US" sz="2800" b="1" dirty="0">
                <a:solidFill>
                  <a:srgbClr val="114DDD"/>
                </a:solidFill>
              </a:rPr>
              <a:t>Activism, Advocacy, Resistance, Influence</a:t>
            </a:r>
            <a:endParaRPr lang="sv-SE" sz="2800" b="1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9D3DA5-7CCC-324F-A5CA-C8829E346D6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2145404" y="-270400"/>
            <a:ext cx="1637403" cy="53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6147" name="Picture 15" descr="/var/folders/pj/jf87lvcx1mv9rlvks4w0n0gc000byl/T/com.microsoft.Word/WebArchiveCopyPasteTempFiles/131222-strochlic-roma-tease_neuksk">
            <a:extLst>
              <a:ext uri="{FF2B5EF4-FFF2-40B4-BE49-F238E27FC236}">
                <a16:creationId xmlns:a16="http://schemas.microsoft.com/office/drawing/2014/main" id="{8098AE91-7B31-974A-9817-39806AF2D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2171700"/>
            <a:ext cx="4337006" cy="302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140414" y="1984627"/>
            <a:ext cx="409698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Approximately </a:t>
            </a:r>
            <a:r>
              <a:rPr lang="en-US" sz="1600" b="1" dirty="0">
                <a:solidFill>
                  <a:srgbClr val="114DDD"/>
                </a:solidFill>
              </a:rPr>
              <a:t>20 million </a:t>
            </a:r>
            <a:r>
              <a:rPr lang="en-US" sz="1600" b="1" dirty="0">
                <a:solidFill>
                  <a:schemeClr val="bg1"/>
                </a:solidFill>
              </a:rPr>
              <a:t>worldwide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More than half of the </a:t>
            </a:r>
            <a:r>
              <a:rPr lang="en-US" sz="1600" b="1" dirty="0">
                <a:solidFill>
                  <a:srgbClr val="114DDD"/>
                </a:solidFill>
              </a:rPr>
              <a:t>10-12 million </a:t>
            </a:r>
            <a:r>
              <a:rPr lang="en-US" sz="1600" b="1" dirty="0">
                <a:solidFill>
                  <a:schemeClr val="bg1"/>
                </a:solidFill>
              </a:rPr>
              <a:t>European Roma live in EU countries, comprising Europe’s largest ethnic minority. 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Over a million live in the </a:t>
            </a:r>
            <a:r>
              <a:rPr lang="en-US" sz="1600" b="1" dirty="0">
                <a:solidFill>
                  <a:srgbClr val="114DDD"/>
                </a:solidFill>
              </a:rPr>
              <a:t>United States </a:t>
            </a:r>
            <a:r>
              <a:rPr lang="en-US" sz="1200" b="1" dirty="0">
                <a:solidFill>
                  <a:srgbClr val="114DDD"/>
                </a:solidFill>
              </a:rPr>
              <a:t>(Brooks, 2012)</a:t>
            </a:r>
            <a:endParaRPr lang="sv-SE" sz="1200" b="1" dirty="0">
              <a:solidFill>
                <a:srgbClr val="114DDD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chemeClr val="bg1"/>
                </a:solidFill>
              </a:rPr>
              <a:t>Roma live in </a:t>
            </a:r>
            <a:r>
              <a:rPr lang="en-US" sz="1600" b="1" dirty="0">
                <a:solidFill>
                  <a:srgbClr val="114DDD"/>
                </a:solidFill>
              </a:rPr>
              <a:t>the Americas: </a:t>
            </a:r>
            <a:br>
              <a:rPr lang="en-US" sz="1600" b="1" dirty="0">
                <a:solidFill>
                  <a:srgbClr val="114DDD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in Argentina, Brazil, Canada, Chile, Colombia, Ecuador and Peru 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rgbClr val="114DDD"/>
                </a:solidFill>
              </a:rPr>
              <a:t>(Human Rights Council, 2016)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100,000 live in </a:t>
            </a:r>
            <a:r>
              <a:rPr lang="en-US" sz="1600" b="1" dirty="0">
                <a:solidFill>
                  <a:srgbClr val="114DDD"/>
                </a:solidFill>
              </a:rPr>
              <a:t>Australia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rgbClr val="114DDD"/>
                </a:solidFill>
              </a:rPr>
              <a:t>(Sayer, 2017)</a:t>
            </a:r>
            <a:r>
              <a:rPr lang="sv-SE" sz="1200" b="1" dirty="0">
                <a:solidFill>
                  <a:srgbClr val="114DDD"/>
                </a:solidFill>
              </a:rPr>
              <a:t> 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chemeClr val="bg1"/>
                </a:solidFill>
              </a:rPr>
              <a:t>Roma live in </a:t>
            </a:r>
            <a:r>
              <a:rPr lang="sv-SE" sz="1600" b="1" dirty="0">
                <a:solidFill>
                  <a:srgbClr val="114DDD"/>
                </a:solidFill>
              </a:rPr>
              <a:t>West and South Asia </a:t>
            </a:r>
            <a:r>
              <a:rPr lang="sv-SE" sz="1600" b="1" dirty="0">
                <a:solidFill>
                  <a:schemeClr val="bg1"/>
                </a:solidFill>
              </a:rPr>
              <a:t>and </a:t>
            </a:r>
            <a:r>
              <a:rPr lang="sv-SE" sz="1600" b="1" dirty="0">
                <a:solidFill>
                  <a:srgbClr val="114DDD"/>
                </a:solidFill>
              </a:rPr>
              <a:t>North </a:t>
            </a:r>
            <a:r>
              <a:rPr lang="sv-SE" sz="1600" b="1" dirty="0" err="1">
                <a:solidFill>
                  <a:srgbClr val="114DDD"/>
                </a:solidFill>
              </a:rPr>
              <a:t>Africa</a:t>
            </a:r>
            <a:r>
              <a:rPr lang="sv-SE" sz="1600" b="1" dirty="0">
                <a:solidFill>
                  <a:srgbClr val="114DDD"/>
                </a:solidFill>
              </a:rPr>
              <a:t>.</a:t>
            </a:r>
            <a:endParaRPr lang="sv-SE" sz="1600" b="1" dirty="0">
              <a:solidFill>
                <a:srgbClr val="114DDD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83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8E1A188-AB0F-244C-9ECE-E234699CD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8197" y="353839"/>
            <a:ext cx="6066732" cy="80630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Problematic Precarity</a:t>
            </a:r>
            <a:r>
              <a:rPr lang="sv-SE" sz="2800" b="1" dirty="0">
                <a:solidFill>
                  <a:srgbClr val="114DDD"/>
                </a:solidFill>
              </a:rPr>
              <a:t>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B7DBFB5-2C81-B848-8427-EE70DC6AF7B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060536" y="-1384306"/>
            <a:ext cx="17943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2051" name="Picture 19" descr="Roma in Jarovnice">
            <a:extLst>
              <a:ext uri="{FF2B5EF4-FFF2-40B4-BE49-F238E27FC236}">
                <a16:creationId xmlns:a16="http://schemas.microsoft.com/office/drawing/2014/main" id="{31189D24-2B0B-A946-B7D6-09A96EDC4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6300" y="1346203"/>
            <a:ext cx="4137660" cy="281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452" y="1670859"/>
            <a:ext cx="4245041" cy="3605365"/>
          </a:xfrm>
        </p:spPr>
        <p:txBody>
          <a:bodyPr>
            <a:normAutofit fontScale="92500" lnSpcReduction="20000"/>
          </a:bodyPr>
          <a:lstStyle/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Dominant Narratives =</a:t>
            </a:r>
            <a:endParaRPr lang="en-US" sz="1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Spatial Segregation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Symbolic and Actual </a:t>
            </a:r>
            <a:r>
              <a:rPr lang="en-US" sz="1600" b="1" dirty="0" err="1"/>
              <a:t>Ghettoisation</a:t>
            </a:r>
            <a:endParaRPr lang="en-US" sz="1600" b="1" dirty="0"/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The </a:t>
            </a:r>
            <a:r>
              <a:rPr lang="en-US" sz="1600" b="1" dirty="0" err="1"/>
              <a:t>racialisation</a:t>
            </a:r>
            <a:r>
              <a:rPr lang="en-US" sz="1600" b="1" dirty="0"/>
              <a:t> of poverty and </a:t>
            </a:r>
            <a:br>
              <a:rPr lang="en-US" sz="1600" b="1" dirty="0"/>
            </a:br>
            <a:r>
              <a:rPr lang="en-US" sz="1600" b="1" dirty="0"/>
              <a:t>social exclusion.</a:t>
            </a:r>
          </a:p>
          <a:p>
            <a:pPr algn="l">
              <a:buClr>
                <a:srgbClr val="114DDD"/>
              </a:buClr>
            </a:pPr>
            <a:r>
              <a:rPr lang="en-GB" sz="1900" b="1" dirty="0">
                <a:solidFill>
                  <a:srgbClr val="114DDD"/>
                </a:solidFill>
              </a:rPr>
              <a:t>Roma =</a:t>
            </a:r>
            <a:endParaRPr lang="en-US" sz="1900" b="1" dirty="0">
              <a:solidFill>
                <a:srgbClr val="114DDD"/>
              </a:solidFill>
            </a:endParaRP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Discursively constructed within assigned categories.</a:t>
            </a:r>
          </a:p>
          <a:p>
            <a:pPr marL="285750" indent="-2857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Permanently accused of an assemblage of wrongdoing.</a:t>
            </a:r>
          </a:p>
          <a:p>
            <a:pPr algn="l">
              <a:buClr>
                <a:srgbClr val="114DDD"/>
              </a:buClr>
            </a:pPr>
            <a:endParaRPr lang="en-US" sz="1600" b="1" dirty="0"/>
          </a:p>
          <a:p>
            <a:pPr algn="l">
              <a:buClr>
                <a:srgbClr val="114DDD"/>
              </a:buClr>
            </a:pPr>
            <a:r>
              <a:rPr lang="en-US" sz="1600" b="1" dirty="0"/>
              <a:t>The endless repetitions are predictable and tiresome. </a:t>
            </a:r>
            <a:br>
              <a:rPr lang="en-US" sz="1600" b="1" dirty="0"/>
            </a:br>
            <a:br>
              <a:rPr lang="en-US" sz="1600" b="1" dirty="0"/>
            </a:br>
            <a:r>
              <a:rPr lang="en-US" sz="1600" b="1" dirty="0"/>
              <a:t>Overlook differences within communities.</a:t>
            </a:r>
            <a:br>
              <a:rPr lang="en-US" sz="1600" dirty="0"/>
            </a:br>
            <a:endParaRPr lang="en-GB" sz="800" dirty="0">
              <a:solidFill>
                <a:srgbClr val="114DDD"/>
              </a:solidFill>
            </a:endParaRPr>
          </a:p>
        </p:txBody>
      </p:sp>
      <p:pic>
        <p:nvPicPr>
          <p:cNvPr id="8" name="Picture 28" descr="Roma family in Ocna Sibiului, Romania">
            <a:extLst>
              <a:ext uri="{FF2B5EF4-FFF2-40B4-BE49-F238E27FC236}">
                <a16:creationId xmlns:a16="http://schemas.microsoft.com/office/drawing/2014/main" id="{9FC428E4-4D5A-7A47-A60C-1C79022EA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6300" y="4262473"/>
            <a:ext cx="4137660" cy="245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79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077F350-124E-DD4F-AF38-E732EDC6F4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Stranger Danger: </a:t>
            </a:r>
          </a:p>
          <a:p>
            <a:r>
              <a:rPr lang="en-US" sz="2400" b="1" dirty="0">
                <a:solidFill>
                  <a:srgbClr val="114DDD"/>
                </a:solidFill>
              </a:rPr>
              <a:t>Despised, Fetishised, </a:t>
            </a:r>
            <a:r>
              <a:rPr lang="en-US" sz="2400" b="1" dirty="0" err="1">
                <a:solidFill>
                  <a:srgbClr val="114DDD"/>
                </a:solidFill>
              </a:rPr>
              <a:t>Exoticized</a:t>
            </a:r>
            <a:r>
              <a:rPr lang="en-US" sz="2400" b="1" dirty="0">
                <a:solidFill>
                  <a:srgbClr val="114DDD"/>
                </a:solidFill>
              </a:rPr>
              <a:t>, </a:t>
            </a:r>
            <a:r>
              <a:rPr lang="en-US" sz="2400" b="1" dirty="0" err="1">
                <a:solidFill>
                  <a:srgbClr val="114DDD"/>
                </a:solidFill>
              </a:rPr>
              <a:t>Eroticised</a:t>
            </a:r>
            <a:r>
              <a:rPr lang="en-US" sz="2400" b="1" dirty="0">
                <a:solidFill>
                  <a:srgbClr val="114DDD"/>
                </a:solidFill>
              </a:rPr>
              <a:t> ‘Other’?</a:t>
            </a:r>
            <a:endParaRPr lang="sv-SE" sz="2400" b="1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26FBE07-C4E6-5A4B-BD35-EBDE79FD820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22931" y="-1016008"/>
            <a:ext cx="26284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5123" name="Picture 1" descr="/var/folders/pj/jf87lvcx1mv9rlvks4w0n0gc000byl/T/com.microsoft.Word/WebArchiveCopyPasteTempFiles/Gypsies_02.jpg">
            <a:extLst>
              <a:ext uri="{FF2B5EF4-FFF2-40B4-BE49-F238E27FC236}">
                <a16:creationId xmlns:a16="http://schemas.microsoft.com/office/drawing/2014/main" id="{DE7241C6-0E35-AA40-BEEB-40D6E9E78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1787236"/>
            <a:ext cx="4421873" cy="45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354330" y="1645920"/>
            <a:ext cx="42103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Combination of cohabitation proximity and distance = 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Complex affective entanglement of discomfort, degradation, </a:t>
            </a:r>
            <a:r>
              <a:rPr lang="en-US" b="1" dirty="0" err="1">
                <a:solidFill>
                  <a:schemeClr val="bg1"/>
                </a:solidFill>
              </a:rPr>
              <a:t>dehumanisation</a:t>
            </a:r>
            <a:r>
              <a:rPr lang="en-US" b="1" dirty="0">
                <a:solidFill>
                  <a:schemeClr val="bg1"/>
                </a:solidFill>
              </a:rPr>
              <a:t>, disparagement. 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‘Us’ and ‘them’ </a:t>
            </a:r>
            <a:r>
              <a:rPr lang="en-US" b="1" dirty="0" err="1">
                <a:solidFill>
                  <a:schemeClr val="bg1"/>
                </a:solidFill>
              </a:rPr>
              <a:t>racialised</a:t>
            </a:r>
            <a:r>
              <a:rPr lang="en-US" b="1" dirty="0">
                <a:solidFill>
                  <a:schemeClr val="bg1"/>
                </a:solidFill>
              </a:rPr>
              <a:t> discourses.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Imagery of Roma Alterity/ </a:t>
            </a:r>
            <a:r>
              <a:rPr lang="en-US" b="1">
                <a:solidFill>
                  <a:schemeClr val="bg1"/>
                </a:solidFill>
              </a:rPr>
              <a:t>Poverty Pornography.</a:t>
            </a:r>
            <a:endParaRPr lang="en-US" b="1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  <a:buClr>
                <a:srgbClr val="114DDD"/>
              </a:buClr>
            </a:pPr>
            <a:br>
              <a:rPr lang="en-US" sz="2000" b="1" dirty="0"/>
            </a:br>
            <a:r>
              <a:rPr lang="en-US" sz="1200" b="1" dirty="0">
                <a:solidFill>
                  <a:srgbClr val="114DDD"/>
                </a:solidFill>
              </a:rPr>
              <a:t>(</a:t>
            </a:r>
            <a:r>
              <a:rPr lang="en-US" sz="1200" b="1" dirty="0" err="1">
                <a:solidFill>
                  <a:srgbClr val="114DDD"/>
                </a:solidFill>
              </a:rPr>
              <a:t>Tremlett</a:t>
            </a:r>
            <a:r>
              <a:rPr lang="en-US" sz="1200" b="1" dirty="0">
                <a:solidFill>
                  <a:srgbClr val="114DDD"/>
                </a:solidFill>
              </a:rPr>
              <a:t>, 2009, 2013, 2014; Yuval-Davis et al. 2017)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7CE9F74-58A4-904D-9970-5942DE4DB2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Educating the Roma: </a:t>
            </a:r>
            <a:br>
              <a:rPr lang="sv-SE" sz="2800" b="1" dirty="0">
                <a:solidFill>
                  <a:srgbClr val="114DDD"/>
                </a:solidFill>
              </a:rPr>
            </a:br>
            <a:r>
              <a:rPr lang="en-US" sz="2800" b="1" dirty="0">
                <a:solidFill>
                  <a:srgbClr val="114DDD"/>
                </a:solidFill>
              </a:rPr>
              <a:t>Re-casting Identities and Life Chances?</a:t>
            </a:r>
            <a:endParaRPr lang="sv-SE" sz="2800" b="1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F0CC2D-81CD-9748-866C-05750E02EC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102652" y="-3"/>
            <a:ext cx="27388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pic>
        <p:nvPicPr>
          <p:cNvPr id="7171" name="Picture 33" descr="Roma children play in a Roma settlement">
            <a:extLst>
              <a:ext uri="{FF2B5EF4-FFF2-40B4-BE49-F238E27FC236}">
                <a16:creationId xmlns:a16="http://schemas.microsoft.com/office/drawing/2014/main" id="{471F8027-3993-2D4C-BA70-370B27A30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2310938"/>
            <a:ext cx="4558352" cy="327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0" y="1548154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Policy focus on schools</a:t>
            </a:r>
            <a:endParaRPr lang="en-GB" sz="16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Completion</a:t>
            </a:r>
            <a:r>
              <a:rPr lang="en-US" sz="1200" b="1" dirty="0"/>
              <a:t> </a:t>
            </a:r>
            <a:br>
              <a:rPr lang="en-US" sz="1200" b="1" dirty="0"/>
            </a:br>
            <a:r>
              <a:rPr lang="en-US" sz="1200" b="1" dirty="0"/>
              <a:t>2015: Only 1 in 10 Roma had completed secondary school in the 12 countries in the </a:t>
            </a:r>
            <a:r>
              <a:rPr lang="en-US" sz="1200" b="1" i="1" dirty="0"/>
              <a:t>Roma Decade</a:t>
            </a:r>
            <a:r>
              <a:rPr lang="en-US" sz="1200" b="1" dirty="0"/>
              <a:t> policy initiative </a:t>
            </a:r>
            <a:br>
              <a:rPr lang="en-US" sz="1200" b="1" dirty="0"/>
            </a:br>
            <a:r>
              <a:rPr lang="en-US" sz="1050" b="1" dirty="0">
                <a:solidFill>
                  <a:srgbClr val="114DDD"/>
                </a:solidFill>
              </a:rPr>
              <a:t>(Jovanovic, 2015).</a:t>
            </a:r>
            <a:endParaRPr lang="en-GB" sz="12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Segregation</a:t>
            </a:r>
            <a:br>
              <a:rPr lang="en-US" sz="1200" b="1" dirty="0"/>
            </a:br>
            <a:r>
              <a:rPr lang="en-US" sz="1200" b="1" dirty="0"/>
              <a:t>of Roma in special schools, or in separate classes</a:t>
            </a:r>
            <a:r>
              <a:rPr lang="en-US" sz="1100" b="1" dirty="0"/>
              <a:t> </a:t>
            </a:r>
            <a:br>
              <a:rPr lang="en-US" sz="1100" b="1" dirty="0"/>
            </a:br>
            <a:r>
              <a:rPr lang="en-US" sz="1050" b="1" dirty="0">
                <a:solidFill>
                  <a:srgbClr val="114DDD"/>
                </a:solidFill>
              </a:rPr>
              <a:t>(</a:t>
            </a:r>
            <a:r>
              <a:rPr lang="en-US" sz="1050" b="1" dirty="0" err="1">
                <a:solidFill>
                  <a:srgbClr val="114DDD"/>
                </a:solidFill>
              </a:rPr>
              <a:t>Rostas</a:t>
            </a:r>
            <a:r>
              <a:rPr lang="en-US" sz="1050" b="1" dirty="0">
                <a:solidFill>
                  <a:srgbClr val="114DDD"/>
                </a:solidFill>
              </a:rPr>
              <a:t>, 2012). </a:t>
            </a:r>
          </a:p>
          <a:p>
            <a:pPr algn="l">
              <a:buClr>
                <a:srgbClr val="114DDD"/>
              </a:buClr>
            </a:pPr>
            <a:endParaRPr lang="en-GB" sz="800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Explanatory variables include: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Racism, discrimination and bullying</a:t>
            </a:r>
            <a:br>
              <a:rPr lang="en-US" sz="1200" b="1" dirty="0"/>
            </a:br>
            <a:r>
              <a:rPr lang="en-US" sz="1200" b="1" dirty="0">
                <a:solidFill>
                  <a:srgbClr val="114DDD"/>
                </a:solidFill>
              </a:rPr>
              <a:t>(Bhopal, 2011)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Roma as </a:t>
            </a:r>
            <a:r>
              <a:rPr lang="en-US" sz="1200" b="1" dirty="0" err="1"/>
              <a:t>transgressives</a:t>
            </a:r>
            <a:r>
              <a:rPr lang="en-US" sz="1200" b="1" dirty="0"/>
              <a:t> or ‘cultural deviants’ refusing to comply and conform to state legislation for school attendance.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Roma as an uneducated underclass, providing cheap and disposable </a:t>
            </a:r>
            <a:r>
              <a:rPr lang="en-US" sz="1200" b="1" dirty="0" err="1"/>
              <a:t>labour</a:t>
            </a:r>
            <a:r>
              <a:rPr lang="en-US" sz="1100" b="1" dirty="0"/>
              <a:t>? </a:t>
            </a:r>
            <a:br>
              <a:rPr lang="en-US" sz="1100" b="1" dirty="0"/>
            </a:br>
            <a:r>
              <a:rPr lang="en-US" sz="1050" b="1" dirty="0">
                <a:solidFill>
                  <a:srgbClr val="114DDD"/>
                </a:solidFill>
              </a:rPr>
              <a:t>(</a:t>
            </a:r>
            <a:r>
              <a:rPr lang="en-US" sz="1050" b="1" dirty="0" err="1">
                <a:solidFill>
                  <a:srgbClr val="114DDD"/>
                </a:solidFill>
              </a:rPr>
              <a:t>Vincze</a:t>
            </a:r>
            <a:r>
              <a:rPr lang="en-US" sz="1050" b="1" dirty="0">
                <a:solidFill>
                  <a:srgbClr val="114DDD"/>
                </a:solidFill>
              </a:rPr>
              <a:t>, 2015).</a:t>
            </a:r>
            <a:br>
              <a:rPr lang="sv-SE" sz="1100" b="1" dirty="0"/>
            </a:b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278606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0139251C-CEA5-314B-9ED8-E67FBE824C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Policy Performatives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C568D-AD9D-3E4B-8D93-04D9AFF31E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662" y="1839767"/>
            <a:ext cx="4537694" cy="4093146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723" y="1436273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Framework</a:t>
            </a:r>
            <a:endParaRPr lang="en-GB" sz="16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/>
              <a:t>The EU Framework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Council of Europe </a:t>
            </a:r>
            <a:r>
              <a:rPr lang="en-US" sz="1200" b="1" i="1" dirty="0"/>
              <a:t>Strasbourg Declaration on Roma </a:t>
            </a:r>
            <a:r>
              <a:rPr lang="en-US" sz="1200" b="1" dirty="0"/>
              <a:t>(</a:t>
            </a:r>
            <a:r>
              <a:rPr lang="en-US" sz="1200" b="1" dirty="0" err="1"/>
              <a:t>CoE</a:t>
            </a:r>
            <a:r>
              <a:rPr lang="en-US" sz="1200" b="1" dirty="0"/>
              <a:t>, 2010)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Decade for Roma Inclusion (2005-15)</a:t>
            </a:r>
          </a:p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Questions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How are Roma constructed and imagined in policy discourse?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Combination of human rights and human capital?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World Bank frame Roma inclusion as </a:t>
            </a:r>
            <a:br>
              <a:rPr lang="en-US" sz="1200" b="1" dirty="0"/>
            </a:br>
            <a:r>
              <a:rPr lang="en-US" sz="1200" b="1" dirty="0"/>
              <a:t>‘smart economics’ </a:t>
            </a:r>
            <a:r>
              <a:rPr lang="en-US" sz="1200" b="1" dirty="0">
                <a:solidFill>
                  <a:srgbClr val="114DDD"/>
                </a:solidFill>
              </a:rPr>
              <a:t>(World Bank, 2010)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Measuring Roma against an </a:t>
            </a:r>
            <a:r>
              <a:rPr lang="en-US" sz="1200" b="1" dirty="0" err="1"/>
              <a:t>idealised</a:t>
            </a:r>
            <a:r>
              <a:rPr lang="en-US" sz="1200" b="1" dirty="0"/>
              <a:t> white and middle-class European citizenship?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On whose terms are the Roma being integrated?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/>
              <a:t>Policy compliance: performative/uneven, </a:t>
            </a:r>
            <a:br>
              <a:rPr lang="en-US" sz="1200" b="1" dirty="0"/>
            </a:br>
            <a:r>
              <a:rPr lang="en-US" sz="1200" b="1" dirty="0"/>
              <a:t>depending on political will at national and regional levels.</a:t>
            </a:r>
          </a:p>
        </p:txBody>
      </p:sp>
    </p:spTree>
    <p:extLst>
      <p:ext uri="{BB962C8B-B14F-4D97-AF65-F5344CB8AC3E}">
        <p14:creationId xmlns:p14="http://schemas.microsoft.com/office/powerpoint/2010/main" val="18822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3182594-B6D4-AB40-8429-1F0A2454A9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Thinking Differently</a:t>
            </a:r>
          </a:p>
        </p:txBody>
      </p:sp>
      <p:pic>
        <p:nvPicPr>
          <p:cNvPr id="4106" name="Picture 39" descr="/var/folders/pj/jf87lvcx1mv9rlvks4w0n0gc000byl/T/com.microsoft.Word/WebArchiveCopyPasteTempFiles/TraceyReillyandAnnFrielgraduatingMaynoothUniversityMay18_large.jpg?width=648&amp;s=ie-470202">
            <a:hlinkClick r:id="rId2"/>
            <a:extLst>
              <a:ext uri="{FF2B5EF4-FFF2-40B4-BE49-F238E27FC236}">
                <a16:creationId xmlns:a16="http://schemas.microsoft.com/office/drawing/2014/main" id="{69E86E60-3E1D-6749-8015-AAA7801E8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662" y="2535382"/>
            <a:ext cx="4556476" cy="257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031" y="1510080"/>
            <a:ext cx="432463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How to challenge:</a:t>
            </a:r>
            <a:endParaRPr lang="en-GB" sz="16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Binary Thinking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The Semiotics of Abjection?</a:t>
            </a:r>
            <a:r>
              <a:rPr lang="en-US" sz="1600" b="1" dirty="0"/>
              <a:t> </a:t>
            </a:r>
            <a:br>
              <a:rPr lang="en-US" sz="1200" b="1" dirty="0"/>
            </a:br>
            <a:endParaRPr lang="en-GB" sz="800" b="1" dirty="0">
              <a:solidFill>
                <a:srgbClr val="114DDD"/>
              </a:solidFill>
            </a:endParaRPr>
          </a:p>
          <a:p>
            <a:pPr algn="l">
              <a:buClr>
                <a:srgbClr val="114DDD"/>
              </a:buClr>
            </a:pPr>
            <a:r>
              <a:rPr lang="en-GB" sz="1600" b="1" dirty="0">
                <a:solidFill>
                  <a:srgbClr val="114DDD"/>
                </a:solidFill>
              </a:rPr>
              <a:t>Can we refresh: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Narratives?</a:t>
            </a:r>
            <a:endParaRPr lang="en-US" sz="16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Images and accounts of/from/about/for </a:t>
            </a:r>
            <a:br>
              <a:rPr lang="en-US" sz="1600" b="1" dirty="0"/>
            </a:br>
            <a:r>
              <a:rPr lang="en-US" sz="1600" b="1" dirty="0"/>
              <a:t>the Roma?</a:t>
            </a:r>
          </a:p>
          <a:p>
            <a:pPr algn="l">
              <a:buClr>
                <a:srgbClr val="114DDD"/>
              </a:buClr>
            </a:pPr>
            <a:endParaRPr lang="en-US" sz="800" b="1" dirty="0"/>
          </a:p>
          <a:p>
            <a:pPr algn="l">
              <a:buClr>
                <a:srgbClr val="114DDD"/>
              </a:buClr>
            </a:pPr>
            <a:r>
              <a:rPr lang="en-US" sz="1600" b="1" dirty="0"/>
              <a:t>Can a new ethics and a new </a:t>
            </a:r>
            <a:br>
              <a:rPr lang="en-US" sz="1600" b="1" dirty="0"/>
            </a:br>
            <a:r>
              <a:rPr lang="en-US" sz="1600" b="1" dirty="0"/>
              <a:t>aesthetics be forged?</a:t>
            </a:r>
            <a:br>
              <a:rPr lang="en-US" sz="1600" b="1" dirty="0"/>
            </a:br>
            <a:br>
              <a:rPr lang="en-US" sz="1600" b="1" dirty="0"/>
            </a:br>
            <a:r>
              <a:rPr lang="en-US" sz="1600" b="1" dirty="0"/>
              <a:t>What part can higher education play </a:t>
            </a:r>
            <a:br>
              <a:rPr lang="en-US" sz="1600" b="1" dirty="0"/>
            </a:br>
            <a:r>
              <a:rPr lang="en-US" sz="1600" b="1" dirty="0"/>
              <a:t>in this process?</a:t>
            </a:r>
            <a:br>
              <a:rPr lang="sv-SE" sz="1100" b="1" dirty="0"/>
            </a:b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260106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4FCA7E5-3DE1-C342-ADC4-0EE0E27801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2800" b="1" dirty="0" err="1">
                <a:solidFill>
                  <a:srgbClr val="114DDD"/>
                </a:solidFill>
              </a:rPr>
              <a:t>Researching</a:t>
            </a:r>
            <a:r>
              <a:rPr lang="sv-SE" sz="2800" b="1" dirty="0">
                <a:solidFill>
                  <a:srgbClr val="114DDD"/>
                </a:solidFill>
              </a:rPr>
              <a:t> Roma in </a:t>
            </a:r>
            <a:r>
              <a:rPr lang="sv-SE" sz="2800" b="1" dirty="0" err="1">
                <a:solidFill>
                  <a:srgbClr val="114DDD"/>
                </a:solidFill>
              </a:rPr>
              <a:t>Higher</a:t>
            </a:r>
            <a:r>
              <a:rPr lang="sv-SE" sz="2800" b="1" dirty="0">
                <a:solidFill>
                  <a:srgbClr val="114DDD"/>
                </a:solidFill>
              </a:rPr>
              <a:t> </a:t>
            </a:r>
            <a:r>
              <a:rPr lang="sv-SE" sz="2800" b="1" dirty="0" err="1">
                <a:solidFill>
                  <a:srgbClr val="114DDD"/>
                </a:solidFill>
              </a:rPr>
              <a:t>Education</a:t>
            </a:r>
            <a:endParaRPr lang="sv-SE" sz="2800" b="1" dirty="0">
              <a:solidFill>
                <a:srgbClr val="114DDD"/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C04CD05-13F2-024B-84B8-8E99CFE0EA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723" y="1539762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r>
              <a:rPr lang="en-GB" sz="1600" b="1" dirty="0"/>
              <a:t>Small-scale, single location, grey literature/doctoral/Masters’ theses, </a:t>
            </a:r>
            <a:br>
              <a:rPr lang="en-GB" sz="1600" b="1" dirty="0"/>
            </a:br>
            <a:r>
              <a:rPr lang="en-GB" sz="1600" b="1" dirty="0"/>
              <a:t>or organisational research</a:t>
            </a:r>
          </a:p>
          <a:p>
            <a:pPr algn="l">
              <a:buClr>
                <a:srgbClr val="114DDD"/>
              </a:buClr>
            </a:pPr>
            <a:endParaRPr lang="en-GB" sz="8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Brüggemann</a:t>
            </a:r>
            <a:r>
              <a:rPr lang="en-US" sz="1200" b="1" dirty="0">
                <a:solidFill>
                  <a:srgbClr val="114DDD"/>
                </a:solidFill>
              </a:rPr>
              <a:t> (2014) </a:t>
            </a:r>
            <a:r>
              <a:rPr lang="en-US" sz="1200" b="1" dirty="0"/>
              <a:t>Roma students in Spain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Garaz (2014)</a:t>
            </a:r>
            <a:r>
              <a:rPr lang="en-US" sz="1200" b="1" dirty="0"/>
              <a:t> Students on the Roma Education Fund’s scholarship </a:t>
            </a:r>
            <a:r>
              <a:rPr lang="en-US" sz="1200" b="1" dirty="0" err="1"/>
              <a:t>programme</a:t>
            </a:r>
            <a:r>
              <a:rPr lang="en-US" sz="1200" b="1" dirty="0"/>
              <a:t> in Central and Eastern Europe.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Gkofa</a:t>
            </a:r>
            <a:r>
              <a:rPr lang="en-US" sz="1200" b="1" dirty="0">
                <a:solidFill>
                  <a:srgbClr val="114DDD"/>
                </a:solidFill>
              </a:rPr>
              <a:t> (2016) </a:t>
            </a:r>
            <a:r>
              <a:rPr lang="en-US" sz="1200" b="1" dirty="0"/>
              <a:t>Roma students in Greece.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Jovanovic (2018) </a:t>
            </a:r>
            <a:r>
              <a:rPr lang="en-US" sz="1200" b="1" dirty="0"/>
              <a:t>Roma students’ experiences </a:t>
            </a:r>
            <a:br>
              <a:rPr lang="en-US" sz="1200" b="1" dirty="0"/>
            </a:br>
            <a:r>
              <a:rPr lang="en-US" sz="1200" b="1" dirty="0"/>
              <a:t>in Serbia.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Kende</a:t>
            </a:r>
            <a:r>
              <a:rPr lang="en-US" sz="1200" b="1" dirty="0">
                <a:solidFill>
                  <a:srgbClr val="114DDD"/>
                </a:solidFill>
              </a:rPr>
              <a:t> (2007) </a:t>
            </a:r>
            <a:r>
              <a:rPr lang="en-US" sz="1200" b="1" dirty="0"/>
              <a:t>Success stories of Hungarian Roma university students.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Pantea</a:t>
            </a:r>
            <a:r>
              <a:rPr lang="en-US" sz="1200" b="1" dirty="0">
                <a:solidFill>
                  <a:srgbClr val="114DDD"/>
                </a:solidFill>
              </a:rPr>
              <a:t> (2014, 2015) </a:t>
            </a:r>
            <a:r>
              <a:rPr lang="en-US" sz="1200" b="1" dirty="0"/>
              <a:t>Affirmative action </a:t>
            </a:r>
            <a:r>
              <a:rPr lang="en-US" sz="1200" b="1" dirty="0" err="1"/>
              <a:t>programmes</a:t>
            </a:r>
            <a:r>
              <a:rPr lang="en-US" sz="1200" b="1" dirty="0"/>
              <a:t> and Roma women’s access in Romania.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114DDD"/>
                </a:solidFill>
              </a:rPr>
              <a:t>Torotcoi</a:t>
            </a:r>
            <a:r>
              <a:rPr lang="en-US" sz="1200" b="1" dirty="0">
                <a:solidFill>
                  <a:srgbClr val="114DDD"/>
                </a:solidFill>
              </a:rPr>
              <a:t> (2013) </a:t>
            </a:r>
            <a:r>
              <a:rPr lang="en-US" sz="1200" b="1" dirty="0"/>
              <a:t>Widening participation initiatives for Roma students in Romania.</a:t>
            </a:r>
            <a:r>
              <a:rPr lang="sv-SE" sz="1200" b="1" dirty="0"/>
              <a:t> </a:t>
            </a:r>
            <a:r>
              <a:rPr lang="en-US" sz="1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96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D3AA1C-FF7F-3641-8F85-59B59B10AC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2413" y="4876840"/>
            <a:ext cx="4044948" cy="808635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14DDD"/>
                </a:solidFill>
                <a:ea typeface="Times New Roman" panose="02020603050405020304" pitchFamily="18" charset="0"/>
              </a:rPr>
              <a:t>European Union Horizon 2020 Framework Programme for Research and Innovation for funding the HEIM project </a:t>
            </a:r>
            <a:br>
              <a:rPr lang="en-US" b="1" dirty="0">
                <a:solidFill>
                  <a:srgbClr val="114DDD"/>
                </a:solidFill>
                <a:ea typeface="Times New Roman" panose="02020603050405020304" pitchFamily="18" charset="0"/>
              </a:rPr>
            </a:br>
            <a:r>
              <a:rPr lang="en-US" b="1" dirty="0">
                <a:solidFill>
                  <a:srgbClr val="114DDD"/>
                </a:solidFill>
                <a:ea typeface="Times New Roman" panose="02020603050405020304" pitchFamily="18" charset="0"/>
              </a:rPr>
              <a:t>(Grant number: H2020-RISE-2014-643739), </a:t>
            </a:r>
            <a:endParaRPr lang="sv-SE" b="1" dirty="0">
              <a:solidFill>
                <a:srgbClr val="114DDD"/>
              </a:solidFill>
            </a:endParaRPr>
          </a:p>
          <a:p>
            <a:endParaRPr lang="sv-SE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45A792B-ACF6-B84B-91FA-377ADF95AF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A4F4DCE-804F-CD48-81AF-901F2DB8B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660" y="337213"/>
            <a:ext cx="8679976" cy="80630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Higher Education </a:t>
            </a:r>
            <a:r>
              <a:rPr lang="en-US" sz="2800" b="1" dirty="0" err="1">
                <a:solidFill>
                  <a:srgbClr val="114DDD"/>
                </a:solidFill>
              </a:rPr>
              <a:t>Internationalisation</a:t>
            </a:r>
            <a:r>
              <a:rPr lang="en-US" sz="2800" b="1" dirty="0">
                <a:solidFill>
                  <a:srgbClr val="114DDD"/>
                </a:solidFill>
              </a:rPr>
              <a:t> </a:t>
            </a:r>
            <a:br>
              <a:rPr lang="en-US" sz="2800" b="1" dirty="0">
                <a:solidFill>
                  <a:srgbClr val="114DDD"/>
                </a:solidFill>
              </a:rPr>
            </a:br>
            <a:r>
              <a:rPr lang="en-US" sz="2800" b="1" dirty="0">
                <a:solidFill>
                  <a:srgbClr val="114DDD"/>
                </a:solidFill>
              </a:rPr>
              <a:t>and Mobility (HEIM) Project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A2A26-1BCF-2F44-B976-4F1E9E419F36}"/>
              </a:ext>
            </a:extLst>
          </p:cNvPr>
          <p:cNvSpPr/>
          <p:nvPr/>
        </p:nvSpPr>
        <p:spPr>
          <a:xfrm>
            <a:off x="137298" y="1860224"/>
            <a:ext cx="409698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T</a:t>
            </a: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hree European universities (Seville, Sussex and Umea) and the Roma Education Fund </a:t>
            </a:r>
          </a:p>
          <a:p>
            <a:pPr>
              <a:spcAft>
                <a:spcPts val="0"/>
              </a:spcAft>
              <a:buClr>
                <a:srgbClr val="114DDD"/>
              </a:buClr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Focused on the Roma community at staff and student levels in higher education. 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Explored social mobility and inclusion, and in relation to opportunities for internationalisation.</a:t>
            </a: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</a:rPr>
              <a:t>Examined how principles of equity and inclusion can be applied to internationalisation strategies.</a:t>
            </a:r>
            <a:endParaRPr lang="sv-SE" sz="14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7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886E3BFD-0345-2C4E-9F90-F3902B1213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6FE83982-4868-0341-A4E6-C9432E3A0B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What Value Did HEIM Add?</a:t>
            </a:r>
            <a:endParaRPr lang="sv-SE" sz="2800" dirty="0">
              <a:solidFill>
                <a:srgbClr val="114DDD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723" y="1261706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endParaRPr lang="en-GB" sz="8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Policy Learning/ Knowledge Exchange across diverse constituencies: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Academic/NGOs/Policymakers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Central &amp; Eastern Europe/Western/Northern Europe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Experienced and Early Stage Researchers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Coordinating/Creating Knowledge on Roma in Higher Education. </a:t>
            </a:r>
          </a:p>
          <a:p>
            <a:pPr algn="l">
              <a:buClr>
                <a:srgbClr val="114DDD"/>
              </a:buClr>
            </a:pPr>
            <a:endParaRPr lang="en-US" sz="800" b="1" dirty="0"/>
          </a:p>
          <a:p>
            <a:pPr algn="l">
              <a:buClr>
                <a:srgbClr val="114DDD"/>
              </a:buClr>
            </a:pPr>
            <a:r>
              <a:rPr lang="en-US" sz="1400" b="1" dirty="0"/>
              <a:t>Via 6 Work Packages</a:t>
            </a:r>
          </a:p>
          <a:p>
            <a:pPr algn="l">
              <a:buClr>
                <a:srgbClr val="114DDD"/>
              </a:buClr>
            </a:pPr>
            <a:r>
              <a:rPr lang="en-US" sz="1400" b="1" dirty="0">
                <a:solidFill>
                  <a:srgbClr val="114DDD"/>
                </a:solidFill>
              </a:rPr>
              <a:t>See www.sussex.ac.uk/education/cheer/</a:t>
            </a:r>
            <a:br>
              <a:rPr lang="en-US" sz="1400" b="1" dirty="0">
                <a:solidFill>
                  <a:srgbClr val="114DDD"/>
                </a:solidFill>
              </a:rPr>
            </a:br>
            <a:r>
              <a:rPr lang="en-US" sz="1400" b="1" dirty="0" err="1">
                <a:solidFill>
                  <a:srgbClr val="114DDD"/>
                </a:solidFill>
              </a:rPr>
              <a:t>researchprojects</a:t>
            </a:r>
            <a:r>
              <a:rPr lang="en-US" sz="1400" b="1" dirty="0">
                <a:solidFill>
                  <a:srgbClr val="114DDD"/>
                </a:solidFill>
              </a:rPr>
              <a:t>/rise</a:t>
            </a:r>
            <a:endParaRPr lang="en-US" sz="1400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5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6F8329E-E5A0-5344-B75D-0AFEECF36A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Key Findings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68B594DE-0BB3-5A46-8485-C3FFADE19C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0" y="1294958"/>
            <a:ext cx="4503712" cy="4203882"/>
          </a:xfrm>
        </p:spPr>
        <p:txBody>
          <a:bodyPr>
            <a:normAutofit/>
          </a:bodyPr>
          <a:lstStyle/>
          <a:p>
            <a:pPr algn="l">
              <a:buClr>
                <a:srgbClr val="114DDD"/>
              </a:buClr>
            </a:pPr>
            <a:endParaRPr lang="en-GB" sz="8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1% of Roma (10,000) enter higher education in Europe.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Disaggregated data on the Roma and Education unevenly collected across Europe.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Roma in policy and research = in relation to </a:t>
            </a:r>
            <a:r>
              <a:rPr lang="en-US" sz="1400" b="1" dirty="0">
                <a:solidFill>
                  <a:srgbClr val="114DDD"/>
                </a:solidFill>
              </a:rPr>
              <a:t>compulsory education</a:t>
            </a:r>
            <a:r>
              <a:rPr lang="en-US" sz="1400" b="1" dirty="0"/>
              <a:t>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Limited research/ policy attention to </a:t>
            </a:r>
            <a:br>
              <a:rPr lang="en-US" sz="1400" b="1" dirty="0"/>
            </a:br>
            <a:r>
              <a:rPr lang="en-US" sz="1400" b="1" dirty="0">
                <a:solidFill>
                  <a:srgbClr val="114DDD"/>
                </a:solidFill>
              </a:rPr>
              <a:t>higher education</a:t>
            </a:r>
            <a:r>
              <a:rPr lang="en-US" sz="1400" b="1" dirty="0"/>
              <a:t>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National strategies for </a:t>
            </a:r>
            <a:r>
              <a:rPr lang="en-US" sz="1400" b="1" dirty="0">
                <a:solidFill>
                  <a:srgbClr val="114DDD"/>
                </a:solidFill>
              </a:rPr>
              <a:t>widening participation </a:t>
            </a:r>
            <a:r>
              <a:rPr lang="en-US" sz="1400" b="1" dirty="0"/>
              <a:t>in higher education often exclude specific consideration of Roma communities.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Roma academics – impact of international mobility on identities, networks and epistemic inclusion.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Affirmative Action – scholarships, quotas, </a:t>
            </a:r>
            <a:br>
              <a:rPr lang="en-US" sz="1400" b="1" dirty="0"/>
            </a:br>
            <a:r>
              <a:rPr lang="en-US" sz="1400" b="1" dirty="0"/>
              <a:t>pre-sessional </a:t>
            </a:r>
            <a:r>
              <a:rPr lang="en-US" sz="1400" b="1" dirty="0" err="1"/>
              <a:t>programmes</a:t>
            </a:r>
            <a:r>
              <a:rPr lang="en-US" sz="1400" b="1" dirty="0"/>
              <a:t> – successful and problematic.</a:t>
            </a:r>
          </a:p>
        </p:txBody>
      </p:sp>
    </p:spTree>
    <p:extLst>
      <p:ext uri="{BB962C8B-B14F-4D97-AF65-F5344CB8AC3E}">
        <p14:creationId xmlns:p14="http://schemas.microsoft.com/office/powerpoint/2010/main" val="148288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7CD22DF-988A-984E-B74C-13D46D10F7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59419D6-A12E-5B44-B7C3-D58F80BB8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solidFill>
                  <a:srgbClr val="114DDD"/>
                </a:solidFill>
              </a:rPr>
              <a:t>What HEIM Did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0" y="1436275"/>
            <a:ext cx="4503712" cy="4203882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Examined </a:t>
            </a:r>
            <a:r>
              <a:rPr lang="en-GB" sz="1200" b="1" dirty="0"/>
              <a:t>access to higher education in Spain, </a:t>
            </a:r>
            <a:br>
              <a:rPr lang="en-GB" sz="1200" b="1" dirty="0"/>
            </a:br>
            <a:r>
              <a:rPr lang="en-GB" sz="1200" b="1" dirty="0"/>
              <a:t>Sweden and the UK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114DDD"/>
                </a:solidFill>
              </a:rPr>
              <a:t>Analysed </a:t>
            </a:r>
            <a:r>
              <a:rPr lang="en-GB" sz="1200" b="1" dirty="0"/>
              <a:t>European, national, organisational policy frameworks/solutions that regulate the access of </a:t>
            </a:r>
            <a:br>
              <a:rPr lang="en-GB" sz="1200" b="1" dirty="0"/>
            </a:br>
            <a:r>
              <a:rPr lang="en-GB" sz="1200" b="1" dirty="0"/>
              <a:t>Roma young people to education</a:t>
            </a:r>
            <a:endParaRPr lang="en-GB" sz="1200" b="1" dirty="0">
              <a:solidFill>
                <a:srgbClr val="114DDD"/>
              </a:solidFill>
            </a:endParaRP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Trained </a:t>
            </a:r>
            <a:r>
              <a:rPr lang="en-US" sz="1200" b="1" dirty="0"/>
              <a:t>doctoral researchers and professionals </a:t>
            </a:r>
            <a:br>
              <a:rPr lang="en-US" sz="1200" b="1" dirty="0"/>
            </a:br>
            <a:r>
              <a:rPr lang="en-US" sz="1200" b="1" dirty="0"/>
              <a:t>working with Roma communities in CEE in research methodologies for equity, diversity and social inclusion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Produced </a:t>
            </a:r>
            <a:r>
              <a:rPr lang="en-US" sz="1200" b="1" dirty="0"/>
              <a:t>the film </a:t>
            </a:r>
            <a:r>
              <a:rPr lang="en-US" sz="1200" b="1" i="1" dirty="0"/>
              <a:t>Gypsy, Roma and </a:t>
            </a:r>
            <a:r>
              <a:rPr lang="en-US" sz="1200" b="1" i="1" dirty="0" err="1"/>
              <a:t>Traveller</a:t>
            </a:r>
            <a:r>
              <a:rPr lang="en-US" sz="1200" b="1" i="1" dirty="0"/>
              <a:t> (GRT) Communities in Higher Education </a:t>
            </a:r>
            <a:r>
              <a:rPr lang="en-US" sz="1200" b="1" dirty="0"/>
              <a:t>(in English and Spanish)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Interviewed</a:t>
            </a:r>
            <a:r>
              <a:rPr lang="en-US" sz="1200" b="1" dirty="0"/>
              <a:t> Roma academics and doctoral researchers about their experiences of higher education </a:t>
            </a:r>
            <a:r>
              <a:rPr lang="en-US" sz="1200" b="1" dirty="0" err="1"/>
              <a:t>internationalisation</a:t>
            </a:r>
            <a:endParaRPr lang="en-US" sz="1200" b="1" dirty="0"/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Developed</a:t>
            </a:r>
            <a:r>
              <a:rPr lang="en-US" sz="1200" b="1" dirty="0"/>
              <a:t> a social media network to support Roma researchers and students in higher education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Provided</a:t>
            </a:r>
            <a:r>
              <a:rPr lang="en-US" sz="1200" b="1" dirty="0"/>
              <a:t> a training module on ‘</a:t>
            </a:r>
            <a:r>
              <a:rPr lang="en-US" sz="1200" b="1" dirty="0" err="1"/>
              <a:t>Internationalisation</a:t>
            </a:r>
            <a:r>
              <a:rPr lang="en-US" sz="1200" b="1" dirty="0"/>
              <a:t>’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114DDD"/>
                </a:solidFill>
              </a:rPr>
              <a:t>Published, </a:t>
            </a:r>
            <a:r>
              <a:rPr lang="en-US" sz="1200" b="1" dirty="0"/>
              <a:t>disseminated, networked and promoted impact from the research findings.</a:t>
            </a:r>
          </a:p>
        </p:txBody>
      </p:sp>
    </p:spTree>
    <p:extLst>
      <p:ext uri="{BB962C8B-B14F-4D97-AF65-F5344CB8AC3E}">
        <p14:creationId xmlns:p14="http://schemas.microsoft.com/office/powerpoint/2010/main" val="173355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3A65AD8-2DE8-A943-941C-721D5E3D6A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114DDD"/>
                </a:solidFill>
              </a:rPr>
              <a:t>Higher Education: </a:t>
            </a:r>
          </a:p>
          <a:p>
            <a:r>
              <a:rPr lang="en-US" sz="2800" b="1" dirty="0">
                <a:solidFill>
                  <a:srgbClr val="114DDD"/>
                </a:solidFill>
              </a:rPr>
              <a:t>Interrupting the </a:t>
            </a:r>
            <a:r>
              <a:rPr lang="en-US" sz="2800" b="1" dirty="0" err="1">
                <a:solidFill>
                  <a:srgbClr val="114DDD"/>
                </a:solidFill>
              </a:rPr>
              <a:t>Inferiorisation</a:t>
            </a:r>
            <a:r>
              <a:rPr lang="en-US" sz="2800" b="1" dirty="0">
                <a:solidFill>
                  <a:srgbClr val="114DDD"/>
                </a:solidFill>
              </a:rPr>
              <a:t> of Roma</a:t>
            </a:r>
            <a:r>
              <a:rPr lang="sv-SE" sz="2800" b="1" dirty="0">
                <a:solidFill>
                  <a:srgbClr val="114DDD"/>
                </a:solidFill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C7DD71-2018-B742-8CCB-FC634B20C57B}"/>
              </a:ext>
            </a:extLst>
          </p:cNvPr>
          <p:cNvSpPr/>
          <p:nvPr/>
        </p:nvSpPr>
        <p:spPr>
          <a:xfrm>
            <a:off x="163773" y="1436275"/>
            <a:ext cx="428539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Counting more Roma in as knowledge producers/ consumers. 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Enabling the development of a professional class.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Epistemic inclusion/ construction of knowledge itself about the Roma.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Pathway out of Poverty?</a:t>
            </a:r>
            <a:br>
              <a:rPr lang="en-US" sz="1600" b="1" dirty="0"/>
            </a:br>
            <a:endParaRPr lang="en-US" sz="1600" b="1" dirty="0"/>
          </a:p>
          <a:p>
            <a:pPr>
              <a:buClr>
                <a:srgbClr val="114DDD"/>
              </a:buClr>
            </a:pPr>
            <a:r>
              <a:rPr lang="en-US" b="1" dirty="0">
                <a:solidFill>
                  <a:srgbClr val="114DDD"/>
                </a:solidFill>
              </a:rPr>
              <a:t>BUT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Burden of being so few/ first-generation scholars.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Obligation </a:t>
            </a:r>
            <a:r>
              <a:rPr lang="en-GB" sz="1600" b="1" dirty="0">
                <a:solidFill>
                  <a:schemeClr val="bg1"/>
                </a:solidFill>
              </a:rPr>
              <a:t>for Multiplier Effect.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Belonging and social class identification</a:t>
            </a:r>
          </a:p>
          <a:p>
            <a:pPr marL="285750" indent="-285750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Distance from culture and community in order to credentialise themselves as knowers </a:t>
            </a:r>
            <a:r>
              <a:rPr lang="en-US" sz="1200" b="1" dirty="0">
                <a:solidFill>
                  <a:srgbClr val="114DDD"/>
                </a:solidFill>
              </a:rPr>
              <a:t>(Pantea, 2015; Walkerdine, 2011)</a:t>
            </a:r>
            <a:r>
              <a:rPr lang="sv-SE" sz="1200" b="1" dirty="0">
                <a:solidFill>
                  <a:srgbClr val="114DDD"/>
                </a:solidFill>
              </a:rPr>
              <a:t> </a:t>
            </a:r>
            <a:br>
              <a:rPr lang="sv-SE" sz="2000" b="1" dirty="0"/>
            </a:br>
            <a:r>
              <a:rPr lang="sv-SE" sz="2000" dirty="0"/>
              <a:t> </a:t>
            </a:r>
            <a:endParaRPr lang="sv-SE" dirty="0"/>
          </a:p>
        </p:txBody>
      </p:sp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AA12C049-056C-144B-9D69-7364225252C7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52796" y="1861700"/>
            <a:ext cx="3386565" cy="44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1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0288" y="1340708"/>
            <a:ext cx="4503712" cy="4203882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Re-cast Roma as knowledge producers, rather than objects of inquiry. 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1800" b="1" dirty="0"/>
              <a:t>Move from evangelical zeal and philanthropy to a radical agenda for social and epistemic inclusion </a:t>
            </a:r>
            <a:br>
              <a:rPr lang="en-GB" sz="1800" b="1" dirty="0"/>
            </a:br>
            <a:r>
              <a:rPr lang="en-GB" sz="1400" b="1" dirty="0">
                <a:solidFill>
                  <a:srgbClr val="114DDD"/>
                </a:solidFill>
              </a:rPr>
              <a:t>(Morley et al., 2018).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Forge a new ethics and aesthetics.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Create new narratives, images and accounts that promise different futures.</a:t>
            </a:r>
          </a:p>
          <a:p>
            <a:pPr marL="171450" indent="-171450" algn="l"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Entanglement of Roma and higher education is not just about access but also about knowledge itself.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94E034-F4A5-494D-85FC-E2AB7E0122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rgbClr val="114DDD"/>
                </a:solidFill>
              </a:rPr>
              <a:t>Recasting Identities, Re-Imagining Futures</a:t>
            </a:r>
            <a:endParaRPr lang="sv-SE" dirty="0">
              <a:solidFill>
                <a:srgbClr val="114DDD"/>
              </a:solidFill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50AA2F3-1CFC-B74D-A958-AB89DF9D80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28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88855B-2FC8-114E-8F86-89845A6BB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610" y="537211"/>
            <a:ext cx="8543312" cy="6115050"/>
          </a:xfrm>
        </p:spPr>
        <p:txBody>
          <a:bodyPr>
            <a:noAutofit/>
          </a:bodyPr>
          <a:lstStyle/>
          <a:p>
            <a:pPr algn="l"/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r>
              <a:rPr lang="sv-SE" sz="1400" b="1" dirty="0">
                <a:solidFill>
                  <a:srgbClr val="114DDD"/>
                </a:solidFill>
                <a:latin typeface="+mn-lt"/>
              </a:rPr>
              <a:t>HEIM </a:t>
            </a:r>
            <a:r>
              <a:rPr lang="sv-SE" sz="1400" b="1" dirty="0" err="1">
                <a:solidFill>
                  <a:srgbClr val="114DDD"/>
                </a:solidFill>
                <a:latin typeface="+mn-lt"/>
              </a:rPr>
              <a:t>Publications</a:t>
            </a:r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r>
              <a:rPr lang="sv-SE" sz="1000" b="1" dirty="0" err="1">
                <a:latin typeface="+mn-lt"/>
              </a:rPr>
              <a:t>Alexiadou</a:t>
            </a:r>
            <a:r>
              <a:rPr lang="sv-SE" sz="1000" b="1" dirty="0">
                <a:latin typeface="+mn-lt"/>
              </a:rPr>
              <a:t>, N. (2017): 'Equality and education policy in the European Union - An example from the case of Roma'.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In: Gale, T. &amp; </a:t>
            </a:r>
            <a:r>
              <a:rPr lang="sv-SE" sz="1000" b="1" dirty="0" err="1">
                <a:latin typeface="+mn-lt"/>
              </a:rPr>
              <a:t>Gulson</a:t>
            </a:r>
            <a:r>
              <a:rPr lang="sv-SE" sz="1000" b="1" dirty="0">
                <a:latin typeface="+mn-lt"/>
              </a:rPr>
              <a:t>, K. (Eds) </a:t>
            </a:r>
            <a:r>
              <a:rPr lang="sv-SE" sz="1000" b="1" i="1" dirty="0">
                <a:latin typeface="+mn-lt"/>
              </a:rPr>
              <a:t>Policy and </a:t>
            </a:r>
            <a:r>
              <a:rPr lang="sv-SE" sz="1000" b="1" i="1" dirty="0" err="1">
                <a:latin typeface="+mn-lt"/>
              </a:rPr>
              <a:t>Inequality</a:t>
            </a:r>
            <a:r>
              <a:rPr lang="sv-SE" sz="1000" b="1" i="1" dirty="0">
                <a:latin typeface="+mn-lt"/>
              </a:rPr>
              <a:t> in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Book series </a:t>
            </a:r>
            <a:r>
              <a:rPr lang="sv-SE" sz="1000" b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 Policy and Social </a:t>
            </a:r>
            <a:r>
              <a:rPr lang="sv-SE" sz="1000" b="1" dirty="0" err="1">
                <a:latin typeface="+mn-lt"/>
              </a:rPr>
              <a:t>Inequality</a:t>
            </a:r>
            <a:r>
              <a:rPr lang="sv-SE" sz="1000" b="1" dirty="0">
                <a:latin typeface="+mn-lt"/>
              </a:rPr>
              <a:t>. Singapore: Springer.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Alexiadou, N. &amp; Norberg, A. (2017): 'Sweden’s Double Decade for Roma Inclusion in the European Policy Context: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A case of policy learning'. </a:t>
            </a:r>
            <a:r>
              <a:rPr lang="sv-SE" sz="1000" b="1" i="1" dirty="0" err="1">
                <a:latin typeface="+mn-lt"/>
              </a:rPr>
              <a:t>European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49(1): pp 36-55.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Garaz, Stela, and Torotcoi, Simona (2017): </a:t>
            </a:r>
            <a:r>
              <a:rPr lang="sv-SE" sz="1000" b="1" dirty="0">
                <a:latin typeface="+mn-lt"/>
                <a:hlinkClick r:id="rId2"/>
              </a:rPr>
              <a:t>Access to Higher Education and the Reproduction of Social Inequalities: </a:t>
            </a:r>
            <a:br>
              <a:rPr lang="sv-SE" sz="1000" b="1" dirty="0">
                <a:latin typeface="+mn-lt"/>
                <a:hlinkClick r:id="rId2"/>
              </a:rPr>
            </a:br>
            <a:r>
              <a:rPr lang="sv-SE" sz="1000" b="1" dirty="0">
                <a:latin typeface="+mn-lt"/>
                <a:hlinkClick r:id="rId2"/>
              </a:rPr>
              <a:t>The Case of Roma University Students in Eastern and South-Eastern Europe</a:t>
            </a:r>
            <a:r>
              <a:rPr lang="sv-SE" sz="1000" b="1" dirty="0">
                <a:latin typeface="+mn-lt"/>
              </a:rPr>
              <a:t>. </a:t>
            </a:r>
            <a:r>
              <a:rPr lang="sv-SE" sz="1000" b="1" i="1" dirty="0" err="1">
                <a:latin typeface="+mn-lt"/>
              </a:rPr>
              <a:t>European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49 (1):10-35.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Hinton-Smith, T. &amp; </a:t>
            </a:r>
            <a:r>
              <a:rPr lang="sv-SE" sz="1000" b="1" dirty="0" err="1">
                <a:latin typeface="+mn-lt"/>
              </a:rPr>
              <a:t>Danvers</a:t>
            </a:r>
            <a:r>
              <a:rPr lang="sv-SE" sz="1000" b="1" dirty="0">
                <a:latin typeface="+mn-lt"/>
              </a:rPr>
              <a:t>, E. (2017): 'Identity and Belonging: Researching Roma Women in Higher Education.’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 Morley, L. (Ed.) </a:t>
            </a:r>
            <a:r>
              <a:rPr lang="sv-SE" sz="1000" b="1" i="1" dirty="0">
                <a:latin typeface="+mn-lt"/>
              </a:rPr>
              <a:t>Europa World </a:t>
            </a:r>
            <a:r>
              <a:rPr lang="sv-SE" sz="1000" b="1" i="1" dirty="0" err="1">
                <a:latin typeface="+mn-lt"/>
              </a:rPr>
              <a:t>of</a:t>
            </a:r>
            <a:r>
              <a:rPr lang="sv-SE" sz="1000" b="1" i="1" dirty="0">
                <a:latin typeface="+mn-lt"/>
              </a:rPr>
              <a:t> Learning Special Edition on Gender and Access to and Participation in </a:t>
            </a:r>
            <a:r>
              <a:rPr lang="sv-SE" sz="1000" b="1" i="1" dirty="0" err="1">
                <a:latin typeface="+mn-lt"/>
              </a:rPr>
              <a:t>Higher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Routledge: London. 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Hinton-Smith, T, Danvers, E. &amp; Jovanovic, T. (2017): 'Roma women’s higher education participation: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Whose responsibility?', </a:t>
            </a:r>
            <a:r>
              <a:rPr lang="sv-SE" sz="1000" b="1" i="1" dirty="0">
                <a:latin typeface="+mn-lt"/>
              </a:rPr>
              <a:t>Gender and Education</a:t>
            </a:r>
            <a:r>
              <a:rPr lang="sv-SE" sz="1000" b="1" dirty="0">
                <a:latin typeface="+mn-lt"/>
              </a:rPr>
              <a:t>. DOI: 10.1080/09540253.2016.1274386.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Hinton-Smith, T. &amp; </a:t>
            </a:r>
            <a:r>
              <a:rPr lang="sv-SE" sz="1000" b="1" dirty="0" err="1">
                <a:latin typeface="+mn-lt"/>
              </a:rPr>
              <a:t>Danvers</a:t>
            </a:r>
            <a:r>
              <a:rPr lang="sv-SE" sz="1000" b="1" dirty="0">
                <a:latin typeface="+mn-lt"/>
              </a:rPr>
              <a:t>, E. (2017): 'Identity and Belonging: Researching Roma Women in Higher Education.’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 Morley, L. (Ed.) </a:t>
            </a:r>
            <a:r>
              <a:rPr lang="sv-SE" sz="1000" b="1" i="1" dirty="0">
                <a:latin typeface="+mn-lt"/>
              </a:rPr>
              <a:t>Europa World </a:t>
            </a:r>
            <a:r>
              <a:rPr lang="sv-SE" sz="1000" b="1" i="1" dirty="0" err="1">
                <a:latin typeface="+mn-lt"/>
              </a:rPr>
              <a:t>of</a:t>
            </a:r>
            <a:r>
              <a:rPr lang="sv-SE" sz="1000" b="1" i="1" dirty="0">
                <a:latin typeface="+mn-lt"/>
              </a:rPr>
              <a:t> Learning Special Edition on Gender and Access to and Participation in </a:t>
            </a:r>
            <a:r>
              <a:rPr lang="sv-SE" sz="1000" b="1" i="1" dirty="0" err="1">
                <a:latin typeface="+mn-lt"/>
              </a:rPr>
              <a:t>Higher</a:t>
            </a:r>
            <a:r>
              <a:rPr lang="sv-SE" sz="1000" b="1" i="1" dirty="0">
                <a:latin typeface="+mn-lt"/>
              </a:rPr>
              <a:t> </a:t>
            </a:r>
            <a:r>
              <a:rPr lang="sv-SE" sz="1000" b="1" i="1" dirty="0" err="1">
                <a:latin typeface="+mn-lt"/>
              </a:rPr>
              <a:t>Education</a:t>
            </a:r>
            <a:r>
              <a:rPr lang="sv-SE" sz="1000" b="1" dirty="0">
                <a:latin typeface="+mn-lt"/>
              </a:rPr>
              <a:t>. Routledge: London.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Morley, L., Alexiadou, N.  </a:t>
            </a:r>
            <a:r>
              <a:rPr lang="sv-SE" sz="1000" b="1" dirty="0" err="1">
                <a:latin typeface="+mn-lt"/>
              </a:rPr>
              <a:t>Garaz</a:t>
            </a:r>
            <a:r>
              <a:rPr lang="sv-SE" sz="1000" b="1" dirty="0">
                <a:latin typeface="+mn-lt"/>
              </a:rPr>
              <a:t>, S.  González-</a:t>
            </a:r>
            <a:r>
              <a:rPr lang="sv-SE" sz="1000" b="1" dirty="0" err="1">
                <a:latin typeface="+mn-lt"/>
              </a:rPr>
              <a:t>Monteagudo</a:t>
            </a:r>
            <a:r>
              <a:rPr lang="sv-SE" sz="1000" b="1" dirty="0">
                <a:latin typeface="+mn-lt"/>
              </a:rPr>
              <a:t>, J. </a:t>
            </a:r>
            <a:r>
              <a:rPr lang="sv-SE" sz="1000" b="1" dirty="0" err="1">
                <a:latin typeface="+mn-lt"/>
              </a:rPr>
              <a:t>Taba</a:t>
            </a:r>
            <a:r>
              <a:rPr lang="sv-SE" sz="1000" b="1" dirty="0">
                <a:latin typeface="+mn-lt"/>
              </a:rPr>
              <a:t>, M. (2018): '</a:t>
            </a:r>
            <a:r>
              <a:rPr lang="sv-SE" sz="1000" b="1" u="sng" dirty="0">
                <a:latin typeface="+mn-lt"/>
                <a:hlinkClick r:id="rId3"/>
              </a:rPr>
              <a:t>Internationalisation and Migrant Academics: The Hidden Narratives of Mobility</a:t>
            </a:r>
            <a:r>
              <a:rPr lang="sv-SE" sz="1000" b="1" dirty="0">
                <a:latin typeface="+mn-lt"/>
              </a:rPr>
              <a:t>'. </a:t>
            </a:r>
            <a:r>
              <a:rPr lang="sv-SE" sz="1000" b="1" i="1" dirty="0">
                <a:latin typeface="+mn-lt"/>
              </a:rPr>
              <a:t>Higher Education. </a:t>
            </a:r>
            <a:r>
              <a:rPr lang="en-GB" sz="1000" b="1" dirty="0">
                <a:latin typeface="+mn-lt"/>
              </a:rPr>
              <a:t>[</a:t>
            </a:r>
            <a:r>
              <a:rPr lang="en-GB" sz="1000" b="1" dirty="0">
                <a:latin typeface="+mn-lt"/>
                <a:hlinkClick r:id="rId3"/>
              </a:rPr>
              <a:t>http://dx.doi.org/10.1007/s10734-017-0224-z</a:t>
            </a:r>
            <a:r>
              <a:rPr lang="en-GB" sz="1000" b="1" dirty="0">
                <a:latin typeface="+mn-lt"/>
              </a:rPr>
              <a:t>]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Padilla-Carmona, M.T., González Monteagudo, J. and </a:t>
            </a:r>
            <a:r>
              <a:rPr lang="sv-SE" sz="1000" b="1" dirty="0" err="1">
                <a:latin typeface="+mn-lt"/>
              </a:rPr>
              <a:t>Soria</a:t>
            </a:r>
            <a:r>
              <a:rPr lang="sv-SE" sz="1000" b="1" dirty="0">
                <a:latin typeface="+mn-lt"/>
              </a:rPr>
              <a:t> </a:t>
            </a:r>
            <a:r>
              <a:rPr lang="sv-SE" sz="1000" b="1" dirty="0" err="1">
                <a:latin typeface="+mn-lt"/>
              </a:rPr>
              <a:t>Vilchez</a:t>
            </a:r>
            <a:r>
              <a:rPr lang="sv-SE" sz="1000" b="1" dirty="0">
                <a:latin typeface="+mn-lt"/>
              </a:rPr>
              <a:t>, A. (2017): ‘Los gitanos en la universidad española: 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Un estudio de caso de trayectorias de éxito (Roma Students in Higher Education: A Qualitative Research on Successful Trajectories).’ </a:t>
            </a:r>
            <a:r>
              <a:rPr lang="sv-SE" sz="1000" b="1" i="1" dirty="0">
                <a:latin typeface="+mn-lt"/>
              </a:rPr>
              <a:t>Revista de Educación</a:t>
            </a:r>
            <a:r>
              <a:rPr lang="sv-SE" sz="1000" b="1" dirty="0">
                <a:latin typeface="+mn-lt"/>
              </a:rPr>
              <a:t>. (No.377, </a:t>
            </a:r>
            <a:r>
              <a:rPr lang="sv-SE" sz="1000" b="1" dirty="0" err="1">
                <a:latin typeface="+mn-lt"/>
              </a:rPr>
              <a:t>July</a:t>
            </a:r>
            <a:r>
              <a:rPr lang="sv-SE" sz="1000" b="1" dirty="0">
                <a:latin typeface="+mn-lt"/>
              </a:rPr>
              <a:t>-September, 2017).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400" b="1" dirty="0">
                <a:solidFill>
                  <a:srgbClr val="114DDD"/>
                </a:solidFill>
                <a:latin typeface="+mn-lt"/>
              </a:rPr>
              <a:t>Media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Times Higher Education: 	</a:t>
            </a:r>
            <a:r>
              <a:rPr lang="sv-SE" sz="1000" b="1" u="sng" dirty="0">
                <a:latin typeface="+mn-lt"/>
                <a:hlinkClick r:id="rId4"/>
              </a:rPr>
              <a:t>'Roma: The UK's forgotten higher education minority'</a:t>
            </a:r>
            <a:r>
              <a:rPr lang="sv-SE" sz="1000" b="1" dirty="0">
                <a:latin typeface="+mn-lt"/>
              </a:rPr>
              <a:t> (29 May 2016)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Times Higher Education: 	</a:t>
            </a:r>
            <a:r>
              <a:rPr lang="sv-SE" sz="1000" b="1" u="sng" dirty="0">
                <a:latin typeface="+mn-lt"/>
                <a:hlinkClick r:id="rId5"/>
              </a:rPr>
              <a:t>'Higher education must not exclude Roma communities'</a:t>
            </a:r>
            <a:r>
              <a:rPr lang="sv-SE" sz="1000" b="1" dirty="0">
                <a:latin typeface="+mn-lt"/>
              </a:rPr>
              <a:t> (19 May 2016)</a:t>
            </a:r>
            <a:br>
              <a:rPr lang="sv-SE" sz="1000" b="1" dirty="0">
                <a:latin typeface="+mn-lt"/>
              </a:rPr>
            </a:br>
            <a:r>
              <a:rPr lang="sv-SE" sz="1000" b="1" dirty="0">
                <a:latin typeface="+mn-lt"/>
              </a:rPr>
              <a:t>Inside Higher Ed: 		</a:t>
            </a:r>
            <a:r>
              <a:rPr lang="sv-SE" sz="1000" b="1" u="sng" dirty="0">
                <a:latin typeface="+mn-lt"/>
                <a:hlinkClick r:id="rId6"/>
              </a:rPr>
              <a:t>'Europe's Forgotten Minority'</a:t>
            </a:r>
            <a:r>
              <a:rPr lang="sv-SE" sz="1000" b="1" dirty="0">
                <a:latin typeface="+mn-lt"/>
              </a:rPr>
              <a:t> (3 June 2016)</a:t>
            </a:r>
            <a:br>
              <a:rPr lang="sv-SE" sz="1000" b="1" dirty="0">
                <a:latin typeface="+mn-lt"/>
              </a:rPr>
            </a:br>
            <a:br>
              <a:rPr lang="sv-SE" sz="1000" b="1" dirty="0">
                <a:latin typeface="+mn-lt"/>
              </a:rPr>
            </a:br>
            <a:r>
              <a:rPr lang="sv-SE" sz="1400" b="1" dirty="0" err="1">
                <a:solidFill>
                  <a:srgbClr val="114DDD"/>
                </a:solidFill>
                <a:latin typeface="+mn-lt"/>
              </a:rPr>
              <a:t>Forthcoming</a:t>
            </a:r>
            <a:br>
              <a:rPr lang="sv-SE" sz="1000" b="1" dirty="0">
                <a:solidFill>
                  <a:srgbClr val="114DDD"/>
                </a:solidFill>
                <a:latin typeface="+mn-lt"/>
              </a:rPr>
            </a:br>
            <a:r>
              <a:rPr lang="en-US" sz="1000" b="1" dirty="0">
                <a:latin typeface="+mn-lt"/>
              </a:rPr>
              <a:t>Morley, L., </a:t>
            </a:r>
            <a:r>
              <a:rPr lang="en-US" sz="1000" b="1" dirty="0" err="1">
                <a:latin typeface="+mn-lt"/>
              </a:rPr>
              <a:t>Mirga</a:t>
            </a:r>
            <a:r>
              <a:rPr lang="en-US" sz="1000" b="1" dirty="0">
                <a:latin typeface="+mn-lt"/>
              </a:rPr>
              <a:t>, A., and </a:t>
            </a:r>
            <a:r>
              <a:rPr lang="en-US" sz="1000" b="1" dirty="0" err="1">
                <a:latin typeface="+mn-lt"/>
              </a:rPr>
              <a:t>Redzepi</a:t>
            </a:r>
            <a:r>
              <a:rPr lang="en-US" sz="1000" b="1" dirty="0">
                <a:latin typeface="+mn-lt"/>
              </a:rPr>
              <a:t>, N. (</a:t>
            </a:r>
            <a:r>
              <a:rPr lang="en-US" sz="1000" b="1" dirty="0" err="1">
                <a:latin typeface="+mn-lt"/>
              </a:rPr>
              <a:t>eds</a:t>
            </a:r>
            <a:r>
              <a:rPr lang="en-US" sz="1000" b="1" dirty="0">
                <a:latin typeface="+mn-lt"/>
              </a:rPr>
              <a:t>) (2019) </a:t>
            </a:r>
            <a:r>
              <a:rPr lang="en-US" sz="1000" b="1" i="1" dirty="0">
                <a:latin typeface="+mn-lt"/>
              </a:rPr>
              <a:t>The Roma in European Higher Education: Recasting Identities, Re-Imagining Futures. </a:t>
            </a:r>
            <a:r>
              <a:rPr lang="en-US" sz="1000" b="1" dirty="0">
                <a:latin typeface="+mn-lt"/>
              </a:rPr>
              <a:t>London: Bloomsbury Press.</a:t>
            </a:r>
            <a:br>
              <a:rPr lang="sv-SE" sz="1000" dirty="0">
                <a:latin typeface="+mn-lt"/>
              </a:rPr>
            </a:br>
            <a:r>
              <a:rPr lang="en-US" sz="1000" b="1" dirty="0">
                <a:latin typeface="+mn-lt"/>
              </a:rPr>
              <a:t> </a:t>
            </a:r>
            <a:br>
              <a:rPr lang="sv-SE" dirty="0">
                <a:latin typeface="+mn-lt"/>
              </a:rPr>
            </a:br>
            <a:br>
              <a:rPr lang="sv-SE" dirty="0"/>
            </a:br>
            <a:endParaRPr lang="sv-SE" sz="2000" b="1" dirty="0">
              <a:solidFill>
                <a:srgbClr val="114DD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0858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11690" y="1401528"/>
            <a:ext cx="4339525" cy="545647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20287" y="1989859"/>
            <a:ext cx="4240529" cy="3474720"/>
          </a:xfrm>
        </p:spPr>
        <p:txBody>
          <a:bodyPr>
            <a:noAutofit/>
          </a:bodyPr>
          <a:lstStyle/>
          <a:p>
            <a:pPr algn="l"/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r>
              <a:rPr lang="en-GB" sz="1800" b="1" dirty="0">
                <a:solidFill>
                  <a:srgbClr val="0000FF"/>
                </a:solidFill>
                <a:latin typeface="+mn-lt"/>
              </a:rPr>
              <a:t>CHEER Website: </a:t>
            </a:r>
            <a:r>
              <a:rPr lang="en-GB" sz="1600" b="1" u="sng" dirty="0">
                <a:latin typeface="+mn-lt"/>
                <a:hlinkClick r:id="rId4"/>
              </a:rPr>
              <a:t>www.sussex.ac.uk/education/</a:t>
            </a:r>
            <a:r>
              <a:rPr lang="en-GB" sz="1600" b="1" u="sng" dirty="0">
                <a:latin typeface="+mn-lt"/>
              </a:rPr>
              <a:t>cheer</a:t>
            </a: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r>
              <a:rPr lang="en-GB" sz="1800" b="1" dirty="0">
                <a:solidFill>
                  <a:srgbClr val="0000FF"/>
                </a:solidFill>
                <a:latin typeface="+mn-lt"/>
              </a:rPr>
              <a:t>Twitter: </a:t>
            </a:r>
            <a:br>
              <a:rPr lang="en-GB" sz="1800" b="1" dirty="0">
                <a:solidFill>
                  <a:srgbClr val="0000FF"/>
                </a:solidFill>
                <a:latin typeface="+mn-lt"/>
              </a:rPr>
            </a:br>
            <a:r>
              <a:rPr lang="sv-SE" sz="1600" b="1" dirty="0">
                <a:latin typeface="+mn-lt"/>
              </a:rPr>
              <a:t>@SussexCHEER</a:t>
            </a:r>
            <a:br>
              <a:rPr lang="sv-SE" sz="1800" b="1" dirty="0">
                <a:latin typeface="+mn-lt"/>
              </a:rPr>
            </a:br>
            <a:br>
              <a:rPr lang="sv-SE" sz="1800" b="1" dirty="0">
                <a:latin typeface="+mn-lt"/>
              </a:rPr>
            </a:br>
            <a:r>
              <a:rPr lang="sv-SE" sz="1800" b="1" dirty="0">
                <a:solidFill>
                  <a:srgbClr val="0000FF"/>
                </a:solidFill>
                <a:latin typeface="+mn-lt"/>
              </a:rPr>
              <a:t>Facebook: </a:t>
            </a:r>
            <a:r>
              <a:rPr lang="sv-SE" sz="1600" b="1" dirty="0">
                <a:latin typeface="+mn-lt"/>
                <a:hlinkClick r:id="rId5"/>
              </a:rPr>
              <a:t>www.facebook.com/groups/CHEERSussex/</a:t>
            </a:r>
            <a:br>
              <a:rPr lang="sv-SE" sz="1800" b="1" dirty="0">
                <a:latin typeface="+mn-lt"/>
              </a:rPr>
            </a:br>
            <a:br>
              <a:rPr lang="sv-SE" sz="1800" b="1" dirty="0">
                <a:latin typeface="+mn-lt"/>
              </a:rPr>
            </a:br>
            <a:r>
              <a:rPr lang="en-US" sz="1800" b="1" dirty="0">
                <a:solidFill>
                  <a:srgbClr val="114DDD"/>
                </a:solidFill>
                <a:latin typeface="+mn-lt"/>
              </a:rPr>
              <a:t>Higher Education </a:t>
            </a:r>
            <a:r>
              <a:rPr lang="en-US" sz="1800" b="1" dirty="0" err="1">
                <a:solidFill>
                  <a:srgbClr val="114DDD"/>
                </a:solidFill>
                <a:latin typeface="+mn-lt"/>
              </a:rPr>
              <a:t>Internationalisation</a:t>
            </a:r>
            <a:r>
              <a:rPr lang="en-US" sz="1800" b="1" dirty="0">
                <a:solidFill>
                  <a:srgbClr val="114DDD"/>
                </a:solidFill>
                <a:latin typeface="+mn-lt"/>
              </a:rPr>
              <a:t> and Mobility (HEIM) project</a:t>
            </a:r>
            <a:br>
              <a:rPr lang="en-US" sz="1800" b="1" dirty="0">
                <a:solidFill>
                  <a:srgbClr val="114DDD"/>
                </a:solidFill>
                <a:latin typeface="+mn-lt"/>
              </a:rPr>
            </a:br>
            <a:r>
              <a:rPr lang="en-US" sz="1600" b="1" u="sng" dirty="0">
                <a:latin typeface="+mn-lt"/>
                <a:hlinkClick r:id="rId6"/>
              </a:rPr>
              <a:t>www.sussex.ac.uk/education/cheer/</a:t>
            </a:r>
            <a:br>
              <a:rPr lang="en-US" sz="1600" b="1" u="sng" dirty="0">
                <a:latin typeface="+mn-lt"/>
                <a:hlinkClick r:id="rId6"/>
              </a:rPr>
            </a:br>
            <a:r>
              <a:rPr lang="en-US" sz="1600" b="1" u="sng" dirty="0" err="1">
                <a:latin typeface="+mn-lt"/>
                <a:hlinkClick r:id="rId6"/>
              </a:rPr>
              <a:t>researchprojects</a:t>
            </a:r>
            <a:r>
              <a:rPr lang="en-US" sz="1600" b="1" u="sng" dirty="0">
                <a:latin typeface="+mn-lt"/>
                <a:hlinkClick r:id="rId6"/>
              </a:rPr>
              <a:t>/rise</a:t>
            </a:r>
            <a:br>
              <a:rPr lang="sv-SE" sz="1800" b="1" dirty="0">
                <a:solidFill>
                  <a:srgbClr val="114DDD"/>
                </a:solidFill>
                <a:latin typeface="+mn-lt"/>
              </a:rPr>
            </a:br>
            <a:br>
              <a:rPr lang="sv-SE" sz="1800" b="1" dirty="0">
                <a:latin typeface="+mn-lt"/>
              </a:rPr>
            </a:br>
            <a:br>
              <a:rPr lang="sv-SE" sz="1800" b="1" dirty="0">
                <a:latin typeface="+mn-lt"/>
              </a:rPr>
            </a:br>
            <a:br>
              <a:rPr lang="sv-SE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GB" sz="1800" b="1" dirty="0">
                <a:latin typeface="+mn-lt"/>
              </a:rPr>
            </a:br>
            <a:br>
              <a:rPr lang="en-US" sz="1800" dirty="0">
                <a:latin typeface="+mn-lt"/>
              </a:rPr>
            </a:br>
            <a:endParaRPr lang="en-US" sz="1800" dirty="0">
              <a:latin typeface="+mn-lt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74814" y="237460"/>
            <a:ext cx="8944495" cy="96788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114DDD"/>
                </a:solidFill>
              </a:rPr>
              <a:t>Centre for Higher Education and </a:t>
            </a:r>
          </a:p>
          <a:p>
            <a:r>
              <a:rPr lang="en-US" sz="2800" b="1" dirty="0">
                <a:solidFill>
                  <a:srgbClr val="114DDD"/>
                </a:solidFill>
              </a:rPr>
              <a:t>Equity Research (CHEER)</a:t>
            </a:r>
            <a:endParaRPr lang="en-US" sz="2800" dirty="0">
              <a:solidFill>
                <a:srgbClr val="114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640778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1210</TotalTime>
  <Words>549</Words>
  <Application>Microsoft Office PowerPoint</Application>
  <PresentationFormat>On-screen Show (4:3)</PresentationFormat>
  <Paragraphs>143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Thinking Differently about  the Roma in Higher Education:  Beyond Sex, Slums and Special Schools,  and Towards Epistemic Inclusion!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HEIM Publications Alexiadou, N. (2017): 'Equality and education policy in the European Union - An example from the case of Roma'.  In: Gale, T. &amp; Gulson, K. (Eds) Policy and Inequality in Education. Book series Education Policy and Social Inequality. Singapore: Springer.  Alexiadou, N. &amp; Norberg, A. (2017): 'Sweden’s Double Decade for Roma Inclusion in the European Policy Context:  A case of policy learning'. European Education. 49(1): pp 36-55.  Garaz, Stela, and Torotcoi, Simona (2017): Access to Higher Education and the Reproduction of Social Inequalities:  The Case of Roma University Students in Eastern and South-Eastern Europe. European Education. 49 (1):10-35.  Hinton-Smith, T. &amp; Danvers, E. (2017): 'Identity and Belonging: Researching Roma Women in Higher Education.’  In Morley, L. (Ed.) Europa World of Learning Special Edition on Gender and Access to and Participation in Higher Education. Routledge: London.   Hinton-Smith, T, Danvers, E. &amp; Jovanovic, T. (2017): 'Roma women’s higher education participation:  Whose responsibility?', Gender and Education. DOI: 10.1080/09540253.2016.1274386.  Hinton-Smith, T. &amp; Danvers, E. (2017): 'Identity and Belonging: Researching Roma Women in Higher Education.’  In Morley, L. (Ed.) Europa World of Learning Special Edition on Gender and Access to and Participation in Higher Education. Routledge: London.  Morley, L., Alexiadou, N.  Garaz, S.  González-Monteagudo, J. Taba, M. (2018): 'Internationalisation and Migrant Academics: The Hidden Narratives of Mobility'. Higher Education. [http://dx.doi.org/10.1007/s10734-017-0224-z]  Padilla-Carmona, M.T., González Monteagudo, J. and Soria Vilchez, A. (2017): ‘Los gitanos en la universidad española:  Un estudio de caso de trayectorias de éxito (Roma Students in Higher Education: A Qualitative Research on Successful Trajectories).’ Revista de Educación. (No.377, July-September, 2017).  Media Times Higher Education:  'Roma: The UK's forgotten higher education minority' (29 May 2016) Times Higher Education:  'Higher education must not exclude Roma communities' (19 May 2016) Inside Higher Ed:   'Europe's Forgotten Minority' (3 June 2016)  Forthcoming Morley, L., Mirga, A., and Redzepi, N. (eds) (2019) The Roma in European Higher Education: Recasting Identities, Re-Imagining Futures. London: Bloomsbury Press.    </vt:lpstr>
      <vt:lpstr>       CHEER Website: www.sussex.ac.uk/education/cheer  Twitter:  @SussexCHEER  Facebook: www.facebook.com/groups/CHEERSussex/  Higher Education Internationalisation and Mobility (HEIM) project www.sussex.ac.uk/education/cheer/ researchprojects/rise        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155</cp:revision>
  <dcterms:created xsi:type="dcterms:W3CDTF">2016-06-09T09:36:01Z</dcterms:created>
  <dcterms:modified xsi:type="dcterms:W3CDTF">2018-12-12T13:40:15Z</dcterms:modified>
</cp:coreProperties>
</file>