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8" r:id="rId3"/>
    <p:sldId id="259" r:id="rId4"/>
    <p:sldId id="261" r:id="rId5"/>
    <p:sldId id="267" r:id="rId6"/>
    <p:sldId id="273" r:id="rId7"/>
    <p:sldId id="266" r:id="rId8"/>
    <p:sldId id="269" r:id="rId9"/>
    <p:sldId id="265" r:id="rId10"/>
    <p:sldId id="274" r:id="rId11"/>
    <p:sldId id="270" r:id="rId12"/>
    <p:sldId id="271" r:id="rId13"/>
    <p:sldId id="272" r:id="rId14"/>
    <p:sldId id="264" r:id="rId15"/>
  </p:sldIdLst>
  <p:sldSz cx="9144000" cy="6858000" type="screen4x3"/>
  <p:notesSz cx="6794500" cy="9906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sz="quarter" idx="1"/>
          </p:nvPr>
        </p:nvSpPr>
        <p:spPr>
          <a:xfrm>
            <a:off x="3848100" y="0"/>
            <a:ext cx="2944813" cy="4953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3FC10C7-1780-4456-B194-D8185A69BAFE}" type="datetimeFigureOut">
              <a:rPr lang="en-GB" altLang="en-US"/>
              <a:pPr/>
              <a:t>30/09/2015</a:t>
            </a:fld>
            <a:endParaRPr lang="en-GB" altLang="en-US"/>
          </a:p>
        </p:txBody>
      </p:sp>
      <p:sp>
        <p:nvSpPr>
          <p:cNvPr id="4" name="Footer Placeholder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5" name="Slide Number Placeholder 4"/>
          <p:cNvSpPr>
            <a:spLocks noGrp="1"/>
          </p:cNvSpPr>
          <p:nvPr>
            <p:ph type="sldNum" sz="quarter" idx="3"/>
          </p:nvPr>
        </p:nvSpPr>
        <p:spPr>
          <a:xfrm>
            <a:off x="3848100" y="9409113"/>
            <a:ext cx="2944813"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05631A0-FAAD-4FC0-8501-F0EE41D805A3}" type="slidenum">
              <a:rPr lang="en-GB" altLang="en-US"/>
              <a:pPr/>
              <a:t>‹#›</a:t>
            </a:fld>
            <a:endParaRPr lang="en-GB" altLang="en-US"/>
          </a:p>
        </p:txBody>
      </p:sp>
    </p:spTree>
    <p:extLst>
      <p:ext uri="{BB962C8B-B14F-4D97-AF65-F5344CB8AC3E}">
        <p14:creationId xmlns:p14="http://schemas.microsoft.com/office/powerpoint/2010/main" val="1366332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48100" y="0"/>
            <a:ext cx="2944813" cy="4953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2B35BDA6-A51A-4FA8-9528-E02C8CE4A8BB}" type="datetimeFigureOut">
              <a:rPr lang="en-US" altLang="en-US"/>
              <a:pPr/>
              <a:t>9/30/2015</a:t>
            </a:fld>
            <a:endParaRPr lang="en-GB" altLang="en-US"/>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1C26A76-EC68-44BA-BFE6-1B7F743FB33A}" type="slidenum">
              <a:rPr lang="en-GB" altLang="en-US"/>
              <a:pPr/>
              <a:t>‹#›</a:t>
            </a:fld>
            <a:endParaRPr lang="en-GB" altLang="en-US"/>
          </a:p>
        </p:txBody>
      </p:sp>
    </p:spTree>
    <p:extLst>
      <p:ext uri="{BB962C8B-B14F-4D97-AF65-F5344CB8AC3E}">
        <p14:creationId xmlns:p14="http://schemas.microsoft.com/office/powerpoint/2010/main" val="221445036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Roma constitute the largest ethnic minority in Europe and have a long history of marginalisation, exclusion and discrimination. Despite the many political attempts to address these issues, the Roma people in Serbia remain marginalised, excluded and discriminated in key areas such as health, housing, employment and education. Education is of vital importance in combatting social exclusion, and historically the education received by Roma children in Serbia was of poor quality with very high dropout rates that later  result in 1%of Roma with tertiary education diploma as opposed to national average of 16%. </a:t>
            </a:r>
          </a:p>
          <a:p>
            <a:endParaRPr lang="en-US" altLang="en-US" smtClean="0"/>
          </a:p>
          <a:p>
            <a:endParaRPr lang="en-US" altLang="en-US" smtClean="0"/>
          </a:p>
          <a:p>
            <a:endParaRPr lang="en-US" altLang="en-US" smtClean="0"/>
          </a:p>
          <a:p>
            <a:endParaRPr lang="en-GB" altLang="en-US" smtClean="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839A7B84-BFCD-4A08-A198-5F00C469259E}" type="slidenum">
              <a:rPr lang="en-GB" altLang="en-US" sz="1200"/>
              <a:pPr eaLnBrk="1" hangingPunct="1"/>
              <a:t>2</a:t>
            </a:fld>
            <a:endParaRPr lang="en-GB" altLang="en-US" sz="1200"/>
          </a:p>
        </p:txBody>
      </p:sp>
    </p:spTree>
    <p:extLst>
      <p:ext uri="{BB962C8B-B14F-4D97-AF65-F5344CB8AC3E}">
        <p14:creationId xmlns:p14="http://schemas.microsoft.com/office/powerpoint/2010/main" val="3917446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marL="228600" indent="-228600">
              <a:spcBef>
                <a:spcPct val="20000"/>
              </a:spcBef>
              <a:buFont typeface="Calibri" panose="020F0502020204030204" pitchFamily="34" charset="0"/>
              <a:buAutoNum type="arabicPeriod"/>
            </a:pPr>
            <a:r>
              <a:rPr lang="en-GB" altLang="en-US" smtClean="0"/>
              <a:t>to explore how minority Roma students succeed</a:t>
            </a:r>
          </a:p>
          <a:p>
            <a:pPr marL="228600" indent="-228600">
              <a:spcBef>
                <a:spcPct val="20000"/>
              </a:spcBef>
            </a:pPr>
            <a:r>
              <a:rPr lang="en-GB" altLang="en-US" smtClean="0"/>
              <a:t> in accessing higher education (HE) in Serbia.</a:t>
            </a:r>
          </a:p>
          <a:p>
            <a:pPr marL="228600" indent="-228600">
              <a:spcBef>
                <a:spcPct val="20000"/>
              </a:spcBef>
            </a:pPr>
            <a:endParaRPr lang="en-GB" altLang="en-US" smtClean="0"/>
          </a:p>
          <a:p>
            <a:pPr marL="228600" indent="-228600">
              <a:spcBef>
                <a:spcPct val="20000"/>
              </a:spcBef>
              <a:buFont typeface="Calibri" panose="020F0502020204030204" pitchFamily="34" charset="0"/>
              <a:buAutoNum type="arabicPeriod"/>
            </a:pPr>
            <a:r>
              <a:rPr lang="en-GB" altLang="en-US" smtClean="0"/>
              <a:t>how the context of poverty, institutional and social experiences of racism, and the gendered natured of marginalization </a:t>
            </a:r>
          </a:p>
          <a:p>
            <a:pPr marL="228600" indent="-228600">
              <a:spcBef>
                <a:spcPct val="0"/>
              </a:spcBef>
            </a:pPr>
            <a:r>
              <a:rPr lang="en-GB" altLang="en-US" smtClean="0"/>
              <a:t>of Roma people all interact to shape Roma </a:t>
            </a:r>
          </a:p>
          <a:p>
            <a:pPr marL="228600" indent="-228600">
              <a:spcBef>
                <a:spcPct val="0"/>
              </a:spcBef>
            </a:pPr>
            <a:r>
              <a:rPr lang="en-GB" altLang="en-US" smtClean="0"/>
              <a:t>students</a:t>
            </a:r>
            <a:r>
              <a:rPr lang="en-GB" altLang="en-GB" smtClean="0"/>
              <a:t>’</a:t>
            </a:r>
            <a:r>
              <a:rPr lang="en-GB" altLang="en-US" smtClean="0"/>
              <a:t> access to higher education </a:t>
            </a:r>
          </a:p>
          <a:p>
            <a:pPr marL="228600" indent="-228600">
              <a:spcBef>
                <a:spcPct val="0"/>
              </a:spcBef>
            </a:pPr>
            <a:endParaRPr lang="en-GB" altLang="en-US" smtClean="0"/>
          </a:p>
          <a:p>
            <a:pPr marL="228600" indent="-228600">
              <a:spcBef>
                <a:spcPct val="0"/>
              </a:spcBef>
              <a:buFont typeface="Calibri" panose="020F0502020204030204" pitchFamily="34" charset="0"/>
              <a:buAutoNum type="arabicPeriod"/>
            </a:pPr>
            <a:r>
              <a:rPr lang="en-GB" altLang="en-US" smtClean="0"/>
              <a:t>To explore the inspirations of Roma students and how they managed to access HE despite the all challenges they face</a:t>
            </a:r>
            <a:endParaRPr lang="en-US" altLang="en-US" smtClean="0"/>
          </a:p>
          <a:p>
            <a:pPr marL="228600" indent="-228600" eaLnBrk="1" hangingPunct="1">
              <a:spcBef>
                <a:spcPct val="0"/>
              </a:spcBef>
            </a:pPr>
            <a:endParaRPr lang="en-GB" altLang="en-US" smtClean="0"/>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34BB879C-90BC-4DCB-8A0A-1C30A61B4070}" type="slidenum">
              <a:rPr lang="en-GB" altLang="en-US" sz="1200"/>
              <a:pPr eaLnBrk="1" hangingPunct="1"/>
              <a:t>3</a:t>
            </a:fld>
            <a:endParaRPr lang="en-GB" altLang="en-US" sz="1200"/>
          </a:p>
        </p:txBody>
      </p:sp>
    </p:spTree>
    <p:extLst>
      <p:ext uri="{BB962C8B-B14F-4D97-AF65-F5344CB8AC3E}">
        <p14:creationId xmlns:p14="http://schemas.microsoft.com/office/powerpoint/2010/main" val="1512569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Given the historical relationship that has existed between the Roma and the majority populations in Serbia and other regional countries - a relationship in which the Roma have been demonised as an internal </a:t>
            </a:r>
            <a:r>
              <a:rPr lang="en-US" altLang="en-GB" smtClean="0"/>
              <a:t>‘</a:t>
            </a:r>
            <a:r>
              <a:rPr lang="en-US" altLang="en-US" smtClean="0"/>
              <a:t>Other</a:t>
            </a:r>
            <a:r>
              <a:rPr lang="en-US" altLang="en-GB" smtClean="0"/>
              <a:t>’</a:t>
            </a:r>
            <a:r>
              <a:rPr lang="en-US" altLang="en-US" smtClean="0"/>
              <a:t> and excluded from full participation in the nationalistically defined </a:t>
            </a:r>
            <a:r>
              <a:rPr lang="en-US" altLang="en-GB" smtClean="0"/>
              <a:t>‘</a:t>
            </a:r>
            <a:r>
              <a:rPr lang="en-US" altLang="en-US" smtClean="0"/>
              <a:t>national community</a:t>
            </a:r>
            <a:r>
              <a:rPr lang="en-US" altLang="en-GB" smtClean="0"/>
              <a:t>’</a:t>
            </a:r>
            <a:r>
              <a:rPr lang="en-US" altLang="en-US" smtClean="0"/>
              <a:t> – theoretical insights from postcolonial theory are of relevance to this investigation. </a:t>
            </a:r>
          </a:p>
          <a:p>
            <a:endParaRPr lang="en-US" altLang="en-US" smtClean="0"/>
          </a:p>
          <a:p>
            <a:r>
              <a:rPr lang="en-US" altLang="en-US" smtClean="0"/>
              <a:t>Postcolonial feminism argues that oppression relating to the colonial experience, in particular racial, class and ethnic oppression, can be seen as being closely related to the power of patriarchal relations within society. </a:t>
            </a:r>
          </a:p>
          <a:p>
            <a:endParaRPr lang="en-GB" altLang="en-US" smtClean="0"/>
          </a:p>
          <a:p>
            <a:r>
              <a:rPr lang="en-GB" altLang="en-US" smtClean="0"/>
              <a:t>In doing my reserch I am adopting an intersectional approach to consider how etnicity, class and social economic intersect to bring about exclusion of roma people from HE </a:t>
            </a:r>
          </a:p>
          <a:p>
            <a:r>
              <a:rPr lang="en-GB" altLang="en-US" smtClean="0"/>
              <a:t>Intersectionality- how different aspect in socety may intersect to produce Multiply marginalisation </a:t>
            </a:r>
          </a:p>
          <a:p>
            <a:endParaRPr lang="en-GB" altLang="en-US" smtClean="0"/>
          </a:p>
          <a:p>
            <a:r>
              <a:rPr lang="en-GB" altLang="en-US" smtClean="0"/>
              <a:t>theory of difference- how conceptions of diversity and inclusion play out in the Serbian context in relation to Roma students</a:t>
            </a:r>
            <a:r>
              <a:rPr lang="en-GB" altLang="en-GB" smtClean="0"/>
              <a:t>’</a:t>
            </a:r>
            <a:r>
              <a:rPr lang="en-GB" altLang="en-US" smtClean="0"/>
              <a:t> access to higher education </a:t>
            </a:r>
          </a:p>
          <a:p>
            <a:r>
              <a:rPr lang="en-US" altLang="en-US" smtClean="0"/>
              <a:t>Ahmed -achievement of real diversity for historically marginalized can be undermined by an approach to diversity which is bureaucratic and managerial, and which sees </a:t>
            </a:r>
            <a:r>
              <a:rPr lang="en-US" altLang="en-GB" smtClean="0"/>
              <a:t>‘</a:t>
            </a:r>
            <a:r>
              <a:rPr lang="en-US" altLang="en-US" smtClean="0"/>
              <a:t>diversity</a:t>
            </a:r>
            <a:r>
              <a:rPr lang="en-US" altLang="en-GB" smtClean="0"/>
              <a:t>’</a:t>
            </a:r>
            <a:r>
              <a:rPr lang="en-US" altLang="en-US" smtClean="0"/>
              <a:t> as a performance indicator to be used for public relations.</a:t>
            </a:r>
            <a:r>
              <a:rPr lang="en-GB" altLang="en-US" smtClean="0"/>
              <a:t> </a:t>
            </a:r>
            <a:r>
              <a:rPr lang="en-US" altLang="en-US" smtClean="0"/>
              <a:t>Serbian government</a:t>
            </a:r>
            <a:r>
              <a:rPr lang="en-US" altLang="en-GB" smtClean="0"/>
              <a:t>’</a:t>
            </a:r>
            <a:r>
              <a:rPr lang="en-US" altLang="en-US" smtClean="0"/>
              <a:t>s initiatives aimed at widening Roma participation in HE, while laudable, are not primarily driven by a desire to remedy social inequalities in Serbia, but by the EU</a:t>
            </a:r>
            <a:r>
              <a:rPr lang="en-US" altLang="en-GB" smtClean="0"/>
              <a:t>’</a:t>
            </a:r>
            <a:r>
              <a:rPr lang="en-US" altLang="en-US" smtClean="0"/>
              <a:t>s criteria for Serbian accession. </a:t>
            </a:r>
            <a:endParaRPr lang="en-GB" altLang="en-US" smtClean="0"/>
          </a:p>
          <a:p>
            <a:r>
              <a:rPr lang="en-US" altLang="en-US" smtClean="0"/>
              <a:t>In managerial/bureaucratic circles in HE, it is as if </a:t>
            </a:r>
            <a:r>
              <a:rPr lang="en-US" altLang="en-GB" smtClean="0"/>
              <a:t>‘</a:t>
            </a:r>
            <a:r>
              <a:rPr lang="en-US" altLang="en-US" smtClean="0"/>
              <a:t>racism</a:t>
            </a:r>
            <a:r>
              <a:rPr lang="en-US" altLang="en-GB" smtClean="0"/>
              <a:t>’</a:t>
            </a:r>
            <a:r>
              <a:rPr lang="en-US" altLang="en-US" smtClean="0"/>
              <a:t> is seen as a vulgar or impolite term, and the polite term </a:t>
            </a:r>
            <a:r>
              <a:rPr lang="en-US" altLang="en-GB" smtClean="0"/>
              <a:t>‘</a:t>
            </a:r>
            <a:r>
              <a:rPr lang="en-US" altLang="en-US" smtClean="0"/>
              <a:t>diversity</a:t>
            </a:r>
            <a:r>
              <a:rPr lang="en-US" altLang="en-GB" smtClean="0"/>
              <a:t>’</a:t>
            </a:r>
            <a:r>
              <a:rPr lang="en-US" altLang="en-US" smtClean="0"/>
              <a:t> functions to deny the reality of racism, individual and institutional, in HE.</a:t>
            </a:r>
            <a:endParaRPr lang="en-GB" altLang="en-US" smtClean="0"/>
          </a:p>
          <a:p>
            <a:endParaRPr lang="en-GB" altLang="en-US" smtClean="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48639D28-2A44-498A-BEFF-391BB0C204CD}" type="slidenum">
              <a:rPr lang="en-GB" altLang="en-US" sz="1200"/>
              <a:pPr eaLnBrk="1" hangingPunct="1"/>
              <a:t>4</a:t>
            </a:fld>
            <a:endParaRPr lang="en-GB" altLang="en-US" sz="1200"/>
          </a:p>
        </p:txBody>
      </p:sp>
    </p:spTree>
    <p:extLst>
      <p:ext uri="{BB962C8B-B14F-4D97-AF65-F5344CB8AC3E}">
        <p14:creationId xmlns:p14="http://schemas.microsoft.com/office/powerpoint/2010/main" val="1597078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The above quotes illustrate how financial difficulties play a role in impacting student</a:t>
            </a:r>
            <a:r>
              <a:rPr lang="en-GB" altLang="en-GB" smtClean="0"/>
              <a:t>’</a:t>
            </a:r>
            <a:r>
              <a:rPr lang="en-GB" altLang="en-US" smtClean="0"/>
              <a:t>s access to higher education. However, the issues of financial difficulties do not end here rather even when in higher education students talked about their initiatives to addressing their financial and material challenges.  There were accounts of for instance looking for manual work such as building or cleaning. In some cases, this involved juggling three or four jobs in order for them to earn enough to eat and survive daily. </a:t>
            </a:r>
          </a:p>
          <a:p>
            <a:pPr eaLnBrk="1" hangingPunct="1">
              <a:spcBef>
                <a:spcPct val="0"/>
              </a:spcBef>
            </a:pPr>
            <a:endParaRPr lang="en-GB" altLang="en-US" smtClean="0"/>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90741FB8-081A-4010-8084-C26C7FAB01C9}" type="slidenum">
              <a:rPr lang="en-GB" altLang="en-US" sz="1200"/>
              <a:pPr eaLnBrk="1" hangingPunct="1"/>
              <a:t>7</a:t>
            </a:fld>
            <a:endParaRPr lang="en-GB" altLang="en-US" sz="1200"/>
          </a:p>
        </p:txBody>
      </p:sp>
    </p:spTree>
    <p:extLst>
      <p:ext uri="{BB962C8B-B14F-4D97-AF65-F5344CB8AC3E}">
        <p14:creationId xmlns:p14="http://schemas.microsoft.com/office/powerpoint/2010/main" val="1770660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The above quotes illustrate how racism play</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A5FEA8A4-33E7-4035-A086-D454860E4E22}" type="slidenum">
              <a:rPr lang="en-GB" altLang="en-US" sz="1200"/>
              <a:pPr eaLnBrk="1" hangingPunct="1"/>
              <a:t>8</a:t>
            </a:fld>
            <a:endParaRPr lang="en-GB" altLang="en-US" sz="1200"/>
          </a:p>
        </p:txBody>
      </p:sp>
    </p:spTree>
    <p:extLst>
      <p:ext uri="{BB962C8B-B14F-4D97-AF65-F5344CB8AC3E}">
        <p14:creationId xmlns:p14="http://schemas.microsoft.com/office/powerpoint/2010/main" val="1315648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smtClean="0"/>
              <a:t>For females students in their access to higher education was coloured by the view that they would not succeed in education as they would be married , hence were not worth the attention or investment in their education</a:t>
            </a:r>
          </a:p>
          <a:p>
            <a:pPr marL="171450" indent="-171450" eaLnBrk="1" hangingPunct="1">
              <a:spcBef>
                <a:spcPct val="0"/>
              </a:spcBef>
              <a:buFontTx/>
              <a:buChar char="•"/>
            </a:pPr>
            <a:r>
              <a:rPr lang="en-GB" altLang="en-US" smtClean="0"/>
              <a:t>For female student in this study therefore they had to manage multiple discriminating one based on their gender and the other based on the skin colour. </a:t>
            </a:r>
          </a:p>
          <a:p>
            <a:pPr marL="171450" indent="-171450" eaLnBrk="1" hangingPunct="1">
              <a:spcBef>
                <a:spcPct val="0"/>
              </a:spcBef>
              <a:buFontTx/>
              <a:buChar char="•"/>
            </a:pPr>
            <a:r>
              <a:rPr lang="en-GB" altLang="en-US" smtClean="0"/>
              <a:t>Multiply challenges </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4DA5DC21-7985-466D-A58A-64CDFBA0DF9B}" type="slidenum">
              <a:rPr lang="en-GB" altLang="en-US" sz="1200"/>
              <a:pPr eaLnBrk="1" hangingPunct="1"/>
              <a:t>9</a:t>
            </a:fld>
            <a:endParaRPr lang="en-GB" altLang="en-US" sz="1200"/>
          </a:p>
        </p:txBody>
      </p:sp>
    </p:spTree>
    <p:extLst>
      <p:ext uri="{BB962C8B-B14F-4D97-AF65-F5344CB8AC3E}">
        <p14:creationId xmlns:p14="http://schemas.microsoft.com/office/powerpoint/2010/main" val="3503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Desire, hopes to become somebody and to change the live that they experinece so far in their lives. From the quatoes that you can see that the main aspiration was to get out of poverty </a:t>
            </a:r>
          </a:p>
          <a:p>
            <a:r>
              <a:rPr lang="en-GB" altLang="en-US" smtClean="0"/>
              <a:t>Having good future</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710EA8D8-585A-4B68-90FF-F122C9F0D90E}" type="slidenum">
              <a:rPr lang="en-GB" altLang="en-US" sz="1200"/>
              <a:pPr eaLnBrk="1" hangingPunct="1"/>
              <a:t>11</a:t>
            </a:fld>
            <a:endParaRPr lang="en-GB" altLang="en-US" sz="1200"/>
          </a:p>
        </p:txBody>
      </p:sp>
    </p:spTree>
    <p:extLst>
      <p:ext uri="{BB962C8B-B14F-4D97-AF65-F5344CB8AC3E}">
        <p14:creationId xmlns:p14="http://schemas.microsoft.com/office/powerpoint/2010/main" val="1507653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This ilustartate how the struggly of family was motivating for struggle for better life. </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92BCCCBA-FAC5-417D-AB7B-9FFBEB2368A3}" type="slidenum">
              <a:rPr lang="en-GB" altLang="en-US" sz="1200"/>
              <a:pPr eaLnBrk="1" hangingPunct="1"/>
              <a:t>12</a:t>
            </a:fld>
            <a:endParaRPr lang="en-GB" altLang="en-US" sz="1200"/>
          </a:p>
        </p:txBody>
      </p:sp>
    </p:spTree>
    <p:extLst>
      <p:ext uri="{BB962C8B-B14F-4D97-AF65-F5344CB8AC3E}">
        <p14:creationId xmlns:p14="http://schemas.microsoft.com/office/powerpoint/2010/main" val="32710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Also, </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4A9E9B95-11AC-45C1-BA79-D604B05B4DA4}" type="slidenum">
              <a:rPr lang="en-GB" altLang="en-US" sz="1200"/>
              <a:pPr eaLnBrk="1" hangingPunct="1"/>
              <a:t>13</a:t>
            </a:fld>
            <a:endParaRPr lang="en-GB" altLang="en-US" sz="1200"/>
          </a:p>
        </p:txBody>
      </p:sp>
    </p:spTree>
    <p:extLst>
      <p:ext uri="{BB962C8B-B14F-4D97-AF65-F5344CB8AC3E}">
        <p14:creationId xmlns:p14="http://schemas.microsoft.com/office/powerpoint/2010/main" val="3367678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As we could see in previous ilustrations that roma participation in HE was impeded with different socio structural diseases that was strongly influencing the access and retention in HE. Also we could see that was not enough only to be personaly motivated to succeed despite all barriers but also is important to have open institutonal access and space. </a:t>
            </a:r>
          </a:p>
          <a:p>
            <a:pPr eaLnBrk="1" hangingPunct="1">
              <a:spcBef>
                <a:spcPct val="0"/>
              </a:spcBef>
            </a:pPr>
            <a:r>
              <a:rPr lang="en-GB" altLang="en-US" smtClean="0"/>
              <a:t>Ngo INITATIVES are manly focused towerd Roma in order to improve their access in HE but not toward institutions, changing negative attitude. </a:t>
            </a: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07653CF1-9DE4-4C6B-94AD-1DA30529E438}" type="slidenum">
              <a:rPr lang="en-GB" altLang="en-US" sz="1200"/>
              <a:pPr eaLnBrk="1" hangingPunct="1"/>
              <a:t>14</a:t>
            </a:fld>
            <a:endParaRPr lang="en-GB" altLang="en-US" sz="1200"/>
          </a:p>
        </p:txBody>
      </p:sp>
    </p:spTree>
    <p:extLst>
      <p:ext uri="{BB962C8B-B14F-4D97-AF65-F5344CB8AC3E}">
        <p14:creationId xmlns:p14="http://schemas.microsoft.com/office/powerpoint/2010/main" val="298035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476BEAD4-862A-4937-AC76-4C87A2CC2BEC}" type="datetimeFigureOut">
              <a:rPr lang="en-US" altLang="en-US"/>
              <a:pPr/>
              <a:t>9/30/2015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CD731DD-746B-44A6-AE7F-1CCE8F79819B}" type="slidenum">
              <a:rPr lang="en-US" altLang="en-US"/>
              <a:pPr/>
              <a:t>‹#›</a:t>
            </a:fld>
            <a:endParaRPr lang="en-US" altLang="en-US"/>
          </a:p>
        </p:txBody>
      </p:sp>
    </p:spTree>
    <p:extLst>
      <p:ext uri="{BB962C8B-B14F-4D97-AF65-F5344CB8AC3E}">
        <p14:creationId xmlns:p14="http://schemas.microsoft.com/office/powerpoint/2010/main" val="182533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GB"/>
              <a:t>http://www.sussex.ac.uk/education/cheer</a:t>
            </a:r>
            <a:endParaRPr lang="en-US"/>
          </a:p>
        </p:txBody>
      </p:sp>
      <p:sp>
        <p:nvSpPr>
          <p:cNvPr id="6" name="Slide Number Placeholder 5"/>
          <p:cNvSpPr>
            <a:spLocks noGrp="1"/>
          </p:cNvSpPr>
          <p:nvPr>
            <p:ph type="sldNum" sz="quarter" idx="12"/>
          </p:nvPr>
        </p:nvSpPr>
        <p:spPr/>
        <p:txBody>
          <a:bodyPr/>
          <a:lstStyle>
            <a:lvl1pPr>
              <a:defRPr/>
            </a:lvl1pPr>
          </a:lstStyle>
          <a:p>
            <a:fld id="{42B52693-E123-416E-B871-C05764D715CF}" type="slidenum">
              <a:rPr lang="en-US" altLang="en-US"/>
              <a:pPr/>
              <a:t>‹#›</a:t>
            </a:fld>
            <a:endParaRPr lang="en-US" altLang="en-US"/>
          </a:p>
        </p:txBody>
      </p:sp>
    </p:spTree>
    <p:extLst>
      <p:ext uri="{BB962C8B-B14F-4D97-AF65-F5344CB8AC3E}">
        <p14:creationId xmlns:p14="http://schemas.microsoft.com/office/powerpoint/2010/main" val="500300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338B6861-6AD2-4571-AA76-291301323574}" type="datetimeFigureOut">
              <a:rPr lang="en-US" altLang="en-US"/>
              <a:pPr/>
              <a:t>9/30/2015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EEB8E68-B802-4F24-8122-DB00FBC012AA}" type="slidenum">
              <a:rPr lang="en-US" altLang="en-US"/>
              <a:pPr/>
              <a:t>‹#›</a:t>
            </a:fld>
            <a:endParaRPr lang="en-US" altLang="en-US"/>
          </a:p>
        </p:txBody>
      </p:sp>
    </p:spTree>
    <p:extLst>
      <p:ext uri="{BB962C8B-B14F-4D97-AF65-F5344CB8AC3E}">
        <p14:creationId xmlns:p14="http://schemas.microsoft.com/office/powerpoint/2010/main" val="4195804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E453D5D0-0FEC-46FD-B288-30B7B96B8654}" type="datetimeFigureOut">
              <a:rPr lang="en-US" altLang="en-US"/>
              <a:pPr/>
              <a:t>9/30/2015</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600E5CF9-CC87-4B84-9EB8-877ADF0A09DC}" type="slidenum">
              <a:rPr lang="en-US" altLang="en-US"/>
              <a:pPr/>
              <a:t>‹#›</a:t>
            </a:fld>
            <a:endParaRPr lang="en-US" altLang="en-US"/>
          </a:p>
        </p:txBody>
      </p:sp>
    </p:spTree>
    <p:extLst>
      <p:ext uri="{BB962C8B-B14F-4D97-AF65-F5344CB8AC3E}">
        <p14:creationId xmlns:p14="http://schemas.microsoft.com/office/powerpoint/2010/main" val="404665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11485E41-7D9A-4E9B-8529-E2EAFB95EDE5}" type="datetimeFigureOut">
              <a:rPr lang="en-US" altLang="en-US"/>
              <a:pPr/>
              <a:t>9/30/2015</a:t>
            </a:fld>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9C7F8207-B595-48EB-8444-D8285C7C6F34}" type="slidenum">
              <a:rPr lang="en-US" altLang="en-US"/>
              <a:pPr/>
              <a:t>‹#›</a:t>
            </a:fld>
            <a:endParaRPr lang="en-US" altLang="en-US"/>
          </a:p>
        </p:txBody>
      </p:sp>
    </p:spTree>
    <p:extLst>
      <p:ext uri="{BB962C8B-B14F-4D97-AF65-F5344CB8AC3E}">
        <p14:creationId xmlns:p14="http://schemas.microsoft.com/office/powerpoint/2010/main" val="1370957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7FE1FF30-A211-490A-9603-EFF5013BAA35}" type="datetimeFigureOut">
              <a:rPr lang="en-US" altLang="en-US"/>
              <a:pPr/>
              <a:t>9/30/2015</a:t>
            </a:fld>
            <a:endParaRPr lang="en-US" alt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5B925D6D-E5E6-487D-AB85-4FA9A28D0BCD}" type="slidenum">
              <a:rPr lang="en-US" altLang="en-US"/>
              <a:pPr/>
              <a:t>‹#›</a:t>
            </a:fld>
            <a:endParaRPr lang="en-US" altLang="en-US"/>
          </a:p>
        </p:txBody>
      </p:sp>
    </p:spTree>
    <p:extLst>
      <p:ext uri="{BB962C8B-B14F-4D97-AF65-F5344CB8AC3E}">
        <p14:creationId xmlns:p14="http://schemas.microsoft.com/office/powerpoint/2010/main" val="4166701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A8A40AF2-BEE4-40EC-98E1-572A67E42890}" type="datetimeFigureOut">
              <a:rPr lang="en-US" altLang="en-US"/>
              <a:pPr/>
              <a:t>9/30/2015</a:t>
            </a:fld>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22C1240D-27B7-4A77-A0C3-1F5600155A63}" type="slidenum">
              <a:rPr lang="en-US" altLang="en-US"/>
              <a:pPr/>
              <a:t>‹#›</a:t>
            </a:fld>
            <a:endParaRPr lang="en-US" altLang="en-US"/>
          </a:p>
        </p:txBody>
      </p:sp>
    </p:spTree>
    <p:extLst>
      <p:ext uri="{BB962C8B-B14F-4D97-AF65-F5344CB8AC3E}">
        <p14:creationId xmlns:p14="http://schemas.microsoft.com/office/powerpoint/2010/main" val="2193725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8D8E518D-BF09-4656-BA37-7744FC744976}" type="datetimeFigureOut">
              <a:rPr lang="en-US" altLang="en-US"/>
              <a:pPr/>
              <a:t>9/30/2015</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A3BF9582-6A3B-4FD8-9BF2-A763C4447F45}" type="slidenum">
              <a:rPr lang="en-US" altLang="en-US"/>
              <a:pPr/>
              <a:t>‹#›</a:t>
            </a:fld>
            <a:endParaRPr lang="en-US" altLang="en-US"/>
          </a:p>
        </p:txBody>
      </p:sp>
    </p:spTree>
    <p:extLst>
      <p:ext uri="{BB962C8B-B14F-4D97-AF65-F5344CB8AC3E}">
        <p14:creationId xmlns:p14="http://schemas.microsoft.com/office/powerpoint/2010/main" val="241441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5492B881-D00E-466A-99F4-AE3CC0C06C39}" type="datetimeFigureOut">
              <a:rPr lang="en-US" altLang="en-US"/>
              <a:pPr/>
              <a:t>9/30/2015</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2AF1028-062D-4B8B-B3C7-85E3200E3B5D}" type="slidenum">
              <a:rPr lang="en-US" altLang="en-US"/>
              <a:pPr/>
              <a:t>‹#›</a:t>
            </a:fld>
            <a:endParaRPr lang="en-US" altLang="en-US"/>
          </a:p>
        </p:txBody>
      </p:sp>
    </p:spTree>
    <p:extLst>
      <p:ext uri="{BB962C8B-B14F-4D97-AF65-F5344CB8AC3E}">
        <p14:creationId xmlns:p14="http://schemas.microsoft.com/office/powerpoint/2010/main" val="3258186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C10775AD-C5BF-478A-860C-04A56153D7B5}" type="datetimeFigureOut">
              <a:rPr lang="en-US" altLang="en-US"/>
              <a:pPr/>
              <a:t>9/30/2015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923D197-8A36-4186-9222-CBCFF64055F0}" type="slidenum">
              <a:rPr lang="en-US" altLang="en-US"/>
              <a:pPr/>
              <a:t>‹#›</a:t>
            </a:fld>
            <a:endParaRPr lang="en-US" altLang="en-US"/>
          </a:p>
        </p:txBody>
      </p:sp>
    </p:spTree>
    <p:extLst>
      <p:ext uri="{BB962C8B-B14F-4D97-AF65-F5344CB8AC3E}">
        <p14:creationId xmlns:p14="http://schemas.microsoft.com/office/powerpoint/2010/main" val="2207027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mtClean="0">
                <a:solidFill>
                  <a:srgbClr val="FFFFFF"/>
                </a:solidFill>
                <a:ea typeface="MS PGothic" panose="020B0600070205080204" pitchFamily="34" charset="-128"/>
              </a:defRPr>
            </a:lvl1pPr>
          </a:lstStyle>
          <a:p>
            <a:fld id="{5CBDCEAA-FF0C-4BF6-896B-222180AA5452}" type="datetimeFigureOut">
              <a:rPr lang="en-US" altLang="en-US"/>
              <a:pPr/>
              <a:t>9/30/2015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7AFB4CF-6B6D-4076-A692-9E06BFAB3741}" type="slidenum">
              <a:rPr lang="en-US" altLang="en-US"/>
              <a:pPr/>
              <a:t>‹#›</a:t>
            </a:fld>
            <a:endParaRPr lang="en-US" altLang="en-US"/>
          </a:p>
        </p:txBody>
      </p:sp>
    </p:spTree>
    <p:extLst>
      <p:ext uri="{BB962C8B-B14F-4D97-AF65-F5344CB8AC3E}">
        <p14:creationId xmlns:p14="http://schemas.microsoft.com/office/powerpoint/2010/main" val="2025203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1">
                <a:solidFill>
                  <a:srgbClr val="FF66FF"/>
                </a:solidFill>
                <a:latin typeface="+mn-lt"/>
                <a:ea typeface="+mn-ea"/>
                <a:cs typeface="+mn-cs"/>
              </a:defRPr>
            </a:lvl1pPr>
          </a:lstStyle>
          <a:p>
            <a:pPr>
              <a:defRPr/>
            </a:pPr>
            <a:r>
              <a:rPr lang="en-GB"/>
              <a:t>http://www.sussex.ac.uk/education/cheer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03E20967-2C27-4506-9ACE-1C914ABE7E90}"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755" r:id="rId1"/>
    <p:sldLayoutId id="2147483754"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rgbClr val="FF66FF"/>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rgbClr val="FF66FF"/>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rgbClr val="FF66FF"/>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rgbClr val="FF66FF"/>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rgbClr val="FF66FF"/>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rgbClr val="FF66FF"/>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rgbClr val="FF66FF"/>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rgbClr val="FF66FF"/>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rgbClr val="FF66FF"/>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875"/>
            <a:ext cx="9144000" cy="1692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i="1" dirty="0"/>
              <a:t>Diversity, Democratisation and Difference: Theories and Methodologies</a:t>
            </a:r>
            <a:endParaRPr lang="en-GB" dirty="0"/>
          </a:p>
        </p:txBody>
      </p:sp>
      <p:sp>
        <p:nvSpPr>
          <p:cNvPr id="15362" name="Title 1"/>
          <p:cNvSpPr>
            <a:spLocks noGrp="1"/>
          </p:cNvSpPr>
          <p:nvPr>
            <p:ph type="ctrTitle"/>
          </p:nvPr>
        </p:nvSpPr>
        <p:spPr>
          <a:xfrm>
            <a:off x="555625" y="1885950"/>
            <a:ext cx="8167688" cy="3014663"/>
          </a:xfrm>
        </p:spPr>
        <p:txBody>
          <a:bodyPr/>
          <a:lstStyle/>
          <a:p>
            <a:pPr eaLnBrk="1" hangingPunct="1"/>
            <a:r>
              <a:rPr lang="en-US" altLang="en-US" dirty="0" smtClean="0"/>
              <a:t>The Roma in </a:t>
            </a:r>
            <a:r>
              <a:rPr lang="en-US" altLang="en-US" smtClean="0"/>
              <a:t>Serbian </a:t>
            </a:r>
            <a:r>
              <a:rPr lang="en-US" altLang="en-US" smtClean="0"/>
              <a:t/>
            </a:r>
            <a:br>
              <a:rPr lang="en-US" altLang="en-US" smtClean="0"/>
            </a:br>
            <a:r>
              <a:rPr lang="en-US" altLang="en-US" smtClean="0"/>
              <a:t>Higher </a:t>
            </a:r>
            <a:r>
              <a:rPr lang="en-US" altLang="en-US" dirty="0" smtClean="0"/>
              <a:t>Education: </a:t>
            </a:r>
            <a:r>
              <a:rPr lang="en-US" altLang="en-US" dirty="0" smtClean="0"/>
              <a:t/>
            </a:r>
            <a:br>
              <a:rPr lang="en-US" altLang="en-US" dirty="0" smtClean="0"/>
            </a:br>
            <a:r>
              <a:rPr lang="en-US" altLang="en-US" dirty="0" smtClean="0"/>
              <a:t>Barriers </a:t>
            </a:r>
            <a:r>
              <a:rPr lang="en-US" altLang="en-US" dirty="0" smtClean="0"/>
              <a:t>and Enablers</a:t>
            </a:r>
          </a:p>
        </p:txBody>
      </p:sp>
      <p:sp>
        <p:nvSpPr>
          <p:cNvPr id="3" name="Subtitle 2"/>
          <p:cNvSpPr>
            <a:spLocks noGrp="1"/>
          </p:cNvSpPr>
          <p:nvPr>
            <p:ph type="subTitle" idx="1"/>
          </p:nvPr>
        </p:nvSpPr>
        <p:spPr>
          <a:xfrm rot="10800000" flipV="1">
            <a:off x="6016625" y="4900613"/>
            <a:ext cx="2476500" cy="684212"/>
          </a:xfrm>
        </p:spPr>
        <p:txBody>
          <a:bodyPr rtlCol="0">
            <a:normAutofit fontScale="85000" lnSpcReduction="10000"/>
          </a:bodyPr>
          <a:lstStyle/>
          <a:p>
            <a:pPr eaLnBrk="1" fontAlgn="auto" hangingPunct="1">
              <a:spcAft>
                <a:spcPts val="0"/>
              </a:spcAft>
              <a:defRPr/>
            </a:pPr>
            <a:r>
              <a:rPr lang="en-US" dirty="0" smtClean="0">
                <a:ea typeface="+mn-ea"/>
                <a:cs typeface="+mn-cs"/>
              </a:rPr>
              <a:t> Tanja Jovanovic</a:t>
            </a:r>
            <a:endParaRPr lang="en-US" dirty="0">
              <a:ea typeface="+mn-ea"/>
              <a:cs typeface="+mn-cs"/>
            </a:endParaRPr>
          </a:p>
        </p:txBody>
      </p:sp>
      <p:sp>
        <p:nvSpPr>
          <p:cNvPr id="15364" name="Rectangle 3"/>
          <p:cNvSpPr>
            <a:spLocks noChangeArrowheads="1"/>
          </p:cNvSpPr>
          <p:nvPr/>
        </p:nvSpPr>
        <p:spPr bwMode="auto">
          <a:xfrm>
            <a:off x="2980237" y="5997059"/>
            <a:ext cx="3635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GB" altLang="en-US" sz="1800" dirty="0" smtClean="0">
                <a:solidFill>
                  <a:srgbClr val="FF66FF"/>
                </a:solidFill>
              </a:rPr>
              <a:t>www.sussex.ac.uk/education/cheer</a:t>
            </a:r>
            <a:endParaRPr lang="en-GB" altLang="en-US" sz="1800" dirty="0">
              <a:solidFill>
                <a:srgbClr val="FF66FF"/>
              </a:solidFill>
            </a:endParaRPr>
          </a:p>
        </p:txBody>
      </p:sp>
      <p:pic>
        <p:nvPicPr>
          <p:cNvPr id="15365" name="Picture 7" descr="US_Centre_for_Higher_Ed#1E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213" y="193675"/>
            <a:ext cx="19431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GB" altLang="en-US" sz="6000" b="1" smtClean="0"/>
              <a:t>Roma… </a:t>
            </a:r>
            <a:br>
              <a:rPr lang="en-GB" altLang="en-US" sz="6000" b="1" smtClean="0"/>
            </a:br>
            <a:endParaRPr lang="en-GB" alt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en-GB" dirty="0" smtClean="0">
                <a:ea typeface="+mn-ea"/>
                <a:cs typeface="+mn-cs"/>
              </a:rPr>
              <a:t>Constitute largest </a:t>
            </a:r>
            <a:r>
              <a:rPr lang="en-GB" dirty="0">
                <a:ea typeface="+mn-ea"/>
                <a:cs typeface="+mn-cs"/>
              </a:rPr>
              <a:t>ethnic minority in Europe </a:t>
            </a:r>
            <a:r>
              <a:rPr lang="en-GB" dirty="0" smtClean="0">
                <a:ea typeface="+mn-ea"/>
                <a:cs typeface="+mn-cs"/>
              </a:rPr>
              <a:t>-12 million</a:t>
            </a:r>
          </a:p>
          <a:p>
            <a:pPr eaLnBrk="1" fontAlgn="auto" hangingPunct="1">
              <a:spcAft>
                <a:spcPts val="0"/>
              </a:spcAft>
              <a:defRPr/>
            </a:pPr>
            <a:r>
              <a:rPr lang="en-GB" dirty="0">
                <a:ea typeface="+mn-ea"/>
                <a:cs typeface="+mn-cs"/>
              </a:rPr>
              <a:t>S</a:t>
            </a:r>
            <a:r>
              <a:rPr lang="en-GB" dirty="0" smtClean="0">
                <a:ea typeface="+mn-ea"/>
                <a:cs typeface="+mn-cs"/>
              </a:rPr>
              <a:t>ocial immobility</a:t>
            </a:r>
          </a:p>
          <a:p>
            <a:pPr eaLnBrk="1" fontAlgn="auto" hangingPunct="1">
              <a:spcAft>
                <a:spcPts val="0"/>
              </a:spcAft>
              <a:defRPr/>
            </a:pPr>
            <a:r>
              <a:rPr lang="en-GB" dirty="0" smtClean="0">
                <a:ea typeface="+mn-ea"/>
                <a:cs typeface="+mn-cs"/>
              </a:rPr>
              <a:t>Marginalisation </a:t>
            </a:r>
          </a:p>
          <a:p>
            <a:pPr eaLnBrk="1" fontAlgn="auto" hangingPunct="1">
              <a:spcAft>
                <a:spcPts val="0"/>
              </a:spcAft>
              <a:defRPr/>
            </a:pPr>
            <a:r>
              <a:rPr lang="en-GB" dirty="0">
                <a:ea typeface="+mn-ea"/>
                <a:cs typeface="+mn-cs"/>
              </a:rPr>
              <a:t>E</a:t>
            </a:r>
            <a:r>
              <a:rPr lang="en-GB" dirty="0" smtClean="0">
                <a:ea typeface="+mn-ea"/>
                <a:cs typeface="+mn-cs"/>
              </a:rPr>
              <a:t>xclusion </a:t>
            </a:r>
            <a:r>
              <a:rPr lang="en-GB" dirty="0">
                <a:ea typeface="+mn-ea"/>
                <a:cs typeface="+mn-cs"/>
              </a:rPr>
              <a:t>and </a:t>
            </a:r>
            <a:r>
              <a:rPr lang="en-GB" dirty="0" smtClean="0">
                <a:ea typeface="+mn-ea"/>
                <a:cs typeface="+mn-cs"/>
              </a:rPr>
              <a:t>discrimination</a:t>
            </a:r>
          </a:p>
          <a:p>
            <a:pPr eaLnBrk="1" fontAlgn="auto" hangingPunct="1">
              <a:spcAft>
                <a:spcPts val="0"/>
              </a:spcAft>
              <a:defRPr/>
            </a:pPr>
            <a:r>
              <a:rPr lang="en-GB" dirty="0">
                <a:ea typeface="ＭＳ Ｐゴシック" charset="0"/>
              </a:rPr>
              <a:t>1% of Roma with tertiary education diploma as opposed to national average of 16% </a:t>
            </a:r>
          </a:p>
          <a:p>
            <a:pPr eaLnBrk="1" fontAlgn="auto" hangingPunct="1">
              <a:spcAft>
                <a:spcPts val="0"/>
              </a:spcAft>
              <a:defRPr/>
            </a:pPr>
            <a:endParaRPr lang="en-GB" dirty="0" smtClean="0">
              <a:ea typeface="+mn-ea"/>
              <a:cs typeface="+mn-cs"/>
            </a:endParaRPr>
          </a:p>
          <a:p>
            <a:pPr marL="0" indent="0" eaLnBrk="1" fontAlgn="auto" hangingPunct="1">
              <a:spcAft>
                <a:spcPts val="0"/>
              </a:spcAft>
              <a:buFont typeface="Arial" charset="0"/>
              <a:buNone/>
              <a:defRPr/>
            </a:pPr>
            <a:r>
              <a:rPr lang="en-GB" sz="2600" b="1" dirty="0" smtClean="0">
                <a:solidFill>
                  <a:srgbClr val="FF66FF"/>
                </a:solidFill>
                <a:ea typeface="+mn-ea"/>
                <a:cs typeface="+mn-cs"/>
              </a:rPr>
              <a:t> </a:t>
            </a:r>
            <a:r>
              <a:rPr lang="en-GB" sz="2600" b="1" dirty="0">
                <a:solidFill>
                  <a:srgbClr val="FF66FF"/>
                </a:solidFill>
                <a:ea typeface="+mn-ea"/>
                <a:cs typeface="+mn-cs"/>
              </a:rPr>
              <a:t>(</a:t>
            </a:r>
            <a:r>
              <a:rPr lang="en-GB" sz="2600" b="1" dirty="0" err="1">
                <a:solidFill>
                  <a:srgbClr val="FF66FF"/>
                </a:solidFill>
                <a:ea typeface="+mn-ea"/>
                <a:cs typeface="+mn-cs"/>
              </a:rPr>
              <a:t>Mirga</a:t>
            </a:r>
            <a:r>
              <a:rPr lang="en-GB" sz="2600" b="1" dirty="0">
                <a:solidFill>
                  <a:srgbClr val="FF66FF"/>
                </a:solidFill>
                <a:ea typeface="+mn-ea"/>
                <a:cs typeface="+mn-cs"/>
              </a:rPr>
              <a:t> and Gheorghe, 1997). </a:t>
            </a:r>
            <a:endParaRPr lang="en-GB" sz="2600" b="1" dirty="0" smtClean="0">
              <a:solidFill>
                <a:srgbClr val="FF66FF"/>
              </a:solidFill>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GB" altLang="en-US" smtClean="0"/>
              <a:t>Aims of the study</a:t>
            </a:r>
          </a:p>
        </p:txBody>
      </p:sp>
      <p:pic>
        <p:nvPicPr>
          <p:cNvPr id="18434" name="Picture 1" descr="rome_real_li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7650" y="1417638"/>
            <a:ext cx="428783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 descr="graduate Roma pictur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92650" y="1417638"/>
            <a:ext cx="418465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7038" y="4625975"/>
            <a:ext cx="7931150" cy="701675"/>
          </a:xfrm>
          <a:prstGeom prst="rect">
            <a:avLst/>
          </a:prstGeom>
          <a:noFill/>
        </p:spPr>
        <p:txBody>
          <a:bodyPr>
            <a:spAutoFit/>
          </a:bodyPr>
          <a:lstStyle/>
          <a:p>
            <a:pPr fontAlgn="auto">
              <a:spcBef>
                <a:spcPct val="20000"/>
              </a:spcBef>
              <a:spcAft>
                <a:spcPts val="0"/>
              </a:spcAft>
              <a:defRPr/>
            </a:pPr>
            <a:endParaRPr lang="en-GB" dirty="0">
              <a:latin typeface="+mn-lt"/>
              <a:ea typeface="ＭＳ Ｐゴシック" charset="0"/>
              <a:cs typeface="ＭＳ Ｐゴシック" charset="0"/>
            </a:endParaRPr>
          </a:p>
          <a:p>
            <a:pPr fontAlgn="auto">
              <a:spcBef>
                <a:spcPct val="20000"/>
              </a:spcBef>
              <a:spcAft>
                <a:spcPts val="0"/>
              </a:spcAft>
              <a:defRPr/>
            </a:pPr>
            <a:r>
              <a:rPr lang="en-GB" dirty="0">
                <a:latin typeface="+mn-lt"/>
                <a:ea typeface="ＭＳ Ｐゴシック" charset="0"/>
                <a:cs typeface="ＭＳ Ｐゴシック" charset="0"/>
              </a:rPr>
              <a:t>  </a:t>
            </a:r>
          </a:p>
        </p:txBody>
      </p:sp>
      <p:sp>
        <p:nvSpPr>
          <p:cNvPr id="7" name="TextBox 6"/>
          <p:cNvSpPr txBox="1"/>
          <p:nvPr/>
        </p:nvSpPr>
        <p:spPr>
          <a:xfrm>
            <a:off x="5935096" y="4392748"/>
            <a:ext cx="785542" cy="707886"/>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defRPr/>
            </a:pPr>
            <a:r>
              <a:rPr lang="en-GB" sz="4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Calibri" charset="0"/>
                <a:ea typeface="ＭＳ Ｐゴシック" charset="0"/>
                <a:cs typeface="ＭＳ Ｐゴシック" charset="0"/>
              </a:rPr>
              <a:t>TO</a:t>
            </a:r>
          </a:p>
        </p:txBody>
      </p:sp>
      <p:sp>
        <p:nvSpPr>
          <p:cNvPr id="9" name="TextBox 8"/>
          <p:cNvSpPr txBox="1"/>
          <p:nvPr/>
        </p:nvSpPr>
        <p:spPr>
          <a:xfrm>
            <a:off x="1697593" y="4327958"/>
            <a:ext cx="1504138" cy="707886"/>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defRPr/>
            </a:pPr>
            <a:r>
              <a:rPr lang="en-GB" sz="4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Calibri" charset="0"/>
                <a:ea typeface="ＭＳ Ｐゴシック" charset="0"/>
                <a:cs typeface="ＭＳ Ｐゴシック" charset="0"/>
              </a:rPr>
              <a:t>FROM</a:t>
            </a:r>
          </a:p>
        </p:txBody>
      </p:sp>
      <p:pic>
        <p:nvPicPr>
          <p:cNvPr id="18439" name="Picture 12" descr="images strela.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1988" y="4060825"/>
            <a:ext cx="2551112"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GB" altLang="en-US" b="1" smtClean="0"/>
              <a:t>Theorising Roma Exclusion</a:t>
            </a:r>
          </a:p>
        </p:txBody>
      </p:sp>
      <p:sp>
        <p:nvSpPr>
          <p:cNvPr id="2" name="Content Placeholder 1"/>
          <p:cNvSpPr>
            <a:spLocks noGrp="1"/>
          </p:cNvSpPr>
          <p:nvPr>
            <p:ph sz="half" idx="1"/>
          </p:nvPr>
        </p:nvSpPr>
        <p:spPr/>
        <p:txBody>
          <a:bodyPr/>
          <a:lstStyle/>
          <a:p>
            <a:pPr marL="457200" indent="-457200" fontAlgn="auto">
              <a:spcBef>
                <a:spcPts val="0"/>
              </a:spcBef>
              <a:spcAft>
                <a:spcPts val="0"/>
              </a:spcAft>
              <a:buFont typeface="Arial"/>
              <a:buChar char="•"/>
              <a:defRPr/>
            </a:pPr>
            <a:r>
              <a:rPr lang="en-US" dirty="0">
                <a:ea typeface="ＭＳ Ｐゴシック" charset="0"/>
              </a:rPr>
              <a:t>Post-colonial feminist theories </a:t>
            </a:r>
            <a:r>
              <a:rPr lang="en-US" sz="1800" dirty="0">
                <a:ea typeface="ＭＳ Ｐゴシック" charset="0"/>
              </a:rPr>
              <a:t>(</a:t>
            </a:r>
            <a:r>
              <a:rPr lang="en-US" sz="1800" dirty="0" err="1">
                <a:ea typeface="ＭＳ Ｐゴシック" charset="0"/>
              </a:rPr>
              <a:t>Mohanty</a:t>
            </a:r>
            <a:r>
              <a:rPr lang="en-US" sz="1800" dirty="0">
                <a:ea typeface="ＭＳ Ｐゴシック" charset="0"/>
              </a:rPr>
              <a:t>, 1988</a:t>
            </a:r>
            <a:r>
              <a:rPr lang="en-US" sz="1800" dirty="0" smtClean="0">
                <a:ea typeface="ＭＳ Ｐゴシック" charset="0"/>
              </a:rPr>
              <a:t>)</a:t>
            </a:r>
          </a:p>
          <a:p>
            <a:pPr marL="0" indent="0" fontAlgn="auto">
              <a:spcBef>
                <a:spcPts val="0"/>
              </a:spcBef>
              <a:spcAft>
                <a:spcPts val="0"/>
              </a:spcAft>
              <a:buFont typeface="Arial" charset="0"/>
              <a:buNone/>
              <a:defRPr/>
            </a:pPr>
            <a:endParaRPr lang="en-US" sz="1800" dirty="0">
              <a:ea typeface="ＭＳ Ｐゴシック" charset="0"/>
            </a:endParaRPr>
          </a:p>
          <a:p>
            <a:pPr marL="457200" indent="-457200" fontAlgn="auto">
              <a:spcBef>
                <a:spcPts val="0"/>
              </a:spcBef>
              <a:spcAft>
                <a:spcPts val="0"/>
              </a:spcAft>
              <a:buFont typeface="Arial"/>
              <a:buChar char="•"/>
              <a:defRPr/>
            </a:pPr>
            <a:r>
              <a:rPr lang="en-US" dirty="0" err="1">
                <a:ea typeface="ＭＳ Ｐゴシック" charset="0"/>
              </a:rPr>
              <a:t>Intersectionality</a:t>
            </a:r>
            <a:r>
              <a:rPr lang="en-US" dirty="0">
                <a:ea typeface="ＭＳ Ｐゴシック" charset="0"/>
              </a:rPr>
              <a:t> </a:t>
            </a:r>
            <a:r>
              <a:rPr lang="en-US" sz="1800" dirty="0">
                <a:ea typeface="ＭＳ Ｐゴシック" charset="0"/>
              </a:rPr>
              <a:t>(Collins, 1998; hooks, 1981</a:t>
            </a:r>
            <a:r>
              <a:rPr lang="en-US" sz="1800" dirty="0" smtClean="0">
                <a:ea typeface="ＭＳ Ｐゴシック" charset="0"/>
              </a:rPr>
              <a:t>)</a:t>
            </a:r>
          </a:p>
          <a:p>
            <a:pPr marL="0" indent="0" fontAlgn="auto">
              <a:spcBef>
                <a:spcPts val="0"/>
              </a:spcBef>
              <a:spcAft>
                <a:spcPts val="0"/>
              </a:spcAft>
              <a:buFont typeface="Arial" charset="0"/>
              <a:buNone/>
              <a:defRPr/>
            </a:pPr>
            <a:endParaRPr lang="en-US" sz="1800" dirty="0">
              <a:ea typeface="ＭＳ Ｐゴシック" charset="0"/>
            </a:endParaRPr>
          </a:p>
          <a:p>
            <a:pPr marL="457200" indent="-457200" fontAlgn="auto">
              <a:spcBef>
                <a:spcPts val="0"/>
              </a:spcBef>
              <a:spcAft>
                <a:spcPts val="0"/>
              </a:spcAft>
              <a:buFont typeface="Arial"/>
              <a:buChar char="•"/>
              <a:defRPr/>
            </a:pPr>
            <a:r>
              <a:rPr lang="en-GB" dirty="0" smtClean="0">
                <a:ea typeface="ＭＳ Ｐゴシック" charset="0"/>
              </a:rPr>
              <a:t>Theory of difference</a:t>
            </a:r>
          </a:p>
          <a:p>
            <a:pPr marL="0" indent="0" fontAlgn="auto">
              <a:spcBef>
                <a:spcPts val="0"/>
              </a:spcBef>
              <a:spcAft>
                <a:spcPts val="0"/>
              </a:spcAft>
              <a:buFont typeface="Arial" charset="0"/>
              <a:buNone/>
              <a:defRPr/>
            </a:pPr>
            <a:r>
              <a:rPr lang="en-GB" sz="1800" dirty="0" smtClean="0">
                <a:ea typeface="ＭＳ Ｐゴシック" charset="0"/>
              </a:rPr>
              <a:t>           (</a:t>
            </a:r>
            <a:r>
              <a:rPr lang="en-GB" sz="1800" dirty="0">
                <a:ea typeface="ＭＳ Ｐゴシック" charset="0"/>
              </a:rPr>
              <a:t>Ahmed, 2012)</a:t>
            </a:r>
            <a:endParaRPr lang="en-US" sz="1800" dirty="0">
              <a:ea typeface="ＭＳ Ｐゴシック" charset="0"/>
            </a:endParaRPr>
          </a:p>
          <a:p>
            <a:pPr>
              <a:buFont typeface="Arial" charset="0"/>
              <a:buChar char="•"/>
              <a:defRPr/>
            </a:pPr>
            <a:endParaRPr lang="en-GB" dirty="0">
              <a:ea typeface="ＭＳ Ｐゴシック" charset="0"/>
            </a:endParaRPr>
          </a:p>
        </p:txBody>
      </p:sp>
      <p:pic>
        <p:nvPicPr>
          <p:cNvPr id="20483" name="Content Placeholder 8" descr="exclusion.jpeg"/>
          <p:cNvPicPr>
            <a:picLocks noGrp="1" noChangeAspect="1"/>
          </p:cNvPicPr>
          <p:nvPr>
            <p:ph sz="half" idx="2"/>
          </p:nvPr>
        </p:nvPicPr>
        <p:blipFill>
          <a:blip r:embed="rId3">
            <a:extLst>
              <a:ext uri="{28A0092B-C50C-407E-A947-70E740481C1C}">
                <a14:useLocalDpi xmlns:a14="http://schemas.microsoft.com/office/drawing/2010/main" val="0"/>
              </a:ext>
            </a:extLst>
          </a:blip>
          <a:srcRect l="20309" r="20309"/>
          <a:stretch>
            <a:fillRect/>
          </a:stretch>
        </p: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GB" altLang="en-US" b="1" smtClean="0"/>
              <a:t>Method</a:t>
            </a:r>
          </a:p>
        </p:txBody>
      </p:sp>
      <p:sp>
        <p:nvSpPr>
          <p:cNvPr id="9" name="Content Placeholder 8"/>
          <p:cNvSpPr>
            <a:spLocks noGrp="1"/>
          </p:cNvSpPr>
          <p:nvPr>
            <p:ph sz="half" idx="1"/>
          </p:nvPr>
        </p:nvSpPr>
        <p:spPr/>
        <p:txBody>
          <a:bodyPr/>
          <a:lstStyle/>
          <a:p>
            <a:pPr marL="285750" indent="-285750">
              <a:spcBef>
                <a:spcPct val="0"/>
              </a:spcBef>
            </a:pPr>
            <a:r>
              <a:rPr lang="en-GB" altLang="en-US" i="1" smtClean="0"/>
              <a:t>10 life history (5 male, 5 female) interviews to explore Roma students</a:t>
            </a:r>
            <a:r>
              <a:rPr lang="en-GB" altLang="en-GB" i="1" smtClean="0"/>
              <a:t>’</a:t>
            </a:r>
            <a:r>
              <a:rPr lang="en-GB" altLang="en-US" i="1" smtClean="0"/>
              <a:t> lived experiences</a:t>
            </a:r>
          </a:p>
          <a:p>
            <a:pPr marL="285750" indent="-285750">
              <a:spcBef>
                <a:spcPct val="0"/>
              </a:spcBef>
              <a:buFont typeface="Arial" panose="020B0604020202020204" pitchFamily="34" charset="0"/>
              <a:buNone/>
            </a:pPr>
            <a:endParaRPr lang="en-GB" altLang="en-US" i="1" smtClean="0"/>
          </a:p>
          <a:p>
            <a:pPr marL="285750" indent="-285750">
              <a:spcBef>
                <a:spcPct val="0"/>
              </a:spcBef>
            </a:pPr>
            <a:endParaRPr lang="en-GB" altLang="en-US" i="1" smtClean="0"/>
          </a:p>
          <a:p>
            <a:pPr marL="285750" indent="-285750">
              <a:spcBef>
                <a:spcPct val="0"/>
              </a:spcBef>
            </a:pPr>
            <a:r>
              <a:rPr lang="en-GB" altLang="en-US" i="1" smtClean="0"/>
              <a:t>5 semi-structured interviews with professionals (NGOs, Roma Policymakers)</a:t>
            </a:r>
          </a:p>
          <a:p>
            <a:pPr marL="285750" indent="-285750"/>
            <a:endParaRPr lang="en-GB" altLang="en-US" smtClean="0"/>
          </a:p>
        </p:txBody>
      </p:sp>
      <p:sp>
        <p:nvSpPr>
          <p:cNvPr id="22531" name="Content Placeholder 9"/>
          <p:cNvSpPr>
            <a:spLocks noGrp="1"/>
          </p:cNvSpPr>
          <p:nvPr>
            <p:ph sz="half" idx="2"/>
          </p:nvPr>
        </p:nvSpPr>
        <p:spPr/>
        <p:txBody>
          <a:bodyPr/>
          <a:lstStyle/>
          <a:p>
            <a:r>
              <a:rPr lang="en-GB" altLang="en-US" smtClean="0"/>
              <a:t>Law</a:t>
            </a:r>
          </a:p>
          <a:p>
            <a:r>
              <a:rPr lang="en-GB" altLang="en-US" smtClean="0"/>
              <a:t>Medicine/Pharmacy</a:t>
            </a:r>
          </a:p>
          <a:p>
            <a:r>
              <a:rPr lang="en-GB" altLang="en-US" smtClean="0"/>
              <a:t>Engineering </a:t>
            </a:r>
          </a:p>
          <a:p>
            <a:r>
              <a:rPr lang="en-GB" altLang="en-US" smtClean="0"/>
              <a:t>Criminology</a:t>
            </a:r>
          </a:p>
          <a:p>
            <a:r>
              <a:rPr lang="en-GB" altLang="en-US" smtClean="0"/>
              <a:t>Management </a:t>
            </a:r>
          </a:p>
          <a:p>
            <a:endParaRPr lang="en-GB" altLang="en-US" smtClean="0"/>
          </a:p>
          <a:p>
            <a:endParaRPr lang="en-GB" alt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4"/>
          <p:cNvSpPr>
            <a:spLocks noGrp="1"/>
          </p:cNvSpPr>
          <p:nvPr>
            <p:ph type="title"/>
          </p:nvPr>
        </p:nvSpPr>
        <p:spPr>
          <a:xfrm>
            <a:off x="457200" y="2212975"/>
            <a:ext cx="8229600" cy="2212975"/>
          </a:xfrm>
        </p:spPr>
        <p:txBody>
          <a:bodyPr/>
          <a:lstStyle/>
          <a:p>
            <a:r>
              <a:rPr lang="en-GB" altLang="en-US" sz="5400" b="1" smtClean="0"/>
              <a:t>Barriers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GB" altLang="en-US" b="1" smtClean="0"/>
              <a:t>Poverty </a:t>
            </a:r>
          </a:p>
        </p:txBody>
      </p:sp>
      <p:sp>
        <p:nvSpPr>
          <p:cNvPr id="24578" name="Content Placeholder 3"/>
          <p:cNvSpPr>
            <a:spLocks noGrp="1"/>
          </p:cNvSpPr>
          <p:nvPr>
            <p:ph sz="half" idx="1"/>
          </p:nvPr>
        </p:nvSpPr>
        <p:spPr/>
        <p:txBody>
          <a:bodyPr/>
          <a:lstStyle/>
          <a:p>
            <a:pPr marL="0" indent="0" eaLnBrk="1" hangingPunct="1">
              <a:buFont typeface="Arial" panose="020B0604020202020204" pitchFamily="34" charset="0"/>
              <a:buNone/>
            </a:pPr>
            <a:r>
              <a:rPr lang="en-GB" altLang="en-US" i="1" smtClean="0"/>
              <a:t> I slept in a garage during that year. It was opened from all sides. I had sofa with water under it. I dig channels in order to survive and pay for my studies </a:t>
            </a:r>
            <a:r>
              <a:rPr lang="en-GB" altLang="en-US" sz="1800" i="1" smtClean="0"/>
              <a:t>(male 25, study Engineering)  </a:t>
            </a:r>
          </a:p>
        </p:txBody>
      </p:sp>
      <p:sp>
        <p:nvSpPr>
          <p:cNvPr id="2" name="Content Placeholder 1"/>
          <p:cNvSpPr>
            <a:spLocks noGrp="1"/>
          </p:cNvSpPr>
          <p:nvPr>
            <p:ph sz="half" idx="2"/>
          </p:nvPr>
        </p:nvSpPr>
        <p:spPr/>
        <p:txBody>
          <a:bodyPr/>
          <a:lstStyle/>
          <a:p>
            <a:pPr marL="0" indent="0" eaLnBrk="1" hangingPunct="1">
              <a:buFont typeface="Arial" panose="020B0604020202020204" pitchFamily="34" charset="0"/>
              <a:buNone/>
            </a:pPr>
            <a:r>
              <a:rPr lang="en-GB" altLang="en-US" i="1" smtClean="0"/>
              <a:t>I start working when I was 13. I never had lunch at school from elementary till university now </a:t>
            </a:r>
            <a:r>
              <a:rPr lang="en-GB" altLang="en-US" sz="1800" i="1" smtClean="0"/>
              <a:t>(male 25, study mechanical engineering)</a:t>
            </a:r>
          </a:p>
          <a:p>
            <a:pPr marL="0" indent="0" eaLnBrk="1" hangingPunct="1">
              <a:buFont typeface="Arial" panose="020B0604020202020204" pitchFamily="34" charset="0"/>
              <a:buNone/>
            </a:pPr>
            <a:endParaRPr lang="en-GB" altLang="en-US" i="1" smtClean="0"/>
          </a:p>
          <a:p>
            <a:pPr marL="0" indent="0" eaLnBrk="1" hangingPunct="1">
              <a:buFont typeface="Arial" panose="020B0604020202020204" pitchFamily="34" charset="0"/>
              <a:buNone/>
            </a:pPr>
            <a:r>
              <a:rPr lang="en-GB" altLang="en-US" i="1" smtClean="0"/>
              <a:t> Instead of studying we have to spend time on looking for a job…..</a:t>
            </a:r>
            <a:r>
              <a:rPr lang="en-GB" altLang="en-GB" i="1" smtClean="0"/>
              <a:t>’</a:t>
            </a:r>
            <a:r>
              <a:rPr lang="en-GB" altLang="en-US" i="1" smtClean="0"/>
              <a:t> </a:t>
            </a:r>
            <a:r>
              <a:rPr lang="en-GB" altLang="en-US" sz="1800" i="1" smtClean="0"/>
              <a:t>(female 24, Medicine)</a:t>
            </a:r>
          </a:p>
          <a:p>
            <a:pPr marL="0" indent="0"/>
            <a:endParaRPr lang="en-GB" alt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GB" altLang="en-US" b="1" smtClean="0"/>
              <a:t>Racism</a:t>
            </a:r>
          </a:p>
        </p:txBody>
      </p:sp>
      <p:sp>
        <p:nvSpPr>
          <p:cNvPr id="26626" name="Content Placeholder 3"/>
          <p:cNvSpPr>
            <a:spLocks noGrp="1"/>
          </p:cNvSpPr>
          <p:nvPr>
            <p:ph sz="half" idx="1"/>
          </p:nvPr>
        </p:nvSpPr>
        <p:spPr/>
        <p:txBody>
          <a:bodyPr/>
          <a:lstStyle/>
          <a:p>
            <a:pPr marL="0" indent="0">
              <a:buFont typeface="Arial" panose="020B0604020202020204" pitchFamily="34" charset="0"/>
              <a:buNone/>
            </a:pPr>
            <a:r>
              <a:rPr lang="en-GB" altLang="en-US" sz="3600" i="1" smtClean="0"/>
              <a:t>I was the only one with different colour of the skin… I would always fear on my back home. I felt like they were hunting me…</a:t>
            </a:r>
            <a:r>
              <a:rPr lang="en-GB" altLang="en-US" sz="1800" i="1" smtClean="0"/>
              <a:t>(male 24, Engineering)</a:t>
            </a:r>
          </a:p>
          <a:p>
            <a:pPr marL="0" indent="0">
              <a:buFont typeface="Arial" panose="020B0604020202020204" pitchFamily="34" charset="0"/>
              <a:buNone/>
            </a:pPr>
            <a:endParaRPr lang="en-GB" altLang="en-US" smtClean="0"/>
          </a:p>
        </p:txBody>
      </p:sp>
      <p:sp>
        <p:nvSpPr>
          <p:cNvPr id="5" name="Content Placeholder 4"/>
          <p:cNvSpPr>
            <a:spLocks noGrp="1"/>
          </p:cNvSpPr>
          <p:nvPr>
            <p:ph sz="half" idx="2"/>
          </p:nvPr>
        </p:nvSpPr>
        <p:spPr>
          <a:xfrm>
            <a:off x="4648200" y="1600200"/>
            <a:ext cx="4038600" cy="6192838"/>
          </a:xfrm>
        </p:spPr>
        <p:txBody>
          <a:bodyPr/>
          <a:lstStyle/>
          <a:p>
            <a:pPr marL="0" indent="0">
              <a:buFont typeface="Arial" panose="020B0604020202020204" pitchFamily="34" charset="0"/>
              <a:buNone/>
            </a:pPr>
            <a:r>
              <a:rPr lang="en-GB" altLang="en-US" sz="3600" i="1" smtClean="0"/>
              <a:t>The criminology class professor always used the examples of Roma to illustrate theft </a:t>
            </a:r>
            <a:r>
              <a:rPr lang="en-GB" altLang="en-US" sz="4400" i="1" smtClean="0"/>
              <a:t>…</a:t>
            </a:r>
            <a:r>
              <a:rPr lang="en-GB" altLang="en-US" sz="1800" i="1" smtClean="0"/>
              <a:t>(male 24, studying Criminology)</a:t>
            </a:r>
          </a:p>
          <a:p>
            <a:pPr marL="0" indent="0"/>
            <a:endParaRPr lang="en-GB" alt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GB" altLang="en-US" b="1" smtClean="0"/>
              <a:t>Sexism</a:t>
            </a:r>
          </a:p>
        </p:txBody>
      </p:sp>
      <p:sp>
        <p:nvSpPr>
          <p:cNvPr id="28674" name="Content Placeholder 1"/>
          <p:cNvSpPr>
            <a:spLocks noGrp="1"/>
          </p:cNvSpPr>
          <p:nvPr>
            <p:ph sz="half" idx="1"/>
          </p:nvPr>
        </p:nvSpPr>
        <p:spPr/>
        <p:txBody>
          <a:bodyPr/>
          <a:lstStyle/>
          <a:p>
            <a:pPr marL="0" indent="0" eaLnBrk="1" hangingPunct="1">
              <a:buFont typeface="Arial" panose="020B0604020202020204" pitchFamily="34" charset="0"/>
              <a:buNone/>
            </a:pPr>
            <a:r>
              <a:rPr lang="en-GB" altLang="en-US" i="1" smtClean="0"/>
              <a:t> There is always an expectation that I will be married so no one talked of me studying anything, even applying for places to study you see people look at you like you are wasting time cause you wont succeed…</a:t>
            </a:r>
            <a:r>
              <a:rPr lang="en-GB" altLang="en-US" sz="1800" i="1" smtClean="0"/>
              <a:t>(Female 23,  Medicine</a:t>
            </a:r>
            <a:r>
              <a:rPr lang="en-GB" altLang="en-US" i="1" smtClean="0"/>
              <a:t>) </a:t>
            </a:r>
          </a:p>
        </p:txBody>
      </p:sp>
      <p:sp>
        <p:nvSpPr>
          <p:cNvPr id="3" name="Content Placeholder 2"/>
          <p:cNvSpPr>
            <a:spLocks noGrp="1"/>
          </p:cNvSpPr>
          <p:nvPr>
            <p:ph sz="half" idx="2"/>
          </p:nvPr>
        </p:nvSpPr>
        <p:spPr/>
        <p:txBody>
          <a:bodyPr/>
          <a:lstStyle/>
          <a:p>
            <a:pPr marL="0" indent="0">
              <a:buFont typeface="Arial" panose="020B0604020202020204" pitchFamily="34" charset="0"/>
              <a:buNone/>
            </a:pPr>
            <a:r>
              <a:rPr lang="en-US" altLang="en-US" i="1" smtClean="0"/>
              <a:t>They did not want to let my sister go to study … If I want to go somewhere out of the country to continue study they will not give me permission. </a:t>
            </a:r>
            <a:r>
              <a:rPr lang="en-US" altLang="en-US" sz="1800" i="1" smtClean="0"/>
              <a:t>(Female 24,  Pharmacy)</a:t>
            </a:r>
            <a:endParaRPr lang="en-GB" altLang="en-US" sz="1800" i="1" smtClean="0"/>
          </a:p>
          <a:p>
            <a:pPr marL="0" indent="0"/>
            <a:endParaRPr lang="en-GB" altLang="en-US" smtClean="0"/>
          </a:p>
          <a:p>
            <a:pPr marL="0" indent="0"/>
            <a:endParaRPr lang="en-GB" altLang="en-US" smtClean="0"/>
          </a:p>
          <a:p>
            <a:pPr marL="0" indent="0"/>
            <a:endParaRPr lang="en-GB" alt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4"/>
          <p:cNvSpPr>
            <a:spLocks noGrp="1"/>
          </p:cNvSpPr>
          <p:nvPr>
            <p:ph type="title"/>
          </p:nvPr>
        </p:nvSpPr>
        <p:spPr>
          <a:xfrm>
            <a:off x="457200" y="274638"/>
            <a:ext cx="8229600" cy="5537200"/>
          </a:xfrm>
        </p:spPr>
        <p:txBody>
          <a:bodyPr/>
          <a:lstStyle/>
          <a:p>
            <a:r>
              <a:rPr lang="en-GB" altLang="en-US" sz="6000" b="1" smtClean="0"/>
              <a:t>Enablers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GB" altLang="en-US" b="1" smtClean="0"/>
              <a:t>Aspirations/ Escape</a:t>
            </a:r>
          </a:p>
        </p:txBody>
      </p:sp>
      <p:sp>
        <p:nvSpPr>
          <p:cNvPr id="31746" name="Content Placeholder 2"/>
          <p:cNvSpPr>
            <a:spLocks noGrp="1"/>
          </p:cNvSpPr>
          <p:nvPr>
            <p:ph sz="half" idx="1"/>
          </p:nvPr>
        </p:nvSpPr>
        <p:spPr/>
        <p:txBody>
          <a:bodyPr/>
          <a:lstStyle/>
          <a:p>
            <a:pPr marL="0" indent="0">
              <a:buFont typeface="Arial" panose="020B0604020202020204" pitchFamily="34" charset="0"/>
              <a:buNone/>
            </a:pPr>
            <a:r>
              <a:rPr lang="en-GB" altLang="en-US" i="1" smtClean="0"/>
              <a:t>Dream to became  somebody and not to suffer anymore. </a:t>
            </a:r>
            <a:r>
              <a:rPr lang="en-GB" altLang="en-US" sz="1800" i="1" smtClean="0"/>
              <a:t>(Female 24,Pharmacy) </a:t>
            </a:r>
          </a:p>
          <a:p>
            <a:pPr marL="0" indent="0">
              <a:buFont typeface="Arial" panose="020B0604020202020204" pitchFamily="34" charset="0"/>
              <a:buNone/>
            </a:pPr>
            <a:endParaRPr lang="en-GB" altLang="en-US" i="1" smtClean="0"/>
          </a:p>
          <a:p>
            <a:pPr marL="0" indent="0">
              <a:buFont typeface="Arial" panose="020B0604020202020204" pitchFamily="34" charset="0"/>
              <a:buNone/>
            </a:pPr>
            <a:r>
              <a:rPr lang="en-GB" altLang="en-US" i="1" smtClean="0"/>
              <a:t>Not to suffer like my parents do. </a:t>
            </a:r>
            <a:r>
              <a:rPr lang="en-GB" altLang="en-US" sz="1800" i="1" smtClean="0"/>
              <a:t>(Male 24, Engineering)</a:t>
            </a:r>
          </a:p>
        </p:txBody>
      </p:sp>
      <p:sp>
        <p:nvSpPr>
          <p:cNvPr id="4" name="Content Placeholder 3"/>
          <p:cNvSpPr>
            <a:spLocks noGrp="1"/>
          </p:cNvSpPr>
          <p:nvPr>
            <p:ph sz="half" idx="2"/>
          </p:nvPr>
        </p:nvSpPr>
        <p:spPr/>
        <p:txBody>
          <a:bodyPr/>
          <a:lstStyle/>
          <a:p>
            <a:pPr marL="0" indent="0">
              <a:buFont typeface="Arial" charset="0"/>
              <a:buNone/>
              <a:defRPr/>
            </a:pPr>
            <a:r>
              <a:rPr lang="en-GB" i="1" dirty="0">
                <a:ea typeface="ＭＳ Ｐゴシック" charset="0"/>
              </a:rPr>
              <a:t>T</a:t>
            </a:r>
            <a:r>
              <a:rPr lang="en-GB" i="1" dirty="0" smtClean="0">
                <a:ea typeface="ＭＳ Ｐゴシック" charset="0"/>
              </a:rPr>
              <a:t>o </a:t>
            </a:r>
            <a:r>
              <a:rPr lang="en-GB" i="1" dirty="0">
                <a:ea typeface="ＭＳ Ｐゴシック" charset="0"/>
              </a:rPr>
              <a:t>get out of poverty and not being like my mother who was beaten every night from my alcoholic  </a:t>
            </a:r>
            <a:r>
              <a:rPr lang="en-GB" i="1" dirty="0" smtClean="0">
                <a:ea typeface="ＭＳ Ｐゴシック" charset="0"/>
              </a:rPr>
              <a:t>father. </a:t>
            </a:r>
            <a:r>
              <a:rPr lang="en-GB" sz="1800" i="1" dirty="0" smtClean="0">
                <a:ea typeface="ＭＳ Ｐゴシック" charset="0"/>
              </a:rPr>
              <a:t>(Female 24, Medicine)</a:t>
            </a:r>
            <a:endParaRPr lang="en-GB" sz="1800" i="1" dirty="0">
              <a:ea typeface="ＭＳ Ｐゴシック" charset="0"/>
            </a:endParaRPr>
          </a:p>
          <a:p>
            <a:pPr>
              <a:buFont typeface="Arial" charset="0"/>
              <a:buChar char="•"/>
              <a:defRPr/>
            </a:pPr>
            <a:endParaRPr lang="en-GB" dirty="0">
              <a:ea typeface="ＭＳ Ｐゴシック" charset="0"/>
            </a:endParaRPr>
          </a:p>
          <a:p>
            <a:pPr>
              <a:buFont typeface="Arial" charset="0"/>
              <a:buChar char="•"/>
              <a:defRPr/>
            </a:pPr>
            <a:endParaRPr lang="en-GB" dirty="0">
              <a:ea typeface="ＭＳ Ｐゴシック"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GB" altLang="en-US" b="1" smtClean="0"/>
              <a:t>Desiring Difference</a:t>
            </a:r>
          </a:p>
        </p:txBody>
      </p:sp>
      <p:sp>
        <p:nvSpPr>
          <p:cNvPr id="3" name="Content Placeholder 2"/>
          <p:cNvSpPr>
            <a:spLocks noGrp="1"/>
          </p:cNvSpPr>
          <p:nvPr>
            <p:ph idx="1"/>
          </p:nvPr>
        </p:nvSpPr>
        <p:spPr/>
        <p:txBody>
          <a:bodyPr/>
          <a:lstStyle/>
          <a:p>
            <a:pPr marL="0" indent="0">
              <a:buFont typeface="Arial" panose="020B0604020202020204" pitchFamily="34" charset="0"/>
              <a:buNone/>
            </a:pPr>
            <a:r>
              <a:rPr lang="en-GB" altLang="en-US" i="1" smtClean="0"/>
              <a:t>What inspired me for years was that I watched how my parents were tortured because they had only finished primary school …selling fruits and vegetables in the market. Summer and winter,  they are always outside in the cold or the heat, and then I thought about whether I want this life for myself.</a:t>
            </a:r>
            <a:r>
              <a:rPr lang="en-GB" altLang="en-US" sz="1800" i="1" smtClean="0"/>
              <a:t>(Male 24, Engineering)</a:t>
            </a:r>
          </a:p>
          <a:p>
            <a:pPr marL="0" indent="0"/>
            <a:endParaRPr lang="en-GB" alt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3"/>
          <p:cNvSpPr>
            <a:spLocks noGrp="1"/>
          </p:cNvSpPr>
          <p:nvPr>
            <p:ph type="title"/>
          </p:nvPr>
        </p:nvSpPr>
        <p:spPr/>
        <p:txBody>
          <a:bodyPr/>
          <a:lstStyle/>
          <a:p>
            <a:r>
              <a:rPr lang="en-GB" altLang="en-US" b="1" smtClean="0"/>
              <a:t>Structures</a:t>
            </a:r>
          </a:p>
        </p:txBody>
      </p:sp>
      <p:sp>
        <p:nvSpPr>
          <p:cNvPr id="3" name="Content Placeholder 2"/>
          <p:cNvSpPr>
            <a:spLocks noGrp="1"/>
          </p:cNvSpPr>
          <p:nvPr>
            <p:ph sz="half" idx="1"/>
          </p:nvPr>
        </p:nvSpPr>
        <p:spPr>
          <a:xfrm>
            <a:off x="457200" y="885825"/>
            <a:ext cx="4038600" cy="5240338"/>
          </a:xfrm>
        </p:spPr>
        <p:txBody>
          <a:bodyPr/>
          <a:lstStyle/>
          <a:p>
            <a:pPr>
              <a:buFont typeface="Arial" charset="0"/>
              <a:buChar char="•"/>
              <a:defRPr/>
            </a:pPr>
            <a:endParaRPr lang="en-GB" dirty="0" smtClean="0">
              <a:ea typeface="ＭＳ Ｐゴシック" charset="0"/>
            </a:endParaRPr>
          </a:p>
          <a:p>
            <a:pPr marL="0" indent="0">
              <a:buFont typeface="Arial" charset="0"/>
              <a:buNone/>
              <a:defRPr/>
            </a:pPr>
            <a:r>
              <a:rPr lang="en-GB" b="1" dirty="0" smtClean="0">
                <a:solidFill>
                  <a:srgbClr val="FF66FF"/>
                </a:solidFill>
                <a:ea typeface="ＭＳ Ｐゴシック" charset="0"/>
              </a:rPr>
              <a:t>Institutional</a:t>
            </a:r>
            <a:endParaRPr lang="en-GB" dirty="0">
              <a:ea typeface="ＭＳ Ｐゴシック" charset="0"/>
            </a:endParaRPr>
          </a:p>
          <a:p>
            <a:pPr>
              <a:buFont typeface="Arial" charset="0"/>
              <a:buChar char="•"/>
              <a:defRPr/>
            </a:pPr>
            <a:r>
              <a:rPr lang="en-GB" dirty="0" smtClean="0">
                <a:ea typeface="ＭＳ Ｐゴシック" charset="0"/>
              </a:rPr>
              <a:t>Scholarships/Bursaries e.g. Roma Education Fund</a:t>
            </a:r>
          </a:p>
          <a:p>
            <a:pPr marL="0" indent="0">
              <a:buFont typeface="Arial" charset="0"/>
              <a:buNone/>
              <a:defRPr/>
            </a:pPr>
            <a:endParaRPr lang="en-GB" dirty="0" smtClean="0">
              <a:ea typeface="ＭＳ Ｐゴシック" charset="0"/>
            </a:endParaRPr>
          </a:p>
          <a:p>
            <a:pPr>
              <a:buFont typeface="Arial" charset="0"/>
              <a:buChar char="•"/>
              <a:defRPr/>
            </a:pPr>
            <a:r>
              <a:rPr lang="en-GB" dirty="0" smtClean="0">
                <a:ea typeface="ＭＳ Ｐゴシック" charset="0"/>
              </a:rPr>
              <a:t>Affirmative action (quotas)</a:t>
            </a:r>
          </a:p>
          <a:p>
            <a:pPr marL="0" indent="0">
              <a:buFont typeface="Arial" charset="0"/>
              <a:buNone/>
              <a:defRPr/>
            </a:pPr>
            <a:r>
              <a:rPr lang="en-GB" dirty="0" smtClean="0">
                <a:ea typeface="ＭＳ Ｐゴシック" charset="0"/>
              </a:rPr>
              <a:t> </a:t>
            </a:r>
          </a:p>
          <a:p>
            <a:pPr>
              <a:buFont typeface="Arial" charset="0"/>
              <a:buChar char="•"/>
              <a:defRPr/>
            </a:pPr>
            <a:r>
              <a:rPr lang="en-GB" dirty="0" smtClean="0">
                <a:ea typeface="ＭＳ Ｐゴシック" charset="0"/>
              </a:rPr>
              <a:t>NGO support e.g. </a:t>
            </a:r>
            <a:r>
              <a:rPr lang="en-GB" i="1" dirty="0" err="1" smtClean="0">
                <a:ea typeface="ＭＳ Ｐゴシック" charset="0"/>
              </a:rPr>
              <a:t>Romaversitas</a:t>
            </a:r>
            <a:r>
              <a:rPr lang="en-GB" i="1" dirty="0" smtClean="0">
                <a:ea typeface="ＭＳ Ｐゴシック" charset="0"/>
              </a:rPr>
              <a:t> </a:t>
            </a:r>
            <a:endParaRPr lang="en-GB" i="1" dirty="0">
              <a:ea typeface="ＭＳ Ｐゴシック" charset="0"/>
            </a:endParaRPr>
          </a:p>
        </p:txBody>
      </p:sp>
      <p:sp>
        <p:nvSpPr>
          <p:cNvPr id="5" name="Content Placeholder 4"/>
          <p:cNvSpPr>
            <a:spLocks noGrp="1"/>
          </p:cNvSpPr>
          <p:nvPr>
            <p:ph sz="half" idx="2"/>
          </p:nvPr>
        </p:nvSpPr>
        <p:spPr/>
        <p:txBody>
          <a:bodyPr/>
          <a:lstStyle/>
          <a:p>
            <a:pPr marL="0" indent="0">
              <a:buFont typeface="Arial" charset="0"/>
              <a:buNone/>
              <a:defRPr/>
            </a:pPr>
            <a:r>
              <a:rPr lang="en-GB" b="1" dirty="0" smtClean="0">
                <a:solidFill>
                  <a:srgbClr val="FF66FF"/>
                </a:solidFill>
                <a:ea typeface="ＭＳ Ｐゴシック" charset="0"/>
              </a:rPr>
              <a:t>Social</a:t>
            </a:r>
          </a:p>
          <a:p>
            <a:pPr marL="0" indent="0">
              <a:buFont typeface="Arial" charset="0"/>
              <a:buNone/>
              <a:defRPr/>
            </a:pPr>
            <a:endParaRPr lang="en-GB" dirty="0">
              <a:ea typeface="ＭＳ Ｐゴシック" charset="0"/>
            </a:endParaRPr>
          </a:p>
          <a:p>
            <a:pPr>
              <a:buFont typeface="Arial" charset="0"/>
              <a:buChar char="•"/>
              <a:defRPr/>
            </a:pPr>
            <a:r>
              <a:rPr lang="en-GB" dirty="0" smtClean="0">
                <a:ea typeface="ＭＳ Ｐゴシック" charset="0"/>
              </a:rPr>
              <a:t>Friendships</a:t>
            </a:r>
          </a:p>
          <a:p>
            <a:pPr>
              <a:buFont typeface="Arial" charset="0"/>
              <a:buChar char="•"/>
              <a:defRPr/>
            </a:pPr>
            <a:endParaRPr lang="en-GB" dirty="0">
              <a:ea typeface="ＭＳ Ｐゴシック" charset="0"/>
            </a:endParaRPr>
          </a:p>
          <a:p>
            <a:pPr>
              <a:buFont typeface="Arial" charset="0"/>
              <a:buChar char="•"/>
              <a:defRPr/>
            </a:pPr>
            <a:r>
              <a:rPr lang="en-GB" dirty="0" smtClean="0">
                <a:ea typeface="ＭＳ Ｐゴシック" charset="0"/>
              </a:rPr>
              <a:t>Peer Support</a:t>
            </a:r>
          </a:p>
          <a:p>
            <a:pPr>
              <a:buFont typeface="Arial" charset="0"/>
              <a:buChar char="•"/>
              <a:defRPr/>
            </a:pPr>
            <a:endParaRPr lang="en-GB" dirty="0">
              <a:ea typeface="ＭＳ Ｐゴシック" charset="0"/>
            </a:endParaRPr>
          </a:p>
          <a:p>
            <a:pPr>
              <a:buFont typeface="Arial" charset="0"/>
              <a:buChar char="•"/>
              <a:defRPr/>
            </a:pPr>
            <a:r>
              <a:rPr lang="en-GB" dirty="0" smtClean="0">
                <a:ea typeface="ＭＳ Ｐゴシック" charset="0"/>
              </a:rPr>
              <a:t>Mentoring</a:t>
            </a:r>
            <a:endParaRPr lang="en-GB" dirty="0">
              <a:ea typeface="ＭＳ Ｐゴシック"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274638"/>
            <a:ext cx="8229600" cy="725487"/>
          </a:xfrm>
        </p:spPr>
        <p:txBody>
          <a:bodyPr/>
          <a:lstStyle/>
          <a:p>
            <a:pPr eaLnBrk="1" hangingPunct="1"/>
            <a:r>
              <a:rPr lang="en-GB" altLang="en-US" b="1" smtClean="0"/>
              <a:t>Conclusion</a:t>
            </a:r>
          </a:p>
        </p:txBody>
      </p:sp>
      <p:sp>
        <p:nvSpPr>
          <p:cNvPr id="30722" name="Content Placeholder 3"/>
          <p:cNvSpPr>
            <a:spLocks noGrp="1"/>
          </p:cNvSpPr>
          <p:nvPr>
            <p:ph idx="1"/>
          </p:nvPr>
        </p:nvSpPr>
        <p:spPr>
          <a:xfrm>
            <a:off x="457200" y="1000125"/>
            <a:ext cx="8229600" cy="5857875"/>
          </a:xfrm>
        </p:spPr>
        <p:txBody>
          <a:bodyPr/>
          <a:lstStyle/>
          <a:p>
            <a:pPr marL="0" indent="0" eaLnBrk="1" hangingPunct="1">
              <a:buFont typeface="Arial" panose="020B0604020202020204" pitchFamily="34" charset="0"/>
              <a:buNone/>
            </a:pPr>
            <a:endParaRPr lang="en-GB" altLang="en-US" smtClean="0"/>
          </a:p>
          <a:p>
            <a:pPr marL="0" indent="0" eaLnBrk="1" hangingPunct="1"/>
            <a:r>
              <a:rPr lang="en-GB" altLang="en-US" smtClean="0"/>
              <a:t>Roma participation in HE impeded by:</a:t>
            </a:r>
          </a:p>
          <a:p>
            <a:pPr marL="0" indent="0" eaLnBrk="1" hangingPunct="1">
              <a:buFont typeface="Arial" panose="020B0604020202020204" pitchFamily="34" charset="0"/>
              <a:buNone/>
            </a:pPr>
            <a:r>
              <a:rPr lang="en-GB" altLang="en-US" smtClean="0">
                <a:solidFill>
                  <a:srgbClr val="FF66FF"/>
                </a:solidFill>
              </a:rPr>
              <a:t>	Sexism, racism , poverty, violence.</a:t>
            </a:r>
          </a:p>
          <a:p>
            <a:pPr marL="0" indent="0" eaLnBrk="1" hangingPunct="1"/>
            <a:endParaRPr lang="en-GB" altLang="en-US" smtClean="0"/>
          </a:p>
          <a:p>
            <a:pPr marL="0" indent="0" eaLnBrk="1" hangingPunct="1"/>
            <a:r>
              <a:rPr lang="en-GB" altLang="en-US" smtClean="0"/>
              <a:t>Improving access to HE requires addressing wider socio-economic and political issues.</a:t>
            </a:r>
          </a:p>
          <a:p>
            <a:pPr marL="0" indent="0" eaLnBrk="1" hangingPunct="1"/>
            <a:endParaRPr lang="en-GB" altLang="en-US" smtClean="0"/>
          </a:p>
          <a:p>
            <a:pPr marL="0" indent="0" eaLnBrk="1" hangingPunct="1"/>
            <a:r>
              <a:rPr lang="en-GB" altLang="en-US" smtClean="0"/>
              <a:t>Shift from </a:t>
            </a:r>
            <a:r>
              <a:rPr lang="en-GB" altLang="en-GB" smtClean="0"/>
              <a:t>‘</a:t>
            </a:r>
            <a:r>
              <a:rPr lang="en-GB" altLang="en-US" smtClean="0"/>
              <a:t>fix the Roma</a:t>
            </a:r>
            <a:r>
              <a:rPr lang="en-GB" altLang="en-GB" smtClean="0"/>
              <a:t>’</a:t>
            </a:r>
            <a:r>
              <a:rPr lang="en-GB" altLang="en-US" smtClean="0"/>
              <a:t> (Remedial Roma) to fix the institutions, fix civil society and fix the knowledge.</a:t>
            </a:r>
          </a:p>
          <a:p>
            <a:pPr marL="0" indent="0" eaLnBrk="1" hangingPunct="1">
              <a:buFont typeface="Arial" panose="020B0604020202020204" pitchFamily="34" charset="0"/>
              <a:buNone/>
            </a:pPr>
            <a:endParaRPr lang="en-GB" altLang="en-US" smtClean="0"/>
          </a:p>
          <a:p>
            <a:pPr marL="0" indent="0" eaLnBrk="1" hangingPunct="1"/>
            <a:endParaRPr lang="en-GB" altLang="en-US" smtClean="0"/>
          </a:p>
          <a:p>
            <a:pPr marL="0" indent="0" eaLnBrk="1" hangingPunct="1"/>
            <a:endParaRPr lang="en-GB" alt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1292</Words>
  <Application>Microsoft Office PowerPoint</Application>
  <PresentationFormat>On-screen Show (4:3)</PresentationFormat>
  <Paragraphs>121</Paragraphs>
  <Slides>14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ＭＳ Ｐゴシック</vt:lpstr>
      <vt:lpstr>ＭＳ Ｐゴシック</vt:lpstr>
      <vt:lpstr>Arial</vt:lpstr>
      <vt:lpstr>Calibri</vt:lpstr>
      <vt:lpstr> Black </vt:lpstr>
      <vt:lpstr>The Roma in Serbian  Higher Education:  Barriers and Enablers</vt:lpstr>
      <vt:lpstr>Roma…  </vt:lpstr>
      <vt:lpstr>Aims of the study</vt:lpstr>
      <vt:lpstr>Theorising Roma Exclusion</vt:lpstr>
      <vt:lpstr>Method</vt:lpstr>
      <vt:lpstr>Barriers</vt:lpstr>
      <vt:lpstr>Poverty </vt:lpstr>
      <vt:lpstr>Racism</vt:lpstr>
      <vt:lpstr>Sexism</vt:lpstr>
      <vt:lpstr>Enablers</vt:lpstr>
      <vt:lpstr>Aspirations/ Escape</vt:lpstr>
      <vt:lpstr>Desiring Difference</vt:lpstr>
      <vt:lpstr>Structures</vt:lpstr>
      <vt:lpstr>Conclusion</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124</cp:revision>
  <cp:lastPrinted>2014-01-28T09:55:20Z</cp:lastPrinted>
  <dcterms:created xsi:type="dcterms:W3CDTF">2014-01-26T18:11:45Z</dcterms:created>
  <dcterms:modified xsi:type="dcterms:W3CDTF">2015-09-30T13:59:24Z</dcterms:modified>
</cp:coreProperties>
</file>