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8" r:id="rId2"/>
    <p:sldId id="283" r:id="rId3"/>
    <p:sldId id="284" r:id="rId4"/>
    <p:sldId id="285" r:id="rId5"/>
    <p:sldId id="290" r:id="rId6"/>
    <p:sldId id="291" r:id="rId7"/>
    <p:sldId id="292" r:id="rId8"/>
    <p:sldId id="294" r:id="rId9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17375E"/>
    <a:srgbClr val="C00000"/>
    <a:srgbClr val="C3D69B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90" autoAdjust="0"/>
    <p:restoredTop sz="98668" autoAdjust="0"/>
  </p:normalViewPr>
  <p:slideViewPr>
    <p:cSldViewPr>
      <p:cViewPr varScale="1">
        <p:scale>
          <a:sx n="127" d="100"/>
          <a:sy n="127" d="100"/>
        </p:scale>
        <p:origin x="-552" y="-1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46" cy="4651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02" y="1"/>
            <a:ext cx="3038445" cy="4651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53983-2C43-47FE-9F6D-8AB6643159D8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7425" y="696913"/>
            <a:ext cx="503555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545" y="4415603"/>
            <a:ext cx="5609311" cy="4183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711"/>
            <a:ext cx="3038446" cy="4651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02" y="8829711"/>
            <a:ext cx="3038445" cy="4651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FF9EC-F52D-4D92-95BC-048FBCE753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65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2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43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0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2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0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2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4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4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9C4BB-CD9B-4048-9047-9D0714152812}" type="datetimeFigureOut">
              <a:rPr lang="en-US" smtClean="0"/>
              <a:pPr/>
              <a:t>7/18/17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FDEE-2A77-4E29-B521-A37FF15D0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2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090" y="4343400"/>
            <a:ext cx="9906001" cy="137687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711" y="4343400"/>
            <a:ext cx="9296400" cy="231882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Disrupting </a:t>
            </a:r>
            <a:r>
              <a:rPr lang="en-US" dirty="0" err="1" smtClean="0">
                <a:solidFill>
                  <a:schemeClr val="bg1"/>
                </a:solidFill>
              </a:rPr>
              <a:t>Internationalisation</a:t>
            </a:r>
            <a:r>
              <a:rPr lang="en-US" dirty="0" smtClean="0">
                <a:solidFill>
                  <a:schemeClr val="bg1"/>
                </a:solidFill>
              </a:rPr>
              <a:t> Discourses </a:t>
            </a:r>
            <a:r>
              <a:rPr lang="en-US" dirty="0" smtClean="0">
                <a:solidFill>
                  <a:schemeClr val="bg1"/>
                </a:solidFill>
              </a:rPr>
              <a:t>– Discussing Equity and Inclusion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endParaRPr lang="en-US" sz="2000" dirty="0" smtClean="0"/>
          </a:p>
        </p:txBody>
      </p:sp>
      <p:pic>
        <p:nvPicPr>
          <p:cNvPr id="1026" name="Picture 1" descr="Description: C:\Users\Adina\AppData\Local\Microsoft\Windows\Temporary Internet Files\Content.Word\A4_Header_m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894148" cy="124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67200" y="457200"/>
            <a:ext cx="914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28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Disrupting </a:t>
            </a:r>
            <a:r>
              <a:rPr lang="en-US" b="1" dirty="0" err="1">
                <a:solidFill>
                  <a:prstClr val="white"/>
                </a:solidFill>
              </a:rPr>
              <a:t>Internationalisation</a:t>
            </a:r>
            <a:r>
              <a:rPr lang="en-US" b="1" dirty="0">
                <a:solidFill>
                  <a:prstClr val="white"/>
                </a:solidFill>
              </a:rPr>
              <a:t> Discourses – Discussing Equity and Inclusion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9982200" y="8077200"/>
            <a:ext cx="65" cy="70815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7010400" y="2165838"/>
            <a:ext cx="381000" cy="384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67246" y="1295400"/>
            <a:ext cx="7315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sz="2000" b="1" dirty="0" smtClean="0"/>
              <a:t>Background – </a:t>
            </a:r>
            <a:r>
              <a:rPr lang="en-US" sz="2000" dirty="0" smtClean="0"/>
              <a:t>established in 2005 by a consortium of donors including Open Society Foundations’ George Soros and World Bank’s James </a:t>
            </a:r>
            <a:r>
              <a:rPr lang="en-US" sz="2000" dirty="0" err="1" smtClean="0"/>
              <a:t>Wolfensohn</a:t>
            </a:r>
            <a:r>
              <a:rPr lang="en-US" sz="2000" dirty="0" smtClean="0"/>
              <a:t>. Current donors also include SDC, SIDA, </a:t>
            </a:r>
            <a:r>
              <a:rPr lang="en-US" sz="2000" dirty="0" err="1" smtClean="0"/>
              <a:t>KfW</a:t>
            </a:r>
            <a:r>
              <a:rPr lang="en-US" sz="2000" dirty="0" smtClean="0"/>
              <a:t>, </a:t>
            </a:r>
            <a:r>
              <a:rPr lang="en-US" sz="2000" dirty="0" err="1" smtClean="0"/>
              <a:t>Porticus</a:t>
            </a:r>
            <a:r>
              <a:rPr lang="en-US" sz="2000" dirty="0" smtClean="0"/>
              <a:t> and EU/EC and partners in knowledge production like the University of Sussex</a:t>
            </a:r>
          </a:p>
          <a:p>
            <a:pPr marL="457200"/>
            <a:endParaRPr lang="en-US" sz="2000" dirty="0"/>
          </a:p>
          <a:p>
            <a:pPr marL="457200"/>
            <a:r>
              <a:rPr lang="en-US" sz="2000" b="1" dirty="0"/>
              <a:t>Mission – </a:t>
            </a:r>
            <a:r>
              <a:rPr lang="en-US" sz="2000" dirty="0"/>
              <a:t>to close the gap in educational outcomes between Roma and non-Roma </a:t>
            </a:r>
            <a:endParaRPr lang="en-US" sz="2000" dirty="0" smtClean="0"/>
          </a:p>
          <a:p>
            <a:pPr marL="457200"/>
            <a:endParaRPr lang="en-US" sz="2000" dirty="0"/>
          </a:p>
          <a:p>
            <a:pPr marL="457200"/>
            <a:r>
              <a:rPr lang="en-US" sz="2000" b="1" dirty="0" smtClean="0"/>
              <a:t>Spending –</a:t>
            </a:r>
            <a:r>
              <a:rPr lang="en-US" sz="2000" dirty="0" smtClean="0"/>
              <a:t> approximately EUR 10 million in 2016, with a network including three foundations and two branch offices</a:t>
            </a:r>
            <a:endParaRPr lang="en-US" sz="2000" dirty="0"/>
          </a:p>
          <a:p>
            <a:pPr marL="457200" indent="-457200"/>
            <a:endParaRPr lang="fr-CA" sz="2800" dirty="0" smtClean="0"/>
          </a:p>
          <a:p>
            <a:pPr marL="457200" indent="-457200"/>
            <a:endParaRPr lang="fr-CA" sz="28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Disrupting </a:t>
            </a:r>
            <a:r>
              <a:rPr lang="en-US" b="1" dirty="0" err="1">
                <a:solidFill>
                  <a:prstClr val="white"/>
                </a:solidFill>
              </a:rPr>
              <a:t>Internationalisation</a:t>
            </a:r>
            <a:r>
              <a:rPr lang="en-US" b="1" dirty="0">
                <a:solidFill>
                  <a:prstClr val="white"/>
                </a:solidFill>
              </a:rPr>
              <a:t> Discourses – Discussing Equity and Inclusion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9982200" y="8077200"/>
            <a:ext cx="65" cy="70815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7010400" y="2165838"/>
            <a:ext cx="381000" cy="384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7353300" cy="50292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613" b="1" dirty="0"/>
              <a:t>How does it </a:t>
            </a:r>
            <a:r>
              <a:rPr lang="en-US" sz="3613" b="1" dirty="0" smtClean="0"/>
              <a:t>achieve its mission? </a:t>
            </a:r>
            <a:endParaRPr lang="en-US" sz="3613" b="1" dirty="0"/>
          </a:p>
          <a:p>
            <a:pPr marL="0" indent="0">
              <a:buNone/>
            </a:pPr>
            <a:endParaRPr lang="en-US" sz="3613" dirty="0" smtClean="0"/>
          </a:p>
          <a:p>
            <a:pPr marL="0" indent="0">
              <a:buNone/>
            </a:pPr>
            <a:r>
              <a:rPr lang="en-US" sz="3613" dirty="0" smtClean="0"/>
              <a:t>REF </a:t>
            </a:r>
            <a:r>
              <a:rPr lang="en-US" sz="3613" dirty="0"/>
              <a:t>supports policies and programs which ensure quality education for Roma through scholarships, grant making </a:t>
            </a:r>
            <a:r>
              <a:rPr lang="en-US" sz="3613" dirty="0" smtClean="0"/>
              <a:t>and implementation and </a:t>
            </a:r>
            <a:r>
              <a:rPr lang="en-US" sz="3613" dirty="0"/>
              <a:t>advocacy activities. </a:t>
            </a:r>
            <a:endParaRPr lang="en-US" sz="3613" dirty="0" smtClean="0"/>
          </a:p>
          <a:p>
            <a:endParaRPr lang="en-US" sz="3613" dirty="0"/>
          </a:p>
          <a:p>
            <a:pPr marL="0" indent="0">
              <a:buNone/>
            </a:pPr>
            <a:r>
              <a:rPr lang="en-US" sz="3613" b="1" dirty="0" smtClean="0"/>
              <a:t>What educational terrain does REF cover?</a:t>
            </a:r>
          </a:p>
          <a:p>
            <a:pPr marL="0" indent="0">
              <a:buNone/>
            </a:pPr>
            <a:endParaRPr lang="en-US" sz="3613" dirty="0"/>
          </a:p>
          <a:p>
            <a:r>
              <a:rPr lang="en-US" sz="3613" dirty="0"/>
              <a:t>Expanding Romani children’s access to quality early childhood education and care</a:t>
            </a:r>
          </a:p>
          <a:p>
            <a:r>
              <a:rPr lang="en-US" sz="3613" dirty="0"/>
              <a:t>Improving primary education outcomes for Romani children aged six to fourteen</a:t>
            </a:r>
          </a:p>
          <a:p>
            <a:r>
              <a:rPr lang="en-US" sz="3613" dirty="0"/>
              <a:t>Boosting academic performance and graduation rates from secondary education for Romani pupils</a:t>
            </a:r>
          </a:p>
          <a:p>
            <a:r>
              <a:rPr lang="en-US" sz="3613" dirty="0">
                <a:solidFill>
                  <a:srgbClr val="FF0000"/>
                </a:solidFill>
              </a:rPr>
              <a:t>Supporting access to tertiary education, improving graduation levels and strengthening identity of Romani university students</a:t>
            </a:r>
          </a:p>
          <a:p>
            <a:r>
              <a:rPr lang="en-US" sz="3613" dirty="0"/>
              <a:t>Expanding employment opportunities for young Romani adults</a:t>
            </a:r>
          </a:p>
          <a:p>
            <a:pPr marL="0" indent="0">
              <a:buNone/>
            </a:pPr>
            <a:endParaRPr lang="en-US" sz="3613" dirty="0" smtClean="0"/>
          </a:p>
          <a:p>
            <a:pPr marL="0" indent="0">
              <a:buNone/>
            </a:pPr>
            <a:r>
              <a:rPr lang="en-US" sz="3613" dirty="0" smtClean="0"/>
              <a:t>REF operates in </a:t>
            </a:r>
            <a:r>
              <a:rPr lang="en-US" sz="3613" dirty="0"/>
              <a:t>close </a:t>
            </a:r>
            <a:r>
              <a:rPr lang="en-US" sz="3613" dirty="0" smtClean="0"/>
              <a:t>cooperation with </a:t>
            </a:r>
            <a:r>
              <a:rPr lang="en-US" sz="3613" dirty="0"/>
              <a:t>civil society and institutional partners in 16 countries of Central and South Eastern Europe</a:t>
            </a:r>
            <a:r>
              <a:rPr lang="en-US" sz="3613" dirty="0" smtClean="0"/>
              <a:t>. REF reaches thousands of children, families and students every year.</a:t>
            </a:r>
            <a:endParaRPr lang="en-US" sz="3613" dirty="0"/>
          </a:p>
          <a:p>
            <a:endParaRPr lang="en-US" sz="3613" dirty="0" smtClean="0"/>
          </a:p>
          <a:p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25808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Callout 11"/>
          <p:cNvSpPr/>
          <p:nvPr/>
        </p:nvSpPr>
        <p:spPr>
          <a:xfrm>
            <a:off x="304800" y="685800"/>
            <a:ext cx="990600" cy="990600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Disrupting </a:t>
            </a:r>
            <a:r>
              <a:rPr lang="en-US" b="1" dirty="0" err="1">
                <a:solidFill>
                  <a:prstClr val="white"/>
                </a:solidFill>
              </a:rPr>
              <a:t>Internationalisation</a:t>
            </a:r>
            <a:r>
              <a:rPr lang="en-US" b="1" dirty="0">
                <a:solidFill>
                  <a:prstClr val="white"/>
                </a:solidFill>
              </a:rPr>
              <a:t> Discourses – Discussing Equity and Inclusion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9982200" y="8077200"/>
            <a:ext cx="65" cy="70815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7010400" y="2165838"/>
            <a:ext cx="381000" cy="384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23241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2016</a:t>
            </a:r>
            <a:endParaRPr lang="en-US" sz="2400" dirty="0"/>
          </a:p>
        </p:txBody>
      </p:sp>
      <p:sp>
        <p:nvSpPr>
          <p:cNvPr id="2" name="Trapezoid 1"/>
          <p:cNvSpPr/>
          <p:nvPr/>
        </p:nvSpPr>
        <p:spPr>
          <a:xfrm>
            <a:off x="2438400" y="5562600"/>
            <a:ext cx="5181600" cy="1143000"/>
          </a:xfrm>
          <a:prstGeom prst="trapezoid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Early Childhood Education and Parenting </a:t>
            </a:r>
            <a:br>
              <a:rPr lang="en-US" dirty="0" smtClean="0"/>
            </a:br>
            <a:r>
              <a:rPr lang="en-US" dirty="0" smtClean="0"/>
              <a:t>– 9,000 children, 57,000 parents</a:t>
            </a:r>
            <a:endParaRPr lang="en-US" dirty="0"/>
          </a:p>
        </p:txBody>
      </p:sp>
      <p:sp>
        <p:nvSpPr>
          <p:cNvPr id="4" name="Trapezoid 3"/>
          <p:cNvSpPr/>
          <p:nvPr/>
        </p:nvSpPr>
        <p:spPr>
          <a:xfrm>
            <a:off x="2743200" y="4815840"/>
            <a:ext cx="4572000" cy="685800"/>
          </a:xfrm>
          <a:prstGeom prst="trapezoid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Early School Leaving </a:t>
            </a:r>
            <a:br>
              <a:rPr lang="en-US" dirty="0" smtClean="0"/>
            </a:br>
            <a:r>
              <a:rPr lang="en-US" dirty="0" smtClean="0"/>
              <a:t>in Primary/Desegregation – 9,800 pupils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971800" y="4069080"/>
            <a:ext cx="4114800" cy="685800"/>
          </a:xfrm>
          <a:prstGeom prst="trapezoid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Secondary School Scholarships and Mentoring – 3,745 students</a:t>
            </a:r>
            <a:endParaRPr lang="en-US" dirty="0"/>
          </a:p>
        </p:txBody>
      </p:sp>
      <p:sp>
        <p:nvSpPr>
          <p:cNvPr id="6" name="Trapezoid 5"/>
          <p:cNvSpPr/>
          <p:nvPr/>
        </p:nvSpPr>
        <p:spPr>
          <a:xfrm>
            <a:off x="3352800" y="2880360"/>
            <a:ext cx="3352800" cy="609600"/>
          </a:xfrm>
          <a:prstGeom prst="trapezoi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National Tertiary Education Scholarships – 1,258 students</a:t>
            </a:r>
            <a:endParaRPr lang="en-US" dirty="0"/>
          </a:p>
        </p:txBody>
      </p:sp>
      <p:sp>
        <p:nvSpPr>
          <p:cNvPr id="8" name="Trapezoid 7"/>
          <p:cNvSpPr/>
          <p:nvPr/>
        </p:nvSpPr>
        <p:spPr>
          <a:xfrm>
            <a:off x="3200400" y="3550920"/>
            <a:ext cx="3657600" cy="457200"/>
          </a:xfrm>
          <a:prstGeom prst="trapezoi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RomaVersitas</a:t>
            </a:r>
            <a:r>
              <a:rPr lang="en-US" dirty="0" smtClean="0"/>
              <a:t> – 1,343 students</a:t>
            </a:r>
            <a:endParaRPr lang="en-US" dirty="0"/>
          </a:p>
        </p:txBody>
      </p:sp>
      <p:sp>
        <p:nvSpPr>
          <p:cNvPr id="13" name="Trapezoid 12"/>
          <p:cNvSpPr/>
          <p:nvPr/>
        </p:nvSpPr>
        <p:spPr>
          <a:xfrm>
            <a:off x="3543300" y="1752600"/>
            <a:ext cx="2971800" cy="1066800"/>
          </a:xfrm>
          <a:prstGeom prst="trapezoi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Roma International </a:t>
            </a:r>
            <a:r>
              <a:rPr lang="en-US" dirty="0" smtClean="0">
                <a:solidFill>
                  <a:srgbClr val="FF0000"/>
                </a:solidFill>
              </a:rPr>
              <a:t>Scholarship Program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– </a:t>
            </a:r>
            <a:r>
              <a:rPr lang="en-US" dirty="0">
                <a:solidFill>
                  <a:srgbClr val="FF0000"/>
                </a:solidFill>
              </a:rPr>
              <a:t>11 students</a:t>
            </a:r>
          </a:p>
        </p:txBody>
      </p:sp>
      <p:sp>
        <p:nvSpPr>
          <p:cNvPr id="14" name="Isosceles Triangle 13"/>
          <p:cNvSpPr/>
          <p:nvPr/>
        </p:nvSpPr>
        <p:spPr>
          <a:xfrm>
            <a:off x="3810000" y="685800"/>
            <a:ext cx="2438400" cy="990600"/>
          </a:xfrm>
          <a:prstGeom prst="triangl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Equity, Inclusion + Employment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993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spTree><p:nvGrpSpPr><p:cNvPr id="1" name=""/><p:cNvGrpSpPr/><p:nvPr/></p:nvGrpSpPr><p:grpSpPr><a:xfrm><a:off x="0" y="0"/><a:ext cx="0" cy="0"/><a:chOff x="0" y="0"/><a:chExt cx="0" cy="0"/></a:xfrm></p:grpSpPr><p:sp><p:nvSpPr><p:cNvPr id="10" name="Rectangle 9"/><p:cNvSpPr/><p:nvPr/></p:nvSpPr><p:spPr><a:xfrm><a:off x="0" y="0"/><a:ext cx="9906000" cy="609600"/></a:xfrm><a:prstGeom prst="rect"><a:avLst/></a:prstGeom><a:solidFill><a:schemeClr val="accent1"/></a:solidFill><a:ln><a:noFill/></a:ln></p:spPr><p:style><a:lnRef idx="2"><a:schemeClr val="accent1"><a:shade val="50000"/></a:schemeClr></a:lnRef><a:fillRef idx="1"><a:schemeClr val="accent1"/></a:fillRef><a:effectRef idx="0"><a:schemeClr val="accent1"/></a:effectRef><a:fontRef idx="minor"><a:schemeClr val="lt1"/></a:fontRef></p:style><p:txBody><a:bodyPr rtlCol="0" anchor="ctr"/><a:lstStyle/><a:p><a:r><a:rPr lang="en-US" b="1" dirty="0"/><a:t>Disrupting </a:t></a:r><a:r><a:rPr lang="en-US" b="1" dirty="0" err="1"/><a:t>Internationalisation</a:t></a:r><a:r><a:rPr lang="en-US" b="1" dirty="0"/><a:t> Discourses – Discussing Equity and Inclusion</a:t></a:r></a:p></p:txBody></p:sp><p:cxnSp><p:nvCxnSpPr><p:cNvPr id="95" name="Straight Arrow Connector 94"/><p:cNvCxnSpPr/><p:nvPr/></p:nvCxnSpPr><p:spPr><a:xfrm flipH="1" flipV="1"><a:off x="9982200" y="8077200"/><a:ext cx="65" cy="708150"/></a:xfrm><a:prstGeom prst="straightConnector1"><a:avLst/></a:prstGeom><a:ln w="3175"><a:solidFill><a:schemeClr val="tx1"/></a:solidFill><a:headEnd type="none" w="med" len="med"/><a:tailEnd type="triangle" w="med" len="med"/></a:ln></p:spPr><p:style><a:lnRef idx="1"><a:schemeClr val="accent1"/></a:lnRef><a:fillRef idx="0"><a:schemeClr val="accent1"/></a:fillRef><a:effectRef idx="0"><a:schemeClr val="accent1"/></a:effectRef><a:fontRef idx="minor"><a:schemeClr val="tx1"/></a:fontRef></p:style></p:cxnSp><p:sp><p:nvSpPr><p:cNvPr id="151" name="Rectangle 150"/><p:cNvSpPr/><p:nvPr/></p:nvSpPr><p:spPr><a:xfrm><a:off x="7010400" y="2165838"/><a:ext cx="381000" cy="384722"/></a:xfrm><a:prstGeom prst="rect"><a:avLst/></a:prstGeom><a:noFill/><a:ln><a:noFill/></a:ln></p:spPr><p:style><a:lnRef idx="2"><a:schemeClr val="accent1"><a:shade val="50000"/></a:schemeClr></a:lnRef><a:fillRef idx="1"><a:schemeClr val="accent1"/></a:fillRef><a:effectRef idx="0"><a:schemeClr val="accent1"/></a:effectRef><a:fontRef idx="minor"><a:schemeClr val="lt1"/></a:fontRef></p:style><p:txBody><a:bodyPr rtlCol="0" anchor="ctr"/><a:lstStyle/><a:p><a:pPr algn="ctr"/><a:endParaRPr lang="en-US"/></a:p></p:txBody></p:sp><p:sp><p:nvSpPr><p:cNvPr id="9" name="TextBox 8"/><p:cNvSpPr txBox="1"/><p:nvPr/></p:nvSpPr><p:spPr><a:xfrm><a:off x="609600" y="914400"/><a:ext cx="6481762" cy="830997"/></a:xfrm><a:prstGeom prst="rect"><a:avLst/></a:prstGeom><a:noFill/></p:spPr><p:txBody><a:bodyPr wrap="none" rtlCol="0"><a:spAutoFit/></a:bodyPr><a:lstStyle/><a:p><a:r><a:rPr lang="en-US" sz="2400" b="1" dirty="0" smtClean="0"/><a:t>Across REF Scholarship Programs, cumulatively in </a:t></a:r><a:br><a:rPr lang="en-US" sz="2400" b="1" dirty="0" smtClean="0"/></a:br><a:r><a:rPr lang="en-US" sz="2400" b="1" dirty="0" smtClean="0"/><a:t>academic year 2016-2017</a:t></a:r><a:endParaRPr lang="en-US" sz="2400" b="1" dirty="0"/></a:p></p:txBody></p:sp><p:sp><p:nvSpPr><p:cNvPr id="2" name="Content Placeholder 1"/><p:cNvSpPr><a:spLocks noGrp="1"/></p:cNvSpPr><p:nvPr><p:ph idx="1"/></p:nvPr></p:nvSpPr><p:spPr><a:xfrm><a:off x="457200" y="1951037"/><a:ext cx="8915400" cy="4525963"/></a:xfrm></p:spPr><p:txBody><a:bodyPr><a:normAutofit fontScale="70000" lnSpcReduction="20000"/></a:bodyPr><a:lstStyle/><a:p><a:r><a:rPr lang="en-US" sz="7200" dirty="0"><a:latin typeface=""/></a:rPr><a:t>69</a:t></a:r><a:r><a:rPr lang="en-US" sz="7200" dirty="0" smtClean="0"><a:latin typeface=""/></a:rPr><a:t>% </a:t></a:r><a:r><a:rPr lang="en-US" dirty="0" smtClean="0"><a:latin typeface=""/></a:rPr><a:t>progressed </a:t></a:r><a:r><a:rPr lang="en-US" dirty="0"><a:latin typeface=""/></a:rPr><a:t>successfully </a:t></a:r><a:r><a:rPr lang="en-US" dirty="0" smtClean="0"><a:latin typeface=""/></a:rPr><a:t>to the </a:t></a:r><a:r><a:rPr lang="en-US" dirty="0"><a:latin typeface=""/></a:rPr><a:t>2016-17 academic year</a:t></a:r></a:p><a:p><a:r><a:rPr lang="en-US" sz="7200" dirty="0"><a:latin typeface=""/></a:rPr><a:t>4.5</a:t></a:r><a:r><a:rPr lang="en-US" sz="7200" dirty="0" smtClean="0"><a:latin typeface=""/></a:rPr><a:t>% </a:t></a:r><a:r><a:rPr lang="en-US" dirty="0" smtClean="0"><a:latin typeface=""/></a:rPr><a:t>dropped </a:t></a:r><a:r><a:rPr lang="en-US" dirty="0"><a:latin typeface=""/></a:rPr><a:t>out or </a:t></a:r><a:r><a:rPr lang="en-US" dirty="0" smtClean="0"><a:latin typeface=""/></a:rPr><a:t>interrupted their </a:t></a:r><a:r><a:rPr lang="en-US" dirty="0"><a:latin typeface=""/></a:rPr><a:t>studies</a:t></a:r></a:p><a:p><a:r><a:rPr lang="en-US" sz="7200" dirty="0"><a:latin typeface=""/></a:rPr><a:t>1.5</a:t></a:r><a:r><a:rPr lang="en-US" sz="7200" dirty="0" smtClean="0"><a:latin typeface=""/></a:rPr><a:t>% </a:t></a:r><a:r><a:rPr lang="en-US" dirty="0" smtClean="0"><a:latin typeface=""/></a:rPr><a:t>could </a:t></a:r><a:r><a:rPr lang="en-US" dirty="0"><a:latin typeface=""/></a:rPr><a:t>not be reached by </a:t></a:r><a:r><a:rPr lang="en-US" dirty="0" smtClean="0"><a:latin typeface=""/></a:rPr><a:t>REF</a:t></a:r></a:p><a:p><a:r><a:rPr lang="en-US" sz="7200" dirty="0"><a:latin typeface=""/></a:rPr><a:t>71</a:t></a:r><a:r><a:rPr lang="en-US" sz="7200" dirty="0" smtClean="0"><a:latin typeface=""/></a:rPr><a:t>% </a:t></a:r><a:r><a:rPr lang="en-US" dirty="0" smtClean="0"><a:latin typeface="&lt;'àˇøÚ‹"/></a:rPr><a:t>of </a:t></a:r><a:r><a:rPr lang="en-US" dirty="0"><a:latin typeface="&lt;'àˇøÚ‹"/></a:rPr><a:t>final year students </a:t></a:r><a:r><a:rPr lang="en-US" dirty="0" smtClean="0"><a:latin typeface="&lt;'àˇøÚ‹"/></a:rPr><a:t>graduated </a:t></a:r><a:r><a:rPr lang="en-US" dirty="0" smtClean="0"><a:latin typeface=""/></a:rPr><a:t>(</a:t></a:r><a:r><a:rPr lang="en-US" dirty="0"><a:latin typeface=""/></a:rPr><a:t>340 out of 476)</a:t></a:r></a:p><a:p><a:r><a:rPr lang="en-US" sz="7200" dirty="0"><a:latin typeface=""/></a:rPr><a:t>28</a:t></a:r><a:r><a:rPr lang="en-US" sz="7200" dirty="0" smtClean="0"><a:latin typeface=""/></a:rPr><a:t>% </a:t></a:r><a:r><a:rPr lang="en-US" dirty="0" smtClean="0"><a:latin typeface=""/></a:rPr><a:t>postponed </a:t></a:r><a:r><a:rPr lang="en-US" dirty="0"><a:latin typeface=""/></a:rPr><a:t>their graduation</a:t></a:r></a:p><a:p><a:r><a:rPr lang="en-US" sz="7200" dirty="0"><a:latin typeface=""/></a:rPr><a:t>1</a:t></a:r><a:r><a:rPr lang="en-US" sz="7200" dirty="0" smtClean="0"><a:latin typeface=""/></a:rPr><a:t>% </a:t></a:r><a:r><a:rPr lang="en-US" dirty="0" smtClean="0"><a:latin typeface=""/></a:rPr><a:t>dropped </a:t></a:r><a:r><a:rPr lang="en-US" dirty="0"><a:latin typeface=""/></a:rPr><a:t>out (4 students)</a:t></a:r><a:endParaRPr lang="en-US" dirty="0" smtClean="0"><a:latin typeface=""/></a:endParaRPr></a:p><a:p><a:endParaRPr lang="en-US" dirty="0"/></a:p></p:txBody></p:sp></p:spTree><p:extLst><p:ext uri="{BB962C8B-B14F-4D97-AF65-F5344CB8AC3E}"><p14:creationId xmlns:p14="http://schemas.microsoft.com/office/powerpoint/2010/main" val="2579933993"/></p:ext></p:extLst></p:cSld><p:clrMapOvr><a:masterClrMapping/></p:clrMapOvr><p:timing><p:tnLst><p:par><p:cTn id="1" dur="indefinite" restart="never" nodeType="tmRoot" xmlns:p14="http://schemas.microsoft.com/office/powerpoint/2010/main"/></p:par></p:tnLst></p:timing>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Disrupting </a:t>
            </a:r>
            <a:r>
              <a:rPr lang="en-US" b="1" dirty="0" err="1">
                <a:solidFill>
                  <a:prstClr val="white"/>
                </a:solidFill>
              </a:rPr>
              <a:t>Internationalisation</a:t>
            </a:r>
            <a:r>
              <a:rPr lang="en-US" b="1" dirty="0">
                <a:solidFill>
                  <a:prstClr val="white"/>
                </a:solidFill>
              </a:rPr>
              <a:t> Discourses – Discussing Equity and Inclusion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9982200" y="8077200"/>
            <a:ext cx="65" cy="70815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7010400" y="2165838"/>
            <a:ext cx="381000" cy="384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What is Roma International Scholarship Program?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RISP accepted </a:t>
            </a:r>
            <a:r>
              <a:rPr lang="en-US" sz="2400" dirty="0"/>
              <a:t>11 beneficiaries from Bulgaria, Hungary, Macedonia, Moldova, Romania, Serbia, </a:t>
            </a:r>
            <a:r>
              <a:rPr lang="en-US" sz="2400" dirty="0" smtClean="0"/>
              <a:t>Slovakia</a:t>
            </a:r>
            <a:r>
              <a:rPr lang="en-US" sz="2400" dirty="0"/>
              <a:t> </a:t>
            </a:r>
            <a:r>
              <a:rPr lang="en-US" sz="2400" dirty="0" smtClean="0"/>
              <a:t>and Ukraine who received financial support to study outside their home countries in Bachelor, Master or Doctorate programs in the 2016–2017 academic year. The scholarship awards ranged from €3,784 to €9,050 (with an average of €6,390), taking into consideration students’ secured third-party support, to cover their living and study-related expenses at universities in Austria, Belgium, Denmark, Estonia, Hungary, Italy, Liechtenstein, Netherlands, Russia, UK, and USA.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 smtClean="0"/>
              <a:t>In the past students have studied as far abroad as Japan and Singapore.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993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Disrupting </a:t>
            </a:r>
            <a:r>
              <a:rPr lang="en-US" b="1" dirty="0" err="1">
                <a:solidFill>
                  <a:prstClr val="white"/>
                </a:solidFill>
              </a:rPr>
              <a:t>Internationalisation</a:t>
            </a:r>
            <a:r>
              <a:rPr lang="en-US" b="1" dirty="0">
                <a:solidFill>
                  <a:prstClr val="white"/>
                </a:solidFill>
              </a:rPr>
              <a:t> Discourses – Discussing Equity and Inclusion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 flipV="1">
            <a:off x="9982200" y="8077200"/>
            <a:ext cx="65" cy="708150"/>
          </a:xfrm>
          <a:prstGeom prst="straightConnector1">
            <a:avLst/>
          </a:prstGeom>
          <a:ln w="31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7010400" y="2165838"/>
            <a:ext cx="381000" cy="384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9154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RISP students and alumni are an integral part of REF’s marketing strategy and core messages, important to countering stereotypes and challenging anti-</a:t>
            </a:r>
            <a:r>
              <a:rPr lang="en-US" sz="1800" dirty="0" err="1" smtClean="0"/>
              <a:t>Gypsism</a:t>
            </a:r>
            <a:r>
              <a:rPr lang="en-US" sz="1800" dirty="0" smtClean="0"/>
              <a:t>. Take the unusual story of Monika Chen from Hungary, </a:t>
            </a:r>
            <a:r>
              <a:rPr lang="en-US" sz="1800" dirty="0"/>
              <a:t>BA Business </a:t>
            </a:r>
            <a:r>
              <a:rPr lang="en-US" sz="1800" dirty="0" smtClean="0"/>
              <a:t>Management St. Andrews, </a:t>
            </a:r>
            <a:r>
              <a:rPr lang="fr-FR" sz="1800" dirty="0" smtClean="0"/>
              <a:t>MA </a:t>
            </a:r>
            <a:r>
              <a:rPr lang="fr-FR" sz="1800" dirty="0" err="1"/>
              <a:t>Luxury</a:t>
            </a:r>
            <a:r>
              <a:rPr lang="fr-FR" sz="1800" dirty="0"/>
              <a:t> Brand </a:t>
            </a:r>
            <a:r>
              <a:rPr lang="fr-FR" sz="1800" dirty="0" smtClean="0"/>
              <a:t>Management in </a:t>
            </a:r>
            <a:r>
              <a:rPr lang="fr-FR" sz="1800" dirty="0" err="1" smtClean="0"/>
              <a:t>Luxury</a:t>
            </a:r>
            <a:r>
              <a:rPr lang="fr-FR" sz="1800" dirty="0" smtClean="0"/>
              <a:t> Brand Management</a:t>
            </a:r>
            <a:endParaRPr lang="fr-FR" sz="1800" dirty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2209800"/>
            <a:ext cx="5943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My </a:t>
            </a:r>
            <a:r>
              <a:rPr lang="en-US" sz="1600" dirty="0"/>
              <a:t>mother deeply believed in perseverance and instilled </a:t>
            </a:r>
            <a:r>
              <a:rPr lang="en-US" sz="1600" dirty="0" smtClean="0"/>
              <a:t>the family </a:t>
            </a:r>
            <a:r>
              <a:rPr lang="en-US" sz="1600" dirty="0"/>
              <a:t>with her values of kindness and courage. She taught me to study</a:t>
            </a:r>
            <a:r>
              <a:rPr lang="en-US" sz="1600" dirty="0" smtClean="0"/>
              <a:t>, be </a:t>
            </a:r>
            <a:r>
              <a:rPr lang="en-US" sz="1600" dirty="0"/>
              <a:t>brave and follow my dreams without stepping over other </a:t>
            </a:r>
            <a:r>
              <a:rPr lang="en-US" sz="1600" dirty="0" smtClean="0"/>
              <a:t>people. … I </a:t>
            </a:r>
            <a:r>
              <a:rPr lang="en-US" sz="1600" dirty="0"/>
              <a:t>wanted to be noticed </a:t>
            </a:r>
            <a:r>
              <a:rPr lang="en-US" sz="1600" dirty="0" smtClean="0"/>
              <a:t>for my </a:t>
            </a:r>
            <a:r>
              <a:rPr lang="en-US" sz="1600" dirty="0"/>
              <a:t>accomplishments, not my identity. Even if it was difficult to relate to </a:t>
            </a:r>
            <a:r>
              <a:rPr lang="en-US" sz="1600" dirty="0" smtClean="0"/>
              <a:t>my Asian origins, </a:t>
            </a:r>
            <a:r>
              <a:rPr lang="en-US" sz="1600" dirty="0"/>
              <a:t>my family deeply </a:t>
            </a:r>
            <a:r>
              <a:rPr lang="en-US" sz="1600" dirty="0" smtClean="0"/>
              <a:t>respected Roma </a:t>
            </a:r>
            <a:r>
              <a:rPr lang="en-US" sz="1600" dirty="0"/>
              <a:t>traditions and that was embedded in me as family, community </a:t>
            </a:r>
            <a:r>
              <a:rPr lang="en-US" sz="1600" dirty="0" smtClean="0"/>
              <a:t>and togetherness</a:t>
            </a:r>
            <a:r>
              <a:rPr lang="en-US" sz="1600" dirty="0"/>
              <a:t>. </a:t>
            </a:r>
            <a:r>
              <a:rPr lang="en-US" sz="1600" dirty="0" smtClean="0"/>
              <a:t>… </a:t>
            </a:r>
          </a:p>
          <a:p>
            <a:pPr algn="just"/>
            <a:r>
              <a:rPr lang="en-US" sz="1600" dirty="0" smtClean="0"/>
              <a:t>Knowledge</a:t>
            </a:r>
            <a:r>
              <a:rPr lang="en-US" sz="1600" dirty="0"/>
              <a:t> </a:t>
            </a:r>
            <a:r>
              <a:rPr lang="en-US" sz="1600" dirty="0" smtClean="0"/>
              <a:t>is </a:t>
            </a:r>
            <a:r>
              <a:rPr lang="en-US" sz="1600" dirty="0"/>
              <a:t>the only thing that no one can take from </a:t>
            </a:r>
            <a:r>
              <a:rPr lang="en-US" sz="1600" dirty="0" smtClean="0"/>
              <a:t>us. I </a:t>
            </a:r>
            <a:r>
              <a:rPr lang="en-US" sz="1600" dirty="0"/>
              <a:t>want to be </a:t>
            </a:r>
            <a:r>
              <a:rPr lang="en-US" sz="1600" dirty="0" smtClean="0"/>
              <a:t>powerful enough </a:t>
            </a:r>
            <a:r>
              <a:rPr lang="en-US" sz="1600" dirty="0"/>
              <a:t>to show an example to other Roma young people. </a:t>
            </a:r>
            <a:r>
              <a:rPr lang="en-US" sz="1600" dirty="0" smtClean="0"/>
              <a:t>As </a:t>
            </a:r>
            <a:r>
              <a:rPr lang="en-US" sz="1600" dirty="0"/>
              <a:t>a child I spent a lot of time at the Hungarian Roma Parliament </a:t>
            </a:r>
            <a:r>
              <a:rPr lang="en-US" sz="1600" dirty="0" smtClean="0"/>
              <a:t>on </a:t>
            </a:r>
            <a:r>
              <a:rPr lang="en-US" sz="1600" dirty="0" err="1" smtClean="0"/>
              <a:t>Tavaszmezô</a:t>
            </a:r>
            <a:r>
              <a:rPr lang="en-US" sz="1600" dirty="0" smtClean="0"/>
              <a:t> </a:t>
            </a:r>
            <a:r>
              <a:rPr lang="en-US" sz="1600" dirty="0"/>
              <a:t>Street in the eighth district. The founder was always </a:t>
            </a:r>
            <a:r>
              <a:rPr lang="en-US" sz="1600" dirty="0" smtClean="0"/>
              <a:t>close to </a:t>
            </a:r>
            <a:r>
              <a:rPr lang="en-US" sz="1600" dirty="0"/>
              <a:t>our family and I assisted the Roma National Council as an </a:t>
            </a:r>
            <a:r>
              <a:rPr lang="en-US" sz="1600" dirty="0" smtClean="0"/>
              <a:t>assistant to </a:t>
            </a:r>
            <a:r>
              <a:rPr lang="en-US" sz="1600" dirty="0"/>
              <a:t>the chairman during high school. This summer I plan to teach </a:t>
            </a:r>
            <a:r>
              <a:rPr lang="en-US" sz="1600" dirty="0" smtClean="0"/>
              <a:t>English at </a:t>
            </a:r>
            <a:r>
              <a:rPr lang="en-US" sz="1600" dirty="0"/>
              <a:t>“</a:t>
            </a:r>
            <a:r>
              <a:rPr lang="en-US" sz="1600" dirty="0" err="1"/>
              <a:t>Egymi</a:t>
            </a:r>
            <a:r>
              <a:rPr lang="en-US" sz="1600" dirty="0"/>
              <a:t>,” a school helping underprivileged Roma children in the </a:t>
            </a:r>
            <a:r>
              <a:rPr lang="en-US" sz="1600" dirty="0" smtClean="0"/>
              <a:t>eighth district</a:t>
            </a:r>
            <a:r>
              <a:rPr lang="en-US" sz="1600" dirty="0"/>
              <a:t>. I like being able to help those who helped me on my journey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0"/>
            <a:ext cx="2526926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3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33230"/>
            <a:ext cx="8534400" cy="446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For more information</a:t>
            </a:r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Web: http://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www.romaeducationfund.org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Facebook: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RomaEducationFund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Twitter: @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romaeducation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Youtube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https://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www.youtube.com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romaeducationfundref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Tom Bass</a:t>
            </a:r>
          </a:p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tbass@romaeducationfund.org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Thank you! </a:t>
            </a:r>
          </a:p>
          <a:p>
            <a:pPr algn="ctr"/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906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Disrupting </a:t>
            </a:r>
            <a:r>
              <a:rPr lang="en-US" b="1" dirty="0" err="1"/>
              <a:t>Internationalisation</a:t>
            </a:r>
            <a:r>
              <a:rPr lang="en-US" b="1" dirty="0"/>
              <a:t> Discourses – Discussing Equity and Inclusion</a:t>
            </a:r>
          </a:p>
        </p:txBody>
      </p:sp>
    </p:spTree>
    <p:extLst>
      <p:ext uri="{BB962C8B-B14F-4D97-AF65-F5344CB8AC3E}">
        <p14:creationId xmlns:p14="http://schemas.microsoft.com/office/powerpoint/2010/main" val="3473209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14984</TotalTime>
  <Words>684</Words>
  <Application>Microsoft Macintosh PowerPoint</Application>
  <PresentationFormat>A4 Paper (210x297 mm)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Visitor</dc:creator>
  <cp:lastModifiedBy>乩歫椠䱡畳椀㸲㻸ꔿ㌋䬮ꍰ䞮誀圇짗꾬钒붤鏊꣊㥊揤鞁</cp:lastModifiedBy>
  <cp:revision>336</cp:revision>
  <cp:lastPrinted>2017-07-18T21:11:34Z</cp:lastPrinted>
  <dcterms:created xsi:type="dcterms:W3CDTF">2016-05-01T14:39:30Z</dcterms:created>
  <dcterms:modified xsi:type="dcterms:W3CDTF">2017-07-18T21:17:52Z</dcterms:modified>
</cp:coreProperties>
</file>