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</p:sldMasterIdLst>
  <p:notesMasterIdLst>
    <p:notesMasterId r:id="rId24"/>
  </p:notesMasterIdLst>
  <p:handoutMasterIdLst>
    <p:handoutMasterId r:id="rId25"/>
  </p:handoutMasterIdLst>
  <p:sldIdLst>
    <p:sldId id="706" r:id="rId3"/>
    <p:sldId id="707" r:id="rId4"/>
    <p:sldId id="712" r:id="rId5"/>
    <p:sldId id="724" r:id="rId6"/>
    <p:sldId id="708" r:id="rId7"/>
    <p:sldId id="730" r:id="rId8"/>
    <p:sldId id="729" r:id="rId9"/>
    <p:sldId id="709" r:id="rId10"/>
    <p:sldId id="710" r:id="rId11"/>
    <p:sldId id="711" r:id="rId12"/>
    <p:sldId id="713" r:id="rId13"/>
    <p:sldId id="727" r:id="rId14"/>
    <p:sldId id="714" r:id="rId15"/>
    <p:sldId id="716" r:id="rId16"/>
    <p:sldId id="728" r:id="rId17"/>
    <p:sldId id="717" r:id="rId18"/>
    <p:sldId id="719" r:id="rId19"/>
    <p:sldId id="721" r:id="rId20"/>
    <p:sldId id="720" r:id="rId21"/>
    <p:sldId id="722" r:id="rId22"/>
    <p:sldId id="723" r:id="rId23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30BAD"/>
    <a:srgbClr val="FCE0F5"/>
    <a:srgbClr val="F6FCD0"/>
    <a:srgbClr val="B60E8A"/>
    <a:srgbClr val="C0EEFC"/>
    <a:srgbClr val="8BDFF9"/>
    <a:srgbClr val="C4E59F"/>
    <a:srgbClr val="009E47"/>
    <a:srgbClr val="5A5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26" autoAdjust="0"/>
    <p:restoredTop sz="96754" autoAdjust="0"/>
  </p:normalViewPr>
  <p:slideViewPr>
    <p:cSldViewPr>
      <p:cViewPr varScale="1">
        <p:scale>
          <a:sx n="128" d="100"/>
          <a:sy n="128" d="100"/>
        </p:scale>
        <p:origin x="888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0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1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5299"/>
          </a:xfrm>
          <a:prstGeom prst="rect">
            <a:avLst/>
          </a:prstGeom>
        </p:spPr>
        <p:txBody>
          <a:bodyPr vert="horz" lIns="91952" tIns="45976" rIns="91952" bIns="45976" rtlCol="0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4" cy="495299"/>
          </a:xfrm>
          <a:prstGeom prst="rect">
            <a:avLst/>
          </a:prstGeom>
        </p:spPr>
        <p:txBody>
          <a:bodyPr vert="horz" lIns="91952" tIns="45976" rIns="91952" bIns="45976" rtlCol="0"/>
          <a:lstStyle>
            <a:lvl1pPr algn="r">
              <a:defRPr sz="1300"/>
            </a:lvl1pPr>
          </a:lstStyle>
          <a:p>
            <a:fld id="{3C8B3A25-9D4E-4135-B4E8-0684B494B336}" type="datetimeFigureOut">
              <a:rPr lang="en-GB" smtClean="0"/>
              <a:pPr/>
              <a:t>20/07/2017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2"/>
            <a:ext cx="2944284" cy="495299"/>
          </a:xfrm>
          <a:prstGeom prst="rect">
            <a:avLst/>
          </a:prstGeom>
        </p:spPr>
        <p:txBody>
          <a:bodyPr vert="horz" lIns="91952" tIns="45976" rIns="91952" bIns="45976" rtlCol="0" anchor="b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2"/>
            <a:ext cx="2944284" cy="495299"/>
          </a:xfrm>
          <a:prstGeom prst="rect">
            <a:avLst/>
          </a:prstGeom>
        </p:spPr>
        <p:txBody>
          <a:bodyPr vert="horz" lIns="91952" tIns="45976" rIns="91952" bIns="45976" rtlCol="0" anchor="b"/>
          <a:lstStyle>
            <a:lvl1pPr algn="r">
              <a:defRPr sz="1300"/>
            </a:lvl1pPr>
          </a:lstStyle>
          <a:p>
            <a:fld id="{BCDCA20A-124E-4443-BCAD-CBDC98CEBF3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24816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486" cy="494762"/>
          </a:xfrm>
          <a:prstGeom prst="rect">
            <a:avLst/>
          </a:prstGeom>
        </p:spPr>
        <p:txBody>
          <a:bodyPr vert="horz" lIns="88093" tIns="44047" rIns="88093" bIns="44047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496" y="1"/>
            <a:ext cx="2944486" cy="494762"/>
          </a:xfrm>
          <a:prstGeom prst="rect">
            <a:avLst/>
          </a:prstGeom>
        </p:spPr>
        <p:txBody>
          <a:bodyPr vert="horz" lIns="88093" tIns="44047" rIns="88093" bIns="44047" rtlCol="0"/>
          <a:lstStyle>
            <a:lvl1pPr algn="r">
              <a:defRPr sz="1200"/>
            </a:lvl1pPr>
          </a:lstStyle>
          <a:p>
            <a:fld id="{59A5F53E-7938-4FB6-90C4-48D7B0C71EB2}" type="datetimeFigureOut">
              <a:rPr lang="en-GB" smtClean="0"/>
              <a:pPr/>
              <a:t>20/07/2017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093" tIns="44047" rIns="88093" bIns="44047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147" y="4704850"/>
            <a:ext cx="5436208" cy="4457470"/>
          </a:xfrm>
          <a:prstGeom prst="rect">
            <a:avLst/>
          </a:prstGeom>
        </p:spPr>
        <p:txBody>
          <a:bodyPr vert="horz" lIns="88093" tIns="44047" rIns="88093" bIns="4404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9701"/>
            <a:ext cx="2944486" cy="494762"/>
          </a:xfrm>
          <a:prstGeom prst="rect">
            <a:avLst/>
          </a:prstGeom>
        </p:spPr>
        <p:txBody>
          <a:bodyPr vert="horz" lIns="88093" tIns="44047" rIns="88093" bIns="44047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496" y="9409701"/>
            <a:ext cx="2944486" cy="494762"/>
          </a:xfrm>
          <a:prstGeom prst="rect">
            <a:avLst/>
          </a:prstGeom>
        </p:spPr>
        <p:txBody>
          <a:bodyPr vert="horz" lIns="88093" tIns="44047" rIns="88093" bIns="44047" rtlCol="0" anchor="b"/>
          <a:lstStyle>
            <a:lvl1pPr algn="r">
              <a:defRPr sz="1200"/>
            </a:lvl1pPr>
          </a:lstStyle>
          <a:p>
            <a:fld id="{58CA3F77-CDB7-4C04-BFFA-F9712BDF3A1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4885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A3F77-CDB7-4C04-BFFA-F9712BDF3A14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7631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aseline="0" dirty="0" smtClean="0"/>
          </a:p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A3F77-CDB7-4C04-BFFA-F9712BDF3A14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3012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A3F77-CDB7-4C04-BFFA-F9712BDF3A14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5643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A3F77-CDB7-4C04-BFFA-F9712BDF3A14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158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A3F77-CDB7-4C04-BFFA-F9712BDF3A14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0993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0F844DA1-CEB0-47AF-82BE-B52E00FC7652}" type="datetimeFigureOut">
              <a:rPr lang="en-US" smtClean="0"/>
              <a:pPr/>
              <a:t>7/20/2017</a:t>
            </a:fld>
            <a:endParaRPr lang="en-GB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164451-8982-4167-A2FE-EA4B0A413C7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44DA1-CEB0-47AF-82BE-B52E00FC7652}" type="datetimeFigureOut">
              <a:rPr lang="en-US" smtClean="0"/>
              <a:pPr/>
              <a:t>7/20/2017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C164451-8982-4167-A2FE-EA4B0A413C7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44DA1-CEB0-47AF-82BE-B52E00FC7652}" type="datetimeFigureOut">
              <a:rPr lang="en-US" smtClean="0"/>
              <a:pPr/>
              <a:t>7/20/2017</a:t>
            </a:fld>
            <a:endParaRPr lang="en-GB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C164451-8982-4167-A2FE-EA4B0A413C7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F844DA1-CEB0-47AF-82BE-B52E00FC7652}" type="datetimeFigureOut">
              <a:rPr lang="en-US" smtClean="0"/>
              <a:pPr/>
              <a:t>7/20/2017</a:t>
            </a:fld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C164451-8982-4167-A2FE-EA4B0A413C7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F844DA1-CEB0-47AF-82BE-B52E00FC7652}" type="datetimeFigureOut">
              <a:rPr lang="en-US" smtClean="0"/>
              <a:pPr/>
              <a:t>7/20/2017</a:t>
            </a:fld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C164451-8982-4167-A2FE-EA4B0A413C7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GB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44DA1-CEB0-47AF-82BE-B52E00FC7652}" type="datetimeFigureOut">
              <a:rPr lang="en-US" smtClean="0"/>
              <a:pPr/>
              <a:t>7/20/2017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C164451-8982-4167-A2FE-EA4B0A413C7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44DA1-CEB0-47AF-82BE-B52E00FC7652}" type="datetimeFigureOut">
              <a:rPr lang="en-US" smtClean="0"/>
              <a:pPr/>
              <a:t>7/20/2017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164451-8982-4167-A2FE-EA4B0A413C7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44DA1-CEB0-47AF-82BE-B52E00FC7652}" type="datetimeFigureOut">
              <a:rPr lang="en-US" smtClean="0"/>
              <a:pPr/>
              <a:t>7/20/2017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C164451-8982-4167-A2FE-EA4B0A413C7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0F844DA1-CEB0-47AF-82BE-B52E00FC7652}" type="datetimeFigureOut">
              <a:rPr lang="en-US" smtClean="0"/>
              <a:pPr/>
              <a:t>7/20/2017</a:t>
            </a:fld>
            <a:endParaRPr lang="en-GB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C164451-8982-4167-A2FE-EA4B0A413C7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44DA1-CEB0-47AF-82BE-B52E00FC7652}" type="datetimeFigureOut">
              <a:rPr lang="en-US" smtClean="0"/>
              <a:pPr/>
              <a:t>7/20/2017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64451-8982-4167-A2FE-EA4B0A413C7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0F844DA1-CEB0-47AF-82BE-B52E00FC7652}" type="datetimeFigureOut">
              <a:rPr lang="en-US" smtClean="0"/>
              <a:pPr/>
              <a:t>7/20/2017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C164451-8982-4167-A2FE-EA4B0A413C7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2020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385042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267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089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17613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460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327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618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396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176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077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12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94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122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466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455901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331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8814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41185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731432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615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F844DA1-CEB0-47AF-82BE-B52E00FC7652}" type="datetimeFigureOut">
              <a:rPr lang="en-US" smtClean="0"/>
              <a:pPr/>
              <a:t>7/20/2017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C164451-8982-4167-A2FE-EA4B0A413C7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8316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  <p:sldLayoutId id="2147483705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42999" y="1009650"/>
            <a:ext cx="6858001" cy="3859510"/>
          </a:xfrm>
        </p:spPr>
        <p:txBody>
          <a:bodyPr>
            <a:normAutofit fontScale="90000"/>
          </a:bodyPr>
          <a:lstStyle/>
          <a:p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/>
              <a:t/>
            </a:r>
            <a:br>
              <a:rPr lang="en-GB" sz="3600" b="1" dirty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/>
              <a:t/>
            </a:r>
            <a:br>
              <a:rPr lang="en-GB" sz="3600" b="1" dirty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>The Global Crisis of Refugee Education: the neglect of young people and adults</a:t>
            </a:r>
            <a:br>
              <a:rPr lang="en-GB" sz="3600" b="1" dirty="0" smtClean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>CHEER </a:t>
            </a:r>
            <a:br>
              <a:rPr lang="en-GB" sz="3600" b="1" dirty="0" smtClean="0"/>
            </a:br>
            <a:r>
              <a:rPr lang="en-GB" sz="3600" b="1" dirty="0" smtClean="0"/>
              <a:t>19 July 2017</a:t>
            </a:r>
            <a:br>
              <a:rPr lang="en-GB" sz="3600" b="1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2700" b="1" dirty="0" smtClean="0">
                <a:latin typeface="Calibri" pitchFamily="34" charset="0"/>
                <a:cs typeface="Calibri" pitchFamily="34" charset="0"/>
              </a:rPr>
              <a:t>Linda Morrice</a:t>
            </a:r>
            <a:br>
              <a:rPr lang="en-GB" sz="2700" b="1" dirty="0" smtClean="0">
                <a:latin typeface="Calibri" pitchFamily="34" charset="0"/>
                <a:cs typeface="Calibri" pitchFamily="34" charset="0"/>
              </a:rPr>
            </a:br>
            <a:r>
              <a:rPr lang="en-GB" sz="2700" b="1" dirty="0" smtClean="0">
                <a:latin typeface="Calibri" pitchFamily="34" charset="0"/>
                <a:cs typeface="Calibri" pitchFamily="34" charset="0"/>
              </a:rPr>
              <a:t>l.m.morrice@sussex.ac.uk</a:t>
            </a:r>
            <a:br>
              <a:rPr lang="en-GB" sz="2700" b="1" dirty="0" smtClean="0">
                <a:latin typeface="Calibri" pitchFamily="34" charset="0"/>
                <a:cs typeface="Calibri" pitchFamily="34" charset="0"/>
              </a:rPr>
            </a:br>
            <a:r>
              <a:rPr lang="en-GB" sz="27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GB" sz="2700" b="1" dirty="0">
                <a:latin typeface="Calibri" pitchFamily="34" charset="0"/>
                <a:cs typeface="Calibri" pitchFamily="34" charset="0"/>
              </a:rPr>
            </a:br>
            <a:endParaRPr lang="en-GB" sz="2700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378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896144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A </a:t>
            </a:r>
            <a:r>
              <a:rPr lang="en-GB" b="1" dirty="0"/>
              <a:t>world on the move …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07504" y="1628800"/>
            <a:ext cx="8928992" cy="5112568"/>
          </a:xfrm>
        </p:spPr>
        <p:txBody>
          <a:bodyPr>
            <a:normAutofit/>
          </a:bodyPr>
          <a:lstStyle/>
          <a:p>
            <a:pPr fontAlgn="base"/>
            <a:r>
              <a:rPr lang="en-GB" dirty="0" smtClean="0"/>
              <a:t>At </a:t>
            </a:r>
            <a:r>
              <a:rPr lang="en-GB" dirty="0"/>
              <a:t>the end of 2015 the forcibly displaced population reached a record high of 65.3 </a:t>
            </a:r>
            <a:r>
              <a:rPr lang="en-GB" dirty="0" smtClean="0"/>
              <a:t>million. </a:t>
            </a:r>
          </a:p>
          <a:p>
            <a:pPr fontAlgn="base"/>
            <a:endParaRPr lang="en-GB" dirty="0" smtClean="0"/>
          </a:p>
          <a:p>
            <a:pPr fontAlgn="base"/>
            <a:r>
              <a:rPr lang="en-GB" dirty="0"/>
              <a:t>T</a:t>
            </a:r>
            <a:r>
              <a:rPr lang="en-GB" dirty="0" smtClean="0"/>
              <a:t>his </a:t>
            </a:r>
            <a:r>
              <a:rPr lang="en-GB" dirty="0"/>
              <a:t>includes 21.3 million </a:t>
            </a:r>
            <a:r>
              <a:rPr lang="en-GB" dirty="0" smtClean="0"/>
              <a:t>refugees, of which approximately half are children (UNHCR </a:t>
            </a:r>
            <a:r>
              <a:rPr lang="en-GB" dirty="0"/>
              <a:t>2016). </a:t>
            </a:r>
            <a:endParaRPr lang="en-GB" dirty="0" smtClean="0"/>
          </a:p>
          <a:p>
            <a:pPr fontAlgn="base"/>
            <a:endParaRPr lang="en-GB" dirty="0" smtClean="0"/>
          </a:p>
          <a:p>
            <a:pPr fontAlgn="base"/>
            <a:r>
              <a:rPr lang="en-GB" dirty="0" smtClean="0"/>
              <a:t>Almost </a:t>
            </a:r>
            <a:r>
              <a:rPr lang="en-GB" dirty="0"/>
              <a:t>1.3 million refugees entered Europe in 2015 (OECD 2016)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56048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86% </a:t>
            </a:r>
            <a:r>
              <a:rPr lang="en-GB" dirty="0" smtClean="0"/>
              <a:t>of refugees remain </a:t>
            </a:r>
            <a:r>
              <a:rPr lang="en-GB" dirty="0"/>
              <a:t>in developing regions, most hosted in countries neighbouring their conflict </a:t>
            </a:r>
            <a:r>
              <a:rPr lang="en-GB" dirty="0" smtClean="0"/>
              <a:t>– affected </a:t>
            </a:r>
            <a:r>
              <a:rPr lang="en-GB" dirty="0"/>
              <a:t>countries (Turkey, Pakistan and Lebanon top 3 </a:t>
            </a:r>
            <a:r>
              <a:rPr lang="en-GB" dirty="0" smtClean="0"/>
              <a:t>refugee hosting countries).</a:t>
            </a:r>
          </a:p>
          <a:p>
            <a:endParaRPr lang="en-GB" dirty="0" smtClean="0"/>
          </a:p>
          <a:p>
            <a:r>
              <a:rPr lang="en-GB" dirty="0" smtClean="0"/>
              <a:t>The </a:t>
            </a:r>
            <a:r>
              <a:rPr lang="en-GB" dirty="0"/>
              <a:t>other </a:t>
            </a:r>
            <a:r>
              <a:rPr lang="en-GB" dirty="0" smtClean="0"/>
              <a:t>14% are </a:t>
            </a:r>
            <a:r>
              <a:rPr lang="en-GB" dirty="0"/>
              <a:t>hosted in high income countries (US, Canada, Australia and European states</a:t>
            </a:r>
            <a:r>
              <a:rPr lang="en-GB" dirty="0" smtClean="0"/>
              <a:t>).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					(</a:t>
            </a:r>
            <a:r>
              <a:rPr lang="en-GB" dirty="0"/>
              <a:t>UNHCR 2016).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Most in the Global South 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88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Education for refugees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Access </a:t>
            </a:r>
            <a:r>
              <a:rPr lang="en-GB" dirty="0"/>
              <a:t>to education is not only a ‘</a:t>
            </a:r>
            <a:r>
              <a:rPr lang="en-GB" b="1" i="1" dirty="0"/>
              <a:t>basic right’ but an enabling right, a right through which other rights are realised’</a:t>
            </a:r>
            <a:r>
              <a:rPr lang="en-GB" dirty="0"/>
              <a:t> (</a:t>
            </a:r>
            <a:r>
              <a:rPr lang="en-GB" dirty="0" smtClean="0"/>
              <a:t>UNHCR)</a:t>
            </a:r>
          </a:p>
          <a:p>
            <a:endParaRPr lang="en-GB" dirty="0" smtClean="0"/>
          </a:p>
          <a:p>
            <a:r>
              <a:rPr lang="en-GB" dirty="0" smtClean="0"/>
              <a:t>But … education of refugee adults and young people has suffered from neglect and false promises.</a:t>
            </a:r>
          </a:p>
          <a:p>
            <a:pPr lvl="1"/>
            <a:r>
              <a:rPr lang="en-GB" dirty="0" smtClean="0"/>
              <a:t>Global perspective</a:t>
            </a:r>
          </a:p>
          <a:p>
            <a:pPr lvl="1"/>
            <a:r>
              <a:rPr lang="en-GB" dirty="0" smtClean="0"/>
              <a:t>UK perspective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407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Global </a:t>
            </a:r>
            <a:r>
              <a:rPr lang="en-GB" b="1" dirty="0"/>
              <a:t>promises…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600200"/>
            <a:ext cx="8964488" cy="5257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The Universal Declaration of Human Rights, Article </a:t>
            </a:r>
            <a:r>
              <a:rPr lang="en-GB" dirty="0" smtClean="0"/>
              <a:t>26.1:</a:t>
            </a:r>
            <a:r>
              <a:rPr lang="en-GB" dirty="0"/>
              <a:t> </a:t>
            </a:r>
          </a:p>
          <a:p>
            <a:pPr marL="0" indent="0" fontAlgn="base">
              <a:buNone/>
            </a:pPr>
            <a:r>
              <a:rPr lang="en-GB" i="1" dirty="0"/>
              <a:t>Everyone has the right to education. Education shall be free, at least in the elementary and fundamental stage. Elementary education shall be compulsory. </a:t>
            </a:r>
            <a:r>
              <a:rPr lang="en-GB" b="1" i="1" dirty="0"/>
              <a:t>Technical and professional education shall be made generally available and high education shall be equally accessible to all on the basis of merit</a:t>
            </a:r>
            <a:r>
              <a:rPr lang="en-GB" i="1" dirty="0" smtClean="0"/>
              <a:t>.</a:t>
            </a:r>
          </a:p>
          <a:p>
            <a:pPr marL="0" indent="0" fontAlgn="base">
              <a:buNone/>
            </a:pPr>
            <a:r>
              <a:rPr lang="en-GB" dirty="0" smtClean="0"/>
              <a:t>			(UN </a:t>
            </a:r>
            <a:r>
              <a:rPr lang="en-GB" dirty="0"/>
              <a:t>General Assembly </a:t>
            </a:r>
            <a:r>
              <a:rPr lang="en-GB" dirty="0" smtClean="0"/>
              <a:t>1948)</a:t>
            </a:r>
            <a:endParaRPr lang="en-GB" i="1" dirty="0"/>
          </a:p>
          <a:p>
            <a:pPr marL="0" indent="0" fontAlgn="base">
              <a:buNone/>
            </a:pPr>
            <a:r>
              <a:rPr lang="en-GB" dirty="0" smtClean="0"/>
              <a:t>The Convention </a:t>
            </a:r>
            <a:r>
              <a:rPr lang="en-GB" dirty="0"/>
              <a:t>on the Rights of the Child (CRC) </a:t>
            </a:r>
            <a:r>
              <a:rPr lang="en-GB" dirty="0" smtClean="0"/>
              <a:t>affirmed: </a:t>
            </a:r>
            <a:r>
              <a:rPr lang="en-GB" dirty="0"/>
              <a:t>the right of all children, regardless of status, to free and compulsory primary education, to available and accessible secondary education, and to </a:t>
            </a:r>
            <a:r>
              <a:rPr lang="en-GB" b="1" dirty="0"/>
              <a:t>Higher Education on the basis of </a:t>
            </a:r>
            <a:r>
              <a:rPr lang="en-GB" b="1" dirty="0" smtClean="0"/>
              <a:t>capacity.</a:t>
            </a:r>
            <a:r>
              <a:rPr lang="en-GB" dirty="0" smtClean="0"/>
              <a:t> </a:t>
            </a:r>
          </a:p>
          <a:p>
            <a:pPr marL="0" indent="0" fontAlgn="base">
              <a:buNone/>
            </a:pPr>
            <a:r>
              <a:rPr lang="en-GB" dirty="0" smtClean="0"/>
              <a:t>				(</a:t>
            </a:r>
            <a:r>
              <a:rPr lang="en-GB" dirty="0"/>
              <a:t>United Nations, 1989, Article </a:t>
            </a:r>
            <a:r>
              <a:rPr lang="en-GB" dirty="0" smtClean="0"/>
              <a:t>28)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96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28600"/>
            <a:ext cx="8856984" cy="990600"/>
          </a:xfrm>
        </p:spPr>
        <p:txBody>
          <a:bodyPr>
            <a:normAutofit fontScale="90000"/>
          </a:bodyPr>
          <a:lstStyle/>
          <a:p>
            <a:r>
              <a:rPr lang="en-GB" i="1" dirty="0" smtClean="0"/>
              <a:t>Refugee Education. A Global Review </a:t>
            </a:r>
            <a:r>
              <a:rPr lang="en-GB" dirty="0" smtClean="0"/>
              <a:t>(2011)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55976" y="1589567"/>
            <a:ext cx="4375125" cy="4572000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No mention of adults, youth or Higher or Tertiary Education</a:t>
            </a:r>
            <a:endParaRPr lang="en-GB" dirty="0"/>
          </a:p>
        </p:txBody>
      </p:sp>
      <p:pic>
        <p:nvPicPr>
          <p:cNvPr id="5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68273" y="1589088"/>
            <a:ext cx="3168853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03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28600"/>
            <a:ext cx="8511480" cy="990600"/>
          </a:xfrm>
        </p:spPr>
        <p:txBody>
          <a:bodyPr>
            <a:normAutofit fontScale="90000"/>
          </a:bodyPr>
          <a:lstStyle/>
          <a:p>
            <a:r>
              <a:rPr lang="en-GB" i="1" dirty="0"/>
              <a:t>UNHCR Education Strategy 2012-2016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700808"/>
            <a:ext cx="4680520" cy="457200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Recognises  the ‘</a:t>
            </a:r>
            <a:r>
              <a:rPr lang="en-GB" i="1" dirty="0"/>
              <a:t>huge unmet demand for higher education among refugees … and that [h]</a:t>
            </a:r>
            <a:r>
              <a:rPr lang="en-GB" i="1" dirty="0" err="1"/>
              <a:t>igher</a:t>
            </a:r>
            <a:r>
              <a:rPr lang="en-GB" i="1" dirty="0"/>
              <a:t> education is also a critical part of the educational continuum’ </a:t>
            </a:r>
            <a:endParaRPr lang="en-GB" i="1" dirty="0" smtClean="0"/>
          </a:p>
          <a:p>
            <a:pPr marL="0" indent="0">
              <a:buNone/>
            </a:pPr>
            <a:r>
              <a:rPr lang="en-GB" dirty="0" smtClean="0"/>
              <a:t>(</a:t>
            </a:r>
            <a:r>
              <a:rPr lang="en-GB" dirty="0"/>
              <a:t>2012: 21 and 22). </a:t>
            </a:r>
          </a:p>
          <a:p>
            <a:endParaRPr lang="en-GB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quarter" idx="2"/>
          </p:nvPr>
        </p:nvPicPr>
        <p:blipFill rotWithShape="1">
          <a:blip r:embed="rId3"/>
          <a:srcRect l="23000" t="16166" r="41503" b="4484"/>
          <a:stretch/>
        </p:blipFill>
        <p:spPr bwMode="auto">
          <a:xfrm>
            <a:off x="5220072" y="1700808"/>
            <a:ext cx="3272434" cy="4572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6950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28600"/>
            <a:ext cx="8892480" cy="99060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G</a:t>
            </a:r>
            <a:r>
              <a:rPr lang="en-GB" b="1" dirty="0" smtClean="0"/>
              <a:t>lobal </a:t>
            </a:r>
            <a:r>
              <a:rPr lang="en-GB" b="1" dirty="0"/>
              <a:t>figures for participation </a:t>
            </a:r>
            <a:r>
              <a:rPr lang="en-GB" b="1" dirty="0" smtClean="0"/>
              <a:t>of refugees in education – Primary level</a:t>
            </a:r>
            <a:endParaRPr lang="en-GB" dirty="0"/>
          </a:p>
        </p:txBody>
      </p:sp>
      <p:pic>
        <p:nvPicPr>
          <p:cNvPr id="4" name="Content Placeholder 3" descr="http://www.unhcr.org/thumb1/57d806c64.jpg"/>
          <p:cNvPicPr>
            <a:picLocks noGrp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8064896" cy="45365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353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Secondary level – the leaky pipeline</a:t>
            </a:r>
            <a:endParaRPr lang="en-GB" dirty="0"/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798" t="16168" r="19167" b="5336"/>
          <a:stretch/>
        </p:blipFill>
        <p:spPr bwMode="auto">
          <a:xfrm>
            <a:off x="612648" y="1600200"/>
            <a:ext cx="8153400" cy="50691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3922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Failed promises …Higher Education</a:t>
            </a:r>
            <a:endParaRPr lang="en-GB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2261" t="16380" r="19964" b="5549"/>
          <a:stretch/>
        </p:blipFill>
        <p:spPr bwMode="auto">
          <a:xfrm>
            <a:off x="612648" y="1600200"/>
            <a:ext cx="7919792" cy="49971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8708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is HE critical for refugees?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277072"/>
          </a:xfrm>
        </p:spPr>
        <p:txBody>
          <a:bodyPr>
            <a:normAutofit/>
          </a:bodyPr>
          <a:lstStyle/>
          <a:p>
            <a:pPr fontAlgn="base"/>
            <a:r>
              <a:rPr lang="en-GB" dirty="0"/>
              <a:t>Incentive to young people to complete primary and secondary education. </a:t>
            </a:r>
            <a:endParaRPr lang="en-GB" dirty="0" smtClean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" y="2996952"/>
            <a:ext cx="3633531" cy="26946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64" y="3070110"/>
            <a:ext cx="3200677" cy="25483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2649" y="6217622"/>
            <a:ext cx="773609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2900" dirty="0" smtClean="0"/>
              <a:t>Provides pathway to imagined future</a:t>
            </a:r>
            <a:endParaRPr lang="en-GB" sz="2900" dirty="0"/>
          </a:p>
        </p:txBody>
      </p:sp>
    </p:spTree>
    <p:extLst>
      <p:ext uri="{BB962C8B-B14F-4D97-AF65-F5344CB8AC3E}">
        <p14:creationId xmlns:p14="http://schemas.microsoft.com/office/powerpoint/2010/main" val="303532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is HE critical for refugees?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Provides human capital required for re-construction in post-conflict affected areas</a:t>
            </a:r>
          </a:p>
          <a:p>
            <a:r>
              <a:rPr lang="en-GB" dirty="0"/>
              <a:t>Empowers refugee communities</a:t>
            </a:r>
          </a:p>
          <a:p>
            <a:r>
              <a:rPr lang="en-GB" dirty="0"/>
              <a:t>Promotes social, economic and gender equality</a:t>
            </a:r>
          </a:p>
          <a:p>
            <a:pPr marL="0" indent="0">
              <a:buNone/>
            </a:pPr>
            <a:r>
              <a:rPr lang="en-GB" dirty="0"/>
              <a:t>						UNHCR (2015a) </a:t>
            </a:r>
          </a:p>
          <a:p>
            <a:r>
              <a:rPr lang="en-GB" dirty="0"/>
              <a:t>Mitigate risks of being drawn into sectarian or violent ideologies </a:t>
            </a:r>
          </a:p>
          <a:p>
            <a:pPr marL="0" indent="0">
              <a:buNone/>
            </a:pPr>
            <a:r>
              <a:rPr lang="en-GB" dirty="0"/>
              <a:t>			(Brookings Doha Centre 2015)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835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In </a:t>
            </a:r>
            <a:r>
              <a:rPr lang="en-GB" b="1" dirty="0"/>
              <a:t>the UK research has </a:t>
            </a:r>
            <a:r>
              <a:rPr lang="en-GB" b="1" dirty="0" smtClean="0"/>
              <a:t>shown: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0" fontAlgn="base"/>
            <a:r>
              <a:rPr lang="en-GB" dirty="0" smtClean="0"/>
              <a:t>HE is a </a:t>
            </a:r>
            <a:r>
              <a:rPr lang="en-GB" dirty="0"/>
              <a:t>route out of poverty (Stevenson and </a:t>
            </a:r>
            <a:r>
              <a:rPr lang="en-GB" dirty="0" err="1"/>
              <a:t>Willott</a:t>
            </a:r>
            <a:r>
              <a:rPr lang="en-GB" dirty="0"/>
              <a:t> 2007)</a:t>
            </a:r>
          </a:p>
          <a:p>
            <a:pPr lvl="0" fontAlgn="base"/>
            <a:r>
              <a:rPr lang="en-GB" dirty="0"/>
              <a:t>Contributes to positive mental health outcomes and builds confidence (</a:t>
            </a:r>
            <a:r>
              <a:rPr lang="en-GB" dirty="0" err="1"/>
              <a:t>Gateley</a:t>
            </a:r>
            <a:r>
              <a:rPr lang="en-GB" dirty="0"/>
              <a:t> 2015; Murray et al. 2014)</a:t>
            </a:r>
          </a:p>
          <a:p>
            <a:pPr lvl="0" fontAlgn="base"/>
            <a:r>
              <a:rPr lang="en-GB" dirty="0"/>
              <a:t>Enables re-qualifying and re-building of professional lives (Morrice 2011)</a:t>
            </a:r>
          </a:p>
          <a:p>
            <a:pPr lvl="0" fontAlgn="base"/>
            <a:r>
              <a:rPr lang="en-GB" dirty="0"/>
              <a:t>Sense of belonging and positive identity (Doyle and O’Toole 2013; Morrice 2013)</a:t>
            </a:r>
          </a:p>
          <a:p>
            <a:pPr fontAlgn="base"/>
            <a:r>
              <a:rPr lang="en-GB" b="1" dirty="0"/>
              <a:t> 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751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Barriers to Access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lvl="0" fontAlgn="base"/>
            <a:r>
              <a:rPr lang="en-GB" dirty="0"/>
              <a:t>Language skills, legal status*, financial barriers; non-recognition of overseas qualification (Morrice 2009; Stevenson and Willet 2007; Murray et al. (2014)</a:t>
            </a:r>
          </a:p>
          <a:p>
            <a:pPr lvl="0" fontAlgn="base"/>
            <a:r>
              <a:rPr lang="en-GB" dirty="0"/>
              <a:t>Lack of documentation (e.g. Dryden-Peterson and Giles 2010)</a:t>
            </a:r>
          </a:p>
          <a:p>
            <a:pPr lvl="0" fontAlgn="base"/>
            <a:r>
              <a:rPr lang="en-GB" dirty="0"/>
              <a:t>Lack of support and appropriate </a:t>
            </a:r>
            <a:r>
              <a:rPr lang="en-GB" dirty="0" smtClean="0"/>
              <a:t>advice </a:t>
            </a:r>
            <a:r>
              <a:rPr lang="en-GB" dirty="0"/>
              <a:t>(</a:t>
            </a:r>
            <a:r>
              <a:rPr lang="en-GB" dirty="0" err="1"/>
              <a:t>e.g.Doyle</a:t>
            </a:r>
            <a:r>
              <a:rPr lang="en-GB" dirty="0"/>
              <a:t> and O’Toole 2013; Morrice 2009; Refugee Support Network 2012)</a:t>
            </a:r>
          </a:p>
          <a:p>
            <a:r>
              <a:rPr lang="en-GB" dirty="0"/>
              <a:t>Interrupted education </a:t>
            </a:r>
            <a:r>
              <a:rPr lang="en-GB" dirty="0" smtClean="0"/>
              <a:t>and students </a:t>
            </a:r>
            <a:r>
              <a:rPr lang="en-GB" dirty="0"/>
              <a:t>being ‘university ready’ </a:t>
            </a:r>
          </a:p>
        </p:txBody>
      </p:sp>
    </p:spTree>
    <p:extLst>
      <p:ext uri="{BB962C8B-B14F-4D97-AF65-F5344CB8AC3E}">
        <p14:creationId xmlns:p14="http://schemas.microsoft.com/office/powerpoint/2010/main" val="56357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16632"/>
            <a:ext cx="8153400" cy="110256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Resettled refugees &amp; lack of opportunity structures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556792"/>
            <a:ext cx="8153400" cy="5141168"/>
          </a:xfrm>
        </p:spPr>
        <p:txBody>
          <a:bodyPr>
            <a:normAutofit/>
          </a:bodyPr>
          <a:lstStyle/>
          <a:p>
            <a:r>
              <a:rPr lang="en-GB" dirty="0" smtClean="0"/>
              <a:t>Lack of expectation that HE might be an aspiration for resettled refugees</a:t>
            </a:r>
          </a:p>
          <a:p>
            <a:r>
              <a:rPr lang="en-GB" dirty="0" smtClean="0"/>
              <a:t>No support to achieve foundational qualifications necessary for either tertiary education or HE</a:t>
            </a:r>
          </a:p>
          <a:p>
            <a:r>
              <a:rPr lang="en-GB" dirty="0"/>
              <a:t>‘16 hour rule’ and drive to employment Vs education</a:t>
            </a:r>
          </a:p>
          <a:p>
            <a:r>
              <a:rPr lang="en-GB" dirty="0" smtClean="0"/>
              <a:t>Lack of flexibility in college and HE entry requirements</a:t>
            </a:r>
          </a:p>
          <a:p>
            <a:endParaRPr lang="en-GB" dirty="0" smtClean="0"/>
          </a:p>
          <a:p>
            <a:pPr marL="365760" lvl="1" indent="0">
              <a:buNone/>
            </a:pPr>
            <a:r>
              <a:rPr lang="en-GB" dirty="0"/>
              <a:t> </a:t>
            </a:r>
            <a:r>
              <a:rPr lang="en-GB" dirty="0" smtClean="0"/>
              <a:t>           </a:t>
            </a:r>
            <a:r>
              <a:rPr lang="en-GB" sz="2800" b="1" dirty="0" smtClean="0"/>
              <a:t>Low pay, low status, precarious employment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Right Arrow 3"/>
          <p:cNvSpPr/>
          <p:nvPr/>
        </p:nvSpPr>
        <p:spPr>
          <a:xfrm>
            <a:off x="612546" y="5949280"/>
            <a:ext cx="1080120" cy="3627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52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442520" cy="1219200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Policy </a:t>
            </a:r>
            <a:r>
              <a:rPr lang="en-GB" b="1" dirty="0"/>
              <a:t>discourses for managing diversity </a:t>
            </a:r>
            <a:r>
              <a:rPr lang="en-GB" b="1" dirty="0" smtClean="0"/>
              <a:t>and internationalisation </a:t>
            </a:r>
            <a:br>
              <a:rPr lang="en-GB" b="1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97152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en-GB" b="1" dirty="0" smtClean="0"/>
              <a:t>Widening </a:t>
            </a:r>
            <a:r>
              <a:rPr lang="en-GB" b="1" dirty="0"/>
              <a:t>participation discourse</a:t>
            </a:r>
            <a:r>
              <a:rPr lang="en-GB" dirty="0"/>
              <a:t>s: </a:t>
            </a:r>
          </a:p>
          <a:p>
            <a:pPr fontAlgn="base"/>
            <a:r>
              <a:rPr lang="en-GB" dirty="0"/>
              <a:t>-	Removing structural barriers to address under-representation of certain groups</a:t>
            </a:r>
          </a:p>
          <a:p>
            <a:pPr fontAlgn="base"/>
            <a:r>
              <a:rPr lang="en-GB" dirty="0"/>
              <a:t>-	Recognising and addressing issues of poverty, social exclusion and lack of opportunity</a:t>
            </a:r>
          </a:p>
          <a:p>
            <a:pPr marL="0" indent="0" fontAlgn="base">
              <a:buNone/>
            </a:pPr>
            <a:r>
              <a:rPr lang="en-GB" dirty="0"/>
              <a:t> </a:t>
            </a:r>
          </a:p>
          <a:p>
            <a:pPr fontAlgn="base"/>
            <a:r>
              <a:rPr lang="en-GB" b="1" dirty="0" smtClean="0"/>
              <a:t>International discourses:</a:t>
            </a:r>
            <a:endParaRPr lang="en-GB" b="1" dirty="0"/>
          </a:p>
          <a:p>
            <a:pPr lvl="0" fontAlgn="base"/>
            <a:r>
              <a:rPr lang="en-GB" dirty="0"/>
              <a:t>Competition for high fee paying non-EU students </a:t>
            </a:r>
          </a:p>
          <a:p>
            <a:pPr lvl="0" fontAlgn="base"/>
            <a:r>
              <a:rPr lang="en-GB" dirty="0"/>
              <a:t>Policies and initiatives to support engagement and integration of ‘international students’.</a:t>
            </a:r>
          </a:p>
          <a:p>
            <a:pPr marL="0" indent="0" fontAlgn="base">
              <a:buNone/>
            </a:pPr>
            <a:r>
              <a:rPr lang="en-GB" dirty="0"/>
              <a:t>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629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Symbolic access only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600200"/>
            <a:ext cx="8586536" cy="499715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3200" dirty="0"/>
              <a:t>Refugees are not generally recognised in either WP or international discourses.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3200" dirty="0"/>
          </a:p>
          <a:p>
            <a:r>
              <a:rPr lang="en-GB" sz="3200" dirty="0"/>
              <a:t>2007 just 6 institutions of 124 explicitly referenced refugees or asylum seekers in their OFFA agreement (Stevenson and </a:t>
            </a:r>
            <a:r>
              <a:rPr lang="en-GB" sz="3200" dirty="0" err="1"/>
              <a:t>Willott</a:t>
            </a:r>
            <a:r>
              <a:rPr lang="en-GB" sz="3200" dirty="0"/>
              <a:t> 2007)</a:t>
            </a:r>
          </a:p>
          <a:p>
            <a:endParaRPr lang="en-GB" sz="3200" dirty="0"/>
          </a:p>
          <a:p>
            <a:r>
              <a:rPr lang="en-GB" sz="3200" dirty="0"/>
              <a:t>2016 / 2017 just 10 institutions out of 170+ agreements referenced this group (Office For Fair Access, 2016)</a:t>
            </a:r>
          </a:p>
          <a:p>
            <a:endParaRPr lang="en-GB" sz="3200" dirty="0"/>
          </a:p>
          <a:p>
            <a:pPr marL="0" indent="0">
              <a:buNone/>
            </a:pPr>
            <a:r>
              <a:rPr lang="en-GB" sz="3200" dirty="0"/>
              <a:t>But … 36 universities are currently offering bursaries or scholarship to refugees and asylum seekers (Article 26, HKF 2016)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710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28600"/>
            <a:ext cx="8586536" cy="990600"/>
          </a:xfrm>
        </p:spPr>
        <p:txBody>
          <a:bodyPr>
            <a:normAutofit/>
          </a:bodyPr>
          <a:lstStyle/>
          <a:p>
            <a:r>
              <a:rPr lang="en-GB" b="1" dirty="0"/>
              <a:t>Distinctive experiences of </a:t>
            </a:r>
            <a:r>
              <a:rPr lang="en-GB" b="1" dirty="0" smtClean="0"/>
              <a:t>refugees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531352" cy="5141168"/>
          </a:xfrm>
        </p:spPr>
        <p:txBody>
          <a:bodyPr>
            <a:normAutofit fontScale="92500" lnSpcReduction="10000"/>
          </a:bodyPr>
          <a:lstStyle/>
          <a:p>
            <a:pPr marL="0" indent="0" fontAlgn="base">
              <a:buNone/>
            </a:pPr>
            <a:endParaRPr lang="en-GB" dirty="0"/>
          </a:p>
          <a:p>
            <a:pPr lvl="0" fontAlgn="base"/>
            <a:r>
              <a:rPr lang="en-GB" dirty="0"/>
              <a:t>Possibilities of post-traumatic </a:t>
            </a:r>
            <a:r>
              <a:rPr lang="en-GB" dirty="0" smtClean="0"/>
              <a:t>stress </a:t>
            </a:r>
            <a:endParaRPr lang="en-GB" dirty="0"/>
          </a:p>
          <a:p>
            <a:pPr lvl="0" fontAlgn="base"/>
            <a:r>
              <a:rPr lang="en-GB" dirty="0"/>
              <a:t>Extended displacement in refugee </a:t>
            </a:r>
            <a:r>
              <a:rPr lang="en-GB" dirty="0" smtClean="0"/>
              <a:t>camps </a:t>
            </a:r>
          </a:p>
          <a:p>
            <a:pPr lvl="0" fontAlgn="base"/>
            <a:r>
              <a:rPr lang="en-GB" dirty="0" smtClean="0"/>
              <a:t>Interrupted and limited education</a:t>
            </a:r>
            <a:endParaRPr lang="en-GB" dirty="0"/>
          </a:p>
          <a:p>
            <a:pPr lvl="0" fontAlgn="base"/>
            <a:r>
              <a:rPr lang="en-GB" dirty="0"/>
              <a:t>Years of uncertainty about future, sudden and unplanned movement with little time to make preparations, </a:t>
            </a:r>
          </a:p>
          <a:p>
            <a:pPr lvl="0" fontAlgn="base"/>
            <a:r>
              <a:rPr lang="en-GB" dirty="0"/>
              <a:t>Enforced separation from </a:t>
            </a:r>
            <a:r>
              <a:rPr lang="en-GB" dirty="0" smtClean="0"/>
              <a:t>family </a:t>
            </a:r>
            <a:endParaRPr lang="en-GB" dirty="0"/>
          </a:p>
          <a:p>
            <a:pPr lvl="0" fontAlgn="base"/>
            <a:r>
              <a:rPr lang="en-GB" dirty="0"/>
              <a:t>Protracted experiences of discrimination and violence based on faith, tribal differences or nationality. </a:t>
            </a:r>
          </a:p>
          <a:p>
            <a:pPr marL="0" indent="0" fontAlgn="base">
              <a:buNone/>
            </a:pPr>
            <a:endParaRPr lang="en-GB" dirty="0"/>
          </a:p>
          <a:p>
            <a:pPr marL="0" indent="0" fontAlgn="base">
              <a:buNone/>
            </a:pPr>
            <a:r>
              <a:rPr lang="en-GB" dirty="0" smtClean="0"/>
              <a:t>Morrice </a:t>
            </a:r>
            <a:r>
              <a:rPr lang="en-GB" dirty="0"/>
              <a:t>2011, 2013; </a:t>
            </a:r>
            <a:r>
              <a:rPr lang="en-GB" dirty="0" err="1"/>
              <a:t>Pastoor</a:t>
            </a:r>
            <a:r>
              <a:rPr lang="en-GB" dirty="0"/>
              <a:t> 2015, Taylor and Sidhu 2012)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5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0"/>
            <a:ext cx="8351840" cy="1219200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Experiences </a:t>
            </a:r>
            <a:r>
              <a:rPr lang="en-GB" b="1" dirty="0"/>
              <a:t>in HE - Hidden distinctions and exclusion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69160"/>
          </a:xfrm>
        </p:spPr>
        <p:txBody>
          <a:bodyPr>
            <a:normAutofit fontScale="92500"/>
          </a:bodyPr>
          <a:lstStyle/>
          <a:p>
            <a:pPr lvl="0" fontAlgn="base"/>
            <a:r>
              <a:rPr lang="en-GB" dirty="0" smtClean="0"/>
              <a:t>Managing </a:t>
            </a:r>
            <a:r>
              <a:rPr lang="en-GB" dirty="0"/>
              <a:t>complex transnational relationships – financial expectations, anxiety about family left behind (Earnest et al. 2010; Morrice 2011)</a:t>
            </a:r>
          </a:p>
          <a:p>
            <a:pPr lvl="0" fontAlgn="base"/>
            <a:r>
              <a:rPr lang="en-GB" dirty="0"/>
              <a:t>Poverty, racism and the stress of resettlement (Sidhu and Taylor 2007)</a:t>
            </a:r>
          </a:p>
          <a:p>
            <a:pPr lvl="0" fontAlgn="base"/>
            <a:r>
              <a:rPr lang="en-GB" dirty="0"/>
              <a:t>Socio-cultural differences – e.g. gendered expectations (Joyce, Earnest, de Mori and </a:t>
            </a:r>
            <a:r>
              <a:rPr lang="en-GB" dirty="0" err="1"/>
              <a:t>Silvagni</a:t>
            </a:r>
            <a:r>
              <a:rPr lang="en-GB" dirty="0"/>
              <a:t> 2010), student social life (Morrice 2011)</a:t>
            </a:r>
          </a:p>
          <a:p>
            <a:pPr lvl="0" fontAlgn="base"/>
            <a:r>
              <a:rPr lang="en-GB" dirty="0"/>
              <a:t>Unfamiliar teaching styles – more critical and reflexive (Earnest et al. 2010; Morrice 2013)</a:t>
            </a:r>
          </a:p>
          <a:p>
            <a:pPr lvl="0" fontAlgn="base"/>
            <a:r>
              <a:rPr lang="en-GB" dirty="0"/>
              <a:t>Fewer personal support networks (Earnest et al 2010)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764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Meeting the Challenges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GB" dirty="0"/>
              <a:t>Challenge the binaries of ‘traditional’ and ‘non-traditional’; ‘home’ and ‘overseas’ students; ‘inclusion’ and ‘exclusion</a:t>
            </a:r>
            <a:r>
              <a:rPr lang="en-GB" dirty="0" smtClean="0"/>
              <a:t>’.</a:t>
            </a:r>
          </a:p>
          <a:p>
            <a:pPr marL="0" lvl="0" indent="0">
              <a:buNone/>
            </a:pPr>
            <a:r>
              <a:rPr lang="en-GB" dirty="0" smtClean="0"/>
              <a:t> </a:t>
            </a:r>
            <a:endParaRPr lang="en-GB" dirty="0"/>
          </a:p>
          <a:p>
            <a:pPr lvl="0"/>
            <a:r>
              <a:rPr lang="en-GB" dirty="0"/>
              <a:t>No longer have analytical purchase in increasingly diverse and globalised system. Multiple, sometimes conflicted subject positions </a:t>
            </a:r>
            <a:r>
              <a:rPr lang="en-GB" dirty="0" err="1"/>
              <a:t>problematises</a:t>
            </a:r>
            <a:r>
              <a:rPr lang="en-GB" dirty="0"/>
              <a:t> simplistic binaries</a:t>
            </a:r>
          </a:p>
        </p:txBody>
      </p:sp>
    </p:spTree>
    <p:extLst>
      <p:ext uri="{BB962C8B-B14F-4D97-AF65-F5344CB8AC3E}">
        <p14:creationId xmlns:p14="http://schemas.microsoft.com/office/powerpoint/2010/main" val="310607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Institutional questions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97152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How do universities support students with academic norms and expectations?</a:t>
            </a:r>
          </a:p>
          <a:p>
            <a:pPr lvl="0"/>
            <a:r>
              <a:rPr lang="en-GB" dirty="0" smtClean="0"/>
              <a:t>How flexibility are admissions </a:t>
            </a:r>
            <a:r>
              <a:rPr lang="en-GB" dirty="0"/>
              <a:t>criteria – alternative ways of assessing suitability, recognition that certificates might not be available</a:t>
            </a:r>
          </a:p>
          <a:p>
            <a:pPr lvl="0"/>
            <a:r>
              <a:rPr lang="en-GB" dirty="0"/>
              <a:t>How international and global is our curriculum?</a:t>
            </a:r>
          </a:p>
          <a:p>
            <a:pPr lvl="0"/>
            <a:r>
              <a:rPr lang="en-GB" dirty="0"/>
              <a:t>How do we enable students to be expert so that they can drawn on past experiences  knowledges?</a:t>
            </a:r>
          </a:p>
          <a:p>
            <a:pPr lvl="0"/>
            <a:r>
              <a:rPr lang="en-GB" dirty="0"/>
              <a:t>What culturally relevant activities, sports, interactive theatre and other creative opportunities are supported (or is our information focused on </a:t>
            </a:r>
            <a:r>
              <a:rPr lang="en-GB" dirty="0" smtClean="0"/>
              <a:t>alcohol </a:t>
            </a:r>
            <a:r>
              <a:rPr lang="en-GB" dirty="0"/>
              <a:t>and having fun…)</a:t>
            </a:r>
          </a:p>
          <a:p>
            <a:pPr lvl="0"/>
            <a:r>
              <a:rPr lang="en-GB" dirty="0"/>
              <a:t>What activities promote positive contacts between and across cultural groups and students? </a:t>
            </a:r>
          </a:p>
          <a:p>
            <a:pPr lvl="0"/>
            <a:r>
              <a:rPr lang="en-GB" dirty="0"/>
              <a:t>What psycho-social support do we provide?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699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u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5A54AD74-E52F-40AC-A452-6C543D7D517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2626</TotalTime>
  <Words>889</Words>
  <Application>Microsoft Office PowerPoint</Application>
  <PresentationFormat>On-screen Show (4:3)</PresentationFormat>
  <Paragraphs>113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Georgia</vt:lpstr>
      <vt:lpstr>Wingdings</vt:lpstr>
      <vt:lpstr>Wingdings 2</vt:lpstr>
      <vt:lpstr>Median</vt:lpstr>
      <vt:lpstr>Blue - UoS Content</vt:lpstr>
      <vt:lpstr>     The Global Crisis of Refugee Education: the neglect of young people and adults  CHEER  19 July 2017  Linda Morrice l.m.morrice@sussex.ac.uk  </vt:lpstr>
      <vt:lpstr> A world on the move … </vt:lpstr>
      <vt:lpstr>Most in the Global South …</vt:lpstr>
      <vt:lpstr>Education for refugees</vt:lpstr>
      <vt:lpstr> Global promises… </vt:lpstr>
      <vt:lpstr>Refugee Education. A Global Review (2011)</vt:lpstr>
      <vt:lpstr>UNHCR Education Strategy 2012-2016</vt:lpstr>
      <vt:lpstr>Global figures for participation of refugees in education – Primary level</vt:lpstr>
      <vt:lpstr>Secondary level – the leaky pipeline</vt:lpstr>
      <vt:lpstr>Failed promises …Higher Education</vt:lpstr>
      <vt:lpstr>Why is HE critical for refugees?</vt:lpstr>
      <vt:lpstr>Why is HE critical for refugees?</vt:lpstr>
      <vt:lpstr> In the UK research has shown: </vt:lpstr>
      <vt:lpstr>Barriers to Access</vt:lpstr>
      <vt:lpstr>Resettled refugees &amp; lack of opportunity structures</vt:lpstr>
      <vt:lpstr> Policy discourses for managing diversity and internationalisation  </vt:lpstr>
      <vt:lpstr>Symbolic access only</vt:lpstr>
      <vt:lpstr>Distinctive experiences of refugees</vt:lpstr>
      <vt:lpstr> Experiences in HE - Hidden distinctions and exclusion  </vt:lpstr>
      <vt:lpstr>Meeting the Challenges</vt:lpstr>
      <vt:lpstr>Institutional questions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Linda</dc:creator>
  <cp:lastModifiedBy>Heather Stanley</cp:lastModifiedBy>
  <cp:revision>2997</cp:revision>
  <cp:lastPrinted>2016-09-12T10:16:41Z</cp:lastPrinted>
  <dcterms:created xsi:type="dcterms:W3CDTF">2011-08-24T11:49:31Z</dcterms:created>
  <dcterms:modified xsi:type="dcterms:W3CDTF">2017-07-20T12:30:49Z</dcterms:modified>
</cp:coreProperties>
</file>