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87" r:id="rId3"/>
    <p:sldId id="259" r:id="rId4"/>
    <p:sldId id="257" r:id="rId5"/>
    <p:sldId id="279" r:id="rId6"/>
    <p:sldId id="260" r:id="rId7"/>
    <p:sldId id="280" r:id="rId8"/>
    <p:sldId id="261" r:id="rId9"/>
    <p:sldId id="281" r:id="rId10"/>
    <p:sldId id="282" r:id="rId11"/>
    <p:sldId id="268" r:id="rId12"/>
    <p:sldId id="270" r:id="rId13"/>
    <p:sldId id="264" r:id="rId14"/>
    <p:sldId id="263" r:id="rId15"/>
    <p:sldId id="267" r:id="rId16"/>
    <p:sldId id="265" r:id="rId17"/>
    <p:sldId id="266" r:id="rId18"/>
    <p:sldId id="285" r:id="rId19"/>
    <p:sldId id="271" r:id="rId20"/>
    <p:sldId id="272" r:id="rId21"/>
    <p:sldId id="273" r:id="rId22"/>
    <p:sldId id="275" r:id="rId23"/>
    <p:sldId id="286" r:id="rId24"/>
    <p:sldId id="276" r:id="rId25"/>
    <p:sldId id="277" r:id="rId26"/>
    <p:sldId id="278" r:id="rId27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 autoAdjust="0"/>
    <p:restoredTop sz="94628" autoAdjust="0"/>
  </p:normalViewPr>
  <p:slideViewPr>
    <p:cSldViewPr>
      <p:cViewPr varScale="1">
        <p:scale>
          <a:sx n="110" d="100"/>
          <a:sy n="110" d="100"/>
        </p:scale>
        <p:origin x="1644" y="10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905000"/>
            <a:ext cx="7543800" cy="2593975"/>
          </a:xfrm>
        </p:spPr>
        <p:txBody>
          <a:bodyPr anchor="b"/>
          <a:lstStyle>
            <a:lvl1pPr>
              <a:defRPr sz="6600">
                <a:ln>
                  <a:noFill/>
                </a:ln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4572000"/>
            <a:ext cx="6461760" cy="10668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9/30/2015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9/30/2015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5486400"/>
            <a:ext cx="7659687" cy="1168400"/>
          </a:xfrm>
        </p:spPr>
        <p:txBody>
          <a:bodyPr anchor="t"/>
          <a:lstStyle>
            <a:lvl1pPr algn="l">
              <a:defRPr sz="3600" b="0" cap="all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3852863"/>
            <a:ext cx="6135687" cy="1633538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9/30/2015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536192"/>
            <a:ext cx="3657600" cy="45902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419600" y="1536192"/>
            <a:ext cx="3657600" cy="45902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9/30/2015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3657600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365760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19600" y="1535113"/>
            <a:ext cx="3657600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419600" y="2174875"/>
            <a:ext cx="365760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9/30/2015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9/30/2015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9/30/2015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1" y="5495544"/>
            <a:ext cx="7772400" cy="594360"/>
          </a:xfrm>
        </p:spPr>
        <p:txBody>
          <a:bodyPr anchor="b"/>
          <a:lstStyle>
            <a:lvl1pPr algn="ctr">
              <a:defRPr sz="2200" b="1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04799" y="6096000"/>
            <a:ext cx="7772401" cy="609600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9/30/2015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304800" y="381000"/>
            <a:ext cx="7772400" cy="494284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1752" y="5495278"/>
            <a:ext cx="7772400" cy="594626"/>
          </a:xfrm>
        </p:spPr>
        <p:txBody>
          <a:bodyPr anchor="b"/>
          <a:lstStyle>
            <a:lvl1pPr algn="ctr">
              <a:defRPr sz="2200" b="1">
                <a:ln>
                  <a:noFill/>
                </a:ln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0" y="0"/>
            <a:ext cx="8458200" cy="54864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01752" y="6096000"/>
            <a:ext cx="7772400" cy="612648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9/30/2015</a:t>
            </a:fld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9/30/2015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1752600" cy="5851525"/>
          </a:xfrm>
        </p:spPr>
        <p:txBody>
          <a:bodyPr vert="eaVert" anchor="b" anchorCtr="0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9/30/2015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6200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7620000" cy="48006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8458200" y="0"/>
            <a:ext cx="6858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8458200" y="5486400"/>
            <a:ext cx="685800" cy="6858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31788" y="5648960"/>
            <a:ext cx="548640" cy="396240"/>
          </a:xfrm>
          <a:prstGeom prst="bracketPair">
            <a:avLst>
              <a:gd name="adj" fmla="val 17949"/>
            </a:avLst>
          </a:prstGeom>
          <a:ln w="19050">
            <a:solidFill>
              <a:srgbClr val="FFFFFF"/>
            </a:solidFill>
          </a:ln>
        </p:spPr>
        <p:txBody>
          <a:bodyPr vert="horz" lIns="0" tIns="0" rIns="0" bIns="0" rtlCol="0" anchor="ctr"/>
          <a:lstStyle>
            <a:lvl1pPr algn="ctr">
              <a:defRPr sz="1800">
                <a:solidFill>
                  <a:srgbClr val="FFFFFF"/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16200000">
            <a:off x="7586910" y="4048760"/>
            <a:ext cx="2367281" cy="36576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bg2"/>
                </a:solidFill>
              </a:defRPr>
            </a:lvl1pPr>
          </a:lstStyle>
          <a:p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16200000">
            <a:off x="7551351" y="1645920"/>
            <a:ext cx="2438399" cy="36576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bg2"/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9/30/2015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4600" kern="1200" cap="none" spc="-100" baseline="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34290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28600" algn="l" defTabSz="914400" rtl="0" eaLnBrk="1" latinLnBrk="0" hangingPunct="1">
        <a:spcBef>
          <a:spcPct val="20000"/>
        </a:spcBef>
        <a:buClr>
          <a:schemeClr val="accent2"/>
        </a:buClr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005840" indent="-228600" algn="l" defTabSz="914400" rtl="0" eaLnBrk="1" latinLnBrk="0" hangingPunct="1">
        <a:spcBef>
          <a:spcPct val="20000"/>
        </a:spcBef>
        <a:buClr>
          <a:schemeClr val="accent3"/>
        </a:buClr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80160" indent="-228600" algn="l" defTabSz="914400" rtl="0" eaLnBrk="1" latinLnBrk="0" hangingPunct="1">
        <a:spcBef>
          <a:spcPct val="20000"/>
        </a:spcBef>
        <a:buClr>
          <a:schemeClr val="accent4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554480" indent="-228600" algn="l" defTabSz="914400" rtl="0" eaLnBrk="1" latinLnBrk="0" hangingPunct="1">
        <a:spcBef>
          <a:spcPct val="20000"/>
        </a:spcBef>
        <a:buClr>
          <a:schemeClr val="accent5"/>
        </a:buClr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defTabSz="914400" rtl="0" eaLnBrk="1" latinLnBrk="0" hangingPunct="1">
        <a:spcBef>
          <a:spcPct val="20000"/>
        </a:spcBef>
        <a:buClr>
          <a:schemeClr val="accent2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103120" indent="-182880" algn="l" defTabSz="914400" rtl="0" eaLnBrk="1" latinLnBrk="0" hangingPunct="1">
        <a:spcBef>
          <a:spcPct val="20000"/>
        </a:spcBef>
        <a:buClr>
          <a:schemeClr val="accent3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182880" algn="l" defTabSz="914400" rtl="0" eaLnBrk="1" latinLnBrk="0" hangingPunct="1">
        <a:spcBef>
          <a:spcPct val="20000"/>
        </a:spcBef>
        <a:buClr>
          <a:schemeClr val="accent4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hyperlink" Target="mailto:sgaraz@romaeducationfund.org" TargetMode="Externa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43000"/>
            <a:ext cx="7543800" cy="2593975"/>
          </a:xfrm>
        </p:spPr>
        <p:txBody>
          <a:bodyPr>
            <a:normAutofit/>
          </a:bodyPr>
          <a:lstStyle/>
          <a:p>
            <a:r>
              <a:rPr lang="en-US" sz="2400" b="1" dirty="0"/>
              <a:t>Choice of Field of Studies in Higher Education and Employment Prospects: The Case of Ethnic Roma Students in Eastern and South-Eastern Europe</a:t>
            </a:r>
            <a:endParaRPr lang="en-US" sz="24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en-US" sz="1600" dirty="0" smtClean="0"/>
              <a:t>Stela Garaz</a:t>
            </a:r>
          </a:p>
          <a:p>
            <a:r>
              <a:rPr lang="en-US" sz="1600" dirty="0" smtClean="0"/>
              <a:t>Roma Education Fund</a:t>
            </a:r>
          </a:p>
          <a:p>
            <a:r>
              <a:rPr lang="en-US" sz="1600" dirty="0" smtClean="0">
                <a:hlinkClick r:id="rId2"/>
              </a:rPr>
              <a:t>sgaraz@romaeducationfund.org</a:t>
            </a:r>
            <a:r>
              <a:rPr lang="en-US" sz="1600" dirty="0" smtClean="0"/>
              <a:t> </a:t>
            </a:r>
            <a:endParaRPr lang="en-US" sz="1600" dirty="0"/>
          </a:p>
        </p:txBody>
      </p:sp>
    </p:spTree>
    <p:extLst>
      <p:ext uri="{BB962C8B-B14F-4D97-AF65-F5344CB8AC3E}">
        <p14:creationId xmlns:p14="http://schemas.microsoft.com/office/powerpoint/2010/main" val="37899122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2800" b="1" dirty="0" smtClean="0"/>
              <a:t>Implications for affirmative action programs</a:t>
            </a:r>
            <a:endParaRPr lang="en-US" sz="28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752600"/>
            <a:ext cx="7620000" cy="4648200"/>
          </a:xfrm>
        </p:spPr>
        <p:txBody>
          <a:bodyPr/>
          <a:lstStyle/>
          <a:p>
            <a:r>
              <a:rPr lang="en-US" dirty="0" smtClean="0"/>
              <a:t>Bringing the distribution of Roma students per specialization closer to that among the mainstream student population</a:t>
            </a:r>
          </a:p>
          <a:p>
            <a:pPr marL="114300" indent="0">
              <a:buNone/>
            </a:pPr>
            <a:endParaRPr lang="en-US" dirty="0" smtClean="0"/>
          </a:p>
          <a:p>
            <a:r>
              <a:rPr lang="en-US" dirty="0" smtClean="0"/>
              <a:t>Diversifying the palette of specializations studied by Roma students in higher education</a:t>
            </a:r>
          </a:p>
          <a:p>
            <a:pPr marL="114300" indent="0">
              <a:buNone/>
            </a:pPr>
            <a:endParaRPr lang="en-US" dirty="0" smtClean="0"/>
          </a:p>
          <a:p>
            <a:r>
              <a:rPr lang="en-US" dirty="0" smtClean="0"/>
              <a:t>Clarifying the causes for underrepresentation / overrepresentation in certain fields of studies and implementing intervention tools that would address them (ex.: preparatory courses)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8353562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914400"/>
            <a:ext cx="7543800" cy="2593975"/>
          </a:xfrm>
        </p:spPr>
        <p:txBody>
          <a:bodyPr/>
          <a:lstStyle/>
          <a:p>
            <a:r>
              <a:rPr lang="en-US" sz="1800" b="1" dirty="0"/>
              <a:t>Roma’s </a:t>
            </a:r>
            <a:r>
              <a:rPr lang="en-US" sz="1800" b="1" dirty="0" smtClean="0"/>
              <a:t>Access </a:t>
            </a:r>
            <a:r>
              <a:rPr lang="en-US" sz="1800" b="1" dirty="0"/>
              <a:t>to Higher Education in Eastern and South-Eastern Europe and their Choice of Fields of Studies</a:t>
            </a:r>
          </a:p>
        </p:txBody>
      </p:sp>
    </p:spTree>
    <p:extLst>
      <p:ext uri="{BB962C8B-B14F-4D97-AF65-F5344CB8AC3E}">
        <p14:creationId xmlns:p14="http://schemas.microsoft.com/office/powerpoint/2010/main" val="21912307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" y="685800"/>
            <a:ext cx="7848600" cy="5684982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0321531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399" y="838200"/>
            <a:ext cx="8238893" cy="4724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3827867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2935" y="990600"/>
            <a:ext cx="8238893" cy="4724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1088947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399" y="1143000"/>
            <a:ext cx="8238893" cy="4724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1386090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599" y="1267898"/>
            <a:ext cx="8174155" cy="498050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0494840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" y="1143000"/>
            <a:ext cx="8101953" cy="4800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6826525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09600" y="2743200"/>
            <a:ext cx="7543800" cy="765175"/>
          </a:xfrm>
        </p:spPr>
        <p:txBody>
          <a:bodyPr/>
          <a:lstStyle/>
          <a:p>
            <a:r>
              <a:rPr lang="en-US" sz="1800" b="1" dirty="0"/>
              <a:t>Students’ Socio-Economic Background and their Access to Higher Education </a:t>
            </a:r>
          </a:p>
        </p:txBody>
      </p:sp>
    </p:spTree>
    <p:extLst>
      <p:ext uri="{BB962C8B-B14F-4D97-AF65-F5344CB8AC3E}">
        <p14:creationId xmlns:p14="http://schemas.microsoft.com/office/powerpoint/2010/main" val="4970314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60917"/>
              </p:ext>
            </p:extLst>
          </p:nvPr>
        </p:nvGraphicFramePr>
        <p:xfrm>
          <a:off x="533400" y="1981200"/>
          <a:ext cx="7315199" cy="2209799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969619"/>
                <a:gridCol w="537437"/>
                <a:gridCol w="574116"/>
                <a:gridCol w="574116"/>
                <a:gridCol w="574116"/>
                <a:gridCol w="1004704"/>
                <a:gridCol w="789410"/>
                <a:gridCol w="873135"/>
                <a:gridCol w="849214"/>
                <a:gridCol w="569332"/>
              </a:tblGrid>
              <a:tr h="769185">
                <a:tc gridSpan="10"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effectLst/>
                        </a:rPr>
                        <a:t>Table 1. Specializations chosen significantly more often by students WITHOUT higher education background than by students WITH higher education background</a:t>
                      </a:r>
                      <a:endParaRPr lang="en-US" sz="1400" b="1" dirty="0">
                        <a:effectLst/>
                        <a:latin typeface="Cambria"/>
                        <a:ea typeface="MS Mincho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514505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solidFill>
                            <a:schemeClr val="tx1"/>
                          </a:solidFill>
                          <a:effectLst/>
                        </a:rPr>
                        <a:t>BA</a:t>
                      </a:r>
                      <a:endParaRPr lang="en-US" sz="1400" b="1" dirty="0">
                        <a:solidFill>
                          <a:schemeClr val="tx1"/>
                        </a:solidFill>
                        <a:effectLst/>
                        <a:latin typeface="Cambria"/>
                        <a:ea typeface="MS Mincho"/>
                        <a:cs typeface="Times New Roman"/>
                      </a:endParaRPr>
                    </a:p>
                  </a:txBody>
                  <a:tcPr marL="68580" marR="68580" marT="0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effectLst/>
                        </a:rPr>
                        <a:t>CZ</a:t>
                      </a:r>
                      <a:endParaRPr lang="en-US" sz="1400" b="1" dirty="0">
                        <a:effectLst/>
                        <a:latin typeface="Cambria"/>
                        <a:ea typeface="MS Mincho"/>
                        <a:cs typeface="Times New Roman"/>
                      </a:endParaRPr>
                    </a:p>
                  </a:txBody>
                  <a:tcPr marL="68580" marR="68580" marT="0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effectLst/>
                        </a:rPr>
                        <a:t>HR</a:t>
                      </a:r>
                      <a:endParaRPr lang="en-US" sz="1400" b="1" dirty="0">
                        <a:effectLst/>
                        <a:latin typeface="Cambria"/>
                        <a:ea typeface="MS Mincho"/>
                        <a:cs typeface="Times New Roman"/>
                      </a:endParaRPr>
                    </a:p>
                  </a:txBody>
                  <a:tcPr marL="68580" marR="68580" marT="0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effectLst/>
                        </a:rPr>
                        <a:t>HU</a:t>
                      </a:r>
                      <a:endParaRPr lang="en-US" sz="1400" b="1" dirty="0">
                        <a:effectLst/>
                        <a:latin typeface="Cambria"/>
                        <a:ea typeface="MS Mincho"/>
                        <a:cs typeface="Times New Roman"/>
                      </a:endParaRPr>
                    </a:p>
                  </a:txBody>
                  <a:tcPr marL="68580" marR="68580" marT="0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effectLst/>
                        </a:rPr>
                        <a:t>MN</a:t>
                      </a:r>
                      <a:endParaRPr lang="en-US" sz="1400" b="1" dirty="0">
                        <a:effectLst/>
                        <a:latin typeface="Cambria"/>
                        <a:ea typeface="MS Mincho"/>
                        <a:cs typeface="Times New Roman"/>
                      </a:endParaRPr>
                    </a:p>
                  </a:txBody>
                  <a:tcPr marL="68580" marR="68580" marT="0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effectLst/>
                        </a:rPr>
                        <a:t>RO</a:t>
                      </a:r>
                      <a:endParaRPr lang="en-US" sz="1400" b="1" dirty="0">
                        <a:effectLst/>
                        <a:latin typeface="Cambria"/>
                        <a:ea typeface="MS Mincho"/>
                        <a:cs typeface="Times New Roman"/>
                      </a:endParaRPr>
                    </a:p>
                  </a:txBody>
                  <a:tcPr marL="68580" marR="68580" marT="0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effectLst/>
                        </a:rPr>
                        <a:t>RS</a:t>
                      </a:r>
                      <a:endParaRPr lang="en-US" sz="1400" b="1" dirty="0">
                        <a:effectLst/>
                        <a:latin typeface="Cambria"/>
                        <a:ea typeface="MS Mincho"/>
                        <a:cs typeface="Times New Roman"/>
                      </a:endParaRPr>
                    </a:p>
                  </a:txBody>
                  <a:tcPr marL="68580" marR="68580" marT="0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effectLst/>
                        </a:rPr>
                        <a:t>RU</a:t>
                      </a:r>
                      <a:endParaRPr lang="en-US" sz="1400" b="1" dirty="0">
                        <a:effectLst/>
                        <a:latin typeface="Cambria"/>
                        <a:ea typeface="MS Mincho"/>
                        <a:cs typeface="Times New Roman"/>
                      </a:endParaRPr>
                    </a:p>
                  </a:txBody>
                  <a:tcPr marL="68580" marR="68580" marT="0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effectLst/>
                        </a:rPr>
                        <a:t>SK</a:t>
                      </a:r>
                      <a:endParaRPr lang="en-US" sz="1400" b="1" dirty="0">
                        <a:effectLst/>
                        <a:latin typeface="Cambria"/>
                        <a:ea typeface="MS Mincho"/>
                        <a:cs typeface="Times New Roman"/>
                      </a:endParaRPr>
                    </a:p>
                  </a:txBody>
                  <a:tcPr marL="68580" marR="68580" marT="0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effectLst/>
                        </a:rPr>
                        <a:t>UA</a:t>
                      </a:r>
                      <a:endParaRPr lang="en-US" sz="1400" b="1" dirty="0">
                        <a:effectLst/>
                        <a:latin typeface="Cambria"/>
                        <a:ea typeface="MS Mincho"/>
                        <a:cs typeface="Times New Roman"/>
                      </a:endParaRPr>
                    </a:p>
                  </a:txBody>
                  <a:tcPr marL="68580" marR="68580" marT="0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  <a:tr h="926109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solidFill>
                            <a:schemeClr val="tx1"/>
                          </a:solidFill>
                          <a:effectLst/>
                        </a:rPr>
                        <a:t>Agriculture</a:t>
                      </a:r>
                      <a:endParaRPr lang="en-US" sz="1400" b="1" dirty="0">
                        <a:solidFill>
                          <a:schemeClr val="tx1"/>
                        </a:solidFill>
                        <a:effectLst/>
                        <a:latin typeface="Cambria"/>
                        <a:ea typeface="MS Mincho"/>
                        <a:cs typeface="Times New Roman"/>
                      </a:endParaRPr>
                    </a:p>
                  </a:txBody>
                  <a:tcPr marL="68580" marR="68580" marT="0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0" dirty="0">
                          <a:effectLst/>
                        </a:rPr>
                        <a:t>None</a:t>
                      </a:r>
                      <a:endParaRPr lang="en-US" sz="1400" b="0" dirty="0">
                        <a:effectLst/>
                        <a:latin typeface="Cambria"/>
                        <a:ea typeface="MS Mincho"/>
                        <a:cs typeface="Times New Roman"/>
                      </a:endParaRPr>
                    </a:p>
                  </a:txBody>
                  <a:tcPr marL="68580" marR="68580" marT="0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0" dirty="0">
                          <a:effectLst/>
                        </a:rPr>
                        <a:t>None</a:t>
                      </a:r>
                      <a:endParaRPr lang="en-US" sz="1400" b="0" dirty="0">
                        <a:effectLst/>
                        <a:latin typeface="Cambria"/>
                        <a:ea typeface="MS Mincho"/>
                        <a:cs typeface="Times New Roman"/>
                      </a:endParaRPr>
                    </a:p>
                  </a:txBody>
                  <a:tcPr marL="68580" marR="68580" marT="0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0" dirty="0">
                          <a:effectLst/>
                        </a:rPr>
                        <a:t>None</a:t>
                      </a:r>
                      <a:endParaRPr lang="en-US" sz="1400" b="0" dirty="0">
                        <a:effectLst/>
                        <a:latin typeface="Cambria"/>
                        <a:ea typeface="MS Mincho"/>
                        <a:cs typeface="Times New Roman"/>
                      </a:endParaRPr>
                    </a:p>
                  </a:txBody>
                  <a:tcPr marL="68580" marR="68580" marT="0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0" dirty="0">
                          <a:effectLst/>
                        </a:rPr>
                        <a:t>None</a:t>
                      </a:r>
                      <a:endParaRPr lang="en-US" sz="1400" b="0" dirty="0">
                        <a:effectLst/>
                        <a:latin typeface="Cambria"/>
                        <a:ea typeface="MS Mincho"/>
                        <a:cs typeface="Times New Roman"/>
                      </a:endParaRPr>
                    </a:p>
                  </a:txBody>
                  <a:tcPr marL="68580" marR="68580" marT="0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effectLst/>
                        </a:rPr>
                        <a:t>Humanities</a:t>
                      </a:r>
                      <a:endParaRPr lang="en-US" sz="1400" b="1" dirty="0">
                        <a:effectLst/>
                        <a:latin typeface="Cambria"/>
                        <a:ea typeface="MS Mincho"/>
                        <a:cs typeface="Times New Roman"/>
                      </a:endParaRPr>
                    </a:p>
                  </a:txBody>
                  <a:tcPr marL="68580" marR="68580" marT="0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effectLst/>
                        </a:rPr>
                        <a:t>Services</a:t>
                      </a:r>
                      <a:endParaRPr lang="en-US" sz="1400" b="1" dirty="0">
                        <a:effectLst/>
                        <a:latin typeface="Cambria"/>
                        <a:ea typeface="MS Mincho"/>
                        <a:cs typeface="Times New Roman"/>
                      </a:endParaRPr>
                    </a:p>
                  </a:txBody>
                  <a:tcPr marL="68580" marR="68580" marT="0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effectLst/>
                        </a:rPr>
                        <a:t>Education</a:t>
                      </a:r>
                      <a:endParaRPr lang="en-US" sz="1400" b="1" dirty="0">
                        <a:effectLst/>
                        <a:latin typeface="Cambria"/>
                        <a:ea typeface="MS Mincho"/>
                        <a:cs typeface="Times New Roman"/>
                      </a:endParaRPr>
                    </a:p>
                  </a:txBody>
                  <a:tcPr marL="68580" marR="68580" marT="0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effectLst/>
                        </a:rPr>
                        <a:t>Health and welfare</a:t>
                      </a:r>
                      <a:endParaRPr lang="en-US" sz="1400" b="1" dirty="0">
                        <a:effectLst/>
                        <a:latin typeface="Cambria"/>
                        <a:ea typeface="MS Mincho"/>
                        <a:cs typeface="Times New Roman"/>
                      </a:endParaRPr>
                    </a:p>
                  </a:txBody>
                  <a:tcPr marL="68580" marR="68580" marT="0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0" dirty="0">
                          <a:effectLst/>
                        </a:rPr>
                        <a:t>None</a:t>
                      </a:r>
                      <a:endParaRPr lang="en-US" sz="1400" b="0" dirty="0">
                        <a:effectLst/>
                        <a:latin typeface="Cambria"/>
                        <a:ea typeface="MS Mincho"/>
                        <a:cs typeface="Times New Roman"/>
                      </a:endParaRPr>
                    </a:p>
                  </a:txBody>
                  <a:tcPr marL="68580" marR="68580" marT="0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9371531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2200" b="1" dirty="0" smtClean="0"/>
              <a:t>Roma students (REF data):</a:t>
            </a:r>
            <a:endParaRPr lang="en-US" sz="22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b="1" dirty="0" smtClean="0"/>
              <a:t>STEM</a:t>
            </a:r>
            <a:r>
              <a:rPr lang="en-US" dirty="0" smtClean="0"/>
              <a:t>: Roma students with low parental level of education are underrepresented in case of BG, CZ, HU, MK, SK, UA, and overrepresented in RS. </a:t>
            </a:r>
          </a:p>
          <a:p>
            <a:pPr marL="114300" indent="0">
              <a:buNone/>
            </a:pPr>
            <a:endParaRPr lang="en-US" dirty="0" smtClean="0"/>
          </a:p>
          <a:p>
            <a:r>
              <a:rPr lang="en-US" b="1" dirty="0" smtClean="0"/>
              <a:t>Medical studies: </a:t>
            </a:r>
            <a:r>
              <a:rPr lang="en-US" dirty="0" smtClean="0"/>
              <a:t>Roma </a:t>
            </a:r>
            <a:r>
              <a:rPr lang="en-US" dirty="0"/>
              <a:t>students with low parental level of education are underrepresented in case </a:t>
            </a:r>
            <a:r>
              <a:rPr lang="en-US" dirty="0" smtClean="0"/>
              <a:t>of HU, RS, and UA.</a:t>
            </a:r>
            <a:endParaRPr lang="en-US" b="1" dirty="0" smtClean="0"/>
          </a:p>
          <a:p>
            <a:pPr marL="114300" indent="0">
              <a:buNone/>
            </a:pPr>
            <a:endParaRPr lang="en-US" dirty="0" smtClean="0"/>
          </a:p>
          <a:p>
            <a:r>
              <a:rPr lang="en-US" b="1" dirty="0" smtClean="0"/>
              <a:t>Humanities and arts:</a:t>
            </a:r>
            <a:r>
              <a:rPr lang="en-US" dirty="0" smtClean="0"/>
              <a:t> </a:t>
            </a:r>
            <a:r>
              <a:rPr lang="en-US" dirty="0"/>
              <a:t>Roma students with low parental level of education are </a:t>
            </a:r>
            <a:r>
              <a:rPr lang="en-US" dirty="0" smtClean="0"/>
              <a:t>overrepresented in </a:t>
            </a:r>
            <a:r>
              <a:rPr lang="en-US" dirty="0"/>
              <a:t>case </a:t>
            </a:r>
            <a:r>
              <a:rPr lang="en-US"/>
              <a:t>of </a:t>
            </a:r>
            <a:r>
              <a:rPr lang="en-US" smtClean="0"/>
              <a:t>HU </a:t>
            </a:r>
            <a:r>
              <a:rPr lang="en-US" dirty="0" smtClean="0"/>
              <a:t>and MK.</a:t>
            </a:r>
          </a:p>
          <a:p>
            <a:pPr marL="114300" indent="0">
              <a:buNone/>
            </a:pPr>
            <a:endParaRPr lang="en-US" dirty="0" smtClean="0"/>
          </a:p>
          <a:p>
            <a:r>
              <a:rPr lang="en-US" b="1" dirty="0" smtClean="0"/>
              <a:t>Education and pedagogy: </a:t>
            </a:r>
            <a:r>
              <a:rPr lang="en-US" dirty="0"/>
              <a:t>Roma students with low parental level of education are overrepresented in case of </a:t>
            </a:r>
            <a:r>
              <a:rPr lang="en-US" dirty="0" smtClean="0"/>
              <a:t>BG and MK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540527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57200" y="2209800"/>
            <a:ext cx="7543800" cy="1222375"/>
          </a:xfrm>
        </p:spPr>
        <p:txBody>
          <a:bodyPr/>
          <a:lstStyle/>
          <a:p>
            <a:r>
              <a:rPr lang="en-US" sz="1800" b="1" dirty="0"/>
              <a:t>Bachelor students' assessment of their chances on the national labor market (</a:t>
            </a:r>
            <a:r>
              <a:rPr lang="en-US" sz="1800" b="1" dirty="0" err="1"/>
              <a:t>Eurostudent</a:t>
            </a:r>
            <a:r>
              <a:rPr lang="en-US" sz="1800" b="1" dirty="0"/>
              <a:t> V)</a:t>
            </a:r>
            <a:endParaRPr lang="en-US" sz="1800" dirty="0"/>
          </a:p>
        </p:txBody>
      </p:sp>
    </p:spTree>
    <p:extLst>
      <p:ext uri="{BB962C8B-B14F-4D97-AF65-F5344CB8AC3E}">
        <p14:creationId xmlns:p14="http://schemas.microsoft.com/office/powerpoint/2010/main" val="17438842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1415472"/>
            <a:ext cx="8196807" cy="377767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6266271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" y="1371600"/>
            <a:ext cx="8228601" cy="3810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3416484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1295400"/>
            <a:ext cx="7870825" cy="36274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2587774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" y="1600200"/>
            <a:ext cx="7870825" cy="38655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1983068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09600" y="2514600"/>
            <a:ext cx="7543800" cy="762000"/>
          </a:xfrm>
        </p:spPr>
        <p:txBody>
          <a:bodyPr/>
          <a:lstStyle/>
          <a:p>
            <a:r>
              <a:rPr lang="en-US" sz="2200" b="1" dirty="0" smtClean="0">
                <a:latin typeface="Times New Roman" pitchFamily="18" charset="0"/>
                <a:cs typeface="Times New Roman" pitchFamily="18" charset="0"/>
              </a:rPr>
              <a:t>Higher education graduates’ employability by fields of studies</a:t>
            </a:r>
            <a:endParaRPr lang="en-US" sz="2200" b="1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46475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457200"/>
            <a:ext cx="8085033" cy="5715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6207495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" y="457200"/>
            <a:ext cx="8077200" cy="578159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2939123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304800"/>
            <a:ext cx="8153400" cy="603607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8437238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" y="533400"/>
            <a:ext cx="8024351" cy="5715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9137876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609600"/>
            <a:ext cx="8206702" cy="5410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6747229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381000"/>
            <a:ext cx="7848884" cy="5562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149146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025" y="1066800"/>
            <a:ext cx="8248501" cy="5181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9955190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" y="990600"/>
            <a:ext cx="7848600" cy="488682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2890082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Adjacency">
  <a:themeElements>
    <a:clrScheme name="Adjacency">
      <a:dk1>
        <a:srgbClr val="2F2B20"/>
      </a:dk1>
      <a:lt1>
        <a:srgbClr val="FFFFFF"/>
      </a:lt1>
      <a:dk2>
        <a:srgbClr val="675E47"/>
      </a:dk2>
      <a:lt2>
        <a:srgbClr val="DFDCB7"/>
      </a:lt2>
      <a:accent1>
        <a:srgbClr val="A9A57C"/>
      </a:accent1>
      <a:accent2>
        <a:srgbClr val="9CBEBD"/>
      </a:accent2>
      <a:accent3>
        <a:srgbClr val="D2CB6C"/>
      </a:accent3>
      <a:accent4>
        <a:srgbClr val="95A39D"/>
      </a:accent4>
      <a:accent5>
        <a:srgbClr val="C89F5D"/>
      </a:accent5>
      <a:accent6>
        <a:srgbClr val="B1A089"/>
      </a:accent6>
      <a:hlink>
        <a:srgbClr val="D25814"/>
      </a:hlink>
      <a:folHlink>
        <a:srgbClr val="849A0A"/>
      </a:folHlink>
    </a:clrScheme>
    <a:fontScheme name="Office">
      <a:majorFont>
        <a:latin typeface="Cambria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明朝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Adjacency">
      <a:fillStyleLst>
        <a:solidFill>
          <a:schemeClr val="phClr"/>
        </a:solidFill>
        <a:solidFill>
          <a:schemeClr val="phClr">
            <a:tint val="55000"/>
          </a:schemeClr>
        </a:solidFill>
        <a:solidFill>
          <a:schemeClr val="phClr"/>
        </a:solidFill>
      </a:fillStyleLst>
      <a:lnStyleLst>
        <a:ln w="12700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algn="bl" rotWithShape="0">
              <a:srgbClr val="000000">
                <a:alpha val="60000"/>
              </a:srgbClr>
            </a:outerShdw>
          </a:effectLst>
        </a:effectStyle>
        <a:effectStyle>
          <a:effectLst/>
          <a:scene3d>
            <a:camera prst="orthographicFront">
              <a:rot lat="0" lon="0" rev="0"/>
            </a:camera>
            <a:lightRig rig="brightRoom" dir="tl">
              <a:rot lat="0" lon="0" rev="1800000"/>
            </a:lightRig>
          </a:scene3d>
          <a:sp3d contourW="10160" prstMaterial="dkEdge">
            <a:bevelT w="38100" h="50800" prst="angle"/>
            <a:contourClr>
              <a:schemeClr val="phClr">
                <a:shade val="40000"/>
                <a:satMod val="15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</a:schemeClr>
            </a:gs>
            <a:gs pos="75000">
              <a:schemeClr val="phClr">
                <a:shade val="100000"/>
                <a:satMod val="115000"/>
              </a:schemeClr>
            </a:gs>
            <a:gs pos="100000">
              <a:schemeClr val="phClr">
                <a:shade val="70000"/>
                <a:satMod val="130000"/>
              </a:schemeClr>
            </a:gs>
          </a:gsLst>
          <a:path path="circle">
            <a:fillToRect l="20000" t="50000" r="100000" b="5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tint val="97000"/>
              </a:schemeClr>
              <a:schemeClr val="phClr">
                <a:shade val="96000"/>
              </a:schemeClr>
            </a:duotone>
          </a:blip>
          <a:tile tx="0" ty="0" sx="32000" sy="32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285</Words>
  <Application>Microsoft Office PowerPoint</Application>
  <PresentationFormat>On-screen Show (4:3)</PresentationFormat>
  <Paragraphs>43</Paragraphs>
  <Slides>26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26</vt:i4>
      </vt:variant>
    </vt:vector>
  </HeadingPairs>
  <TitlesOfParts>
    <vt:vector size="32" baseType="lpstr">
      <vt:lpstr>MS Mincho</vt:lpstr>
      <vt:lpstr>Arial</vt:lpstr>
      <vt:lpstr>Calibri</vt:lpstr>
      <vt:lpstr>Cambria</vt:lpstr>
      <vt:lpstr>Times New Roman</vt:lpstr>
      <vt:lpstr>Adjacency</vt:lpstr>
      <vt:lpstr>Choice of Field of Studies in Higher Education and Employment Prospects: The Case of Ethnic Roma Students in Eastern and South-Eastern Europe</vt:lpstr>
      <vt:lpstr>Implications for affirmative action programs</vt:lpstr>
      <vt:lpstr>Roma’s Access to Higher Education in Eastern and South-Eastern Europe and their Choice of Fields of Studies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Students’ Socio-Economic Background and their Access to Higher Education </vt:lpstr>
      <vt:lpstr>PowerPoint Presentation</vt:lpstr>
      <vt:lpstr>Roma students (REF data):</vt:lpstr>
      <vt:lpstr>Bachelor students' assessment of their chances on the national labor market (Eurostudent V)</vt:lpstr>
      <vt:lpstr>PowerPoint Presentation</vt:lpstr>
      <vt:lpstr>PowerPoint Presentation</vt:lpstr>
      <vt:lpstr>PowerPoint Presentation</vt:lpstr>
      <vt:lpstr>PowerPoint Presentation</vt:lpstr>
      <vt:lpstr>Higher education graduates’ employability by fields of studies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Does the Choice of Field of Studies in Higher Education Affect Students’ Employment Prospects? The Case of Ethnic Roma Students in Eastern and South-Eastern Europe</dc:title>
  <dc:creator>Tanja Jovanovic</dc:creator>
  <cp:lastModifiedBy>Heather Stanley</cp:lastModifiedBy>
  <cp:revision>29</cp:revision>
  <dcterms:created xsi:type="dcterms:W3CDTF">2006-08-16T00:00:00Z</dcterms:created>
  <dcterms:modified xsi:type="dcterms:W3CDTF">2015-09-30T13:57:15Z</dcterms:modified>
</cp:coreProperties>
</file>