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3"/>
  </p:notesMasterIdLst>
  <p:handoutMasterIdLst>
    <p:handoutMasterId r:id="rId24"/>
  </p:handoutMasterIdLst>
  <p:sldIdLst>
    <p:sldId id="256" r:id="rId10"/>
    <p:sldId id="299" r:id="rId11"/>
    <p:sldId id="305" r:id="rId12"/>
    <p:sldId id="307" r:id="rId13"/>
    <p:sldId id="306" r:id="rId14"/>
    <p:sldId id="311" r:id="rId15"/>
    <p:sldId id="309" r:id="rId16"/>
    <p:sldId id="308" r:id="rId17"/>
    <p:sldId id="310" r:id="rId18"/>
    <p:sldId id="313" r:id="rId19"/>
    <p:sldId id="312" r:id="rId20"/>
    <p:sldId id="314" r:id="rId21"/>
    <p:sldId id="28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4DDD"/>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61" autoAdjust="0"/>
    <p:restoredTop sz="94660" autoAdjust="0"/>
  </p:normalViewPr>
  <p:slideViewPr>
    <p:cSldViewPr snapToGrid="0" showGuides="1">
      <p:cViewPr varScale="1">
        <p:scale>
          <a:sx n="115" d="100"/>
          <a:sy n="115" d="100"/>
        </p:scale>
        <p:origin x="1356" y="108"/>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10/12/2018</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10/12/2018</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0CC1D15-B5DE-4BD5-A4FB-8CE7A139D482}" type="slidenum">
              <a:rPr lang="en-GB" smtClean="0"/>
              <a:t>13</a:t>
            </a:fld>
            <a:endParaRPr lang="en-GB" dirty="0"/>
          </a:p>
        </p:txBody>
      </p:sp>
    </p:spTree>
    <p:extLst>
      <p:ext uri="{BB962C8B-B14F-4D97-AF65-F5344CB8AC3E}">
        <p14:creationId xmlns:p14="http://schemas.microsoft.com/office/powerpoint/2010/main" val="252449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theme" Target="../theme/theme8.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theme" Target="../theme/theme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51TjyujvLxL._SX329_BO1,204,203,200_.jpg" TargetMode="External"/><Relationship Id="rId2" Type="http://schemas.openxmlformats.org/officeDocument/2006/relationships/image" Target="../media/image13.jpeg"/><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98adde5f-83d5-4b18-a2a1-126b883fd74c.jpg" TargetMode="External"/><Relationship Id="rId2" Type="http://schemas.openxmlformats.org/officeDocument/2006/relationships/image" Target="../media/image16.jpeg"/><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9.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featured-panel-umbrella-revolution-1.jpg" TargetMode="External"/><Relationship Id="rId2" Type="http://schemas.openxmlformats.org/officeDocument/2006/relationships/image" Target="../media/image19.jpeg"/><Relationship Id="rId1" Type="http://schemas.openxmlformats.org/officeDocument/2006/relationships/slideLayout" Target="../slideLayouts/slideLayout99.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9.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9.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97.xml"/><Relationship Id="rId5" Type="http://schemas.openxmlformats.org/officeDocument/2006/relationships/hyperlink" Target="https://www.facebook.com/groups/CHEERSussex/" TargetMode="External"/><Relationship Id="rId4" Type="http://schemas.openxmlformats.org/officeDocument/2006/relationships/hyperlink" Target="http://www.sussex.ac.uk/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1600" b="1" dirty="0"/>
              <a:t>Professor Louise Morley, Dr Daniel Leyton</a:t>
            </a:r>
            <a:r>
              <a:rPr lang="en-GB" sz="1600" b="1"/>
              <a:t>, </a:t>
            </a:r>
            <a:r>
              <a:rPr lang="en-GB" sz="1600" b="1"/>
              <a:t/>
            </a:r>
            <a:br>
              <a:rPr lang="en-GB" sz="1600" b="1"/>
            </a:br>
            <a:r>
              <a:rPr lang="en-GB" sz="1600" b="1" smtClean="0"/>
              <a:t>Professor </a:t>
            </a:r>
            <a:r>
              <a:rPr lang="en-GB" sz="1600" b="1" dirty="0"/>
              <a:t>Yumiko Hada and Yasser Kosbar</a:t>
            </a:r>
            <a:endParaRPr lang="sv-SE" sz="1600" b="1" dirty="0"/>
          </a:p>
          <a:p>
            <a:r>
              <a:rPr lang="en-GB" dirty="0"/>
              <a:t> </a:t>
            </a:r>
            <a:endParaRPr lang="sv-SE" dirty="0"/>
          </a:p>
          <a:p>
            <a:endParaRPr lang="en-GB" sz="2400" b="1" dirty="0"/>
          </a:p>
        </p:txBody>
      </p:sp>
      <p:sp>
        <p:nvSpPr>
          <p:cNvPr id="4" name="Title 3"/>
          <p:cNvSpPr>
            <a:spLocks noGrp="1"/>
          </p:cNvSpPr>
          <p:nvPr>
            <p:ph type="ctrTitle"/>
          </p:nvPr>
        </p:nvSpPr>
        <p:spPr>
          <a:xfrm>
            <a:off x="1142999" y="1009650"/>
            <a:ext cx="6858001" cy="1798843"/>
          </a:xfrm>
        </p:spPr>
        <p:txBody>
          <a:bodyPr>
            <a:noAutofit/>
          </a:bodyPr>
          <a:lstStyle/>
          <a:p>
            <a:r>
              <a:rPr lang="en-GB" sz="3200" b="1" dirty="0"/>
              <a:t>The Affective Economy of Internationalisation: Migrant Academics in and out of Japanese Higher Education</a:t>
            </a:r>
            <a:endParaRPr lang="sv-SE" sz="3200"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EBD3208-93E3-234D-86E5-3B4717A94A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9661" r="29661"/>
          <a:stretch>
            <a:fillRect/>
          </a:stretch>
        </p:blipFill>
        <p:spPr/>
      </p:pic>
      <p:sp>
        <p:nvSpPr>
          <p:cNvPr id="4" name="Title 3"/>
          <p:cNvSpPr>
            <a:spLocks noGrp="1"/>
          </p:cNvSpPr>
          <p:nvPr>
            <p:ph type="ctrTitle"/>
          </p:nvPr>
        </p:nvSpPr>
        <p:spPr>
          <a:xfrm>
            <a:off x="194235" y="1494118"/>
            <a:ext cx="4318000" cy="4706470"/>
          </a:xfrm>
        </p:spPr>
        <p:txBody>
          <a:bodyPr>
            <a:normAutofit/>
          </a:bodyPr>
          <a:lstStyle/>
          <a:p>
            <a:pPr algn="l"/>
            <a:r>
              <a:rPr lang="en-US" sz="2400" b="1" dirty="0">
                <a:latin typeface="+mn-lt"/>
              </a:rPr>
              <a:t/>
            </a:r>
            <a:br>
              <a:rPr lang="en-US" sz="2400" b="1" dirty="0">
                <a:latin typeface="+mn-lt"/>
              </a:rPr>
            </a:br>
            <a:r>
              <a:rPr lang="en-US" sz="2000" b="1" dirty="0"/>
              <a:t/>
            </a:r>
            <a:br>
              <a:rPr lang="en-US" sz="2000" b="1" dirty="0"/>
            </a:br>
            <a:endParaRPr lang="en-US" sz="2000" dirty="0"/>
          </a:p>
        </p:txBody>
      </p:sp>
      <p:sp>
        <p:nvSpPr>
          <p:cNvPr id="5" name="Subtitle 4"/>
          <p:cNvSpPr>
            <a:spLocks noGrp="1"/>
          </p:cNvSpPr>
          <p:nvPr>
            <p:ph type="subTitle" idx="1"/>
          </p:nvPr>
        </p:nvSpPr>
        <p:spPr/>
        <p:txBody>
          <a:bodyPr>
            <a:normAutofit fontScale="55000" lnSpcReduction="20000"/>
          </a:bodyPr>
          <a:lstStyle/>
          <a:p>
            <a:r>
              <a:rPr lang="en-US" sz="5400" b="1" dirty="0">
                <a:solidFill>
                  <a:srgbClr val="0000FF"/>
                </a:solidFill>
              </a:rPr>
              <a:t>Internationalisation and Migrant Academics: </a:t>
            </a:r>
            <a:r>
              <a:rPr lang="en-US" b="1" dirty="0">
                <a:solidFill>
                  <a:srgbClr val="0000FF"/>
                </a:solidFill>
              </a:rPr>
              <a:t>Provocations?</a:t>
            </a: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5109091"/>
          </a:xfrm>
          <a:prstGeom prst="rect">
            <a:avLst/>
          </a:prstGeom>
        </p:spPr>
        <p:txBody>
          <a:bodyPr wrap="square">
            <a:spAutoFit/>
          </a:bodyPr>
          <a:lstStyle/>
          <a:p>
            <a:r>
              <a:rPr lang="en-GB" sz="1600" b="1" dirty="0">
                <a:solidFill>
                  <a:srgbClr val="114DDD"/>
                </a:solidFill>
                <a:ea typeface="Times New Roman" panose="02020603050405020304" pitchFamily="18" charset="0"/>
              </a:rPr>
              <a:t>Internationalisation: </a:t>
            </a:r>
            <a:endParaRPr lang="en-GB" sz="1600" dirty="0">
              <a:solidFill>
                <a:srgbClr val="000000"/>
              </a:solidFill>
              <a:ea typeface="Times New Roman" panose="02020603050405020304" pitchFamily="18" charset="0"/>
            </a:endParaRPr>
          </a:p>
          <a:p>
            <a:pPr marL="285750" indent="-285750">
              <a:buClr>
                <a:srgbClr val="114DDD"/>
              </a:buClr>
              <a:buFont typeface="Arial" panose="020B0604020202020204" pitchFamily="34" charset="0"/>
              <a:buChar char="•"/>
            </a:pPr>
            <a:r>
              <a:rPr lang="en-GB" sz="1600" b="1" dirty="0">
                <a:solidFill>
                  <a:schemeClr val="bg1"/>
                </a:solidFill>
              </a:rPr>
              <a:t>Glamorised/ Imagined virtuous flows of knowledge production/ exchange. </a:t>
            </a:r>
          </a:p>
          <a:p>
            <a:pPr>
              <a:buClr>
                <a:srgbClr val="114DDD"/>
              </a:buClr>
            </a:pPr>
            <a:r>
              <a:rPr lang="en-GB" sz="1600" b="1" dirty="0">
                <a:solidFill>
                  <a:srgbClr val="114DDD"/>
                </a:solidFill>
                <a:ea typeface="Times New Roman" panose="02020603050405020304" pitchFamily="18" charset="0"/>
              </a:rPr>
              <a:t>A</a:t>
            </a:r>
            <a:r>
              <a:rPr lang="en-GB" sz="1600" b="1" dirty="0">
                <a:solidFill>
                  <a:srgbClr val="114DDD"/>
                </a:solidFill>
              </a:rPr>
              <a:t>ssemblage of:</a:t>
            </a:r>
          </a:p>
          <a:p>
            <a:pPr marL="285750" indent="-285750">
              <a:buClr>
                <a:srgbClr val="114DDD"/>
              </a:buClr>
              <a:buFont typeface="Arial" panose="020B0604020202020204" pitchFamily="34" charset="0"/>
              <a:buChar char="•"/>
            </a:pPr>
            <a:r>
              <a:rPr lang="en-GB" sz="1600" b="1" dirty="0">
                <a:solidFill>
                  <a:schemeClr val="bg1"/>
                </a:solidFill>
              </a:rPr>
              <a:t>Detraditionalization</a:t>
            </a:r>
          </a:p>
          <a:p>
            <a:pPr marL="285750" indent="-285750">
              <a:buClr>
                <a:srgbClr val="114DDD"/>
              </a:buClr>
              <a:buFont typeface="Arial" panose="020B0604020202020204" pitchFamily="34" charset="0"/>
              <a:buChar char="•"/>
            </a:pPr>
            <a:r>
              <a:rPr lang="en-GB" sz="1600" b="1" dirty="0">
                <a:solidFill>
                  <a:schemeClr val="bg1"/>
                </a:solidFill>
              </a:rPr>
              <a:t>Expansiveness</a:t>
            </a:r>
          </a:p>
          <a:p>
            <a:pPr marL="285750" indent="-285750">
              <a:buClr>
                <a:srgbClr val="114DDD"/>
              </a:buClr>
              <a:buFont typeface="Arial" panose="020B0604020202020204" pitchFamily="34" charset="0"/>
              <a:buChar char="•"/>
            </a:pPr>
            <a:r>
              <a:rPr lang="en-GB" sz="1600" b="1" dirty="0">
                <a:solidFill>
                  <a:schemeClr val="bg1"/>
                </a:solidFill>
              </a:rPr>
              <a:t>Opportunity</a:t>
            </a:r>
          </a:p>
          <a:p>
            <a:pPr marL="285750" indent="-285750">
              <a:buClr>
                <a:srgbClr val="114DDD"/>
              </a:buClr>
              <a:buFont typeface="Arial" panose="020B0604020202020204" pitchFamily="34" charset="0"/>
              <a:buChar char="•"/>
            </a:pPr>
            <a:r>
              <a:rPr lang="en-GB" sz="1600" b="1" dirty="0">
                <a:solidFill>
                  <a:schemeClr val="bg1"/>
                </a:solidFill>
              </a:rPr>
              <a:t>Linguistic imperialism</a:t>
            </a:r>
          </a:p>
          <a:p>
            <a:pPr marL="285750" indent="-285750">
              <a:buClr>
                <a:srgbClr val="114DDD"/>
              </a:buClr>
              <a:buFont typeface="Arial" panose="020B0604020202020204" pitchFamily="34" charset="0"/>
              <a:buChar char="•"/>
            </a:pPr>
            <a:r>
              <a:rPr lang="en-GB" sz="1600" b="1" dirty="0">
                <a:solidFill>
                  <a:schemeClr val="bg1"/>
                </a:solidFill>
              </a:rPr>
              <a:t>Knowledge capitalism</a:t>
            </a:r>
          </a:p>
          <a:p>
            <a:pPr marL="285750" indent="-285750">
              <a:buClr>
                <a:srgbClr val="114DDD"/>
              </a:buClr>
              <a:buFont typeface="Arial" panose="020B0604020202020204" pitchFamily="34" charset="0"/>
              <a:buChar char="•"/>
            </a:pPr>
            <a:r>
              <a:rPr lang="en-GB" sz="1600" b="1" dirty="0">
                <a:solidFill>
                  <a:schemeClr val="bg1"/>
                </a:solidFill>
              </a:rPr>
              <a:t>Market dominance </a:t>
            </a:r>
          </a:p>
          <a:p>
            <a:pPr marL="285750" indent="-285750">
              <a:buClr>
                <a:srgbClr val="114DDD"/>
              </a:buClr>
              <a:buFont typeface="Arial" panose="020B0604020202020204" pitchFamily="34" charset="0"/>
              <a:buChar char="•"/>
            </a:pPr>
            <a:r>
              <a:rPr lang="en-GB" sz="1600" b="1" dirty="0">
                <a:solidFill>
                  <a:schemeClr val="bg1"/>
                </a:solidFill>
              </a:rPr>
              <a:t>Commodification/ Disposability</a:t>
            </a:r>
          </a:p>
          <a:p>
            <a:pPr>
              <a:buClr>
                <a:srgbClr val="114DDD"/>
              </a:buClr>
            </a:pPr>
            <a:endParaRPr lang="en-GB" sz="1600" b="1" dirty="0">
              <a:solidFill>
                <a:schemeClr val="bg1"/>
              </a:solidFill>
            </a:endParaRPr>
          </a:p>
          <a:p>
            <a:pPr marL="285750" indent="-285750">
              <a:buClr>
                <a:srgbClr val="114DDD"/>
              </a:buClr>
              <a:buFont typeface="Arial" panose="020B0604020202020204" pitchFamily="34" charset="0"/>
              <a:buChar char="•"/>
            </a:pPr>
            <a:r>
              <a:rPr lang="en-GB" sz="1600" b="1" dirty="0">
                <a:solidFill>
                  <a:schemeClr val="bg1"/>
                </a:solidFill>
              </a:rPr>
              <a:t>Container for multiple aspirations, anxieties, and affordances. </a:t>
            </a:r>
          </a:p>
          <a:p>
            <a:r>
              <a:rPr lang="en-GB" sz="1600" b="1" dirty="0"/>
              <a:t> </a:t>
            </a:r>
            <a:endParaRPr lang="sv-SE" sz="1600" dirty="0"/>
          </a:p>
          <a:p>
            <a:pPr marL="285750" indent="-285750">
              <a:buClr>
                <a:srgbClr val="114DDD"/>
              </a:buClr>
              <a:buFont typeface="Arial" panose="020B0604020202020204" pitchFamily="34" charset="0"/>
              <a:buChar char="•"/>
            </a:pPr>
            <a:r>
              <a:rPr lang="en-GB" sz="1600" b="1" dirty="0">
                <a:solidFill>
                  <a:schemeClr val="bg1"/>
                </a:solidFill>
              </a:rPr>
              <a:t>Policy paradigm with performative effects</a:t>
            </a:r>
            <a:r>
              <a:rPr lang="en-GB" sz="1600" dirty="0">
                <a:solidFill>
                  <a:schemeClr val="bg1"/>
                </a:solidFill>
              </a:rPr>
              <a:t>.</a:t>
            </a:r>
            <a:r>
              <a:rPr lang="sv-SE" sz="1600" dirty="0">
                <a:solidFill>
                  <a:schemeClr val="bg1"/>
                </a:solidFill>
              </a:rPr>
              <a:t> </a:t>
            </a:r>
            <a:endParaRPr lang="en-GB" sz="1600" b="1" dirty="0">
              <a:solidFill>
                <a:schemeClr val="bg1"/>
              </a:solidFill>
            </a:endParaRPr>
          </a:p>
          <a:p>
            <a:pPr marL="285750" indent="-285750">
              <a:buClr>
                <a:srgbClr val="114DDD"/>
              </a:buClr>
              <a:buFont typeface="Arial" panose="020B0604020202020204" pitchFamily="34" charset="0"/>
              <a:buChar char="•"/>
            </a:pPr>
            <a:endParaRPr lang="en-GB" b="1" dirty="0">
              <a:solidFill>
                <a:schemeClr val="bg1"/>
              </a:solidFill>
            </a:endParaRPr>
          </a:p>
          <a:p>
            <a:endParaRPr lang="en-GB" b="1" dirty="0">
              <a:solidFill>
                <a:schemeClr val="bg1"/>
              </a:solidFill>
              <a:ea typeface="Times New Roman" panose="02020603050405020304" pitchFamily="18" charset="0"/>
            </a:endParaRPr>
          </a:p>
          <a:p>
            <a:endParaRPr lang="en-GB" dirty="0">
              <a:solidFill>
                <a:schemeClr val="bg1"/>
              </a:solidFill>
            </a:endParaRPr>
          </a:p>
        </p:txBody>
      </p:sp>
    </p:spTree>
    <p:extLst>
      <p:ext uri="{BB962C8B-B14F-4D97-AF65-F5344CB8AC3E}">
        <p14:creationId xmlns:p14="http://schemas.microsoft.com/office/powerpoint/2010/main" val="4268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strips(down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strips(down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strips(downLeft)">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strips(downLeft)">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strips(downLeft)">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strips(downLeft)">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strips(downLeft)">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strips(downLeft)">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Effect transition="in" filter="strips(downLeft)">
                                      <p:cBhvr>
                                        <p:cTn id="57" dur="500"/>
                                        <p:tgtEl>
                                          <p:spTgt spid="2">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2">
                                            <p:txEl>
                                              <p:pRg st="13" end="13"/>
                                            </p:txEl>
                                          </p:spTgt>
                                        </p:tgtEl>
                                        <p:attrNameLst>
                                          <p:attrName>style.visibility</p:attrName>
                                        </p:attrNameLst>
                                      </p:cBhvr>
                                      <p:to>
                                        <p:strVal val="visible"/>
                                      </p:to>
                                    </p:set>
                                    <p:animEffect transition="in" filter="strips(downLeft)">
                                      <p:cBhvr>
                                        <p:cTn id="62" dur="500"/>
                                        <p:tgtEl>
                                          <p:spTgt spid="2">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strips(downLeft)">
                                      <p:cBhvr>
                                        <p:cTn id="6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5DB22253-ABFF-CB4E-B7AD-E4B298C21FD0}"/>
              </a:ext>
            </a:extLst>
          </p:cNvPr>
          <p:cNvSpPr>
            <a:spLocks noGrp="1"/>
          </p:cNvSpPr>
          <p:nvPr>
            <p:ph type="body" sz="quarter" idx="11"/>
          </p:nvPr>
        </p:nvSpPr>
        <p:spPr>
          <a:xfrm>
            <a:off x="4531106" y="1143514"/>
            <a:ext cx="4612894" cy="5314435"/>
          </a:xfrm>
        </p:spPr>
        <p:txBody>
          <a:bodyPr>
            <a:noAutofit/>
          </a:bodyPr>
          <a:lstStyle/>
          <a:p>
            <a:pPr marL="171450" indent="-171450" algn="l">
              <a:buClr>
                <a:srgbClr val="114DDD"/>
              </a:buClr>
              <a:buFont typeface="Arial" panose="020B0604020202020204" pitchFamily="34" charset="0"/>
              <a:buChar char="•"/>
            </a:pPr>
            <a:r>
              <a:rPr lang="en-GB" sz="2400" b="1" dirty="0"/>
              <a:t>Motivations, narratives and emerging subjectivities of internationalised academics.</a:t>
            </a:r>
          </a:p>
          <a:p>
            <a:pPr algn="l">
              <a:buClr>
                <a:srgbClr val="114DDD"/>
              </a:buClr>
            </a:pPr>
            <a:endParaRPr lang="en-GB" sz="2400" b="1" dirty="0"/>
          </a:p>
          <a:p>
            <a:pPr marL="171450" indent="-171450" algn="l">
              <a:buClr>
                <a:srgbClr val="114DDD"/>
              </a:buClr>
              <a:buFont typeface="Arial" panose="020B0604020202020204" pitchFamily="34" charset="0"/>
              <a:buChar char="•"/>
            </a:pPr>
            <a:r>
              <a:rPr lang="en-GB" sz="2400" b="1" dirty="0"/>
              <a:t>Gendered, racialised, epistemic and affective inequalities constituting academic mobility. </a:t>
            </a:r>
          </a:p>
          <a:p>
            <a:pPr algn="l">
              <a:buClr>
                <a:srgbClr val="114DDD"/>
              </a:buClr>
            </a:pPr>
            <a:endParaRPr lang="en-GB" sz="2400" b="1" dirty="0"/>
          </a:p>
          <a:p>
            <a:pPr marL="171450" indent="-171450" algn="l">
              <a:buClr>
                <a:srgbClr val="114DDD"/>
              </a:buClr>
              <a:buFont typeface="Arial" panose="020B0604020202020204" pitchFamily="34" charset="0"/>
              <a:buChar char="•"/>
            </a:pPr>
            <a:r>
              <a:rPr lang="en-GB" sz="2400" b="1" dirty="0"/>
              <a:t>Who is the Ideal International Subject?</a:t>
            </a:r>
          </a:p>
          <a:p>
            <a:pPr algn="l">
              <a:buClr>
                <a:srgbClr val="114DDD"/>
              </a:buClr>
            </a:pPr>
            <a:endParaRPr lang="sv-SE" sz="2400" b="1" dirty="0"/>
          </a:p>
        </p:txBody>
      </p:sp>
      <p:sp>
        <p:nvSpPr>
          <p:cNvPr id="14" name="Subtitle 13">
            <a:extLst>
              <a:ext uri="{FF2B5EF4-FFF2-40B4-BE49-F238E27FC236}">
                <a16:creationId xmlns:a16="http://schemas.microsoft.com/office/drawing/2014/main" id="{2A077F9E-EAB8-ED43-8D21-83C356EB9206}"/>
              </a:ext>
            </a:extLst>
          </p:cNvPr>
          <p:cNvSpPr>
            <a:spLocks noGrp="1"/>
          </p:cNvSpPr>
          <p:nvPr>
            <p:ph type="subTitle" idx="1"/>
          </p:nvPr>
        </p:nvSpPr>
        <p:spPr/>
        <p:txBody>
          <a:bodyPr>
            <a:normAutofit fontScale="62500" lnSpcReduction="20000"/>
          </a:bodyPr>
          <a:lstStyle/>
          <a:p>
            <a:r>
              <a:rPr lang="sv-SE" b="1" dirty="0">
                <a:solidFill>
                  <a:srgbClr val="114DDD"/>
                </a:solidFill>
              </a:rPr>
              <a:t>Shadows and Silences in the Internationalisation Policyscape</a:t>
            </a:r>
          </a:p>
        </p:txBody>
      </p:sp>
      <p:pic>
        <p:nvPicPr>
          <p:cNvPr id="3" name="Picture Placeholder 2">
            <a:extLst>
              <a:ext uri="{FF2B5EF4-FFF2-40B4-BE49-F238E27FC236}">
                <a16:creationId xmlns:a16="http://schemas.microsoft.com/office/drawing/2014/main" id="{DA3C8A84-9728-EF4F-A8A7-D3558502AED5}"/>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5492" r="25492"/>
          <a:stretch>
            <a:fillRect/>
          </a:stretch>
        </p:blipFill>
        <p:spPr/>
      </p:pic>
    </p:spTree>
    <p:extLst>
      <p:ext uri="{BB962C8B-B14F-4D97-AF65-F5344CB8AC3E}">
        <p14:creationId xmlns:p14="http://schemas.microsoft.com/office/powerpoint/2010/main" val="69971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strips(downLeft)">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strips(downLeft)">
                                      <p:cBhvr>
                                        <p:cTn id="12" dur="500"/>
                                        <p:tgtEl>
                                          <p:spTgt spid="1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animEffect transition="in" filter="strips(downLeft)">
                                      <p:cBhvr>
                                        <p:cTn id="17" dur="5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038E3C9-43CC-584E-9A26-3734A3FC06AE}"/>
              </a:ext>
            </a:extLst>
          </p:cNvPr>
          <p:cNvSpPr>
            <a:spLocks noGrp="1"/>
          </p:cNvSpPr>
          <p:nvPr>
            <p:ph type="pic" sz="quarter" idx="10"/>
          </p:nvPr>
        </p:nvSpPr>
        <p:spPr/>
      </p:sp>
      <p:sp>
        <p:nvSpPr>
          <p:cNvPr id="3" name="Text Placeholder 2">
            <a:extLst>
              <a:ext uri="{FF2B5EF4-FFF2-40B4-BE49-F238E27FC236}">
                <a16:creationId xmlns:a16="http://schemas.microsoft.com/office/drawing/2014/main" id="{1E0B363D-CDC2-ED45-8D9B-677DD30A6D1E}"/>
              </a:ext>
            </a:extLst>
          </p:cNvPr>
          <p:cNvSpPr>
            <a:spLocks noGrp="1"/>
          </p:cNvSpPr>
          <p:nvPr>
            <p:ph type="body" sz="quarter" idx="11"/>
          </p:nvPr>
        </p:nvSpPr>
        <p:spPr>
          <a:xfrm>
            <a:off x="4754880" y="1565911"/>
            <a:ext cx="4217670" cy="4229099"/>
          </a:xfrm>
        </p:spPr>
        <p:txBody>
          <a:bodyPr>
            <a:normAutofit lnSpcReduction="10000"/>
          </a:bodyPr>
          <a:lstStyle/>
          <a:p>
            <a:pPr marL="171450" indent="-171450" algn="l">
              <a:buClr>
                <a:srgbClr val="114DDD"/>
              </a:buClr>
              <a:buFont typeface="Arial" panose="020B0604020202020204" pitchFamily="34" charset="0"/>
              <a:buChar char="•"/>
            </a:pPr>
            <a:r>
              <a:rPr lang="en-GB" sz="1800" b="1" dirty="0"/>
              <a:t>Human capital to attract more international students/ marketing enhancers/ disposable labour.</a:t>
            </a:r>
          </a:p>
          <a:p>
            <a:pPr marL="171450" indent="-171450" algn="l">
              <a:buClr>
                <a:srgbClr val="114DDD"/>
              </a:buClr>
              <a:buFont typeface="Arial" panose="020B0604020202020204" pitchFamily="34" charset="0"/>
              <a:buChar char="•"/>
            </a:pPr>
            <a:r>
              <a:rPr lang="en-GB" sz="1800" b="1" dirty="0"/>
              <a:t>Policy discourses represented as a pleasurable formation. </a:t>
            </a:r>
          </a:p>
          <a:p>
            <a:pPr marL="285750" indent="-285750" algn="l">
              <a:buClr>
                <a:srgbClr val="114DDD"/>
              </a:buClr>
              <a:buFont typeface="Wingdings" pitchFamily="2" charset="2"/>
              <a:buChar char="ü"/>
            </a:pPr>
            <a:r>
              <a:rPr lang="en-GB" sz="1800" b="1" dirty="0"/>
              <a:t>Multiculturalism/ Prejudice Reduction/ Soft Power </a:t>
            </a:r>
          </a:p>
          <a:p>
            <a:pPr marL="285750" indent="-285750" algn="l">
              <a:buClr>
                <a:srgbClr val="114DDD"/>
              </a:buClr>
              <a:buFont typeface="Wingdings" pitchFamily="2" charset="2"/>
              <a:buChar char="ü"/>
            </a:pPr>
            <a:r>
              <a:rPr lang="en-GB" sz="1800" b="1" dirty="0"/>
              <a:t>Competitiveness </a:t>
            </a:r>
          </a:p>
          <a:p>
            <a:pPr marL="285750" indent="-285750" algn="l">
              <a:buClr>
                <a:srgbClr val="114DDD"/>
              </a:buClr>
              <a:buFont typeface="Wingdings" pitchFamily="2" charset="2"/>
              <a:buChar char="ü"/>
            </a:pPr>
            <a:r>
              <a:rPr lang="en-GB" sz="1800" b="1" dirty="0"/>
              <a:t>Prestige </a:t>
            </a:r>
          </a:p>
          <a:p>
            <a:pPr marL="285750" indent="-285750" algn="l">
              <a:buClr>
                <a:srgbClr val="114DDD"/>
              </a:buClr>
              <a:buFont typeface="Wingdings" pitchFamily="2" charset="2"/>
              <a:buChar char="ü"/>
            </a:pPr>
            <a:r>
              <a:rPr lang="en-GB" sz="1800" b="1" dirty="0"/>
              <a:t>Cosmopolitanism </a:t>
            </a:r>
          </a:p>
          <a:p>
            <a:pPr marL="285750" indent="-285750" algn="l">
              <a:buClr>
                <a:srgbClr val="114DDD"/>
              </a:buClr>
              <a:buFont typeface="Wingdings" pitchFamily="2" charset="2"/>
              <a:buChar char="ü"/>
            </a:pPr>
            <a:r>
              <a:rPr lang="en-GB" sz="1800" b="1" dirty="0"/>
              <a:t>Global orientation</a:t>
            </a:r>
          </a:p>
          <a:p>
            <a:pPr marL="285750" indent="-285750" algn="l">
              <a:buClr>
                <a:srgbClr val="114DDD"/>
              </a:buClr>
              <a:buFont typeface="Wingdings" pitchFamily="2" charset="2"/>
              <a:buChar char="ü"/>
            </a:pPr>
            <a:r>
              <a:rPr lang="en-GB" sz="1800" b="1" dirty="0"/>
              <a:t>Added employability value</a:t>
            </a:r>
          </a:p>
          <a:p>
            <a:pPr marL="171450" indent="-171450" algn="l">
              <a:buClr>
                <a:srgbClr val="114DDD"/>
              </a:buClr>
              <a:buFont typeface="Arial" panose="020B0604020202020204" pitchFamily="34" charset="0"/>
              <a:buChar char="•"/>
            </a:pPr>
            <a:r>
              <a:rPr lang="en-GB" sz="1800" b="1" dirty="0"/>
              <a:t>Affect embedded in policy formation e.g. fear, anxiety, shame.</a:t>
            </a:r>
            <a:endParaRPr lang="sv-SE" sz="1800" b="1" dirty="0"/>
          </a:p>
          <a:p>
            <a:endParaRPr lang="sv-SE" dirty="0"/>
          </a:p>
        </p:txBody>
      </p:sp>
      <p:sp>
        <p:nvSpPr>
          <p:cNvPr id="4" name="Subtitle 3">
            <a:extLst>
              <a:ext uri="{FF2B5EF4-FFF2-40B4-BE49-F238E27FC236}">
                <a16:creationId xmlns:a16="http://schemas.microsoft.com/office/drawing/2014/main" id="{00007845-54CE-DB41-9B5D-79F8BA88A199}"/>
              </a:ext>
            </a:extLst>
          </p:cNvPr>
          <p:cNvSpPr>
            <a:spLocks noGrp="1"/>
          </p:cNvSpPr>
          <p:nvPr>
            <p:ph type="subTitle" idx="1"/>
          </p:nvPr>
        </p:nvSpPr>
        <p:spPr/>
        <p:txBody>
          <a:bodyPr>
            <a:normAutofit fontScale="62500" lnSpcReduction="20000"/>
          </a:bodyPr>
          <a:lstStyle/>
          <a:p>
            <a:r>
              <a:rPr lang="en-GB" b="1" dirty="0"/>
              <a:t>Commodification and Clusters of Promises?</a:t>
            </a:r>
            <a:endParaRPr lang="sv-SE" b="1" dirty="0"/>
          </a:p>
        </p:txBody>
      </p:sp>
      <p:sp>
        <p:nvSpPr>
          <p:cNvPr id="5" name="Rectangle 2">
            <a:extLst>
              <a:ext uri="{FF2B5EF4-FFF2-40B4-BE49-F238E27FC236}">
                <a16:creationId xmlns:a16="http://schemas.microsoft.com/office/drawing/2014/main" id="{09CC4124-AA87-9A44-B337-B20B4B5292B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dirty="0"/>
          </a:p>
        </p:txBody>
      </p:sp>
      <p:pic>
        <p:nvPicPr>
          <p:cNvPr id="2049" name="Picture 23" descr="/var/folders/pj/jf87lvcx1mv9rlvks4w0n0gc000byl/T/com.microsoft.Word/WebArchiveCopyPasteTempFiles/51TjyujvLxL._SX329_BO1,204,203,200_.jpg">
            <a:extLst>
              <a:ext uri="{FF2B5EF4-FFF2-40B4-BE49-F238E27FC236}">
                <a16:creationId xmlns:a16="http://schemas.microsoft.com/office/drawing/2014/main" id="{FB16783B-7984-BD4A-98B2-4451642DE84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8898" y="1424845"/>
            <a:ext cx="4483102" cy="543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99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2C2438-E300-9347-9FCB-E1CC59EDDF89}"/>
              </a:ext>
            </a:extLst>
          </p:cNvPr>
          <p:cNvSpPr>
            <a:spLocks noGrp="1"/>
          </p:cNvSpPr>
          <p:nvPr>
            <p:ph type="body" sz="quarter" idx="11"/>
          </p:nvPr>
        </p:nvSpPr>
        <p:spPr>
          <a:xfrm>
            <a:off x="4663440" y="1436275"/>
            <a:ext cx="4297680" cy="5325259"/>
          </a:xfrm>
        </p:spPr>
        <p:txBody>
          <a:bodyPr>
            <a:normAutofit fontScale="70000" lnSpcReduction="20000"/>
          </a:bodyPr>
          <a:lstStyle/>
          <a:p>
            <a:pPr marL="342900" indent="-342900" algn="l">
              <a:buClr>
                <a:srgbClr val="114DDD"/>
              </a:buClr>
              <a:buFont typeface="Arial" panose="020B0604020202020204" pitchFamily="34" charset="0"/>
              <a:buChar char="•"/>
            </a:pPr>
            <a:r>
              <a:rPr lang="en-GB" sz="2000" b="1" dirty="0"/>
              <a:t>Interview data gathered in </a:t>
            </a:r>
            <a:r>
              <a:rPr lang="en-GB" sz="2000" b="1" dirty="0">
                <a:solidFill>
                  <a:srgbClr val="114DDD"/>
                </a:solidFill>
              </a:rPr>
              <a:t>15 </a:t>
            </a:r>
            <a:r>
              <a:rPr lang="en-GB" sz="2000" b="1" dirty="0"/>
              <a:t>private, </a:t>
            </a:r>
            <a:r>
              <a:rPr lang="en-GB" sz="2000" b="1" dirty="0">
                <a:solidFill>
                  <a:srgbClr val="114DDD"/>
                </a:solidFill>
              </a:rPr>
              <a:t>5 </a:t>
            </a:r>
            <a:r>
              <a:rPr lang="en-GB" sz="2000" b="1" dirty="0"/>
              <a:t>national  and </a:t>
            </a:r>
            <a:r>
              <a:rPr lang="en-GB" sz="2000" b="1" dirty="0">
                <a:solidFill>
                  <a:srgbClr val="114DDD"/>
                </a:solidFill>
              </a:rPr>
              <a:t>8</a:t>
            </a:r>
            <a:r>
              <a:rPr lang="en-GB" sz="2000" b="1" dirty="0"/>
              <a:t> public universities in Japan with </a:t>
            </a:r>
            <a:r>
              <a:rPr lang="en-GB" sz="2000" b="1" dirty="0">
                <a:solidFill>
                  <a:srgbClr val="114DDD"/>
                </a:solidFill>
              </a:rPr>
              <a:t>34</a:t>
            </a:r>
            <a:r>
              <a:rPr lang="en-GB" sz="2000" b="1" dirty="0"/>
              <a:t> migrant academics  (10 women and 24 men). </a:t>
            </a:r>
          </a:p>
          <a:p>
            <a:pPr marL="342900" indent="-342900" algn="l">
              <a:buClr>
                <a:srgbClr val="114DDD"/>
              </a:buClr>
              <a:buFont typeface="Arial" panose="020B0604020202020204" pitchFamily="34" charset="0"/>
              <a:buChar char="•"/>
            </a:pPr>
            <a:r>
              <a:rPr lang="en-GB" sz="2000" b="1" dirty="0">
                <a:solidFill>
                  <a:srgbClr val="114DDD"/>
                </a:solidFill>
              </a:rPr>
              <a:t>25</a:t>
            </a:r>
            <a:r>
              <a:rPr lang="en-GB" sz="2000" b="1" dirty="0"/>
              <a:t> were incoming from Australia, China, France, Germany, India, Nigeria, the Philippines, South Korea, the UK, and the USA, and </a:t>
            </a:r>
            <a:r>
              <a:rPr lang="en-GB" sz="2000" b="1" dirty="0">
                <a:solidFill>
                  <a:srgbClr val="114DDD"/>
                </a:solidFill>
              </a:rPr>
              <a:t>9 </a:t>
            </a:r>
            <a:r>
              <a:rPr lang="en-GB" sz="2000" b="1" dirty="0"/>
              <a:t>were Japanese who had worked in Canada, Germany, the UK, The USA.</a:t>
            </a:r>
            <a:endParaRPr lang="en-GB" sz="2000" b="1" dirty="0">
              <a:solidFill>
                <a:srgbClr val="FF0000"/>
              </a:solidFill>
            </a:endParaRPr>
          </a:p>
          <a:p>
            <a:pPr marL="342900" indent="-342900" algn="l">
              <a:buClr>
                <a:srgbClr val="114DDD"/>
              </a:buClr>
              <a:buFont typeface="Arial" panose="020B0604020202020204" pitchFamily="34" charset="0"/>
              <a:buChar char="•"/>
            </a:pPr>
            <a:r>
              <a:rPr lang="en-GB" sz="2000" b="1" dirty="0"/>
              <a:t>Questions: what was driving the internationalisation policy agenda in Japan, how it was being implemented; their personal, professional and academic experiences as migrant academics.</a:t>
            </a:r>
            <a:endParaRPr lang="en-GB" sz="2000" b="1" dirty="0">
              <a:solidFill>
                <a:srgbClr val="FF0000"/>
              </a:solidFill>
            </a:endParaRPr>
          </a:p>
          <a:p>
            <a:pPr algn="l">
              <a:buClr>
                <a:srgbClr val="114DDD"/>
              </a:buClr>
            </a:pPr>
            <a:r>
              <a:rPr lang="en-GB" sz="2000" b="1" dirty="0">
                <a:solidFill>
                  <a:srgbClr val="114DDD"/>
                </a:solidFill>
              </a:rPr>
              <a:t>Don’t Believe:</a:t>
            </a:r>
          </a:p>
          <a:p>
            <a:pPr marL="342900" indent="-342900" algn="l">
              <a:buClr>
                <a:srgbClr val="114DDD"/>
              </a:buClr>
              <a:buFont typeface="Arial" panose="020B0604020202020204" pitchFamily="34" charset="0"/>
              <a:buChar char="•"/>
            </a:pPr>
            <a:r>
              <a:rPr lang="en-GB" sz="2000" b="1" dirty="0"/>
              <a:t>An authentic subject is buried beneath the overload of quantification that will surface given the ‘right’ questions, probes and cues. </a:t>
            </a:r>
          </a:p>
          <a:p>
            <a:pPr marL="342900" indent="-342900" algn="l">
              <a:buClr>
                <a:srgbClr val="114DDD"/>
              </a:buClr>
              <a:buFont typeface="Arial" panose="020B0604020202020204" pitchFamily="34" charset="0"/>
              <a:buChar char="•"/>
            </a:pPr>
            <a:r>
              <a:rPr lang="en-GB" sz="2000" b="1" dirty="0"/>
              <a:t>There is a ‘truth’ about academic mobility. </a:t>
            </a:r>
          </a:p>
          <a:p>
            <a:pPr algn="l">
              <a:buClr>
                <a:srgbClr val="114DDD"/>
              </a:buClr>
            </a:pPr>
            <a:r>
              <a:rPr lang="en-GB" sz="2000" b="1" dirty="0">
                <a:solidFill>
                  <a:srgbClr val="114DDD"/>
                </a:solidFill>
              </a:rPr>
              <a:t>Do Believe</a:t>
            </a:r>
          </a:p>
          <a:p>
            <a:pPr marL="342900" indent="-342900" algn="l">
              <a:buClr>
                <a:srgbClr val="114DDD"/>
              </a:buClr>
              <a:buFont typeface="Arial" panose="020B0604020202020204" pitchFamily="34" charset="0"/>
              <a:buChar char="•"/>
            </a:pPr>
            <a:r>
              <a:rPr lang="en-GB" sz="2000" b="1" dirty="0"/>
              <a:t> We offer readings based on call for a new ‘climatology’ of the social’ </a:t>
            </a:r>
            <a:r>
              <a:rPr lang="en-GB" sz="1600" b="1" dirty="0">
                <a:solidFill>
                  <a:srgbClr val="114DDD"/>
                </a:solidFill>
              </a:rPr>
              <a:t>(Galloway and Thacker, 2007).</a:t>
            </a:r>
            <a:r>
              <a:rPr lang="en-GB" sz="1600" b="1" dirty="0"/>
              <a:t> </a:t>
            </a:r>
            <a:endParaRPr lang="sv-SE" sz="1600" b="1" dirty="0"/>
          </a:p>
          <a:p>
            <a:pPr algn="l"/>
            <a:endParaRPr lang="en-GB" dirty="0">
              <a:solidFill>
                <a:srgbClr val="FF0000"/>
              </a:solidFill>
            </a:endParaRPr>
          </a:p>
          <a:p>
            <a:endParaRPr lang="en-GB" dirty="0"/>
          </a:p>
          <a:p>
            <a:endParaRPr lang="en-GB" dirty="0"/>
          </a:p>
          <a:p>
            <a:r>
              <a:rPr lang="en-GB" dirty="0"/>
              <a:t>See http://www.sussex.ac.uk/education/cheer/researchprojects/japan</a:t>
            </a:r>
            <a:endParaRPr lang="sv-SE" dirty="0"/>
          </a:p>
        </p:txBody>
      </p:sp>
      <p:sp>
        <p:nvSpPr>
          <p:cNvPr id="4" name="Subtitle 3">
            <a:extLst>
              <a:ext uri="{FF2B5EF4-FFF2-40B4-BE49-F238E27FC236}">
                <a16:creationId xmlns:a16="http://schemas.microsoft.com/office/drawing/2014/main" id="{AF0AAD96-385C-534F-A97F-9C05A3523E32}"/>
              </a:ext>
            </a:extLst>
          </p:cNvPr>
          <p:cNvSpPr>
            <a:spLocks noGrp="1"/>
          </p:cNvSpPr>
          <p:nvPr>
            <p:ph type="subTitle" idx="1"/>
          </p:nvPr>
        </p:nvSpPr>
        <p:spPr>
          <a:xfrm>
            <a:off x="585399" y="337212"/>
            <a:ext cx="7958526" cy="965807"/>
          </a:xfrm>
        </p:spPr>
        <p:txBody>
          <a:bodyPr>
            <a:normAutofit fontScale="47500" lnSpcReduction="20000"/>
          </a:bodyPr>
          <a:lstStyle/>
          <a:p>
            <a:r>
              <a:rPr lang="sv-SE" b="1" dirty="0"/>
              <a:t>Higher Education, Knowledge Exchange and Policy Learning in the Asian Century: A UK/Japanese Partnership</a:t>
            </a:r>
          </a:p>
          <a:p>
            <a:endParaRPr lang="sv-SE" dirty="0"/>
          </a:p>
        </p:txBody>
      </p:sp>
      <p:pic>
        <p:nvPicPr>
          <p:cNvPr id="9" name="Picture Placeholder 8">
            <a:extLst>
              <a:ext uri="{FF2B5EF4-FFF2-40B4-BE49-F238E27FC236}">
                <a16:creationId xmlns:a16="http://schemas.microsoft.com/office/drawing/2014/main" id="{6BA75E44-EF9C-EC4C-8700-5533D95A9254}"/>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33782" r="33782"/>
          <a:stretch>
            <a:fillRect/>
          </a:stretch>
        </p:blipFill>
        <p:spPr>
          <a:xfrm>
            <a:off x="274320" y="1436275"/>
            <a:ext cx="4235077" cy="5295962"/>
          </a:xfrm>
        </p:spPr>
      </p:pic>
    </p:spTree>
    <p:extLst>
      <p:ext uri="{BB962C8B-B14F-4D97-AF65-F5344CB8AC3E}">
        <p14:creationId xmlns:p14="http://schemas.microsoft.com/office/powerpoint/2010/main" val="179421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9511155-C6B4-734C-915B-B53DA6679D0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3348" r="23348"/>
          <a:stretch>
            <a:fillRect/>
          </a:stretch>
        </p:blipFill>
        <p:spPr/>
      </p:pic>
      <p:sp>
        <p:nvSpPr>
          <p:cNvPr id="3" name="Text Placeholder 2">
            <a:extLst>
              <a:ext uri="{FF2B5EF4-FFF2-40B4-BE49-F238E27FC236}">
                <a16:creationId xmlns:a16="http://schemas.microsoft.com/office/drawing/2014/main" id="{7176DB75-F686-6449-AC22-803D177D8FB7}"/>
              </a:ext>
            </a:extLst>
          </p:cNvPr>
          <p:cNvSpPr>
            <a:spLocks noGrp="1"/>
          </p:cNvSpPr>
          <p:nvPr>
            <p:ph type="body" sz="quarter" idx="11"/>
          </p:nvPr>
        </p:nvSpPr>
        <p:spPr>
          <a:xfrm>
            <a:off x="4743450" y="857250"/>
            <a:ext cx="4114800" cy="5520690"/>
          </a:xfrm>
        </p:spPr>
        <p:txBody>
          <a:bodyPr>
            <a:normAutofit/>
          </a:bodyPr>
          <a:lstStyle/>
          <a:p>
            <a:pPr marL="171450" indent="-171450" algn="l">
              <a:buClr>
                <a:srgbClr val="114DDD"/>
              </a:buClr>
              <a:buFont typeface="Arial" panose="020B0604020202020204" pitchFamily="34" charset="0"/>
              <a:buChar char="•"/>
            </a:pPr>
            <a:r>
              <a:rPr lang="en-GB" sz="1600" b="1" dirty="0"/>
              <a:t>Narratives from the </a:t>
            </a:r>
            <a:r>
              <a:rPr lang="en-GB" sz="1600" b="1" dirty="0">
                <a:solidFill>
                  <a:srgbClr val="114DDD"/>
                </a:solidFill>
              </a:rPr>
              <a:t>Global North</a:t>
            </a:r>
            <a:r>
              <a:rPr lang="en-GB" sz="1600" b="1" dirty="0"/>
              <a:t> privileged sense of strategy, rational calculation, purposefulness and choice. </a:t>
            </a:r>
          </a:p>
          <a:p>
            <a:pPr marL="171450" indent="-171450" algn="l">
              <a:buClr>
                <a:srgbClr val="114DDD"/>
              </a:buClr>
              <a:buFont typeface="Arial" panose="020B0604020202020204" pitchFamily="34" charset="0"/>
              <a:buChar char="•"/>
            </a:pPr>
            <a:r>
              <a:rPr lang="en-GB" sz="1600" b="1" dirty="0"/>
              <a:t>Japan </a:t>
            </a:r>
            <a:r>
              <a:rPr lang="en-GB" sz="1600" b="1" dirty="0">
                <a:solidFill>
                  <a:srgbClr val="114DDD"/>
                </a:solidFill>
              </a:rPr>
              <a:t>= </a:t>
            </a:r>
            <a:r>
              <a:rPr lang="en-GB" sz="1600" b="1" dirty="0"/>
              <a:t>safe orientalised other. </a:t>
            </a:r>
          </a:p>
          <a:p>
            <a:pPr marL="171450" indent="-171450" algn="l">
              <a:buClr>
                <a:srgbClr val="114DDD"/>
              </a:buClr>
              <a:buFont typeface="Arial" panose="020B0604020202020204" pitchFamily="34" charset="0"/>
              <a:buChar char="•"/>
            </a:pPr>
            <a:r>
              <a:rPr lang="en-GB" sz="1600" b="1" dirty="0"/>
              <a:t>Disciplinary differences e.g. STEM</a:t>
            </a:r>
          </a:p>
          <a:p>
            <a:pPr marL="171450" indent="-171450" algn="l">
              <a:buClr>
                <a:srgbClr val="114DDD"/>
              </a:buClr>
              <a:buFont typeface="Arial" panose="020B0604020202020204" pitchFamily="34" charset="0"/>
              <a:buChar char="•"/>
            </a:pPr>
            <a:r>
              <a:rPr lang="en-GB" sz="1600" b="1" dirty="0"/>
              <a:t>Employability/ Professional Development.</a:t>
            </a:r>
          </a:p>
          <a:p>
            <a:pPr marL="171450" indent="-171450" algn="l">
              <a:buClr>
                <a:srgbClr val="114DDD"/>
              </a:buClr>
              <a:buFont typeface="Arial" panose="020B0604020202020204" pitchFamily="34" charset="0"/>
              <a:buChar char="•"/>
            </a:pPr>
            <a:r>
              <a:rPr lang="en-GB" sz="1600" b="1" dirty="0"/>
              <a:t>Narratives from the </a:t>
            </a:r>
            <a:r>
              <a:rPr lang="en-GB" sz="1600" b="1" dirty="0">
                <a:solidFill>
                  <a:srgbClr val="114DDD"/>
                </a:solidFill>
              </a:rPr>
              <a:t>Global South</a:t>
            </a:r>
            <a:r>
              <a:rPr lang="en-GB" sz="1600" b="1" dirty="0"/>
              <a:t> </a:t>
            </a:r>
            <a:r>
              <a:rPr lang="en-GB" sz="1600" b="1" dirty="0">
                <a:solidFill>
                  <a:srgbClr val="114DDD"/>
                </a:solidFill>
              </a:rPr>
              <a:t>= </a:t>
            </a:r>
            <a:r>
              <a:rPr lang="en-GB" sz="1600" b="1" i="1" dirty="0"/>
              <a:t>faute de mieux </a:t>
            </a:r>
            <a:r>
              <a:rPr lang="en-GB" sz="1600" b="1" dirty="0"/>
              <a:t>logic e.g. EFL, lower value of non-Anglophone qualifications </a:t>
            </a:r>
            <a:r>
              <a:rPr lang="en-GB" b="1" dirty="0">
                <a:solidFill>
                  <a:srgbClr val="114DDD"/>
                </a:solidFill>
              </a:rPr>
              <a:t>(Gerhards et al. 2018)</a:t>
            </a:r>
            <a:r>
              <a:rPr lang="sv-SE" b="1" dirty="0">
                <a:solidFill>
                  <a:srgbClr val="114DDD"/>
                </a:solidFill>
              </a:rPr>
              <a:t>.</a:t>
            </a:r>
          </a:p>
          <a:p>
            <a:pPr algn="l">
              <a:buClr>
                <a:srgbClr val="114DDD"/>
              </a:buClr>
            </a:pPr>
            <a:endParaRPr lang="en-GB" sz="1600" b="1" i="1" dirty="0"/>
          </a:p>
          <a:p>
            <a:pPr algn="l"/>
            <a:r>
              <a:rPr lang="en-GB" sz="1600" b="1" i="1" dirty="0"/>
              <a:t>Actually, I applied in the United States. But I got a PhD degree in my country so it's really hard to move. </a:t>
            </a:r>
            <a:r>
              <a:rPr lang="en-GB" b="1" dirty="0">
                <a:solidFill>
                  <a:srgbClr val="114DDD"/>
                </a:solidFill>
              </a:rPr>
              <a:t>(A Korean female lecturer)</a:t>
            </a:r>
            <a:endParaRPr lang="sv-SE" b="1" dirty="0">
              <a:solidFill>
                <a:srgbClr val="114DDD"/>
              </a:solidFill>
            </a:endParaRPr>
          </a:p>
        </p:txBody>
      </p:sp>
      <p:sp>
        <p:nvSpPr>
          <p:cNvPr id="4" name="Subtitle 3">
            <a:extLst>
              <a:ext uri="{FF2B5EF4-FFF2-40B4-BE49-F238E27FC236}">
                <a16:creationId xmlns:a16="http://schemas.microsoft.com/office/drawing/2014/main" id="{C7D702CC-7048-B14D-9086-A26ADCE77FC1}"/>
              </a:ext>
            </a:extLst>
          </p:cNvPr>
          <p:cNvSpPr>
            <a:spLocks noGrp="1"/>
          </p:cNvSpPr>
          <p:nvPr>
            <p:ph type="subTitle" idx="1"/>
          </p:nvPr>
        </p:nvSpPr>
        <p:spPr/>
        <p:txBody>
          <a:bodyPr>
            <a:normAutofit fontScale="85000" lnSpcReduction="10000"/>
          </a:bodyPr>
          <a:lstStyle/>
          <a:p>
            <a:r>
              <a:rPr lang="sv-SE" b="1" dirty="0"/>
              <a:t>Motivations for Migration</a:t>
            </a:r>
          </a:p>
        </p:txBody>
      </p:sp>
    </p:spTree>
    <p:extLst>
      <p:ext uri="{BB962C8B-B14F-4D97-AF65-F5344CB8AC3E}">
        <p14:creationId xmlns:p14="http://schemas.microsoft.com/office/powerpoint/2010/main" val="327591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EC33035-0F5C-1849-AAF7-3A0F975D4FFB}"/>
              </a:ext>
            </a:extLst>
          </p:cNvPr>
          <p:cNvSpPr>
            <a:spLocks noGrp="1"/>
          </p:cNvSpPr>
          <p:nvPr>
            <p:ph type="pic" sz="quarter" idx="10"/>
          </p:nvPr>
        </p:nvSpPr>
        <p:spPr/>
      </p:sp>
      <p:sp>
        <p:nvSpPr>
          <p:cNvPr id="3" name="Text Placeholder 2">
            <a:extLst>
              <a:ext uri="{FF2B5EF4-FFF2-40B4-BE49-F238E27FC236}">
                <a16:creationId xmlns:a16="http://schemas.microsoft.com/office/drawing/2014/main" id="{D0F06048-7C5F-2947-8552-FD1D94F8A372}"/>
              </a:ext>
            </a:extLst>
          </p:cNvPr>
          <p:cNvSpPr>
            <a:spLocks noGrp="1"/>
          </p:cNvSpPr>
          <p:nvPr>
            <p:ph type="body" sz="quarter" idx="11"/>
          </p:nvPr>
        </p:nvSpPr>
        <p:spPr>
          <a:xfrm>
            <a:off x="4903470" y="1314450"/>
            <a:ext cx="3750795" cy="5029199"/>
          </a:xfrm>
        </p:spPr>
        <p:txBody>
          <a:bodyPr>
            <a:normAutofit fontScale="40000" lnSpcReduction="20000"/>
          </a:bodyPr>
          <a:lstStyle/>
          <a:p>
            <a:r>
              <a:rPr lang="en-GB" dirty="0"/>
              <a:t> </a:t>
            </a:r>
            <a:endParaRPr lang="sv-SE" dirty="0"/>
          </a:p>
          <a:p>
            <a:r>
              <a:rPr lang="en-GB" sz="3400" b="1" i="1" dirty="0"/>
              <a:t>They tend to Dejima the foreigners and put them on a little island and I find it very counter-productive because if they want to internationalise they should be embedding us within the rest of the faculty instead of collecting us all in one place …I have heard of situations where larger universities …create a new faculty and they'll put most of their foreigners there and then, especially at private universities where they're more nimble, things don't work out so well, university runs into financial troubles, well, we can cut a whole faculty now. We don't fire person by person and we can't be charged with discrimination, but we can cut a whole faculty and then it's just no, no we're not firing each individual foreigner, we're firing a whole faculty because it's the one that's not helping us out.  </a:t>
            </a:r>
            <a:r>
              <a:rPr lang="en-GB" sz="3400" b="1" dirty="0">
                <a:solidFill>
                  <a:srgbClr val="114DDD"/>
                </a:solidFill>
              </a:rPr>
              <a:t>(Male US lecturer)</a:t>
            </a:r>
            <a:endParaRPr lang="sv-SE" sz="3400" b="1" dirty="0">
              <a:solidFill>
                <a:srgbClr val="114DDD"/>
              </a:solidFill>
            </a:endParaRPr>
          </a:p>
          <a:p>
            <a:endParaRPr lang="en-GB" i="1" dirty="0"/>
          </a:p>
          <a:p>
            <a:endParaRPr lang="en-GB" i="1" dirty="0"/>
          </a:p>
          <a:p>
            <a:endParaRPr lang="en-GB" i="1" dirty="0"/>
          </a:p>
          <a:p>
            <a:pPr algn="l"/>
            <a:r>
              <a:rPr lang="en-GB" sz="2800" b="1" dirty="0"/>
              <a:t>N.B. </a:t>
            </a:r>
            <a:r>
              <a:rPr lang="en-GB" sz="2800" b="1" i="1" dirty="0"/>
              <a:t>Dejima</a:t>
            </a:r>
            <a:r>
              <a:rPr lang="en-GB" sz="2800" b="1" dirty="0"/>
              <a:t> was a small artificial island built in the bay of Nagasaki in 1634 by local merchants, notable for being the single place of direct trade and exchange between Japan and the outside world. </a:t>
            </a:r>
            <a:endParaRPr lang="sv-SE" sz="2800" b="1" dirty="0"/>
          </a:p>
          <a:p>
            <a:r>
              <a:rPr lang="en-GB" sz="1400" dirty="0"/>
              <a:t> </a:t>
            </a:r>
            <a:endParaRPr lang="sv-SE" sz="1400" dirty="0"/>
          </a:p>
          <a:p>
            <a:r>
              <a:rPr lang="en-GB" dirty="0"/>
              <a:t> </a:t>
            </a:r>
            <a:endParaRPr lang="sv-SE" dirty="0"/>
          </a:p>
          <a:p>
            <a:endParaRPr lang="sv-SE" dirty="0"/>
          </a:p>
        </p:txBody>
      </p:sp>
      <p:sp>
        <p:nvSpPr>
          <p:cNvPr id="4" name="Subtitle 3">
            <a:extLst>
              <a:ext uri="{FF2B5EF4-FFF2-40B4-BE49-F238E27FC236}">
                <a16:creationId xmlns:a16="http://schemas.microsoft.com/office/drawing/2014/main" id="{28F671FD-AE37-B94C-B708-9E34FF983127}"/>
              </a:ext>
            </a:extLst>
          </p:cNvPr>
          <p:cNvSpPr>
            <a:spLocks noGrp="1"/>
          </p:cNvSpPr>
          <p:nvPr>
            <p:ph type="subTitle" idx="1"/>
          </p:nvPr>
        </p:nvSpPr>
        <p:spPr/>
        <p:txBody>
          <a:bodyPr>
            <a:normAutofit fontScale="77500" lnSpcReduction="20000"/>
          </a:bodyPr>
          <a:lstStyle/>
          <a:p>
            <a:r>
              <a:rPr lang="en-GB" b="1" dirty="0"/>
              <a:t>Quarantining and Isolation </a:t>
            </a:r>
            <a:endParaRPr lang="sv-SE" b="1" dirty="0"/>
          </a:p>
        </p:txBody>
      </p:sp>
      <p:sp>
        <p:nvSpPr>
          <p:cNvPr id="9" name="Rectangle 2">
            <a:extLst>
              <a:ext uri="{FF2B5EF4-FFF2-40B4-BE49-F238E27FC236}">
                <a16:creationId xmlns:a16="http://schemas.microsoft.com/office/drawing/2014/main" id="{45AF8C20-CC0A-6C4E-A528-B45AE706C0B7}"/>
              </a:ext>
            </a:extLst>
          </p:cNvPr>
          <p:cNvSpPr>
            <a:spLocks noChangeArrowheads="1"/>
          </p:cNvSpPr>
          <p:nvPr/>
        </p:nvSpPr>
        <p:spPr bwMode="auto">
          <a:xfrm flipV="1">
            <a:off x="654008" y="-1"/>
            <a:ext cx="65072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dirty="0"/>
          </a:p>
        </p:txBody>
      </p:sp>
      <p:pic>
        <p:nvPicPr>
          <p:cNvPr id="10" name="Picture 6" descr="/var/folders/pj/jf87lvcx1mv9rlvks4w0n0gc000byl/T/com.microsoft.Word/WebArchiveCopyPasteTempFiles/98adde5f-83d5-4b18-a2a1-126b883fd74c.jpg">
            <a:extLst>
              <a:ext uri="{FF2B5EF4-FFF2-40B4-BE49-F238E27FC236}">
                <a16:creationId xmlns:a16="http://schemas.microsoft.com/office/drawing/2014/main" id="{72922457-3E86-3C41-9754-8285EF24F10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8898" y="1435010"/>
            <a:ext cx="4442207" cy="532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88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8A6A1ED-16CB-F042-B5E6-A20F9F2B282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11" r="2011"/>
          <a:stretch>
            <a:fillRect/>
          </a:stretch>
        </p:blipFill>
        <p:spPr/>
      </p:pic>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1"/>
          </p:nvPr>
        </p:nvSpPr>
        <p:spPr>
          <a:xfrm>
            <a:off x="4531106" y="708660"/>
            <a:ext cx="4384293" cy="5589270"/>
          </a:xfrm>
        </p:spPr>
        <p:txBody>
          <a:bodyPr>
            <a:normAutofit fontScale="47500" lnSpcReduction="20000"/>
          </a:bodyPr>
          <a:lstStyle/>
          <a:p>
            <a:pPr algn="l"/>
            <a:endParaRPr lang="en-GB" b="1" dirty="0">
              <a:solidFill>
                <a:srgbClr val="114DDD"/>
              </a:solidFill>
            </a:endParaRPr>
          </a:p>
          <a:p>
            <a:pPr algn="l"/>
            <a:endParaRPr lang="en-GB" sz="3800" dirty="0">
              <a:solidFill>
                <a:srgbClr val="114DDD"/>
              </a:solidFill>
            </a:endParaRPr>
          </a:p>
          <a:p>
            <a:pPr algn="l"/>
            <a:r>
              <a:rPr lang="en-GB" sz="3800" dirty="0">
                <a:solidFill>
                  <a:srgbClr val="114DDD"/>
                </a:solidFill>
              </a:rPr>
              <a:t> J</a:t>
            </a:r>
            <a:r>
              <a:rPr lang="en-GB" sz="3800" b="1" dirty="0">
                <a:solidFill>
                  <a:srgbClr val="114DDD"/>
                </a:solidFill>
              </a:rPr>
              <a:t>apan constructed as:</a:t>
            </a:r>
          </a:p>
          <a:p>
            <a:pPr marL="171450" indent="-171450" algn="l">
              <a:buClr>
                <a:srgbClr val="114DDD"/>
              </a:buClr>
              <a:buFont typeface="Arial" panose="020B0604020202020204" pitchFamily="34" charset="0"/>
              <a:buChar char="•"/>
            </a:pPr>
            <a:r>
              <a:rPr lang="en-GB" sz="2900" b="1" dirty="0"/>
              <a:t>Suffering from internationalisation </a:t>
            </a:r>
            <a:r>
              <a:rPr lang="en-GB" sz="2900" b="1" dirty="0">
                <a:solidFill>
                  <a:srgbClr val="114DDD"/>
                </a:solidFill>
              </a:rPr>
              <a:t>deficit</a:t>
            </a:r>
            <a:r>
              <a:rPr lang="en-GB" sz="2900" b="1" dirty="0"/>
              <a:t>. </a:t>
            </a:r>
          </a:p>
          <a:p>
            <a:pPr marL="171450" indent="-171450" algn="l">
              <a:buClr>
                <a:srgbClr val="114DDD"/>
              </a:buClr>
              <a:buFont typeface="Arial" panose="020B0604020202020204" pitchFamily="34" charset="0"/>
              <a:buChar char="•"/>
            </a:pPr>
            <a:r>
              <a:rPr lang="en-GB" sz="2900" b="1" dirty="0"/>
              <a:t>Mono-lingual/ Wilfully attached to </a:t>
            </a:r>
            <a:r>
              <a:rPr lang="en-GB" sz="2900" b="1" dirty="0">
                <a:solidFill>
                  <a:srgbClr val="114DDD"/>
                </a:solidFill>
              </a:rPr>
              <a:t>difference</a:t>
            </a:r>
            <a:r>
              <a:rPr lang="en-GB" sz="2900" b="1" dirty="0"/>
              <a:t>. </a:t>
            </a:r>
          </a:p>
          <a:p>
            <a:pPr marL="171450" indent="-171450" algn="l">
              <a:buClr>
                <a:srgbClr val="114DDD"/>
              </a:buClr>
              <a:buFont typeface="Arial" panose="020B0604020202020204" pitchFamily="34" charset="0"/>
              <a:buChar char="•"/>
            </a:pPr>
            <a:r>
              <a:rPr lang="en-GB" sz="2900" b="1" dirty="0">
                <a:solidFill>
                  <a:srgbClr val="114DDD"/>
                </a:solidFill>
              </a:rPr>
              <a:t>Peripheralised</a:t>
            </a:r>
            <a:r>
              <a:rPr lang="en-GB" sz="2900" b="1" dirty="0"/>
              <a:t> from a real or imagined global community.</a:t>
            </a:r>
          </a:p>
          <a:p>
            <a:pPr marL="171450" indent="-171450" algn="l">
              <a:buClr>
                <a:srgbClr val="114DDD"/>
              </a:buClr>
              <a:buFont typeface="Arial" panose="020B0604020202020204" pitchFamily="34" charset="0"/>
              <a:buChar char="•"/>
            </a:pPr>
            <a:r>
              <a:rPr lang="en-GB" sz="2900" b="1" dirty="0"/>
              <a:t>Internationalisation</a:t>
            </a:r>
            <a:r>
              <a:rPr lang="en-GB" sz="2900" b="1" dirty="0">
                <a:solidFill>
                  <a:srgbClr val="114DDD"/>
                </a:solidFill>
              </a:rPr>
              <a:t> = </a:t>
            </a:r>
            <a:r>
              <a:rPr lang="en-GB" sz="2900" b="1" dirty="0"/>
              <a:t> the </a:t>
            </a:r>
            <a:r>
              <a:rPr lang="en-GB" sz="2900" b="1" dirty="0">
                <a:solidFill>
                  <a:srgbClr val="114DDD"/>
                </a:solidFill>
              </a:rPr>
              <a:t>English</a:t>
            </a:r>
            <a:r>
              <a:rPr lang="en-GB" sz="2900" b="1" dirty="0"/>
              <a:t> language e.g. EMI, EFL, support for publications.</a:t>
            </a:r>
          </a:p>
          <a:p>
            <a:pPr marL="171450" indent="-171450" algn="l">
              <a:buClr>
                <a:srgbClr val="114DDD"/>
              </a:buClr>
              <a:buFont typeface="Arial" panose="020B0604020202020204" pitchFamily="34" charset="0"/>
              <a:buChar char="•"/>
            </a:pPr>
            <a:r>
              <a:rPr lang="en-GB" sz="2900" b="1" dirty="0">
                <a:solidFill>
                  <a:srgbClr val="114DDD"/>
                </a:solidFill>
              </a:rPr>
              <a:t>Resistant: </a:t>
            </a:r>
            <a:r>
              <a:rPr lang="en-GB" sz="2900" b="1" dirty="0"/>
              <a:t>Perfectionism/ Elitism/ Dispositions.</a:t>
            </a:r>
          </a:p>
          <a:p>
            <a:pPr algn="l"/>
            <a:r>
              <a:rPr lang="en-GB" sz="3800" b="1" dirty="0">
                <a:solidFill>
                  <a:srgbClr val="114DDD"/>
                </a:solidFill>
              </a:rPr>
              <a:t> Migrant Academics</a:t>
            </a:r>
          </a:p>
          <a:p>
            <a:pPr marL="171450" indent="-171450" algn="l">
              <a:buClr>
                <a:srgbClr val="114DDD"/>
              </a:buClr>
              <a:buFont typeface="Arial" panose="020B0604020202020204" pitchFamily="34" charset="0"/>
              <a:buChar char="•"/>
            </a:pPr>
            <a:r>
              <a:rPr lang="en-GB" sz="2900" b="1" dirty="0"/>
              <a:t>Lacking language = </a:t>
            </a:r>
            <a:r>
              <a:rPr lang="en-GB" sz="2900" b="1" dirty="0">
                <a:solidFill>
                  <a:srgbClr val="114DDD"/>
                </a:solidFill>
              </a:rPr>
              <a:t>non-</a:t>
            </a:r>
            <a:r>
              <a:rPr lang="en-GB" sz="2900" b="1" dirty="0" err="1">
                <a:solidFill>
                  <a:srgbClr val="114DDD"/>
                </a:solidFill>
              </a:rPr>
              <a:t>attunement</a:t>
            </a:r>
            <a:r>
              <a:rPr lang="en-GB" sz="2900" b="1" dirty="0">
                <a:solidFill>
                  <a:srgbClr val="114DDD"/>
                </a:solidFill>
              </a:rPr>
              <a:t> </a:t>
            </a:r>
            <a:r>
              <a:rPr lang="en-GB" sz="2900" b="1" dirty="0"/>
              <a:t>to the environment/exclusion from decision-making.</a:t>
            </a:r>
            <a:r>
              <a:rPr lang="sv-SE" sz="2900" b="1" dirty="0"/>
              <a:t> </a:t>
            </a:r>
          </a:p>
          <a:p>
            <a:pPr marL="171450" indent="-171450" algn="l">
              <a:buClr>
                <a:srgbClr val="114DDD"/>
              </a:buClr>
              <a:buFont typeface="Arial" panose="020B0604020202020204" pitchFamily="34" charset="0"/>
              <a:buChar char="•"/>
            </a:pPr>
            <a:r>
              <a:rPr lang="sv-SE" sz="2900" b="1" dirty="0">
                <a:solidFill>
                  <a:srgbClr val="114DDD"/>
                </a:solidFill>
              </a:rPr>
              <a:t>Valued</a:t>
            </a:r>
            <a:r>
              <a:rPr lang="sv-SE" sz="2900" b="1" dirty="0"/>
              <a:t> for their English language, rather than disciplinary expertise.</a:t>
            </a:r>
            <a:endParaRPr lang="en-GB" sz="2900" b="1" dirty="0"/>
          </a:p>
          <a:p>
            <a:pPr marL="171450" indent="-171450" algn="l">
              <a:buClr>
                <a:srgbClr val="114DDD"/>
              </a:buClr>
              <a:buFont typeface="Arial" panose="020B0604020202020204" pitchFamily="34" charset="0"/>
              <a:buChar char="•"/>
            </a:pPr>
            <a:r>
              <a:rPr lang="en-GB" sz="2900" b="1" dirty="0"/>
              <a:t>Difference deemed </a:t>
            </a:r>
            <a:r>
              <a:rPr lang="en-GB" sz="2900" b="1" dirty="0">
                <a:solidFill>
                  <a:srgbClr val="114DDD"/>
                </a:solidFill>
              </a:rPr>
              <a:t>disruptive</a:t>
            </a:r>
            <a:r>
              <a:rPr lang="en-GB" sz="2900" b="1" dirty="0"/>
              <a:t> in Japanese systems.</a:t>
            </a:r>
          </a:p>
          <a:p>
            <a:pPr marL="171450" indent="-171450" algn="l">
              <a:buClr>
                <a:srgbClr val="114DDD"/>
              </a:buClr>
              <a:buFont typeface="Arial" panose="020B0604020202020204" pitchFamily="34" charset="0"/>
              <a:buChar char="•"/>
            </a:pPr>
            <a:r>
              <a:rPr lang="en-GB" sz="2900" b="1" dirty="0"/>
              <a:t>Reported </a:t>
            </a:r>
            <a:r>
              <a:rPr lang="en-GB" sz="2900" b="1" dirty="0">
                <a:solidFill>
                  <a:srgbClr val="114DDD"/>
                </a:solidFill>
              </a:rPr>
              <a:t>marginalisation</a:t>
            </a:r>
            <a:r>
              <a:rPr lang="en-GB" sz="2900" b="1" dirty="0"/>
              <a:t> from research opportunities, epistemic inclusion, daily operations.</a:t>
            </a:r>
          </a:p>
          <a:p>
            <a:pPr marL="171450" indent="-171450" algn="l">
              <a:buClr>
                <a:srgbClr val="114DDD"/>
              </a:buClr>
              <a:buFont typeface="Arial" panose="020B0604020202020204" pitchFamily="34" charset="0"/>
              <a:buChar char="•"/>
            </a:pPr>
            <a:r>
              <a:rPr lang="en-GB" sz="2900" b="1" dirty="0"/>
              <a:t>Investment- Language </a:t>
            </a:r>
            <a:r>
              <a:rPr lang="en-GB" sz="2900" b="1" dirty="0">
                <a:solidFill>
                  <a:srgbClr val="114DDD"/>
                </a:solidFill>
              </a:rPr>
              <a:t>premium</a:t>
            </a:r>
            <a:r>
              <a:rPr lang="en-GB" sz="2900" b="1" dirty="0"/>
              <a:t> for those learning Japanese. Uneven support. Whose responsibility?</a:t>
            </a: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a:xfrm>
            <a:off x="502920" y="0"/>
            <a:ext cx="8041005" cy="1143515"/>
          </a:xfrm>
        </p:spPr>
        <p:txBody>
          <a:bodyPr>
            <a:noAutofit/>
          </a:bodyPr>
          <a:lstStyle/>
          <a:p>
            <a:endParaRPr lang="en-GB" sz="2800" b="1" dirty="0"/>
          </a:p>
          <a:p>
            <a:r>
              <a:rPr lang="en-GB" sz="2800" b="1" dirty="0"/>
              <a:t>Learning the Lingo: Lines of Opposition, Resistance and Engagement</a:t>
            </a:r>
            <a:endParaRPr lang="sv-SE" sz="2800" b="1" dirty="0"/>
          </a:p>
        </p:txBody>
      </p:sp>
    </p:spTree>
    <p:extLst>
      <p:ext uri="{BB962C8B-B14F-4D97-AF65-F5344CB8AC3E}">
        <p14:creationId xmlns:p14="http://schemas.microsoft.com/office/powerpoint/2010/main" val="173390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Left)">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strips(downLeft)">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strips(downLeft)">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strips(downLeft)">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strips(downLeft)">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strips(downLeft)">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strips(downLeft)">
                                      <p:cBhvr>
                                        <p:cTn id="57" dur="5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strips(downLeft)">
                                      <p:cBhvr>
                                        <p:cTn id="6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52BEE87-FB5B-3646-A9CE-F2463D6B2BC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9604" r="19604"/>
          <a:stretch>
            <a:fillRect/>
          </a:stretch>
        </p:blipFill>
        <p:spPr/>
      </p:pic>
      <p:sp>
        <p:nvSpPr>
          <p:cNvPr id="3" name="Text Placeholder 2">
            <a:extLst>
              <a:ext uri="{FF2B5EF4-FFF2-40B4-BE49-F238E27FC236}">
                <a16:creationId xmlns:a16="http://schemas.microsoft.com/office/drawing/2014/main" id="{4677A234-5986-8B4A-82B3-12AA7F1CE6FC}"/>
              </a:ext>
            </a:extLst>
          </p:cNvPr>
          <p:cNvSpPr>
            <a:spLocks noGrp="1"/>
          </p:cNvSpPr>
          <p:nvPr>
            <p:ph type="body" sz="quarter" idx="11"/>
          </p:nvPr>
        </p:nvSpPr>
        <p:spPr>
          <a:xfrm>
            <a:off x="4560570" y="-102869"/>
            <a:ext cx="4377690" cy="7280909"/>
          </a:xfrm>
        </p:spPr>
        <p:txBody>
          <a:bodyPr>
            <a:normAutofit/>
          </a:bodyPr>
          <a:lstStyle/>
          <a:p>
            <a:endParaRPr lang="en-GB" dirty="0"/>
          </a:p>
          <a:p>
            <a:pPr marL="171450" indent="-171450" algn="l">
              <a:buClr>
                <a:srgbClr val="114DDD"/>
              </a:buClr>
              <a:buFont typeface="Arial" panose="020B0604020202020204" pitchFamily="34" charset="0"/>
              <a:buChar char="•"/>
            </a:pPr>
            <a:endParaRPr lang="en-GB" b="1" dirty="0"/>
          </a:p>
          <a:p>
            <a:pPr marL="285750" indent="-285750" algn="l">
              <a:buClr>
                <a:srgbClr val="114DDD"/>
              </a:buClr>
              <a:buFont typeface="Arial" panose="020B0604020202020204" pitchFamily="34" charset="0"/>
              <a:buChar char="•"/>
            </a:pPr>
            <a:r>
              <a:rPr lang="en-GB" sz="1600" b="1" dirty="0"/>
              <a:t>Migrants academics = temporary visitors- teachers, not researchers./ epistemic exclusion/ short-term contracts.</a:t>
            </a:r>
          </a:p>
          <a:p>
            <a:pPr marL="285750" indent="-285750" algn="l">
              <a:buClr>
                <a:srgbClr val="114DDD"/>
              </a:buClr>
              <a:buFont typeface="Arial" panose="020B0604020202020204" pitchFamily="34" charset="0"/>
              <a:buChar char="•"/>
            </a:pPr>
            <a:r>
              <a:rPr lang="en-GB" sz="1600" b="1" dirty="0"/>
              <a:t>Affective load of liminality, loss, hybridity and being between two identity worlds.</a:t>
            </a:r>
          </a:p>
          <a:p>
            <a:pPr marL="285750" indent="-285750" algn="l">
              <a:buClr>
                <a:srgbClr val="114DDD"/>
              </a:buClr>
              <a:buFont typeface="Arial" panose="020B0604020202020204" pitchFamily="34" charset="0"/>
              <a:buChar char="•"/>
            </a:pPr>
            <a:r>
              <a:rPr lang="en-GB" sz="1600" b="1" dirty="0"/>
              <a:t>The word ‘precarious’ derives from ‘pray’ =  to be held through the favour of another, or dependent on the will of another </a:t>
            </a:r>
            <a:r>
              <a:rPr lang="en-GB" sz="1000" b="1" dirty="0">
                <a:solidFill>
                  <a:srgbClr val="114DDD"/>
                </a:solidFill>
              </a:rPr>
              <a:t>(Ahmed, 2016). </a:t>
            </a:r>
          </a:p>
          <a:p>
            <a:pPr algn="l">
              <a:buClr>
                <a:srgbClr val="114DDD"/>
              </a:buClr>
            </a:pPr>
            <a:r>
              <a:rPr lang="en-GB" sz="1400" b="1" i="1" dirty="0"/>
              <a:t>Right now, our university's dealing with some     budget cuts …I'm dealing with maybe less favourable contract renewal conditions… There  seem to be …many things out of my control … So, I don’t quite know how to handle this…I don’t know if it's a Japanese thing or it's my situation... Like for example, you don’t know when you're renewed or not.  </a:t>
            </a:r>
            <a:r>
              <a:rPr lang="en-GB" sz="1050" b="1" dirty="0">
                <a:solidFill>
                  <a:srgbClr val="114DDD"/>
                </a:solidFill>
              </a:rPr>
              <a:t>(Korean/US female English teacher)</a:t>
            </a:r>
            <a:endParaRPr lang="sv-SE" sz="1050" b="1" dirty="0">
              <a:solidFill>
                <a:srgbClr val="114DDD"/>
              </a:solidFill>
            </a:endParaRPr>
          </a:p>
          <a:p>
            <a:pPr marL="171450" indent="-171450" algn="l">
              <a:buClr>
                <a:srgbClr val="114DDD"/>
              </a:buClr>
              <a:buFont typeface="Arial" panose="020B0604020202020204" pitchFamily="34" charset="0"/>
              <a:buChar char="•"/>
            </a:pPr>
            <a:endParaRPr lang="sv-SE" b="1" dirty="0"/>
          </a:p>
        </p:txBody>
      </p:sp>
      <p:sp>
        <p:nvSpPr>
          <p:cNvPr id="4" name="Subtitle 3">
            <a:extLst>
              <a:ext uri="{FF2B5EF4-FFF2-40B4-BE49-F238E27FC236}">
                <a16:creationId xmlns:a16="http://schemas.microsoft.com/office/drawing/2014/main" id="{1BEEBD03-EA46-A244-9DF1-C6CADF9DC889}"/>
              </a:ext>
            </a:extLst>
          </p:cNvPr>
          <p:cNvSpPr>
            <a:spLocks noGrp="1"/>
          </p:cNvSpPr>
          <p:nvPr>
            <p:ph type="subTitle" idx="1"/>
          </p:nvPr>
        </p:nvSpPr>
        <p:spPr>
          <a:xfrm>
            <a:off x="365760" y="337213"/>
            <a:ext cx="8389620" cy="806302"/>
          </a:xfrm>
        </p:spPr>
        <p:txBody>
          <a:bodyPr>
            <a:noAutofit/>
          </a:bodyPr>
          <a:lstStyle/>
          <a:p>
            <a:r>
              <a:rPr lang="en-GB" sz="2800" b="1" dirty="0"/>
              <a:t>Hidden Injuries: Precarity, Peripheralisation, Friction and Fragilities</a:t>
            </a:r>
            <a:endParaRPr lang="sv-SE" sz="2800" dirty="0"/>
          </a:p>
        </p:txBody>
      </p:sp>
    </p:spTree>
    <p:extLst>
      <p:ext uri="{BB962C8B-B14F-4D97-AF65-F5344CB8AC3E}">
        <p14:creationId xmlns:p14="http://schemas.microsoft.com/office/powerpoint/2010/main" val="394146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7FDF3F-98F2-7642-B4B8-0EAB43B27BC4}"/>
              </a:ext>
            </a:extLst>
          </p:cNvPr>
          <p:cNvSpPr>
            <a:spLocks noGrp="1"/>
          </p:cNvSpPr>
          <p:nvPr>
            <p:ph type="body" sz="quarter" idx="11"/>
          </p:nvPr>
        </p:nvSpPr>
        <p:spPr>
          <a:xfrm>
            <a:off x="4800600" y="1074420"/>
            <a:ext cx="4080510" cy="5406389"/>
          </a:xfrm>
        </p:spPr>
        <p:txBody>
          <a:bodyPr>
            <a:normAutofit/>
          </a:bodyPr>
          <a:lstStyle/>
          <a:p>
            <a:pPr marL="285750" indent="-285750" algn="l">
              <a:buClr>
                <a:srgbClr val="114DDD"/>
              </a:buClr>
              <a:buFont typeface="Arial" panose="020B0604020202020204" pitchFamily="34" charset="0"/>
              <a:buChar char="•"/>
            </a:pPr>
            <a:r>
              <a:rPr lang="en-GB" sz="1600" b="1" dirty="0"/>
              <a:t>Japan’s Peripheralization/ Power </a:t>
            </a:r>
          </a:p>
          <a:p>
            <a:pPr marL="285750" indent="-285750" algn="l">
              <a:buClr>
                <a:srgbClr val="114DDD"/>
              </a:buClr>
              <a:buFont typeface="Arial" panose="020B0604020202020204" pitchFamily="34" charset="0"/>
              <a:buChar char="•"/>
            </a:pPr>
            <a:r>
              <a:rPr lang="en-GB" sz="1600" b="1" dirty="0"/>
              <a:t>Transmission Pedagogy/ Student Passivity </a:t>
            </a:r>
          </a:p>
          <a:p>
            <a:pPr marL="285750" indent="-285750" algn="l">
              <a:buClr>
                <a:srgbClr val="114DDD"/>
              </a:buClr>
              <a:buFont typeface="Arial" panose="020B0604020202020204" pitchFamily="34" charset="0"/>
              <a:buChar char="•"/>
            </a:pPr>
            <a:r>
              <a:rPr lang="en-GB" sz="1600" b="1" dirty="0"/>
              <a:t>Attractions: civility, security (for some), culture, aesthetics, resources</a:t>
            </a:r>
          </a:p>
          <a:p>
            <a:pPr marL="285750" indent="-285750" algn="l">
              <a:buClr>
                <a:srgbClr val="114DDD"/>
              </a:buClr>
              <a:buFont typeface="Arial" panose="020B0604020202020204" pitchFamily="34" charset="0"/>
              <a:buChar char="•"/>
            </a:pPr>
            <a:r>
              <a:rPr lang="en-GB" sz="1600" b="1" dirty="0"/>
              <a:t>Academic/ Age-related Hierarchies</a:t>
            </a:r>
          </a:p>
          <a:p>
            <a:pPr marL="285750" indent="-285750" algn="l">
              <a:buClr>
                <a:srgbClr val="114DDD"/>
              </a:buClr>
              <a:buFont typeface="Arial" panose="020B0604020202020204" pitchFamily="34" charset="0"/>
              <a:buChar char="•"/>
            </a:pPr>
            <a:r>
              <a:rPr lang="en-GB" sz="1600" b="1" dirty="0"/>
              <a:t>Archaic Gender Regimes</a:t>
            </a:r>
          </a:p>
          <a:p>
            <a:pPr marL="285750" indent="-285750" algn="l">
              <a:buClr>
                <a:srgbClr val="114DDD"/>
              </a:buClr>
              <a:buFont typeface="Arial" panose="020B0604020202020204" pitchFamily="34" charset="0"/>
              <a:buChar char="•"/>
            </a:pPr>
            <a:r>
              <a:rPr lang="en-GB" sz="1600" b="1" dirty="0"/>
              <a:t>Fear of Difference</a:t>
            </a:r>
          </a:p>
          <a:p>
            <a:pPr marL="285750" indent="-285750" algn="l">
              <a:buClr>
                <a:srgbClr val="114DDD"/>
              </a:buClr>
              <a:buFont typeface="Arial" panose="020B0604020202020204" pitchFamily="34" charset="0"/>
              <a:buChar char="•"/>
            </a:pPr>
            <a:endParaRPr lang="en-GB" sz="1600" b="1" dirty="0"/>
          </a:p>
          <a:p>
            <a:pPr algn="l">
              <a:buClr>
                <a:srgbClr val="114DDD"/>
              </a:buClr>
            </a:pPr>
            <a:r>
              <a:rPr lang="en-GB" sz="1600" b="1" i="1" dirty="0"/>
              <a:t>We had a student a few years ago now, black student from France, and he said to me on the last day that he was in Japan, he said, yes, I've been continually stopped by the police for like the last two months</a:t>
            </a:r>
            <a:r>
              <a:rPr lang="en-GB" sz="1600" dirty="0"/>
              <a:t>. </a:t>
            </a:r>
          </a:p>
          <a:p>
            <a:pPr algn="l">
              <a:buClr>
                <a:srgbClr val="114DDD"/>
              </a:buClr>
            </a:pPr>
            <a:r>
              <a:rPr lang="en-GB" sz="1400" dirty="0">
                <a:solidFill>
                  <a:srgbClr val="114DDD"/>
                </a:solidFill>
              </a:rPr>
              <a:t>(</a:t>
            </a:r>
            <a:r>
              <a:rPr lang="en-GB" sz="1400" b="1" dirty="0">
                <a:solidFill>
                  <a:srgbClr val="114DDD"/>
                </a:solidFill>
              </a:rPr>
              <a:t>US male Associate Professor)</a:t>
            </a:r>
          </a:p>
          <a:p>
            <a:pPr algn="l">
              <a:buClr>
                <a:srgbClr val="114DDD"/>
              </a:buClr>
            </a:pPr>
            <a:endParaRPr lang="sv-SE" sz="1600" b="1" dirty="0"/>
          </a:p>
        </p:txBody>
      </p:sp>
      <p:sp>
        <p:nvSpPr>
          <p:cNvPr id="4" name="Subtitle 3">
            <a:extLst>
              <a:ext uri="{FF2B5EF4-FFF2-40B4-BE49-F238E27FC236}">
                <a16:creationId xmlns:a16="http://schemas.microsoft.com/office/drawing/2014/main" id="{65729CB0-9743-A042-B2BC-4BFE68E507FA}"/>
              </a:ext>
            </a:extLst>
          </p:cNvPr>
          <p:cNvSpPr>
            <a:spLocks noGrp="1"/>
          </p:cNvSpPr>
          <p:nvPr>
            <p:ph type="subTitle" idx="1"/>
          </p:nvPr>
        </p:nvSpPr>
        <p:spPr>
          <a:xfrm>
            <a:off x="585399" y="194310"/>
            <a:ext cx="7958526" cy="1085849"/>
          </a:xfrm>
        </p:spPr>
        <p:txBody>
          <a:bodyPr>
            <a:normAutofit/>
          </a:bodyPr>
          <a:lstStyle/>
          <a:p>
            <a:r>
              <a:rPr lang="sv-SE" sz="2800" b="1" dirty="0" err="1"/>
              <a:t>Exilic</a:t>
            </a:r>
            <a:r>
              <a:rPr lang="sv-SE" sz="2800" b="1" dirty="0"/>
              <a:t> </a:t>
            </a:r>
            <a:r>
              <a:rPr lang="sv-SE" sz="2800" b="1" dirty="0" err="1"/>
              <a:t>Thinking</a:t>
            </a:r>
            <a:r>
              <a:rPr lang="sv-SE" sz="2800" b="1" dirty="0"/>
              <a:t>: </a:t>
            </a:r>
            <a:r>
              <a:rPr lang="en-GB" sz="2800" b="1" dirty="0"/>
              <a:t>Hybridised Subjectivities and Liminal </a:t>
            </a:r>
            <a:r>
              <a:rPr lang="en-GB" sz="2800" b="1" dirty="0" err="1"/>
              <a:t>Spacialities</a:t>
            </a:r>
            <a:r>
              <a:rPr lang="en-GB" sz="2800" b="1" dirty="0"/>
              <a:t> </a:t>
            </a:r>
            <a:endParaRPr lang="sv-SE" sz="2800" b="1" dirty="0"/>
          </a:p>
        </p:txBody>
      </p:sp>
      <p:sp>
        <p:nvSpPr>
          <p:cNvPr id="13" name="Rectangle 14">
            <a:extLst>
              <a:ext uri="{FF2B5EF4-FFF2-40B4-BE49-F238E27FC236}">
                <a16:creationId xmlns:a16="http://schemas.microsoft.com/office/drawing/2014/main" id="{79B7C300-0C99-EA4B-8E7C-C00217C4AAFE}"/>
              </a:ext>
            </a:extLst>
          </p:cNvPr>
          <p:cNvSpPr>
            <a:spLocks noChangeArrowheads="1"/>
          </p:cNvSpPr>
          <p:nvPr/>
        </p:nvSpPr>
        <p:spPr bwMode="auto">
          <a:xfrm>
            <a:off x="127168" y="0"/>
            <a:ext cx="726675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dirty="0"/>
          </a:p>
        </p:txBody>
      </p:sp>
      <p:pic>
        <p:nvPicPr>
          <p:cNvPr id="1037" name="Picture 39" descr="/var/folders/pj/jf87lvcx1mv9rlvks4w0n0gc000byl/T/com.microsoft.Word/WebArchiveCopyPasteTempFiles/featured-panel-umbrella-revolution-1.jpg">
            <a:extLst>
              <a:ext uri="{FF2B5EF4-FFF2-40B4-BE49-F238E27FC236}">
                <a16:creationId xmlns:a16="http://schemas.microsoft.com/office/drawing/2014/main" id="{1620F6D9-DBD1-DF49-AFAA-18D72854DA8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0010" y="1371600"/>
            <a:ext cx="4457700" cy="5406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96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924AEFF-3DEC-4445-A30E-CE027CD1572A}"/>
              </a:ext>
            </a:extLst>
          </p:cNvPr>
          <p:cNvSpPr>
            <a:spLocks noGrp="1"/>
          </p:cNvSpPr>
          <p:nvPr>
            <p:ph type="body" sz="quarter" idx="11"/>
          </p:nvPr>
        </p:nvSpPr>
        <p:spPr>
          <a:xfrm>
            <a:off x="4709160" y="1143516"/>
            <a:ext cx="4229100" cy="5074404"/>
          </a:xfrm>
        </p:spPr>
        <p:txBody>
          <a:bodyPr>
            <a:noAutofit/>
          </a:bodyPr>
          <a:lstStyle/>
          <a:p>
            <a:pPr marL="171450" indent="-171450" algn="l">
              <a:buClr>
                <a:srgbClr val="114DDD"/>
              </a:buClr>
              <a:buFont typeface="Arial" panose="020B0604020202020204" pitchFamily="34" charset="0"/>
              <a:buChar char="•"/>
            </a:pPr>
            <a:r>
              <a:rPr lang="en-GB" sz="1400" b="1" dirty="0"/>
              <a:t>Internationalisation materialises and challenges traditional gender practices and performances.</a:t>
            </a:r>
          </a:p>
          <a:p>
            <a:pPr marL="171450" indent="-171450" algn="l">
              <a:buClr>
                <a:srgbClr val="114DDD"/>
              </a:buClr>
              <a:buFont typeface="Arial" panose="020B0604020202020204" pitchFamily="34" charset="0"/>
              <a:buChar char="•"/>
            </a:pPr>
            <a:r>
              <a:rPr lang="en-GB" sz="1400" b="1" dirty="0"/>
              <a:t>Four times as many male as female internationalised faculty in Japan </a:t>
            </a:r>
            <a:r>
              <a:rPr lang="en-GB" b="1" dirty="0">
                <a:solidFill>
                  <a:srgbClr val="114DDD"/>
                </a:solidFill>
              </a:rPr>
              <a:t>(Huang 2017).</a:t>
            </a:r>
          </a:p>
          <a:p>
            <a:pPr marL="171450" indent="-171450" algn="l">
              <a:buClr>
                <a:srgbClr val="114DDD"/>
              </a:buClr>
              <a:buFont typeface="Arial" panose="020B0604020202020204" pitchFamily="34" charset="0"/>
              <a:buChar char="•"/>
            </a:pPr>
            <a:r>
              <a:rPr lang="en-GB" sz="1400" b="1" dirty="0"/>
              <a:t>Female migrant academics = transgressive subjectivities.</a:t>
            </a:r>
          </a:p>
          <a:p>
            <a:pPr marL="171450" indent="-171450" algn="l">
              <a:buClr>
                <a:srgbClr val="114DDD"/>
              </a:buClr>
              <a:buFont typeface="Arial" panose="020B0604020202020204" pitchFamily="34" charset="0"/>
              <a:buChar char="•"/>
            </a:pPr>
            <a:r>
              <a:rPr lang="en-GB" sz="1400" b="1" dirty="0"/>
              <a:t>De-centring of the body in hegemonic </a:t>
            </a:r>
            <a:r>
              <a:rPr lang="en-GB" sz="1400" b="1" dirty="0" err="1"/>
              <a:t>policyscapes</a:t>
            </a:r>
            <a:r>
              <a:rPr lang="en-GB" sz="1400" b="1" dirty="0"/>
              <a:t> of academic mobility.</a:t>
            </a:r>
            <a:endParaRPr lang="en-GB" sz="1400" b="1" dirty="0">
              <a:solidFill>
                <a:srgbClr val="114DDD"/>
              </a:solidFill>
            </a:endParaRPr>
          </a:p>
          <a:p>
            <a:pPr algn="l">
              <a:buClr>
                <a:srgbClr val="114DDD"/>
              </a:buClr>
            </a:pPr>
            <a:r>
              <a:rPr lang="en-GB" sz="1800" b="1" dirty="0">
                <a:solidFill>
                  <a:srgbClr val="114DDD"/>
                </a:solidFill>
              </a:rPr>
              <a:t>Participants cited: </a:t>
            </a:r>
          </a:p>
          <a:p>
            <a:pPr marL="285750" indent="-285750" algn="l">
              <a:buClr>
                <a:srgbClr val="114DDD"/>
              </a:buClr>
              <a:buFont typeface="Wingdings" pitchFamily="2" charset="2"/>
              <a:buChar char="ü"/>
            </a:pPr>
            <a:r>
              <a:rPr lang="en-GB" sz="1400" b="1" dirty="0"/>
              <a:t>Restrictive professional gender regimes as a motivator for Japanese women to migrate.</a:t>
            </a:r>
          </a:p>
          <a:p>
            <a:pPr marL="285750" indent="-285750" algn="l">
              <a:buClr>
                <a:srgbClr val="114DDD"/>
              </a:buClr>
              <a:buFont typeface="Wingdings" pitchFamily="2" charset="2"/>
              <a:buChar char="ü"/>
            </a:pPr>
            <a:r>
              <a:rPr lang="en-GB" sz="1400" b="1" dirty="0"/>
              <a:t>New modes of self-governance and self-minimisation for Japan.</a:t>
            </a:r>
          </a:p>
          <a:p>
            <a:pPr marL="285750" indent="-285750" algn="l">
              <a:buClr>
                <a:srgbClr val="114DDD"/>
              </a:buClr>
              <a:buFont typeface="Wingdings" pitchFamily="2" charset="2"/>
              <a:buChar char="ü"/>
            </a:pPr>
            <a:r>
              <a:rPr lang="en-GB" sz="1400" b="1" dirty="0"/>
              <a:t>Gendered premium for white, heterosexual, Anglophone men.</a:t>
            </a:r>
          </a:p>
          <a:p>
            <a:pPr algn="l">
              <a:buClr>
                <a:srgbClr val="114DDD"/>
              </a:buClr>
            </a:pPr>
            <a:r>
              <a:rPr lang="en-GB" b="1" dirty="0">
                <a:solidFill>
                  <a:srgbClr val="114DDD"/>
                </a:solidFill>
              </a:rPr>
              <a:t>(Oishi 2012, 2013)</a:t>
            </a:r>
            <a:endParaRPr lang="sv-SE" b="1" dirty="0">
              <a:solidFill>
                <a:srgbClr val="114DDD"/>
              </a:solidFill>
            </a:endParaRPr>
          </a:p>
        </p:txBody>
      </p:sp>
      <p:sp>
        <p:nvSpPr>
          <p:cNvPr id="6" name="Subtitle 5">
            <a:extLst>
              <a:ext uri="{FF2B5EF4-FFF2-40B4-BE49-F238E27FC236}">
                <a16:creationId xmlns:a16="http://schemas.microsoft.com/office/drawing/2014/main" id="{52F38922-DE0C-8C4B-B650-B4370A1801C2}"/>
              </a:ext>
            </a:extLst>
          </p:cNvPr>
          <p:cNvSpPr>
            <a:spLocks noGrp="1"/>
          </p:cNvSpPr>
          <p:nvPr>
            <p:ph type="subTitle" idx="1"/>
          </p:nvPr>
        </p:nvSpPr>
        <p:spPr/>
        <p:txBody>
          <a:bodyPr>
            <a:normAutofit fontScale="25000" lnSpcReduction="20000"/>
          </a:bodyPr>
          <a:lstStyle/>
          <a:p>
            <a:r>
              <a:rPr lang="en-GB" sz="9800" b="1" dirty="0"/>
              <a:t>Doing Gender Internationally: the Embeddedness of the Patriarchal Premium</a:t>
            </a:r>
            <a:r>
              <a:rPr lang="sv-SE" sz="9800" b="1" dirty="0"/>
              <a:t> </a:t>
            </a:r>
          </a:p>
          <a:p>
            <a:endParaRPr lang="sv-SE" dirty="0"/>
          </a:p>
        </p:txBody>
      </p:sp>
      <p:pic>
        <p:nvPicPr>
          <p:cNvPr id="9" name="Picture Placeholder 17">
            <a:extLst>
              <a:ext uri="{FF2B5EF4-FFF2-40B4-BE49-F238E27FC236}">
                <a16:creationId xmlns:a16="http://schemas.microsoft.com/office/drawing/2014/main" id="{18B10B37-CCF8-9446-A3BC-516C2431844D}"/>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6935" b="6935"/>
          <a:stretch>
            <a:fillRect/>
          </a:stretch>
        </p:blipFill>
        <p:spPr/>
      </p:pic>
    </p:spTree>
    <p:extLst>
      <p:ext uri="{BB962C8B-B14F-4D97-AF65-F5344CB8AC3E}">
        <p14:creationId xmlns:p14="http://schemas.microsoft.com/office/powerpoint/2010/main" val="383043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strips(down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strips(down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strips(down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strips(downLeft)">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strips(downLeft)">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strips(downLeft)">
                                      <p:cBhvr>
                                        <p:cTn id="42" dur="5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strips(downLeft)">
                                      <p:cBhvr>
                                        <p:cTn id="4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5B95DD-476A-3744-A826-574F9BD75105}"/>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4479" b="14479"/>
          <a:stretch>
            <a:fillRect/>
          </a:stretch>
        </p:blipFill>
        <p:spPr/>
      </p:pic>
      <p:sp>
        <p:nvSpPr>
          <p:cNvPr id="3" name="Text Placeholder 2">
            <a:extLst>
              <a:ext uri="{FF2B5EF4-FFF2-40B4-BE49-F238E27FC236}">
                <a16:creationId xmlns:a16="http://schemas.microsoft.com/office/drawing/2014/main" id="{9C9CBEF2-DFD0-E348-B36D-E17A7714945B}"/>
              </a:ext>
            </a:extLst>
          </p:cNvPr>
          <p:cNvSpPr>
            <a:spLocks noGrp="1"/>
          </p:cNvSpPr>
          <p:nvPr>
            <p:ph type="body" sz="quarter" idx="11"/>
          </p:nvPr>
        </p:nvSpPr>
        <p:spPr>
          <a:xfrm>
            <a:off x="4663440" y="1771650"/>
            <a:ext cx="4274820" cy="3931920"/>
          </a:xfrm>
        </p:spPr>
        <p:txBody>
          <a:bodyPr>
            <a:noAutofit/>
          </a:bodyPr>
          <a:lstStyle/>
          <a:p>
            <a:pPr marL="171450" indent="-171450" algn="l">
              <a:buClr>
                <a:srgbClr val="114DDD"/>
              </a:buClr>
              <a:buFont typeface="Arial" panose="020B0604020202020204" pitchFamily="34" charset="0"/>
              <a:buChar char="•"/>
            </a:pPr>
            <a:r>
              <a:rPr lang="en-GB" sz="1600" b="1" dirty="0"/>
              <a:t>When academic mobility is articulated with the affective economy its happiness formula and linearity are disrupted.</a:t>
            </a:r>
          </a:p>
          <a:p>
            <a:pPr algn="l">
              <a:buClr>
                <a:srgbClr val="114DDD"/>
              </a:buClr>
            </a:pPr>
            <a:endParaRPr lang="en-GB" sz="1600" b="1" dirty="0"/>
          </a:p>
          <a:p>
            <a:pPr marL="171450" indent="-171450" algn="l">
              <a:buClr>
                <a:srgbClr val="114DDD"/>
              </a:buClr>
              <a:buFont typeface="Arial" panose="020B0604020202020204" pitchFamily="34" charset="0"/>
              <a:buChar char="•"/>
            </a:pPr>
            <a:r>
              <a:rPr lang="en-GB" sz="1600" b="1" dirty="0"/>
              <a:t>Embodied experiences expose gendered, racialised, epistemic and affective inequalities.</a:t>
            </a:r>
          </a:p>
          <a:p>
            <a:pPr algn="l">
              <a:buClr>
                <a:srgbClr val="114DDD"/>
              </a:buClr>
            </a:pPr>
            <a:endParaRPr lang="en-GB" sz="1600" b="1" dirty="0"/>
          </a:p>
          <a:p>
            <a:pPr marL="171450" indent="-171450" algn="l">
              <a:buClr>
                <a:srgbClr val="114DDD"/>
              </a:buClr>
              <a:buFont typeface="Arial" panose="020B0604020202020204" pitchFamily="34" charset="0"/>
              <a:buChar char="•"/>
            </a:pPr>
            <a:r>
              <a:rPr lang="en-GB" sz="1600" b="1" dirty="0"/>
              <a:t>Are migrant academics symbolic of the contemporary socio-spatial transformations and intellectual trends of neoliberalised and colonised higher education systems? </a:t>
            </a:r>
          </a:p>
          <a:p>
            <a:pPr algn="l">
              <a:buClr>
                <a:srgbClr val="114DDD"/>
              </a:buClr>
            </a:pPr>
            <a:endParaRPr lang="en-GB" sz="1600" b="1" dirty="0"/>
          </a:p>
        </p:txBody>
      </p:sp>
      <p:sp>
        <p:nvSpPr>
          <p:cNvPr id="4" name="Subtitle 3">
            <a:extLst>
              <a:ext uri="{FF2B5EF4-FFF2-40B4-BE49-F238E27FC236}">
                <a16:creationId xmlns:a16="http://schemas.microsoft.com/office/drawing/2014/main" id="{26326217-D725-4142-AFAF-E168E5AD0BFD}"/>
              </a:ext>
            </a:extLst>
          </p:cNvPr>
          <p:cNvSpPr>
            <a:spLocks noGrp="1"/>
          </p:cNvSpPr>
          <p:nvPr>
            <p:ph type="subTitle" idx="1"/>
          </p:nvPr>
        </p:nvSpPr>
        <p:spPr/>
        <p:txBody>
          <a:bodyPr>
            <a:normAutofit fontScale="55000" lnSpcReduction="20000"/>
          </a:bodyPr>
          <a:lstStyle/>
          <a:p>
            <a:pPr>
              <a:buClr>
                <a:srgbClr val="114DDD"/>
              </a:buClr>
            </a:pPr>
            <a:r>
              <a:rPr lang="en-GB" sz="5400" b="1" dirty="0"/>
              <a:t>Desired/ Desiring, Different, but Ultimately, Disposable?</a:t>
            </a:r>
            <a:endParaRPr lang="sv-SE" sz="5400" b="1" dirty="0"/>
          </a:p>
        </p:txBody>
      </p:sp>
    </p:spTree>
    <p:extLst>
      <p:ext uri="{BB962C8B-B14F-4D97-AF65-F5344CB8AC3E}">
        <p14:creationId xmlns:p14="http://schemas.microsoft.com/office/powerpoint/2010/main" val="9994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611690" y="1401528"/>
            <a:ext cx="4339525" cy="5456472"/>
          </a:xfrm>
          <a:prstGeom prst="rect">
            <a:avLst/>
          </a:prstGeom>
        </p:spPr>
      </p:pic>
      <p:sp>
        <p:nvSpPr>
          <p:cNvPr id="7" name="Title 6"/>
          <p:cNvSpPr>
            <a:spLocks noGrp="1"/>
          </p:cNvSpPr>
          <p:nvPr>
            <p:ph type="ctrTitle"/>
          </p:nvPr>
        </p:nvSpPr>
        <p:spPr>
          <a:xfrm>
            <a:off x="220287" y="1205346"/>
            <a:ext cx="4240529" cy="4875414"/>
          </a:xfrm>
        </p:spPr>
        <p:txBody>
          <a:bodyPr>
            <a:noAutofit/>
          </a:bodyPr>
          <a:lstStyle/>
          <a:p>
            <a:pPr algn="l"/>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solidFill>
                  <a:srgbClr val="0000FF"/>
                </a:solidFill>
                <a:latin typeface="+mn-lt"/>
              </a:rPr>
              <a:t>CHEER Website: </a:t>
            </a:r>
            <a:r>
              <a:rPr lang="en-GB" sz="1600" b="1" u="sng" dirty="0">
                <a:latin typeface="+mn-lt"/>
                <a:hlinkClick r:id="rId4"/>
              </a:rPr>
              <a:t>www.sussex.ac.uk/education/</a:t>
            </a:r>
            <a:r>
              <a:rPr lang="en-GB" sz="1600" b="1" u="sng" dirty="0">
                <a:latin typeface="+mn-lt"/>
              </a:rPr>
              <a:t>cheer</a:t>
            </a:r>
            <a:r>
              <a:rPr lang="en-GB" sz="1800" b="1" dirty="0">
                <a:latin typeface="+mn-lt"/>
              </a:rPr>
              <a:t/>
            </a:r>
            <a:br>
              <a:rPr lang="en-GB" sz="1800" b="1" dirty="0">
                <a:latin typeface="+mn-lt"/>
              </a:rPr>
            </a:br>
            <a:r>
              <a:rPr lang="en-GB" sz="1800" b="1" dirty="0">
                <a:solidFill>
                  <a:srgbClr val="0000FF"/>
                </a:solidFill>
                <a:latin typeface="+mn-lt"/>
              </a:rPr>
              <a:t>Twitter: </a:t>
            </a:r>
            <a:br>
              <a:rPr lang="en-GB" sz="1800" b="1" dirty="0">
                <a:solidFill>
                  <a:srgbClr val="0000FF"/>
                </a:solidFill>
                <a:latin typeface="+mn-lt"/>
              </a:rPr>
            </a:br>
            <a:r>
              <a:rPr lang="sv-SE" sz="1600" b="1" dirty="0">
                <a:latin typeface="+mn-lt"/>
              </a:rPr>
              <a:t>@SussexCHEER</a:t>
            </a:r>
            <a:r>
              <a:rPr lang="sv-SE" sz="1800" b="1" dirty="0">
                <a:latin typeface="+mn-lt"/>
              </a:rPr>
              <a:t/>
            </a:r>
            <a:br>
              <a:rPr lang="sv-SE" sz="1800" b="1" dirty="0">
                <a:latin typeface="+mn-lt"/>
              </a:rPr>
            </a:br>
            <a:r>
              <a:rPr lang="sv-SE" sz="1800" b="1" dirty="0">
                <a:solidFill>
                  <a:srgbClr val="0000FF"/>
                </a:solidFill>
                <a:latin typeface="+mn-lt"/>
              </a:rPr>
              <a:t>Facebook: </a:t>
            </a:r>
            <a:r>
              <a:rPr lang="sv-SE" sz="1600" b="1" dirty="0">
                <a:latin typeface="+mn-lt"/>
                <a:hlinkClick r:id="rId5"/>
              </a:rPr>
              <a:t>www.facebook.com/groups/CHEERSussex/</a:t>
            </a:r>
            <a:r>
              <a:rPr lang="sv-SE" sz="1800" b="1" dirty="0">
                <a:latin typeface="+mn-lt"/>
              </a:rPr>
              <a:t/>
            </a:r>
            <a:br>
              <a:rPr lang="sv-SE" sz="1800" b="1" dirty="0">
                <a:latin typeface="+mn-lt"/>
              </a:rPr>
            </a:br>
            <a:r>
              <a:rPr lang="sv-SE" sz="1800" b="1" dirty="0">
                <a:solidFill>
                  <a:srgbClr val="114DDD"/>
                </a:solidFill>
              </a:rPr>
              <a:t>Follow Up?</a:t>
            </a:r>
            <a:r>
              <a:rPr lang="sv-SE" sz="1400" b="1" dirty="0">
                <a:latin typeface="+mn-lt"/>
              </a:rPr>
              <a:t/>
            </a:r>
            <a:br>
              <a:rPr lang="sv-SE" sz="1400" b="1" dirty="0">
                <a:latin typeface="+mn-lt"/>
              </a:rPr>
            </a:br>
            <a:r>
              <a:rPr lang="sv-SE" sz="1400" b="1" dirty="0">
                <a:latin typeface="+mn-lt"/>
              </a:rPr>
              <a:t>Higher Education, Knowledge Exchange and Policy Learning in the Asian Century</a:t>
            </a:r>
            <a:br>
              <a:rPr lang="sv-SE" sz="1400" b="1" dirty="0">
                <a:latin typeface="+mn-lt"/>
              </a:rPr>
            </a:br>
            <a:r>
              <a:rPr lang="sv-SE" sz="1400" b="1" dirty="0">
                <a:latin typeface="+mn-lt"/>
              </a:rPr>
              <a:t>A UK/Japanese Partnership</a:t>
            </a:r>
            <a:br>
              <a:rPr lang="sv-SE" sz="1400" b="1" dirty="0">
                <a:latin typeface="+mn-lt"/>
              </a:rPr>
            </a:br>
            <a:r>
              <a:rPr lang="sv-SE" sz="1400" b="1" dirty="0">
                <a:solidFill>
                  <a:srgbClr val="114DDD"/>
                </a:solidFill>
                <a:latin typeface="+mn-lt"/>
              </a:rPr>
              <a:t>(http://www.sussex.ac.uk/education/cheer/researchprojects/japan)</a:t>
            </a:r>
            <a:r>
              <a:rPr lang="sv-SE" sz="1400" b="1" dirty="0">
                <a:latin typeface="+mn-lt"/>
              </a:rPr>
              <a:t/>
            </a:r>
            <a:br>
              <a:rPr lang="sv-SE" sz="1400" b="1" dirty="0">
                <a:latin typeface="+mn-lt"/>
              </a:rPr>
            </a:br>
            <a:r>
              <a:rPr lang="sv-SE" sz="1400" b="1" dirty="0">
                <a:latin typeface="+mn-lt"/>
              </a:rPr>
              <a:t/>
            </a:r>
            <a:br>
              <a:rPr lang="sv-SE" sz="1400" b="1" dirty="0">
                <a:latin typeface="+mn-lt"/>
              </a:rPr>
            </a:br>
            <a:r>
              <a:rPr lang="sv-SE" sz="1400" b="1" dirty="0">
                <a:latin typeface="+mn-lt"/>
              </a:rPr>
              <a:t>Morley, L., Leyton, D., Hada, Y. (2019) </a:t>
            </a:r>
            <a:r>
              <a:rPr lang="en-GB" sz="1400" b="1" dirty="0">
                <a:latin typeface="+mn-lt"/>
              </a:rPr>
              <a:t>The Affective Economy of Internationalisation: Migrant Academics in and out of Japanese Higher Education. In press, </a:t>
            </a:r>
            <a:r>
              <a:rPr lang="en-GB" sz="1400" b="1" i="1" dirty="0">
                <a:latin typeface="+mn-lt"/>
              </a:rPr>
              <a:t>Policy Reviews in Higher Education.</a:t>
            </a:r>
            <a:r>
              <a:rPr lang="sv-SE" dirty="0"/>
              <a:t/>
            </a:r>
            <a:br>
              <a:rPr lang="sv-SE" dirty="0"/>
            </a:br>
            <a:r>
              <a:rPr lang="sv-SE" dirty="0"/>
              <a:t/>
            </a:r>
            <a:br>
              <a:rPr lang="sv-SE" dirty="0"/>
            </a:br>
            <a:r>
              <a:rPr lang="sv-SE" sz="1800" b="1" dirty="0">
                <a:solidFill>
                  <a:srgbClr val="114DDD"/>
                </a:solidFill>
                <a:latin typeface="+mn-lt"/>
              </a:rPr>
              <a:t/>
            </a:r>
            <a:br>
              <a:rPr lang="sv-SE" sz="1800" b="1" dirty="0">
                <a:solidFill>
                  <a:srgbClr val="114DDD"/>
                </a:solidFill>
                <a:latin typeface="+mn-lt"/>
              </a:rPr>
            </a:br>
            <a:r>
              <a:rPr lang="sv-SE" sz="1800" b="1" dirty="0">
                <a:latin typeface="+mn-lt"/>
              </a:rPr>
              <a:t/>
            </a:r>
            <a:br>
              <a:rPr lang="sv-SE" sz="1800" b="1" dirty="0">
                <a:latin typeface="+mn-lt"/>
              </a:rPr>
            </a:br>
            <a:r>
              <a:rPr lang="sv-SE" sz="1800" b="1" dirty="0">
                <a:latin typeface="+mn-lt"/>
              </a:rPr>
              <a:t/>
            </a:r>
            <a:br>
              <a:rPr lang="sv-SE" sz="1800" b="1" dirty="0">
                <a:latin typeface="+mn-lt"/>
              </a:rPr>
            </a:br>
            <a:r>
              <a:rPr lang="sv-SE" sz="1800" b="1" dirty="0">
                <a:latin typeface="+mn-lt"/>
              </a:rPr>
              <a:t/>
            </a:r>
            <a:br>
              <a:rPr lang="sv-SE"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US" sz="1800" dirty="0">
                <a:latin typeface="+mn-lt"/>
              </a:rPr>
              <a:t/>
            </a:r>
            <a:br>
              <a:rPr lang="en-US" sz="1800" dirty="0">
                <a:latin typeface="+mn-lt"/>
              </a:rPr>
            </a:br>
            <a:endParaRPr lang="en-US" sz="1800" dirty="0">
              <a:latin typeface="+mn-lt"/>
            </a:endParaRPr>
          </a:p>
        </p:txBody>
      </p:sp>
      <p:sp>
        <p:nvSpPr>
          <p:cNvPr id="8" name="Subtitle 7"/>
          <p:cNvSpPr>
            <a:spLocks noGrp="1"/>
          </p:cNvSpPr>
          <p:nvPr>
            <p:ph type="subTitle" idx="1"/>
          </p:nvPr>
        </p:nvSpPr>
        <p:spPr>
          <a:xfrm>
            <a:off x="74814" y="237460"/>
            <a:ext cx="8944495" cy="967885"/>
          </a:xfrm>
        </p:spPr>
        <p:txBody>
          <a:bodyPr>
            <a:noAutofit/>
          </a:bodyPr>
          <a:lstStyle/>
          <a:p>
            <a:r>
              <a:rPr lang="en-US" sz="2800" b="1" dirty="0">
                <a:solidFill>
                  <a:srgbClr val="114DDD"/>
                </a:solidFill>
              </a:rPr>
              <a:t>Centre for Higher Education and </a:t>
            </a:r>
          </a:p>
          <a:p>
            <a:r>
              <a:rPr lang="en-US" sz="2800" b="1" dirty="0">
                <a:solidFill>
                  <a:srgbClr val="114DDD"/>
                </a:solidFill>
              </a:rPr>
              <a:t>Equity Research (CHEER)</a:t>
            </a:r>
            <a:endParaRPr lang="en-US" sz="2800" dirty="0">
              <a:solidFill>
                <a:srgbClr val="114DDD"/>
              </a:solidFill>
            </a:endParaRPr>
          </a:p>
        </p:txBody>
      </p:sp>
    </p:spTree>
    <p:extLst>
      <p:ext uri="{BB962C8B-B14F-4D97-AF65-F5344CB8AC3E}">
        <p14:creationId xmlns:p14="http://schemas.microsoft.com/office/powerpoint/2010/main" val="2370817824"/>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4313</TotalTime>
  <Words>970</Words>
  <Application>Microsoft Office PowerPoint</Application>
  <PresentationFormat>On-screen Show (4:3)</PresentationFormat>
  <Paragraphs>120</Paragraphs>
  <Slides>13</Slides>
  <Notes>1</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13</vt:i4>
      </vt:variant>
    </vt:vector>
  </HeadingPairs>
  <TitlesOfParts>
    <vt:vector size="27" baseType="lpstr">
      <vt:lpstr>Arial</vt:lpstr>
      <vt:lpstr>Calibri</vt:lpstr>
      <vt:lpstr>Georgia</vt:lpstr>
      <vt:lpstr>Times New Roman</vt:lpstr>
      <vt:lpstr>Wingdings</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The Affective Economy of Internationalisation: Migrant Academics in and out of Japanese Higher Education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CHEER Website: www.sussex.ac.uk/education/cheer Twitter:  @SussexCHEER Facebook: www.facebook.com/groups/CHEERSussex/ Follow Up? Higher Education, Knowledge Exchange and Policy Learning in the Asian Century A UK/Japanese Partnership (http://www.sussex.ac.uk/education/cheer/researchprojects/japan)  Morley, L., Leyton, D., Hada, Y. (2019) The Affective Economy of Internationalisation: Migrant Academics in and out of Japanese Higher Education. In press, Policy Reviews in Higher Education.          </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411</cp:revision>
  <dcterms:created xsi:type="dcterms:W3CDTF">2016-06-09T09:36:01Z</dcterms:created>
  <dcterms:modified xsi:type="dcterms:W3CDTF">2018-12-10T14:55:14Z</dcterms:modified>
</cp:coreProperties>
</file>