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5.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7.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8.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 id="2147483720" r:id="rId2"/>
    <p:sldMasterId id="2147483705" r:id="rId3"/>
    <p:sldMasterId id="2147483746" r:id="rId4"/>
    <p:sldMasterId id="2147483789" r:id="rId5"/>
    <p:sldMasterId id="2147483974" r:id="rId6"/>
    <p:sldMasterId id="2147483995" r:id="rId7"/>
    <p:sldMasterId id="2147484016" r:id="rId8"/>
    <p:sldMasterId id="2147484037" r:id="rId9"/>
  </p:sldMasterIdLst>
  <p:notesMasterIdLst>
    <p:notesMasterId r:id="rId35"/>
  </p:notesMasterIdLst>
  <p:handoutMasterIdLst>
    <p:handoutMasterId r:id="rId36"/>
  </p:handoutMasterIdLst>
  <p:sldIdLst>
    <p:sldId id="257" r:id="rId10"/>
    <p:sldId id="311" r:id="rId11"/>
    <p:sldId id="313" r:id="rId12"/>
    <p:sldId id="330" r:id="rId13"/>
    <p:sldId id="280" r:id="rId14"/>
    <p:sldId id="281" r:id="rId15"/>
    <p:sldId id="282" r:id="rId16"/>
    <p:sldId id="283" r:id="rId17"/>
    <p:sldId id="284" r:id="rId18"/>
    <p:sldId id="285" r:id="rId19"/>
    <p:sldId id="314" r:id="rId20"/>
    <p:sldId id="317" r:id="rId21"/>
    <p:sldId id="319" r:id="rId22"/>
    <p:sldId id="316" r:id="rId23"/>
    <p:sldId id="320" r:id="rId24"/>
    <p:sldId id="321" r:id="rId25"/>
    <p:sldId id="322" r:id="rId26"/>
    <p:sldId id="327" r:id="rId27"/>
    <p:sldId id="323" r:id="rId28"/>
    <p:sldId id="329" r:id="rId29"/>
    <p:sldId id="324" r:id="rId30"/>
    <p:sldId id="325" r:id="rId31"/>
    <p:sldId id="328" r:id="rId32"/>
    <p:sldId id="326" r:id="rId33"/>
    <p:sldId id="331"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F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6395" autoAdjust="0"/>
  </p:normalViewPr>
  <p:slideViewPr>
    <p:cSldViewPr snapToGrid="0" showGuides="1">
      <p:cViewPr varScale="1">
        <p:scale>
          <a:sx n="115" d="100"/>
          <a:sy n="115" d="100"/>
        </p:scale>
        <p:origin x="1356"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6" d="100"/>
          <a:sy n="86" d="100"/>
        </p:scale>
        <p:origin x="3786"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slide" Target="slides/slide25.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handoutMaster" Target="handoutMasters/handoutMaster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0372D8D-FB06-49F8-80F3-966BA7A33CAB}" type="datetimeFigureOut">
              <a:rPr lang="en-GB" smtClean="0"/>
              <a:t>17/12/2019</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C465D6-E927-4CD6-BB6D-7C5E4BEAA1EF}" type="slidenum">
              <a:rPr lang="en-GB" smtClean="0"/>
              <a:t>‹#›</a:t>
            </a:fld>
            <a:endParaRPr lang="en-GB" dirty="0"/>
          </a:p>
        </p:txBody>
      </p:sp>
    </p:spTree>
    <p:extLst>
      <p:ext uri="{BB962C8B-B14F-4D97-AF65-F5344CB8AC3E}">
        <p14:creationId xmlns:p14="http://schemas.microsoft.com/office/powerpoint/2010/main" val="328800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192B64-956F-4AA1-9D00-91265D8096D4}" type="datetimeFigureOut">
              <a:rPr lang="en-GB" smtClean="0"/>
              <a:t>17/12/2019</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CC1D15-B5DE-4BD5-A4FB-8CE7A139D482}" type="slidenum">
              <a:rPr lang="en-GB" smtClean="0"/>
              <a:t>‹#›</a:t>
            </a:fld>
            <a:endParaRPr lang="en-GB"/>
          </a:p>
        </p:txBody>
      </p:sp>
    </p:spTree>
    <p:extLst>
      <p:ext uri="{BB962C8B-B14F-4D97-AF65-F5344CB8AC3E}">
        <p14:creationId xmlns:p14="http://schemas.microsoft.com/office/powerpoint/2010/main" val="3854015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Verdana"/>
                <a:cs typeface="Verdana"/>
              </a:rPr>
              <a:t>Rumi (1207 - 1273): “</a:t>
            </a:r>
            <a:r>
              <a:rPr lang="en-US" sz="1200" i="1" dirty="0" smtClean="0">
                <a:latin typeface="Verdana"/>
                <a:cs typeface="Verdana"/>
              </a:rPr>
              <a:t>And you? When will you begin that long journey into yourself?</a:t>
            </a:r>
            <a:r>
              <a:rPr lang="en-US" sz="1200" dirty="0" smtClean="0">
                <a:latin typeface="Verdana"/>
                <a:cs typeface="Verdana"/>
              </a:rPr>
              <a:t>” - an invitation to each one of us to reflect on our lives, and derive understandings therefrom. </a:t>
            </a:r>
          </a:p>
          <a:p>
            <a:endParaRPr lang="en-US" dirty="0" smtClean="0"/>
          </a:p>
          <a:p>
            <a:endParaRPr lang="en-US" dirty="0" smtClean="0"/>
          </a:p>
          <a:p>
            <a:r>
              <a:rPr lang="en-US" dirty="0" smtClean="0"/>
              <a:t>Following Dewey, an activity in itself does not amount to experience. Rather, it is the extension of the understanding of the activity to also include the impact of such activity on oneself that develops an experience; when our understanding of change comprises both the change caused by our action and that caused upon us as a consequence. </a:t>
            </a:r>
            <a:endParaRPr lang="en-US" dirty="0"/>
          </a:p>
        </p:txBody>
      </p:sp>
      <p:sp>
        <p:nvSpPr>
          <p:cNvPr id="4" name="Slide Number Placeholder 3"/>
          <p:cNvSpPr>
            <a:spLocks noGrp="1"/>
          </p:cNvSpPr>
          <p:nvPr>
            <p:ph type="sldNum" sz="quarter" idx="10"/>
          </p:nvPr>
        </p:nvSpPr>
        <p:spPr/>
        <p:txBody>
          <a:bodyPr/>
          <a:lstStyle/>
          <a:p>
            <a:fld id="{70CC1D15-B5DE-4BD5-A4FB-8CE7A139D482}" type="slidenum">
              <a:rPr lang="en-GB" smtClean="0"/>
              <a:t>3</a:t>
            </a:fld>
            <a:endParaRPr lang="en-GB"/>
          </a:p>
        </p:txBody>
      </p:sp>
    </p:spTree>
    <p:extLst>
      <p:ext uri="{BB962C8B-B14F-4D97-AF65-F5344CB8AC3E}">
        <p14:creationId xmlns:p14="http://schemas.microsoft.com/office/powerpoint/2010/main" val="2688784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In the light of Rumi’s invitation and Dewey’s understandings of ‘trying’ and ‘undergoing’ I look back on her experience of working with the teachers under military occupation and siege. </a:t>
            </a:r>
          </a:p>
          <a:p>
            <a:endParaRPr lang="en-US" dirty="0"/>
          </a:p>
        </p:txBody>
      </p:sp>
      <p:sp>
        <p:nvSpPr>
          <p:cNvPr id="4" name="Slide Number Placeholder 3"/>
          <p:cNvSpPr>
            <a:spLocks noGrp="1"/>
          </p:cNvSpPr>
          <p:nvPr>
            <p:ph type="sldNum" sz="quarter" idx="10"/>
          </p:nvPr>
        </p:nvSpPr>
        <p:spPr/>
        <p:txBody>
          <a:bodyPr/>
          <a:lstStyle/>
          <a:p>
            <a:fld id="{70CC1D15-B5DE-4BD5-A4FB-8CE7A139D482}" type="slidenum">
              <a:rPr lang="en-GB" smtClean="0"/>
              <a:t>4</a:t>
            </a:fld>
            <a:endParaRPr lang="en-GB"/>
          </a:p>
        </p:txBody>
      </p:sp>
    </p:spTree>
    <p:extLst>
      <p:ext uri="{BB962C8B-B14F-4D97-AF65-F5344CB8AC3E}">
        <p14:creationId xmlns:p14="http://schemas.microsoft.com/office/powerpoint/2010/main" val="9557435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4578"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atin typeface="Verdana" pitchFamily="34" charset="0"/>
                <a:ea typeface="ＭＳ Ｐゴシック" pitchFamily="34" charset="-128"/>
              </a:rPr>
              <a:t>An international team of researchers with different disciplinary backgrounds, research experiences and language skills will conduct international comparative research on translation and interpretation at different kinds of border in order to develop  theory, ethical research practices and research methodologies in relation to multilingual research.</a:t>
            </a:r>
          </a:p>
          <a:p>
            <a:pPr eaLnBrk="1" hangingPunct="1">
              <a:spcBef>
                <a:spcPct val="0"/>
              </a:spcBef>
            </a:pPr>
            <a:endParaRPr lang="en-GB">
              <a:ea typeface="ＭＳ Ｐゴシック" pitchFamily="34" charset="-128"/>
            </a:endParaRPr>
          </a:p>
        </p:txBody>
      </p:sp>
      <p:sp>
        <p:nvSpPr>
          <p:cNvPr id="24579"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A83D34DD-B1E4-4CBB-93BF-634F5C7291BF}" type="slidenum">
              <a:rPr lang="en-GB" sz="1200"/>
              <a:pPr eaLnBrk="1" hangingPunct="1"/>
              <a:t>5</a:t>
            </a:fld>
            <a:endParaRPr lang="en-GB" sz="1200"/>
          </a:p>
        </p:txBody>
      </p:sp>
    </p:spTree>
    <p:extLst>
      <p:ext uri="{BB962C8B-B14F-4D97-AF65-F5344CB8AC3E}">
        <p14:creationId xmlns:p14="http://schemas.microsoft.com/office/powerpoint/2010/main" val="7654886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8914"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ea typeface="ＭＳ Ｐゴシック" pitchFamily="34" charset="-128"/>
            </a:endParaRPr>
          </a:p>
        </p:txBody>
      </p:sp>
      <p:sp>
        <p:nvSpPr>
          <p:cNvPr id="38915"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A5D6D13E-9871-4701-B6F3-D1B320985E1A}" type="slidenum">
              <a:rPr lang="en-GB" sz="1200"/>
              <a:pPr eaLnBrk="1" hangingPunct="1"/>
              <a:t>6</a:t>
            </a:fld>
            <a:endParaRPr lang="en-GB" sz="1200"/>
          </a:p>
        </p:txBody>
      </p:sp>
    </p:spTree>
    <p:extLst>
      <p:ext uri="{BB962C8B-B14F-4D97-AF65-F5344CB8AC3E}">
        <p14:creationId xmlns:p14="http://schemas.microsoft.com/office/powerpoint/2010/main" val="1349008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8914"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0" marR="0" lvl="1" indent="0" algn="l" defTabSz="914400" rtl="0" eaLnBrk="1" fontAlgn="auto" latinLnBrk="0" hangingPunct="1">
              <a:lnSpc>
                <a:spcPct val="100000"/>
              </a:lnSpc>
              <a:spcBef>
                <a:spcPct val="0"/>
              </a:spcBef>
              <a:spcAft>
                <a:spcPts val="0"/>
              </a:spcAft>
              <a:buClrTx/>
              <a:buSzTx/>
              <a:buFontTx/>
              <a:buNone/>
              <a:tabLst/>
              <a:defRPr/>
            </a:pPr>
            <a:r>
              <a:rPr lang="en-GB" sz="2000" b="1" dirty="0">
                <a:ea typeface="ＭＳ Ｐゴシック" pitchFamily="34" charset="-128"/>
              </a:rPr>
              <a:t>Intercultural language education</a:t>
            </a:r>
          </a:p>
          <a:p>
            <a:pPr marL="0" marR="0" lvl="1" indent="0" algn="l" defTabSz="914400" rtl="0" eaLnBrk="1" fontAlgn="auto" latinLnBrk="0" hangingPunct="1">
              <a:lnSpc>
                <a:spcPct val="100000"/>
              </a:lnSpc>
              <a:spcBef>
                <a:spcPct val="0"/>
              </a:spcBef>
              <a:spcAft>
                <a:spcPts val="0"/>
              </a:spcAft>
              <a:buClrTx/>
              <a:buSzTx/>
              <a:buFontTx/>
              <a:buNone/>
              <a:tabLst/>
              <a:defRPr/>
            </a:pPr>
            <a:endParaRPr lang="en-GB" sz="2000" b="1" dirty="0">
              <a:ea typeface="ＭＳ Ｐゴシック" pitchFamily="34" charset="-128"/>
            </a:endParaRPr>
          </a:p>
          <a:p>
            <a:pPr eaLnBrk="1" hangingPunct="1">
              <a:spcBef>
                <a:spcPct val="0"/>
              </a:spcBef>
            </a:pPr>
            <a:r>
              <a:rPr lang="en-GB" dirty="0">
                <a:ea typeface="ＭＳ Ｐゴシック" pitchFamily="34" charset="-128"/>
              </a:rPr>
              <a:t>Moving from</a:t>
            </a:r>
            <a:r>
              <a:rPr lang="en-GB" baseline="0" dirty="0">
                <a:ea typeface="ＭＳ Ｐゴシック" pitchFamily="34" charset="-128"/>
              </a:rPr>
              <a:t> intercultural communicative competence (</a:t>
            </a:r>
            <a:r>
              <a:rPr lang="en-GB" baseline="0" dirty="0" err="1">
                <a:ea typeface="ＭＳ Ｐゴシック" pitchFamily="34" charset="-128"/>
              </a:rPr>
              <a:t>Byram</a:t>
            </a:r>
            <a:r>
              <a:rPr lang="en-GB" baseline="0" dirty="0">
                <a:ea typeface="ＭＳ Ｐゴシック" pitchFamily="34" charset="-128"/>
              </a:rPr>
              <a:t>, 1997) to symbolic competence (</a:t>
            </a:r>
            <a:r>
              <a:rPr lang="en-GB" baseline="0" dirty="0" err="1">
                <a:ea typeface="ＭＳ Ｐゴシック" pitchFamily="34" charset="-128"/>
              </a:rPr>
              <a:t>Kramsch</a:t>
            </a:r>
            <a:r>
              <a:rPr lang="en-GB" baseline="0" dirty="0">
                <a:ea typeface="ＭＳ Ｐゴシック" pitchFamily="34" charset="-128"/>
              </a:rPr>
              <a:t>, 2006) to ‘</a:t>
            </a:r>
            <a:r>
              <a:rPr lang="en-GB" baseline="0" dirty="0" err="1">
                <a:ea typeface="ＭＳ Ｐゴシック" pitchFamily="34" charset="-128"/>
              </a:rPr>
              <a:t>languaging</a:t>
            </a:r>
            <a:r>
              <a:rPr lang="en-GB" baseline="0" dirty="0">
                <a:ea typeface="ＭＳ Ｐゴシック" pitchFamily="34" charset="-128"/>
              </a:rPr>
              <a:t>’ (Phipps &amp; Gonzales, 2004)</a:t>
            </a:r>
            <a:endParaRPr lang="en-GB" dirty="0">
              <a:ea typeface="ＭＳ Ｐゴシック" pitchFamily="34" charset="-128"/>
            </a:endParaRPr>
          </a:p>
        </p:txBody>
      </p:sp>
      <p:sp>
        <p:nvSpPr>
          <p:cNvPr id="38915"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A5D6D13E-9871-4701-B6F3-D1B320985E1A}" type="slidenum">
              <a:rPr lang="en-GB" sz="1200"/>
              <a:pPr eaLnBrk="1" hangingPunct="1"/>
              <a:t>7</a:t>
            </a:fld>
            <a:endParaRPr lang="en-GB" sz="1200"/>
          </a:p>
        </p:txBody>
      </p:sp>
    </p:spTree>
    <p:extLst>
      <p:ext uri="{BB962C8B-B14F-4D97-AF65-F5344CB8AC3E}">
        <p14:creationId xmlns:p14="http://schemas.microsoft.com/office/powerpoint/2010/main" val="30395351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C8E5D4-FA85-2A4A-B55D-8158BC67EE31}" type="slidenum">
              <a:rPr lang="en-US" smtClean="0"/>
              <a:pPr/>
              <a:t>9</a:t>
            </a:fld>
            <a:endParaRPr lang="en-US" dirty="0"/>
          </a:p>
        </p:txBody>
      </p:sp>
    </p:spTree>
    <p:extLst>
      <p:ext uri="{BB962C8B-B14F-4D97-AF65-F5344CB8AC3E}">
        <p14:creationId xmlns:p14="http://schemas.microsoft.com/office/powerpoint/2010/main" val="27564208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None/>
            </a:pPr>
            <a:r>
              <a:rPr lang="en-GB" sz="1400" b="1" dirty="0" smtClean="0">
                <a:latin typeface="Verdana" pitchFamily="34" charset="0"/>
                <a:ea typeface="Verdana" pitchFamily="34" charset="0"/>
                <a:cs typeface="Verdana" pitchFamily="34" charset="0"/>
              </a:rPr>
              <a:t>1) Critical digital pedagogy</a:t>
            </a:r>
          </a:p>
          <a:p>
            <a:pPr marL="457200" lvl="1" indent="0">
              <a:buNone/>
            </a:pPr>
            <a:r>
              <a:rPr lang="en-GB" sz="1400" dirty="0" smtClean="0">
                <a:solidFill>
                  <a:schemeClr val="bg1">
                    <a:lumMod val="50000"/>
                  </a:schemeClr>
                </a:solidFill>
                <a:latin typeface="Verdana" pitchFamily="34" charset="0"/>
                <a:ea typeface="Verdana" pitchFamily="34" charset="0"/>
                <a:cs typeface="Verdana" pitchFamily="34" charset="0"/>
              </a:rPr>
              <a:t>Reliance on online platforms to facilitate our educational encounters. We wish however to NOT construct this fact as a deficit which might hinder pedagogically meaningful encounters. Instead, we regard technology, much like the creative arts pedagogies mentioned above, as a central critical intercultural pedagogy at the heart of our programme.</a:t>
            </a:r>
          </a:p>
          <a:p>
            <a:pPr marL="457200" lvl="1" indent="0">
              <a:buNone/>
            </a:pPr>
            <a:endParaRPr lang="en-GB" sz="1400" dirty="0" smtClean="0">
              <a:latin typeface="Verdana" pitchFamily="34" charset="0"/>
              <a:ea typeface="Verdana" pitchFamily="34" charset="0"/>
              <a:cs typeface="Verdana" pitchFamily="34" charset="0"/>
            </a:endParaRPr>
          </a:p>
          <a:p>
            <a:pPr marL="457200" lvl="1" indent="0">
              <a:buNone/>
            </a:pPr>
            <a:r>
              <a:rPr lang="en-GB" sz="1400" b="1" dirty="0" smtClean="0">
                <a:latin typeface="Verdana" pitchFamily="34" charset="0"/>
                <a:ea typeface="Verdana" pitchFamily="34" charset="0"/>
                <a:cs typeface="Verdana" pitchFamily="34" charset="0"/>
              </a:rPr>
              <a:t>2) Technology as a lifeline</a:t>
            </a:r>
          </a:p>
          <a:p>
            <a:pPr marL="457200" lvl="1" indent="0">
              <a:buNone/>
            </a:pPr>
            <a:r>
              <a:rPr lang="en-GB" sz="1400" dirty="0" smtClean="0">
                <a:solidFill>
                  <a:schemeClr val="bg1">
                    <a:lumMod val="50000"/>
                  </a:schemeClr>
                </a:solidFill>
                <a:latin typeface="Verdana" pitchFamily="34" charset="0"/>
                <a:ea typeface="Verdana" pitchFamily="34" charset="0"/>
                <a:cs typeface="Verdana" pitchFamily="34" charset="0"/>
              </a:rPr>
              <a:t>Learning from Palestinian teachers who conceptualise the online encounter and digital pedagogies as part of their practices of resistance and hope, we equally embrace and celebrate the potential of digital platforms to facilitate human connection and engagement in shared, meaningful learning spaces. </a:t>
            </a:r>
          </a:p>
          <a:p>
            <a:pPr marL="914400" lvl="1" indent="-457200">
              <a:buFont typeface="Arial" pitchFamily="34" charset="0"/>
              <a:buAutoNum type="arabicParenR"/>
            </a:pPr>
            <a:endParaRPr lang="en-GB" sz="1400" dirty="0" smtClean="0">
              <a:latin typeface="Verdana" pitchFamily="34" charset="0"/>
              <a:ea typeface="Verdana" pitchFamily="34" charset="0"/>
              <a:cs typeface="Verdana" pitchFamily="34" charset="0"/>
            </a:endParaRPr>
          </a:p>
          <a:p>
            <a:pPr marL="457200" lvl="1" indent="0">
              <a:buNone/>
            </a:pPr>
            <a:r>
              <a:rPr lang="en-GB" sz="1400" b="1" dirty="0" smtClean="0">
                <a:latin typeface="Verdana" pitchFamily="34" charset="0"/>
                <a:ea typeface="Verdana" pitchFamily="34" charset="0"/>
                <a:cs typeface="Verdana" pitchFamily="34" charset="0"/>
              </a:rPr>
              <a:t>3) Capacity building in ICT for teachers in Gaza</a:t>
            </a:r>
          </a:p>
          <a:p>
            <a:pPr marL="457200" lvl="1" indent="0">
              <a:buNone/>
            </a:pPr>
            <a:r>
              <a:rPr lang="en-GB" sz="1400" dirty="0" smtClean="0">
                <a:solidFill>
                  <a:schemeClr val="bg1">
                    <a:lumMod val="50000"/>
                  </a:schemeClr>
                </a:solidFill>
                <a:latin typeface="Verdana" pitchFamily="34" charset="0"/>
                <a:ea typeface="Verdana" pitchFamily="34" charset="0"/>
                <a:cs typeface="Verdana" pitchFamily="34" charset="0"/>
              </a:rPr>
              <a:t>Given the teachers’ practical, technological expertise, our programme will draw on their advice and feedback on ‘what works best’ in the </a:t>
            </a:r>
            <a:r>
              <a:rPr lang="en-GB" sz="1400" dirty="0" err="1" smtClean="0">
                <a:solidFill>
                  <a:schemeClr val="bg1">
                    <a:lumMod val="50000"/>
                  </a:schemeClr>
                </a:solidFill>
                <a:latin typeface="Verdana" pitchFamily="34" charset="0"/>
                <a:ea typeface="Verdana" pitchFamily="34" charset="0"/>
                <a:cs typeface="Verdana" pitchFamily="34" charset="0"/>
              </a:rPr>
              <a:t>Gazan</a:t>
            </a:r>
            <a:r>
              <a:rPr lang="en-GB" sz="1400" dirty="0" smtClean="0">
                <a:solidFill>
                  <a:schemeClr val="bg1">
                    <a:lumMod val="50000"/>
                  </a:schemeClr>
                </a:solidFill>
                <a:latin typeface="Verdana" pitchFamily="34" charset="0"/>
                <a:ea typeface="Verdana" pitchFamily="34" charset="0"/>
                <a:cs typeface="Verdana" pitchFamily="34" charset="0"/>
              </a:rPr>
              <a:t> context, and assist them in theorising their practice. </a:t>
            </a:r>
          </a:p>
          <a:p>
            <a:pPr eaLnBrk="1" hangingPunct="1">
              <a:spcBef>
                <a:spcPct val="0"/>
              </a:spcBef>
            </a:pPr>
            <a:endParaRPr lang="en-GB" dirty="0" smtClean="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70CC1D15-B5DE-4BD5-A4FB-8CE7A139D482}" type="slidenum">
              <a:rPr lang="en-GB" smtClean="0"/>
              <a:t>19</a:t>
            </a:fld>
            <a:endParaRPr lang="en-GB"/>
          </a:p>
        </p:txBody>
      </p:sp>
    </p:spTree>
    <p:extLst>
      <p:ext uri="{BB962C8B-B14F-4D97-AF65-F5344CB8AC3E}">
        <p14:creationId xmlns:p14="http://schemas.microsoft.com/office/powerpoint/2010/main" val="9261738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none" kern="1200" baseline="0" dirty="0" smtClean="0">
                <a:solidFill>
                  <a:schemeClr val="tx1"/>
                </a:solidFill>
                <a:latin typeface="+mn-lt"/>
                <a:ea typeface="+mn-ea"/>
                <a:cs typeface="+mn-cs"/>
              </a:rPr>
              <a:t>The role of holistic (whole-person) education in a context of occupation and siege</a:t>
            </a:r>
          </a:p>
          <a:p>
            <a:r>
              <a:rPr lang="en-US" sz="1200" u="none" kern="1200" baseline="0" dirty="0" smtClean="0">
                <a:solidFill>
                  <a:schemeClr val="tx1"/>
                </a:solidFill>
                <a:latin typeface="+mn-lt"/>
                <a:ea typeface="+mn-ea"/>
                <a:cs typeface="+mn-cs"/>
              </a:rPr>
              <a:t>- Sowing hope in a better future</a:t>
            </a:r>
          </a:p>
          <a:p>
            <a:r>
              <a:rPr lang="en-US" sz="1200" u="none" kern="1200" baseline="0" dirty="0" smtClean="0">
                <a:solidFill>
                  <a:schemeClr val="tx1"/>
                </a:solidFill>
                <a:latin typeface="+mn-lt"/>
                <a:ea typeface="+mn-ea"/>
                <a:cs typeface="+mn-cs"/>
              </a:rPr>
              <a:t>- Drawing on cultural and spiritual references in the way you address the students</a:t>
            </a:r>
          </a:p>
          <a:p>
            <a:r>
              <a:rPr lang="en-US" sz="1200" u="none" kern="1200" baseline="0" dirty="0" smtClean="0">
                <a:solidFill>
                  <a:schemeClr val="tx1"/>
                </a:solidFill>
                <a:latin typeface="+mn-lt"/>
                <a:ea typeface="+mn-ea"/>
                <a:cs typeface="+mn-cs"/>
              </a:rPr>
              <a:t>- </a:t>
            </a:r>
            <a:r>
              <a:rPr lang="en-US" sz="1200" u="none" kern="1200" baseline="0" dirty="0" err="1" smtClean="0">
                <a:solidFill>
                  <a:schemeClr val="tx1"/>
                </a:solidFill>
                <a:latin typeface="+mn-lt"/>
                <a:ea typeface="+mn-ea"/>
                <a:cs typeface="+mn-cs"/>
              </a:rPr>
              <a:t>Modelling</a:t>
            </a:r>
            <a:r>
              <a:rPr lang="en-US" sz="1200" u="none" kern="1200" baseline="0" dirty="0" smtClean="0">
                <a:solidFill>
                  <a:schemeClr val="tx1"/>
                </a:solidFill>
                <a:latin typeface="+mn-lt"/>
                <a:ea typeface="+mn-ea"/>
                <a:cs typeface="+mn-cs"/>
              </a:rPr>
              <a:t> resilience to your students, which is an example of teacher authenticity</a:t>
            </a:r>
          </a:p>
          <a:p>
            <a:r>
              <a:rPr lang="en-US" sz="1200" u="none" kern="1200" baseline="0" dirty="0" smtClean="0">
                <a:solidFill>
                  <a:schemeClr val="tx1"/>
                </a:solidFill>
                <a:latin typeface="+mn-lt"/>
                <a:ea typeface="+mn-ea"/>
                <a:cs typeface="+mn-cs"/>
              </a:rPr>
              <a:t>- Supporting university graduates find jobs</a:t>
            </a:r>
          </a:p>
          <a:p>
            <a:r>
              <a:rPr lang="en-US" sz="1200" u="none" kern="1200" baseline="0" dirty="0" smtClean="0">
                <a:solidFill>
                  <a:schemeClr val="tx1"/>
                </a:solidFill>
                <a:latin typeface="+mn-lt"/>
                <a:ea typeface="+mn-ea"/>
                <a:cs typeface="+mn-cs"/>
              </a:rPr>
              <a:t>- Supporting disabled students purse their studies</a:t>
            </a:r>
          </a:p>
          <a:p>
            <a:r>
              <a:rPr lang="en-US" sz="1200" u="none" kern="1200" baseline="0" dirty="0" smtClean="0">
                <a:solidFill>
                  <a:schemeClr val="tx1"/>
                </a:solidFill>
                <a:latin typeface="+mn-lt"/>
                <a:ea typeface="+mn-ea"/>
                <a:cs typeface="+mn-cs"/>
              </a:rPr>
              <a:t>- Teaching as a form of resilience</a:t>
            </a:r>
            <a:endParaRPr lang="en-US" dirty="0"/>
          </a:p>
        </p:txBody>
      </p:sp>
      <p:sp>
        <p:nvSpPr>
          <p:cNvPr id="4" name="Slide Number Placeholder 3"/>
          <p:cNvSpPr>
            <a:spLocks noGrp="1"/>
          </p:cNvSpPr>
          <p:nvPr>
            <p:ph type="sldNum" sz="quarter" idx="10"/>
          </p:nvPr>
        </p:nvSpPr>
        <p:spPr/>
        <p:txBody>
          <a:bodyPr/>
          <a:lstStyle/>
          <a:p>
            <a:fld id="{70CC1D15-B5DE-4BD5-A4FB-8CE7A139D482}" type="slidenum">
              <a:rPr lang="en-GB" smtClean="0"/>
              <a:t>21</a:t>
            </a:fld>
            <a:endParaRPr lang="en-GB"/>
          </a:p>
        </p:txBody>
      </p:sp>
    </p:spTree>
    <p:extLst>
      <p:ext uri="{BB962C8B-B14F-4D97-AF65-F5344CB8AC3E}">
        <p14:creationId xmlns:p14="http://schemas.microsoft.com/office/powerpoint/2010/main" val="21490659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88901" y="88900"/>
            <a:ext cx="8966199" cy="6680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4"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Tree>
    <p:extLst>
      <p:ext uri="{BB962C8B-B14F-4D97-AF65-F5344CB8AC3E}">
        <p14:creationId xmlns:p14="http://schemas.microsoft.com/office/powerpoint/2010/main" val="6893246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88901" y="88901"/>
            <a:ext cx="8966200" cy="668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4" name="Picture 2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25"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6"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21388095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88901" y="88900"/>
            <a:ext cx="8966200" cy="66801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4" name="Picture 2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25"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6"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83905698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88901" y="88900"/>
            <a:ext cx="8966199" cy="6680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19"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0"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8274639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88901" y="88900"/>
            <a:ext cx="8966199" cy="6680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18"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9"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360540437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F889139-8D81-4CD8-A54A-8B7CFB32A136}" type="datetimeFigureOut">
              <a:rPr lang="en-GB" smtClean="0"/>
              <a:t>17/12/2019</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4083DFF-794D-4E4C-8A72-29D28C01BB07}" type="slidenum">
              <a:rPr lang="en-GB" smtClean="0"/>
              <a:t>‹#›</a:t>
            </a:fld>
            <a:endParaRPr lang="en-GB"/>
          </a:p>
        </p:txBody>
      </p:sp>
    </p:spTree>
    <p:extLst>
      <p:ext uri="{BB962C8B-B14F-4D97-AF65-F5344CB8AC3E}">
        <p14:creationId xmlns:p14="http://schemas.microsoft.com/office/powerpoint/2010/main" val="23047643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F889139-8D81-4CD8-A54A-8B7CFB32A136}" type="datetimeFigureOut">
              <a:rPr lang="en-GB" smtClean="0"/>
              <a:t>17/12/2019</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4083DFF-794D-4E4C-8A72-29D28C01BB07}" type="slidenum">
              <a:rPr lang="en-GB" smtClean="0"/>
              <a:t>‹#›</a:t>
            </a:fld>
            <a:endParaRPr lang="en-GB"/>
          </a:p>
        </p:txBody>
      </p:sp>
    </p:spTree>
    <p:extLst>
      <p:ext uri="{BB962C8B-B14F-4D97-AF65-F5344CB8AC3E}">
        <p14:creationId xmlns:p14="http://schemas.microsoft.com/office/powerpoint/2010/main" val="1201004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8899" y="88900"/>
            <a:ext cx="8959057" cy="6679101"/>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dirty="0" smtClean="0"/>
              <a:t>Drag your image here</a:t>
            </a:r>
            <a:endParaRPr lang="en-GB" dirty="0"/>
          </a:p>
        </p:txBody>
      </p:sp>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sp>
        <p:nvSpPr>
          <p:cNvPr id="29"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0"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90963346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3" name="Group 2"/>
          <p:cNvGrpSpPr/>
          <p:nvPr userDrawn="1"/>
        </p:nvGrpSpPr>
        <p:grpSpPr>
          <a:xfrm>
            <a:off x="0" y="0"/>
            <a:ext cx="9144000" cy="6858000"/>
            <a:chOff x="0" y="0"/>
            <a:chExt cx="9144000" cy="6858000"/>
          </a:xfrm>
        </p:grpSpPr>
        <p:sp>
          <p:nvSpPr>
            <p:cNvPr id="2" name="Rectangle 1"/>
            <p:cNvSpPr/>
            <p:nvPr userDrawn="1"/>
          </p:nvSpPr>
          <p:spPr>
            <a:xfrm>
              <a:off x="0" y="0"/>
              <a:ext cx="9144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grpSp>
      <p:pic>
        <p:nvPicPr>
          <p:cNvPr id="14" name="Picture 13"/>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rot="12385447">
            <a:off x="4935738" y="4442902"/>
            <a:ext cx="622961" cy="940549"/>
          </a:xfrm>
          <a:prstGeom prst="rect">
            <a:avLst/>
          </a:prstGeom>
        </p:spPr>
      </p:pic>
      <p:sp>
        <p:nvSpPr>
          <p:cNvPr id="16" name="Subtitle 2"/>
          <p:cNvSpPr txBox="1">
            <a:spLocks/>
          </p:cNvSpPr>
          <p:nvPr userDrawn="1"/>
        </p:nvSpPr>
        <p:spPr>
          <a:xfrm>
            <a:off x="5813435" y="4467732"/>
            <a:ext cx="1580796" cy="1005200"/>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dirty="0" smtClean="0">
                <a:solidFill>
                  <a:schemeClr val="tx1"/>
                </a:solidFill>
              </a:rPr>
              <a:t>Copy and paste</a:t>
            </a:r>
            <a:r>
              <a:rPr lang="en-GB" sz="800" spc="0" baseline="0" dirty="0" smtClean="0">
                <a:solidFill>
                  <a:schemeClr val="tx1"/>
                </a:solidFill>
              </a:rPr>
              <a:t> this logo onto your customised title slide</a:t>
            </a:r>
            <a:endParaRPr lang="en-GB" sz="800" spc="0" dirty="0">
              <a:solidFill>
                <a:schemeClr val="tx1"/>
              </a:solidFill>
            </a:endParaRPr>
          </a:p>
        </p:txBody>
      </p:sp>
    </p:spTree>
    <p:extLst>
      <p:ext uri="{BB962C8B-B14F-4D97-AF65-F5344CB8AC3E}">
        <p14:creationId xmlns:p14="http://schemas.microsoft.com/office/powerpoint/2010/main" val="3805938891"/>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a:extLst>
              <a:ext uri="{28A0092B-C50C-407E-A947-70E740481C1C}">
                <a14:useLocalDpi xmlns:a14="http://schemas.microsoft.com/office/drawing/2010/main" val="0"/>
              </a:ext>
            </a:extLst>
          </a:blip>
          <a:srcRect l="21875" r="2890"/>
          <a:stretch/>
        </p:blipFill>
        <p:spPr>
          <a:xfrm>
            <a:off x="19050" y="0"/>
            <a:ext cx="9172575" cy="6858000"/>
          </a:xfrm>
          <a:prstGeom prst="rect">
            <a:avLst/>
          </a:prstGeom>
        </p:spPr>
      </p:pic>
      <p:grpSp>
        <p:nvGrpSpPr>
          <p:cNvPr id="23" name="Group 22"/>
          <p:cNvGrpSpPr/>
          <p:nvPr userDrawn="1"/>
        </p:nvGrpSpPr>
        <p:grpSpPr>
          <a:xfrm>
            <a:off x="-7145" y="-84667"/>
            <a:ext cx="9265445" cy="7027334"/>
            <a:chOff x="-9526" y="-84667"/>
            <a:chExt cx="12353925" cy="7027334"/>
          </a:xfrm>
        </p:grpSpPr>
        <p:sp>
          <p:nvSpPr>
            <p:cNvPr id="24" name="Rectangle 23"/>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a:off x="9525" y="6769077"/>
              <a:ext cx="12192000" cy="1735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8773622" y="3287224"/>
              <a:ext cx="6870621" cy="2709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0" name="Picture 2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1"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2"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17914710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UoS aerial">
    <p:spTree>
      <p:nvGrpSpPr>
        <p:cNvPr id="1" name=""/>
        <p:cNvGrpSpPr/>
        <p:nvPr/>
      </p:nvGrpSpPr>
      <p:grpSpPr>
        <a:xfrm>
          <a:off x="0" y="0"/>
          <a:ext cx="0" cy="0"/>
          <a:chOff x="0" y="0"/>
          <a:chExt cx="0" cy="0"/>
        </a:xfrm>
      </p:grpSpPr>
      <p:pic>
        <p:nvPicPr>
          <p:cNvPr id="35" name="Picture 34"/>
          <p:cNvPicPr>
            <a:picLocks noChangeAspect="1"/>
          </p:cNvPicPr>
          <p:nvPr userDrawn="1"/>
        </p:nvPicPr>
        <p:blipFill rotWithShape="1">
          <a:blip r:embed="rId2">
            <a:extLst>
              <a:ext uri="{28A0092B-C50C-407E-A947-70E740481C1C}">
                <a14:useLocalDpi xmlns:a14="http://schemas.microsoft.com/office/drawing/2010/main" val="0"/>
              </a:ext>
            </a:extLst>
          </a:blip>
          <a:srcRect l="13672" r="11718"/>
          <a:stretch/>
        </p:blipFill>
        <p:spPr>
          <a:xfrm>
            <a:off x="-1" y="0"/>
            <a:ext cx="9096375" cy="6858000"/>
          </a:xfrm>
          <a:prstGeom prst="rect">
            <a:avLst/>
          </a:prstGeom>
        </p:spPr>
      </p:pic>
      <p:grpSp>
        <p:nvGrpSpPr>
          <p:cNvPr id="28" name="Group 27"/>
          <p:cNvGrpSpPr/>
          <p:nvPr userDrawn="1"/>
        </p:nvGrpSpPr>
        <p:grpSpPr>
          <a:xfrm>
            <a:off x="-7145" y="-84666"/>
            <a:ext cx="9255919" cy="7027333"/>
            <a:chOff x="-9526" y="-84666"/>
            <a:chExt cx="12341224" cy="7027333"/>
          </a:xfrm>
        </p:grpSpPr>
        <p:sp>
          <p:nvSpPr>
            <p:cNvPr id="29" name="Rectangle 28"/>
            <p:cNvSpPr/>
            <p:nvPr/>
          </p:nvSpPr>
          <p:spPr>
            <a:xfrm>
              <a:off x="-9526" y="-84666"/>
              <a:ext cx="12192000" cy="17356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0" name="Rectangle 29"/>
            <p:cNvSpPr/>
            <p:nvPr/>
          </p:nvSpPr>
          <p:spPr>
            <a:xfrm>
              <a:off x="9525" y="6769077"/>
              <a:ext cx="12192000" cy="1735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1" name="Rectangle 3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2" name="Rectangle 31"/>
            <p:cNvSpPr/>
            <p:nvPr/>
          </p:nvSpPr>
          <p:spPr>
            <a:xfrm rot="5400000">
              <a:off x="8767271" y="3293574"/>
              <a:ext cx="6870621" cy="2582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4" name="Picture 3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6"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7"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90327776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30" name="Picture 29"/>
          <p:cNvPicPr>
            <a:picLocks noChangeAspect="1"/>
          </p:cNvPicPr>
          <p:nvPr userDrawn="1"/>
        </p:nvPicPr>
        <p:blipFill rotWithShape="1">
          <a:blip r:embed="rId2" cstate="print">
            <a:extLst>
              <a:ext uri="{28A0092B-C50C-407E-A947-70E740481C1C}">
                <a14:useLocalDpi xmlns:a14="http://schemas.microsoft.com/office/drawing/2010/main" val="0"/>
              </a:ext>
            </a:extLst>
          </a:blip>
          <a:srcRect l="15059" r="9954"/>
          <a:stretch/>
        </p:blipFill>
        <p:spPr>
          <a:xfrm>
            <a:off x="28575" y="-10819"/>
            <a:ext cx="9210676" cy="6822781"/>
          </a:xfrm>
          <a:prstGeom prst="rect">
            <a:avLst/>
          </a:prstGeom>
        </p:spPr>
      </p:pic>
      <p:grpSp>
        <p:nvGrpSpPr>
          <p:cNvPr id="23" name="Group 22"/>
          <p:cNvGrpSpPr/>
          <p:nvPr userDrawn="1"/>
        </p:nvGrpSpPr>
        <p:grpSpPr>
          <a:xfrm>
            <a:off x="-7145" y="-84667"/>
            <a:ext cx="9246395" cy="6943744"/>
            <a:chOff x="-9526" y="-84667"/>
            <a:chExt cx="12328525" cy="6943744"/>
          </a:xfrm>
        </p:grpSpPr>
        <p:sp>
          <p:nvSpPr>
            <p:cNvPr id="24" name="Rectangle 23"/>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a:off x="9525"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8760922" y="3299924"/>
              <a:ext cx="6870621" cy="2455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9" name="Picture 2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1"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2"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96507442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a:extLst>
              <a:ext uri="{28A0092B-C50C-407E-A947-70E740481C1C}">
                <a14:useLocalDpi xmlns:a14="http://schemas.microsoft.com/office/drawing/2010/main" val="0"/>
              </a:ext>
            </a:extLst>
          </a:blip>
          <a:srcRect l="15378" r="8995"/>
          <a:stretch/>
        </p:blipFill>
        <p:spPr>
          <a:xfrm>
            <a:off x="19050" y="38180"/>
            <a:ext cx="9124950" cy="6787008"/>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0"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1"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260428119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UoS staircase">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print">
            <a:extLst>
              <a:ext uri="{28A0092B-C50C-407E-A947-70E740481C1C}">
                <a14:useLocalDpi xmlns:a14="http://schemas.microsoft.com/office/drawing/2010/main" val="0"/>
              </a:ext>
            </a:extLst>
          </a:blip>
          <a:srcRect l="11616" r="13634"/>
          <a:stretch/>
        </p:blipFill>
        <p:spPr>
          <a:xfrm>
            <a:off x="9525" y="20093"/>
            <a:ext cx="9086850" cy="6799807"/>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0"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1"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3722806617"/>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UoS staircase">
    <p:spTree>
      <p:nvGrpSpPr>
        <p:cNvPr id="1" name=""/>
        <p:cNvGrpSpPr/>
        <p:nvPr/>
      </p:nvGrpSpPr>
      <p:grpSpPr>
        <a:xfrm>
          <a:off x="0" y="0"/>
          <a:ext cx="0" cy="0"/>
          <a:chOff x="0" y="0"/>
          <a:chExt cx="0" cy="0"/>
        </a:xfrm>
      </p:grpSpPr>
      <p:pic>
        <p:nvPicPr>
          <p:cNvPr id="31" name="Picture 30"/>
          <p:cNvPicPr>
            <a:picLocks noChangeAspect="1"/>
          </p:cNvPicPr>
          <p:nvPr userDrawn="1"/>
        </p:nvPicPr>
        <p:blipFill rotWithShape="1">
          <a:blip r:embed="rId2">
            <a:extLst>
              <a:ext uri="{28A0092B-C50C-407E-A947-70E740481C1C}">
                <a14:useLocalDpi xmlns:a14="http://schemas.microsoft.com/office/drawing/2010/main" val="0"/>
              </a:ext>
            </a:extLst>
          </a:blip>
          <a:srcRect l="12555" t="7210" r="17517" b="-57"/>
          <a:stretch/>
        </p:blipFill>
        <p:spPr>
          <a:xfrm>
            <a:off x="19049" y="71436"/>
            <a:ext cx="9124951" cy="6815139"/>
          </a:xfrm>
          <a:prstGeom prst="rect">
            <a:avLst/>
          </a:prstGeom>
        </p:spPr>
      </p:pic>
      <p:grpSp>
        <p:nvGrpSpPr>
          <p:cNvPr id="24" name="Group 23"/>
          <p:cNvGrpSpPr/>
          <p:nvPr userDrawn="1"/>
        </p:nvGrpSpPr>
        <p:grpSpPr>
          <a:xfrm>
            <a:off x="-7145" y="-84667"/>
            <a:ext cx="9236869" cy="7032702"/>
            <a:chOff x="-9526" y="-84667"/>
            <a:chExt cx="12315824" cy="7032702"/>
          </a:xfrm>
        </p:grpSpPr>
        <p:sp>
          <p:nvSpPr>
            <p:cNvPr id="25" name="Rectangle 24"/>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8" name="Rectangle 27"/>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0" name="Picture 2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2"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3"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4072945415"/>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88901" y="78456"/>
            <a:ext cx="8966198" cy="66906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Tree>
    <p:extLst>
      <p:ext uri="{BB962C8B-B14F-4D97-AF65-F5344CB8AC3E}">
        <p14:creationId xmlns:p14="http://schemas.microsoft.com/office/powerpoint/2010/main" val="419592466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405135407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783223118"/>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2145858738"/>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3060574527"/>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8899" y="88900"/>
            <a:ext cx="8994377" cy="6704422"/>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dirty="0" smtClean="0"/>
              <a:t>Drag your image here</a:t>
            </a:r>
            <a:endParaRPr lang="en-GB" dirty="0"/>
          </a:p>
        </p:txBody>
      </p:sp>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grpSp>
        <p:nvGrpSpPr>
          <p:cNvPr id="21" name="Group 20"/>
          <p:cNvGrpSpPr/>
          <p:nvPr userDrawn="1"/>
        </p:nvGrpSpPr>
        <p:grpSpPr>
          <a:xfrm>
            <a:off x="-7145" y="-84667"/>
            <a:ext cx="9236869" cy="7032702"/>
            <a:chOff x="-9526" y="-84667"/>
            <a:chExt cx="12315824" cy="7032702"/>
          </a:xfrm>
        </p:grpSpPr>
        <p:sp>
          <p:nvSpPr>
            <p:cNvPr id="22" name="Rectangle 21"/>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3" name="Rectangle 22"/>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sp>
        <p:nvSpPr>
          <p:cNvPr id="28" name="Picture Placeholder 4"/>
          <p:cNvSpPr>
            <a:spLocks noGrp="1"/>
          </p:cNvSpPr>
          <p:nvPr>
            <p:ph type="pic" sz="quarter" idx="12" hasCustomPrompt="1"/>
          </p:nvPr>
        </p:nvSpPr>
        <p:spPr>
          <a:xfrm>
            <a:off x="4045276" y="445155"/>
            <a:ext cx="1072824" cy="933418"/>
          </a:xfrm>
          <a:prstGeom prst="rect">
            <a:avLst/>
          </a:prstGeom>
        </p:spPr>
        <p:txBody>
          <a:bodyPr/>
          <a:lstStyle>
            <a:lvl1pPr marL="0" indent="0" algn="ctr">
              <a:buNone/>
              <a:defRPr sz="1050" b="0">
                <a:solidFill>
                  <a:schemeClr val="bg1"/>
                </a:solidFill>
              </a:defRPr>
            </a:lvl1pPr>
          </a:lstStyle>
          <a:p>
            <a:r>
              <a:rPr lang="en-GB" dirty="0" smtClean="0"/>
              <a:t>Logo</a:t>
            </a:r>
            <a:endParaRPr lang="en-GB" dirty="0"/>
          </a:p>
        </p:txBody>
      </p:sp>
      <p:sp>
        <p:nvSpPr>
          <p:cNvPr id="29"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0"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2048191761"/>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4" name="Group 3"/>
          <p:cNvGrpSpPr/>
          <p:nvPr userDrawn="1"/>
        </p:nvGrpSpPr>
        <p:grpSpPr>
          <a:xfrm>
            <a:off x="0" y="0"/>
            <a:ext cx="9144000" cy="6858000"/>
            <a:chOff x="0" y="0"/>
            <a:chExt cx="9144000" cy="6858000"/>
          </a:xfrm>
        </p:grpSpPr>
        <p:sp>
          <p:nvSpPr>
            <p:cNvPr id="2" name="Rectangle 1"/>
            <p:cNvSpPr/>
            <p:nvPr userDrawn="1"/>
          </p:nvSpPr>
          <p:spPr>
            <a:xfrm>
              <a:off x="0" y="0"/>
              <a:ext cx="9144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4"/>
              <a:ext cx="1072823" cy="942921"/>
            </a:xfrm>
            <a:prstGeom prst="rect">
              <a:avLst/>
            </a:prstGeom>
          </p:spPr>
        </p:pic>
      </p:grpSp>
      <p:pic>
        <p:nvPicPr>
          <p:cNvPr id="7" name="Picture 6"/>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rot="9214553" flipV="1">
            <a:off x="4723002" y="1477556"/>
            <a:ext cx="622961" cy="940549"/>
          </a:xfrm>
          <a:prstGeom prst="rect">
            <a:avLst/>
          </a:prstGeom>
        </p:spPr>
      </p:pic>
      <p:sp>
        <p:nvSpPr>
          <p:cNvPr id="8" name="Subtitle 2"/>
          <p:cNvSpPr txBox="1">
            <a:spLocks/>
          </p:cNvSpPr>
          <p:nvPr userDrawn="1"/>
        </p:nvSpPr>
        <p:spPr>
          <a:xfrm>
            <a:off x="5600699" y="2095052"/>
            <a:ext cx="1580796" cy="412534"/>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dirty="0" smtClean="0">
                <a:solidFill>
                  <a:schemeClr val="tx1"/>
                </a:solidFill>
              </a:rPr>
              <a:t>Copy and paste</a:t>
            </a:r>
            <a:r>
              <a:rPr lang="en-GB" sz="800" spc="0" baseline="0" dirty="0" smtClean="0">
                <a:solidFill>
                  <a:schemeClr val="tx1"/>
                </a:solidFill>
              </a:rPr>
              <a:t> this logo onto your customised title slide</a:t>
            </a:r>
            <a:endParaRPr lang="en-GB" sz="800" spc="0" dirty="0">
              <a:solidFill>
                <a:schemeClr val="tx1"/>
              </a:solidFill>
            </a:endParaRPr>
          </a:p>
        </p:txBody>
      </p:sp>
    </p:spTree>
    <p:extLst>
      <p:ext uri="{BB962C8B-B14F-4D97-AF65-F5344CB8AC3E}">
        <p14:creationId xmlns:p14="http://schemas.microsoft.com/office/powerpoint/2010/main" val="2038843769"/>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5" name="Picture 24"/>
          <p:cNvPicPr>
            <a:picLocks noChangeAspect="1"/>
          </p:cNvPicPr>
          <p:nvPr userDrawn="1"/>
        </p:nvPicPr>
        <p:blipFill rotWithShape="1">
          <a:blip r:embed="rId2">
            <a:extLst>
              <a:ext uri="{28A0092B-C50C-407E-A947-70E740481C1C}">
                <a14:useLocalDpi xmlns:a14="http://schemas.microsoft.com/office/drawing/2010/main" val="0"/>
              </a:ext>
            </a:extLst>
          </a:blip>
          <a:srcRect l="21875" r="2890"/>
          <a:stretch/>
        </p:blipFill>
        <p:spPr>
          <a:xfrm>
            <a:off x="19050" y="0"/>
            <a:ext cx="9172575" cy="6858000"/>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2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800603139"/>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5" name="Picture 24"/>
          <p:cNvPicPr>
            <a:picLocks noChangeAspect="1"/>
          </p:cNvPicPr>
          <p:nvPr userDrawn="1"/>
        </p:nvPicPr>
        <p:blipFill rotWithShape="1">
          <a:blip r:embed="rId2">
            <a:extLst>
              <a:ext uri="{28A0092B-C50C-407E-A947-70E740481C1C}">
                <a14:useLocalDpi xmlns:a14="http://schemas.microsoft.com/office/drawing/2010/main" val="0"/>
              </a:ext>
            </a:extLst>
          </a:blip>
          <a:srcRect l="13672" r="11718"/>
          <a:stretch/>
        </p:blipFill>
        <p:spPr>
          <a:xfrm>
            <a:off x="-1" y="0"/>
            <a:ext cx="9096375" cy="6858000"/>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2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3124266637"/>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26" name="Picture 25"/>
          <p:cNvPicPr>
            <a:picLocks noChangeAspect="1"/>
          </p:cNvPicPr>
          <p:nvPr userDrawn="1"/>
        </p:nvPicPr>
        <p:blipFill rotWithShape="1">
          <a:blip r:embed="rId2" cstate="print">
            <a:extLst>
              <a:ext uri="{28A0092B-C50C-407E-A947-70E740481C1C}">
                <a14:useLocalDpi xmlns:a14="http://schemas.microsoft.com/office/drawing/2010/main" val="0"/>
              </a:ext>
            </a:extLst>
          </a:blip>
          <a:srcRect l="15059" r="9954"/>
          <a:stretch/>
        </p:blipFill>
        <p:spPr>
          <a:xfrm>
            <a:off x="28575" y="-10819"/>
            <a:ext cx="9210676" cy="6822781"/>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27"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8"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982244191"/>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UoS library">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a:extLst>
              <a:ext uri="{28A0092B-C50C-407E-A947-70E740481C1C}">
                <a14:useLocalDpi xmlns:a14="http://schemas.microsoft.com/office/drawing/2010/main" val="0"/>
              </a:ext>
            </a:extLst>
          </a:blip>
          <a:srcRect l="15378" r="8995"/>
          <a:stretch/>
        </p:blipFill>
        <p:spPr>
          <a:xfrm>
            <a:off x="19050" y="38180"/>
            <a:ext cx="9124950" cy="6787008"/>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30"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1"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481411654"/>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UoS beach">
    <p:spTree>
      <p:nvGrpSpPr>
        <p:cNvPr id="1" name=""/>
        <p:cNvGrpSpPr/>
        <p:nvPr/>
      </p:nvGrpSpPr>
      <p:grpSpPr>
        <a:xfrm>
          <a:off x="0" y="0"/>
          <a:ext cx="0" cy="0"/>
          <a:chOff x="0" y="0"/>
          <a:chExt cx="0" cy="0"/>
        </a:xfrm>
      </p:grpSpPr>
      <p:pic>
        <p:nvPicPr>
          <p:cNvPr id="26" name="Picture 25"/>
          <p:cNvPicPr>
            <a:picLocks noChangeAspect="1"/>
          </p:cNvPicPr>
          <p:nvPr userDrawn="1"/>
        </p:nvPicPr>
        <p:blipFill rotWithShape="1">
          <a:blip r:embed="rId2" cstate="print">
            <a:extLst>
              <a:ext uri="{28A0092B-C50C-407E-A947-70E740481C1C}">
                <a14:useLocalDpi xmlns:a14="http://schemas.microsoft.com/office/drawing/2010/main" val="0"/>
              </a:ext>
            </a:extLst>
          </a:blip>
          <a:srcRect l="11616" r="13634"/>
          <a:stretch/>
        </p:blipFill>
        <p:spPr>
          <a:xfrm>
            <a:off x="9525" y="20093"/>
            <a:ext cx="9086850" cy="6799807"/>
          </a:xfrm>
          <a:prstGeom prst="rect">
            <a:avLst/>
          </a:prstGeom>
        </p:spPr>
      </p:pic>
      <p:grpSp>
        <p:nvGrpSpPr>
          <p:cNvPr id="19" name="Group 18"/>
          <p:cNvGrpSpPr/>
          <p:nvPr userDrawn="1"/>
        </p:nvGrpSpPr>
        <p:grpSpPr>
          <a:xfrm>
            <a:off x="-7145" y="-84667"/>
            <a:ext cx="9236869" cy="7032702"/>
            <a:chOff x="-9526" y="-84667"/>
            <a:chExt cx="12315824" cy="7032702"/>
          </a:xfrm>
        </p:grpSpPr>
        <p:sp>
          <p:nvSpPr>
            <p:cNvPr id="20" name="Rectangle 19"/>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3" name="Rectangle 22"/>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27"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8"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2525011447"/>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UoS library">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l="12555" t="7210" r="17517" b="-57"/>
          <a:stretch/>
        </p:blipFill>
        <p:spPr>
          <a:xfrm>
            <a:off x="19049" y="71436"/>
            <a:ext cx="9124951" cy="6815139"/>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25"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6"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067065884"/>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50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819374403"/>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userDrawn="1">
          <p15:clr>
            <a:srgbClr val="FBAE40"/>
          </p15:clr>
        </p15:guide>
        <p15:guide id="2" pos="2857" userDrawn="1">
          <p15:clr>
            <a:srgbClr val="FBAE40"/>
          </p15:clr>
        </p15:guide>
        <p15:guide id="3" pos="2903"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245885584"/>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901826069"/>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smtClean="0"/>
              <a:t>Click to insert content</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690737921"/>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475" userDrawn="1">
          <p15:clr>
            <a:srgbClr val="FBAE40"/>
          </p15:clr>
        </p15:guide>
        <p15:guide id="2" pos="2914" userDrawn="1">
          <p15:clr>
            <a:srgbClr val="FBAE40"/>
          </p15:clr>
        </p15:guide>
        <p15:guide id="3" pos="5432"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023699461"/>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723884599"/>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50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80581470"/>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36427652"/>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758341269"/>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67218832"/>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08869894"/>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819237953"/>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838816317"/>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045020518"/>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490706725"/>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userDrawn="1">
          <p15:clr>
            <a:srgbClr val="FBAE40"/>
          </p15:clr>
        </p15:guide>
        <p15:guide id="2" pos="2857" userDrawn="1">
          <p15:clr>
            <a:srgbClr val="FBAE40"/>
          </p15:clr>
        </p15:guide>
        <p15:guide id="3" pos="2903" userDrawn="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25642270"/>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Tree>
    <p:extLst>
      <p:ext uri="{BB962C8B-B14F-4D97-AF65-F5344CB8AC3E}">
        <p14:creationId xmlns:p14="http://schemas.microsoft.com/office/powerpoint/2010/main" val="242645902"/>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8" y="88900"/>
            <a:ext cx="8970662"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1492069915"/>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930748724"/>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6" y="88900"/>
            <a:ext cx="8966207"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1570653509"/>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44089193"/>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00069914"/>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157111544"/>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smtClean="0"/>
              <a:t>Click to insert content</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02781012"/>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01326116"/>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69957426"/>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957722088"/>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594715712"/>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113310041"/>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32078224"/>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439337498"/>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28143158"/>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1443142241"/>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443546244"/>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4667" y="1435101"/>
            <a:ext cx="4446869"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1918861420"/>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17288616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Tree>
    <p:extLst>
      <p:ext uri="{BB962C8B-B14F-4D97-AF65-F5344CB8AC3E}">
        <p14:creationId xmlns:p14="http://schemas.microsoft.com/office/powerpoint/2010/main" val="1455020590"/>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8" y="88900"/>
            <a:ext cx="8970662"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1986712115"/>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3641038783"/>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6" y="88900"/>
            <a:ext cx="8966207"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2740326532"/>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45127704"/>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569982577"/>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730655557"/>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smtClean="0"/>
              <a:t>Click to insert content</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414037635"/>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34146102"/>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844452144"/>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705607146"/>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665987873"/>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316516793"/>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382532407"/>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401831173"/>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3282776368"/>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05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949979005"/>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148158754"/>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2910452565"/>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561815252"/>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Tree>
    <p:extLst>
      <p:ext uri="{BB962C8B-B14F-4D97-AF65-F5344CB8AC3E}">
        <p14:creationId xmlns:p14="http://schemas.microsoft.com/office/powerpoint/2010/main" val="1727771531"/>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8" y="88900"/>
            <a:ext cx="8970662"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839305729"/>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4266446390"/>
      </p:ext>
    </p:extLst>
  </p:cSld>
  <p:clrMapOvr>
    <a:masterClrMapping/>
  </p:clrMapOvr>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6" y="88900"/>
            <a:ext cx="8966207"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3046002470"/>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404073733"/>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255342944"/>
      </p:ext>
    </p:extLst>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38180042"/>
      </p:ext>
    </p:extLst>
  </p:cSld>
  <p:clrMapOvr>
    <a:masterClrMapping/>
  </p:clrMapOvr>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smtClean="0"/>
              <a:t>Click to insert content</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09560545"/>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545729560"/>
      </p:ext>
    </p:extLst>
  </p:cSld>
  <p:clrMapOvr>
    <a:masterClrMapping/>
  </p:clrMapOvr>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792579090"/>
      </p:ext>
    </p:extLst>
  </p:cSld>
  <p:clrMapOvr>
    <a:masterClrMapping/>
  </p:clrMapOvr>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28376488"/>
      </p:ext>
    </p:extLst>
  </p:cSld>
  <p:clrMapOvr>
    <a:masterClrMapping/>
  </p:clrMapOvr>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65328958"/>
      </p:ext>
    </p:extLst>
  </p:cSld>
  <p:clrMapOvr>
    <a:masterClrMapping/>
  </p:clrMapOvr>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159503845"/>
      </p:ext>
    </p:extLst>
  </p:cSld>
  <p:clrMapOvr>
    <a:masterClrMapping/>
  </p:clrMapOvr>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877053368"/>
      </p:ext>
    </p:extLst>
  </p:cSld>
  <p:clrMapOvr>
    <a:masterClrMapping/>
  </p:clrMapOvr>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35467329"/>
      </p:ext>
    </p:extLst>
  </p:cSld>
  <p:clrMapOvr>
    <a:masterClrMapping/>
  </p:clrMapOvr>
  <p:timing>
    <p:tnLst>
      <p:par>
        <p:cT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217245436"/>
      </p:ext>
    </p:extLst>
  </p:cSld>
  <p:clrMapOvr>
    <a:masterClrMapping/>
  </p:clrMapOvr>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2161286878"/>
      </p:ext>
    </p:extLst>
  </p:cSld>
  <p:clrMapOvr>
    <a:masterClrMapping/>
  </p:clrMapOvr>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1172241968"/>
      </p:ext>
    </p:extLst>
  </p:cSld>
  <p:clrMapOvr>
    <a:masterClrMapping/>
  </p:clrMapOvr>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538224293"/>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21100852"/>
      </p:ext>
    </p:extLst>
  </p:cSld>
  <p:clrMapOvr>
    <a:masterClrMapping/>
  </p:clrMapOvr>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Tree>
    <p:extLst>
      <p:ext uri="{BB962C8B-B14F-4D97-AF65-F5344CB8AC3E}">
        <p14:creationId xmlns:p14="http://schemas.microsoft.com/office/powerpoint/2010/main" val="4012858626"/>
      </p:ext>
    </p:extLst>
  </p:cSld>
  <p:clrMapOvr>
    <a:masterClrMapping/>
  </p:clrMapOvr>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8" y="88900"/>
            <a:ext cx="8970662"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4274068855"/>
      </p:ext>
    </p:extLst>
  </p:cSld>
  <p:clrMapOvr>
    <a:masterClrMapping/>
  </p:clrMapOvr>
  <p:timing>
    <p:tnLst>
      <p:par>
        <p:cTn id="1" dur="indefinite" restart="never" nodeType="tmRoot"/>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3195484430"/>
      </p:ext>
    </p:extLst>
  </p:cSld>
  <p:clrMapOvr>
    <a:masterClrMapping/>
  </p:clrMapOvr>
  <p:timing>
    <p:tnLst>
      <p:par>
        <p:cTn id="1" dur="indefinite" restart="never" nodeType="tmRoot"/>
      </p:par>
    </p:tn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6" y="88900"/>
            <a:ext cx="8966207"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3987844000"/>
      </p:ext>
    </p:extLst>
  </p:cSld>
  <p:clrMapOvr>
    <a:masterClrMapping/>
  </p:clrMapOvr>
  <p:timing>
    <p:tnLst>
      <p:par>
        <p:cTn id="1" dur="indefinite" restart="never" nodeType="tmRoot"/>
      </p:par>
    </p:tn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AC38E1A-67C2-F349-BCFA-FCC97FBA5577}" type="datetimeFigureOut">
              <a:rPr lang="en-US" smtClean="0"/>
              <a:t>12/17/2019</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1CEAE279-087D-5140-96E8-2B1A562A4D58}" type="slidenum">
              <a:rPr lang="en-US" smtClean="0"/>
              <a:t>‹#›</a:t>
            </a:fld>
            <a:endParaRPr lang="en-US"/>
          </a:p>
        </p:txBody>
      </p:sp>
    </p:spTree>
    <p:extLst>
      <p:ext uri="{BB962C8B-B14F-4D97-AF65-F5344CB8AC3E}">
        <p14:creationId xmlns:p14="http://schemas.microsoft.com/office/powerpoint/2010/main" val="355360163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25377134"/>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70512596"/>
      </p:ext>
    </p:extLst>
  </p:cSld>
  <p:clrMapOvr>
    <a:masterClrMapping/>
  </p:clrMapOvr>
  <p:timing>
    <p:tnLst>
      <p:par>
        <p:cTn id="1" dur="indefinite" restart="never" nodeType="tmRoot"/>
      </p:par>
    </p:tn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76894570"/>
      </p:ext>
    </p:extLst>
  </p:cSld>
  <p:clrMapOvr>
    <a:masterClrMapping/>
  </p:clrMapOvr>
  <p:timing>
    <p:tnLst>
      <p:par>
        <p:cTn id="1" dur="indefinite" restart="never" nodeType="tmRoot"/>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smtClean="0"/>
              <a:t>Click to insert content</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879177888"/>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629899759"/>
      </p:ext>
    </p:extLst>
  </p:cSld>
  <p:clrMapOvr>
    <a:masterClrMapping/>
  </p:clrMapOvr>
  <p:timing>
    <p:tnLst>
      <p:par>
        <p:cTn id="1" dur="indefinite" restart="never" nodeType="tmRoot"/>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864052185"/>
      </p:ext>
    </p:extLst>
  </p:cSld>
  <p:clrMapOvr>
    <a:masterClrMapping/>
  </p:clrMapOvr>
  <p:timing>
    <p:tnLst>
      <p:par>
        <p:cT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562900048"/>
      </p:ext>
    </p:extLst>
  </p:cSld>
  <p:clrMapOvr>
    <a:masterClrMapping/>
  </p:clrMapOvr>
  <p:timing>
    <p:tnLst>
      <p:par>
        <p:cT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56610081"/>
      </p:ext>
    </p:extLst>
  </p:cSld>
  <p:clrMapOvr>
    <a:masterClrMapping/>
  </p:clrMapOvr>
  <p:timing>
    <p:tnLst>
      <p:par>
        <p:cTn id="1" dur="indefinite" restart="never" nodeType="tmRoot"/>
      </p:par>
    </p:tn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212131906"/>
      </p:ext>
    </p:extLst>
  </p:cSld>
  <p:clrMapOvr>
    <a:masterClrMapping/>
  </p:clrMapOvr>
  <p:timing>
    <p:tnLst>
      <p:par>
        <p:cTn id="1" dur="indefinite" restart="never" nodeType="tmRoot"/>
      </p:par>
    </p:tn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33035025"/>
      </p:ext>
    </p:extLst>
  </p:cSld>
  <p:clrMapOvr>
    <a:masterClrMapping/>
  </p:clrMapOvr>
  <p:timing>
    <p:tnLst>
      <p:par>
        <p:cTn id="1" dur="indefinite" restart="never" nodeType="tmRoot"/>
      </p:par>
    </p:tn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568217452"/>
      </p:ext>
    </p:extLst>
  </p:cSld>
  <p:clrMapOvr>
    <a:masterClrMapping/>
  </p:clrMapOvr>
  <p:timing>
    <p:tnLst>
      <p:par>
        <p:cTn id="1" dur="indefinite" restart="never" nodeType="tmRoot"/>
      </p:par>
    </p:tn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987741648"/>
      </p:ext>
    </p:extLst>
  </p:cSld>
  <p:clrMapOvr>
    <a:masterClrMapping/>
  </p:clrMapOvr>
  <p:timing>
    <p:tnLst>
      <p:par>
        <p:cTn id="1" dur="indefinite" restart="never" nodeType="tmRoot"/>
      </p:par>
    </p:tn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18719495"/>
      </p:ext>
    </p:extLst>
  </p:cSld>
  <p:clrMapOvr>
    <a:masterClrMapping/>
  </p:clrMapOvr>
  <p:timing>
    <p:tnLst>
      <p:par>
        <p:cTn id="1" dur="indefinite" restart="never" nodeType="tmRoot"/>
      </p:par>
    </p:tn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923776518"/>
      </p:ext>
    </p:extLst>
  </p:cSld>
  <p:clrMapOvr>
    <a:masterClrMapping/>
  </p:clrMapOvr>
  <p:timing>
    <p:tnLst>
      <p:par>
        <p:cTn id="1" dur="indefinite" restart="never" nodeType="tmRoot"/>
      </p:par>
    </p:tn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2237039520"/>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282393691"/>
      </p:ext>
    </p:extLst>
  </p:cSld>
  <p:clrMapOvr>
    <a:masterClrMapping/>
  </p:clrMapOvr>
  <p:timing>
    <p:tnLst>
      <p:par>
        <p:cT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Tree>
    <p:extLst>
      <p:ext uri="{BB962C8B-B14F-4D97-AF65-F5344CB8AC3E}">
        <p14:creationId xmlns:p14="http://schemas.microsoft.com/office/powerpoint/2010/main" val="160699826"/>
      </p:ext>
    </p:extLst>
  </p:cSld>
  <p:clrMapOvr>
    <a:masterClrMapping/>
  </p:clrMapOvr>
  <p:timing>
    <p:tnLst>
      <p:par>
        <p:cT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8" y="88900"/>
            <a:ext cx="8970662"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382362560"/>
      </p:ext>
    </p:extLst>
  </p:cSld>
  <p:clrMapOvr>
    <a:masterClrMapping/>
  </p:clrMapOvr>
  <p:timing>
    <p:tnLst>
      <p:par>
        <p:cTn id="1" dur="indefinite" restart="never" nodeType="tmRoot"/>
      </p:par>
    </p:tn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1565487527"/>
      </p:ext>
    </p:extLst>
  </p:cSld>
  <p:clrMapOvr>
    <a:masterClrMapping/>
  </p:clrMapOvr>
  <p:timing>
    <p:tnLst>
      <p:par>
        <p:cTn id="1" dur="indefinite" restart="never" nodeType="tmRoot"/>
      </p:par>
    </p:tn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6" y="88900"/>
            <a:ext cx="8966207"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410901727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theme" Target="../theme/theme3.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4" Type="http://schemas.openxmlformats.org/officeDocument/2006/relationships/slideLayout" Target="../slideLayouts/slideLayout24.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3" Type="http://schemas.openxmlformats.org/officeDocument/2006/relationships/slideLayout" Target="../slideLayouts/slideLayout31.xml"/><Relationship Id="rId21" Type="http://schemas.openxmlformats.org/officeDocument/2006/relationships/theme" Target="../theme/theme5.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slideLayout" Target="../slideLayouts/slideLayout66.xml"/><Relationship Id="rId3" Type="http://schemas.openxmlformats.org/officeDocument/2006/relationships/slideLayout" Target="../slideLayouts/slideLayout51.xml"/><Relationship Id="rId21" Type="http://schemas.openxmlformats.org/officeDocument/2006/relationships/theme" Target="../theme/theme6.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20" Type="http://schemas.openxmlformats.org/officeDocument/2006/relationships/slideLayout" Target="../slideLayouts/slideLayout68.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10" Type="http://schemas.openxmlformats.org/officeDocument/2006/relationships/slideLayout" Target="../slideLayouts/slideLayout58.xml"/><Relationship Id="rId19" Type="http://schemas.openxmlformats.org/officeDocument/2006/relationships/slideLayout" Target="../slideLayouts/slideLayout67.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18" Type="http://schemas.openxmlformats.org/officeDocument/2006/relationships/slideLayout" Target="../slideLayouts/slideLayout86.xml"/><Relationship Id="rId3" Type="http://schemas.openxmlformats.org/officeDocument/2006/relationships/slideLayout" Target="../slideLayouts/slideLayout71.xml"/><Relationship Id="rId21" Type="http://schemas.openxmlformats.org/officeDocument/2006/relationships/theme" Target="../theme/theme7.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slideLayout" Target="../slideLayouts/slideLayout85.xml"/><Relationship Id="rId2" Type="http://schemas.openxmlformats.org/officeDocument/2006/relationships/slideLayout" Target="../slideLayouts/slideLayout70.xml"/><Relationship Id="rId16" Type="http://schemas.openxmlformats.org/officeDocument/2006/relationships/slideLayout" Target="../slideLayouts/slideLayout84.xml"/><Relationship Id="rId20" Type="http://schemas.openxmlformats.org/officeDocument/2006/relationships/slideLayout" Target="../slideLayouts/slideLayout88.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5" Type="http://schemas.openxmlformats.org/officeDocument/2006/relationships/slideLayout" Target="../slideLayouts/slideLayout83.xml"/><Relationship Id="rId10" Type="http://schemas.openxmlformats.org/officeDocument/2006/relationships/slideLayout" Target="../slideLayouts/slideLayout78.xml"/><Relationship Id="rId19" Type="http://schemas.openxmlformats.org/officeDocument/2006/relationships/slideLayout" Target="../slideLayouts/slideLayout87.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slideLayout" Target="../slideLayouts/slideLayout101.xml"/><Relationship Id="rId18" Type="http://schemas.openxmlformats.org/officeDocument/2006/relationships/slideLayout" Target="../slideLayouts/slideLayout106.xml"/><Relationship Id="rId3" Type="http://schemas.openxmlformats.org/officeDocument/2006/relationships/slideLayout" Target="../slideLayouts/slideLayout91.xml"/><Relationship Id="rId21" Type="http://schemas.openxmlformats.org/officeDocument/2006/relationships/slideLayout" Target="../slideLayouts/slideLayout109.xml"/><Relationship Id="rId7" Type="http://schemas.openxmlformats.org/officeDocument/2006/relationships/slideLayout" Target="../slideLayouts/slideLayout95.xml"/><Relationship Id="rId12" Type="http://schemas.openxmlformats.org/officeDocument/2006/relationships/slideLayout" Target="../slideLayouts/slideLayout100.xml"/><Relationship Id="rId17" Type="http://schemas.openxmlformats.org/officeDocument/2006/relationships/slideLayout" Target="../slideLayouts/slideLayout105.xml"/><Relationship Id="rId2" Type="http://schemas.openxmlformats.org/officeDocument/2006/relationships/slideLayout" Target="../slideLayouts/slideLayout90.xml"/><Relationship Id="rId16" Type="http://schemas.openxmlformats.org/officeDocument/2006/relationships/slideLayout" Target="../slideLayouts/slideLayout104.xml"/><Relationship Id="rId20" Type="http://schemas.openxmlformats.org/officeDocument/2006/relationships/slideLayout" Target="../slideLayouts/slideLayout108.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5" Type="http://schemas.openxmlformats.org/officeDocument/2006/relationships/slideLayout" Target="../slideLayouts/slideLayout103.xml"/><Relationship Id="rId10" Type="http://schemas.openxmlformats.org/officeDocument/2006/relationships/slideLayout" Target="../slideLayouts/slideLayout98.xml"/><Relationship Id="rId19" Type="http://schemas.openxmlformats.org/officeDocument/2006/relationships/slideLayout" Target="../slideLayouts/slideLayout107.xml"/><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slideLayout" Target="../slideLayouts/slideLayout102.xml"/><Relationship Id="rId22"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7.xml"/><Relationship Id="rId13" Type="http://schemas.openxmlformats.org/officeDocument/2006/relationships/slideLayout" Target="../slideLayouts/slideLayout122.xml"/><Relationship Id="rId18" Type="http://schemas.openxmlformats.org/officeDocument/2006/relationships/slideLayout" Target="../slideLayouts/slideLayout127.xml"/><Relationship Id="rId3" Type="http://schemas.openxmlformats.org/officeDocument/2006/relationships/slideLayout" Target="../slideLayouts/slideLayout112.xml"/><Relationship Id="rId21" Type="http://schemas.openxmlformats.org/officeDocument/2006/relationships/theme" Target="../theme/theme9.xml"/><Relationship Id="rId7" Type="http://schemas.openxmlformats.org/officeDocument/2006/relationships/slideLayout" Target="../slideLayouts/slideLayout116.xml"/><Relationship Id="rId12" Type="http://schemas.openxmlformats.org/officeDocument/2006/relationships/slideLayout" Target="../slideLayouts/slideLayout121.xml"/><Relationship Id="rId17" Type="http://schemas.openxmlformats.org/officeDocument/2006/relationships/slideLayout" Target="../slideLayouts/slideLayout126.xml"/><Relationship Id="rId2" Type="http://schemas.openxmlformats.org/officeDocument/2006/relationships/slideLayout" Target="../slideLayouts/slideLayout111.xml"/><Relationship Id="rId16" Type="http://schemas.openxmlformats.org/officeDocument/2006/relationships/slideLayout" Target="../slideLayouts/slideLayout125.xml"/><Relationship Id="rId20" Type="http://schemas.openxmlformats.org/officeDocument/2006/relationships/slideLayout" Target="../slideLayouts/slideLayout129.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slideLayout" Target="../slideLayouts/slideLayout120.xml"/><Relationship Id="rId5" Type="http://schemas.openxmlformats.org/officeDocument/2006/relationships/slideLayout" Target="../slideLayouts/slideLayout114.xml"/><Relationship Id="rId15" Type="http://schemas.openxmlformats.org/officeDocument/2006/relationships/slideLayout" Target="../slideLayouts/slideLayout124.xml"/><Relationship Id="rId10" Type="http://schemas.openxmlformats.org/officeDocument/2006/relationships/slideLayout" Target="../slideLayouts/slideLayout119.xml"/><Relationship Id="rId19" Type="http://schemas.openxmlformats.org/officeDocument/2006/relationships/slideLayout" Target="../slideLayouts/slideLayout128.xml"/><Relationship Id="rId4" Type="http://schemas.openxmlformats.org/officeDocument/2006/relationships/slideLayout" Target="../slideLayouts/slideLayout113.xml"/><Relationship Id="rId9" Type="http://schemas.openxmlformats.org/officeDocument/2006/relationships/slideLayout" Target="../slideLayouts/slideLayout118.xml"/><Relationship Id="rId14" Type="http://schemas.openxmlformats.org/officeDocument/2006/relationships/slideLayout" Target="../slideLayouts/slideLayout1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8135800"/>
      </p:ext>
    </p:extLst>
  </p:cSld>
  <p:clrMap bg1="lt1" tx1="dk1" bg2="lt2" tx2="dk2" accent1="accent1" accent2="accent2" accent3="accent3" accent4="accent4" accent5="accent5" accent6="accent6" hlink="hlink" folHlink="folHlink"/>
  <p:sldLayoutIdLst>
    <p:sldLayoutId id="2147483674" r:id="rId1"/>
    <p:sldLayoutId id="2147483695" r:id="rId2"/>
    <p:sldLayoutId id="2147483717" r:id="rId3"/>
    <p:sldLayoutId id="2147483718" r:id="rId4"/>
    <p:sldLayoutId id="2147483719" r:id="rId5"/>
    <p:sldLayoutId id="2147484062" r:id="rId6"/>
    <p:sldLayoutId id="2147484063" r:id="rId7"/>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0131259"/>
      </p:ext>
    </p:extLst>
  </p:cSld>
  <p:clrMap bg1="lt1" tx1="dk1" bg2="lt2" tx2="dk2" accent1="accent1" accent2="accent2" accent3="accent3" accent4="accent4" accent5="accent5" accent6="accent6" hlink="hlink" folHlink="folHlink"/>
  <p:sldLayoutIdLst>
    <p:sldLayoutId id="2147483729" r:id="rId1"/>
    <p:sldLayoutId id="2147484058" r:id="rId2"/>
    <p:sldLayoutId id="2147483726" r:id="rId3"/>
    <p:sldLayoutId id="2147483879" r:id="rId4"/>
    <p:sldLayoutId id="2147483698" r:id="rId5"/>
    <p:sldLayoutId id="2147483884" r:id="rId6"/>
    <p:sldLayoutId id="2147483728" r:id="rId7"/>
    <p:sldLayoutId id="2147483882" r:id="rId8"/>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475744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51" r:id="rId3"/>
    <p:sldLayoutId id="2147483752" r:id="rId4"/>
    <p:sldLayoutId id="2147483753" r:id="rId5"/>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983594"/>
      </p:ext>
    </p:extLst>
  </p:cSld>
  <p:clrMap bg1="lt1" tx1="dk1" bg2="lt2" tx2="dk2" accent1="accent1" accent2="accent2" accent3="accent3" accent4="accent4" accent5="accent5" accent6="accent6" hlink="hlink" folHlink="folHlink"/>
  <p:sldLayoutIdLst>
    <p:sldLayoutId id="2147483785" r:id="rId1"/>
    <p:sldLayoutId id="2147484059" r:id="rId2"/>
    <p:sldLayoutId id="2147483749" r:id="rId3"/>
    <p:sldLayoutId id="2147483880" r:id="rId4"/>
    <p:sldLayoutId id="2147483750" r:id="rId5"/>
    <p:sldLayoutId id="2147483883" r:id="rId6"/>
    <p:sldLayoutId id="2147483786" r:id="rId7"/>
    <p:sldLayoutId id="2147483881" r:id="rId8"/>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2292975"/>
      </p:ext>
    </p:extLst>
  </p:cSld>
  <p:clrMap bg1="lt1" tx1="dk1" bg2="lt2" tx2="dk2" accent1="accent1" accent2="accent2" accent3="accent3" accent4="accent4" accent5="accent5" accent6="accent6" hlink="hlink" folHlink="folHlink"/>
  <p:sldLayoutIdLst>
    <p:sldLayoutId id="2147483900" r:id="rId1"/>
    <p:sldLayoutId id="2147483890" r:id="rId2"/>
    <p:sldLayoutId id="2147483889" r:id="rId3"/>
    <p:sldLayoutId id="2147483791" r:id="rId4"/>
    <p:sldLayoutId id="2147483793" r:id="rId5"/>
    <p:sldLayoutId id="2147483794" r:id="rId6"/>
    <p:sldLayoutId id="2147483795" r:id="rId7"/>
    <p:sldLayoutId id="2147483796" r:id="rId8"/>
    <p:sldLayoutId id="2147483895" r:id="rId9"/>
    <p:sldLayoutId id="2147483901" r:id="rId10"/>
    <p:sldLayoutId id="2147483805" r:id="rId11"/>
    <p:sldLayoutId id="2147483973" r:id="rId12"/>
    <p:sldLayoutId id="2147483959" r:id="rId13"/>
    <p:sldLayoutId id="2147483960" r:id="rId14"/>
    <p:sldLayoutId id="2147483961" r:id="rId15"/>
    <p:sldLayoutId id="2147483962" r:id="rId16"/>
    <p:sldLayoutId id="2147483963" r:id="rId17"/>
    <p:sldLayoutId id="2147483964" r:id="rId18"/>
    <p:sldLayoutId id="2147483965" r:id="rId19"/>
    <p:sldLayoutId id="2147483966" r:id="rId20"/>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9220024"/>
      </p:ext>
    </p:extLst>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 id="2147483986" r:id="rId12"/>
    <p:sldLayoutId id="2147483987" r:id="rId13"/>
    <p:sldLayoutId id="2147483988" r:id="rId14"/>
    <p:sldLayoutId id="2147483989" r:id="rId15"/>
    <p:sldLayoutId id="2147483990" r:id="rId16"/>
    <p:sldLayoutId id="2147483991" r:id="rId17"/>
    <p:sldLayoutId id="2147483992" r:id="rId18"/>
    <p:sldLayoutId id="2147483993" r:id="rId19"/>
    <p:sldLayoutId id="2147483994" r:id="rId20"/>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8640113"/>
      </p:ext>
    </p:extLst>
  </p:cSld>
  <p:clrMap bg1="lt1" tx1="dk1" bg2="lt2" tx2="dk2" accent1="accent1" accent2="accent2" accent3="accent3" accent4="accent4" accent5="accent5" accent6="accent6" hlink="hlink" folHlink="folHlink"/>
  <p:sldLayoutIdLst>
    <p:sldLayoutId id="2147483996" r:id="rId1"/>
    <p:sldLayoutId id="2147483997" r:id="rId2"/>
    <p:sldLayoutId id="2147483998" r:id="rId3"/>
    <p:sldLayoutId id="2147483999" r:id="rId4"/>
    <p:sldLayoutId id="2147484000" r:id="rId5"/>
    <p:sldLayoutId id="2147484001" r:id="rId6"/>
    <p:sldLayoutId id="2147484002" r:id="rId7"/>
    <p:sldLayoutId id="2147484003" r:id="rId8"/>
    <p:sldLayoutId id="2147484004" r:id="rId9"/>
    <p:sldLayoutId id="2147484005" r:id="rId10"/>
    <p:sldLayoutId id="2147484006" r:id="rId11"/>
    <p:sldLayoutId id="2147484007" r:id="rId12"/>
    <p:sldLayoutId id="2147484008" r:id="rId13"/>
    <p:sldLayoutId id="2147484009" r:id="rId14"/>
    <p:sldLayoutId id="2147484010" r:id="rId15"/>
    <p:sldLayoutId id="2147484011" r:id="rId16"/>
    <p:sldLayoutId id="2147484012" r:id="rId17"/>
    <p:sldLayoutId id="2147484013" r:id="rId18"/>
    <p:sldLayoutId id="2147484014" r:id="rId19"/>
    <p:sldLayoutId id="2147484015" r:id="rId20"/>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1418103"/>
      </p:ext>
    </p:extLst>
  </p:cSld>
  <p:clrMap bg1="lt1" tx1="dk1" bg2="lt2" tx2="dk2" accent1="accent1" accent2="accent2" accent3="accent3" accent4="accent4" accent5="accent5" accent6="accent6" hlink="hlink" folHlink="folHlink"/>
  <p:sldLayoutIdLst>
    <p:sldLayoutId id="2147484017" r:id="rId1"/>
    <p:sldLayoutId id="2147484018" r:id="rId2"/>
    <p:sldLayoutId id="2147484019" r:id="rId3"/>
    <p:sldLayoutId id="2147484020" r:id="rId4"/>
    <p:sldLayoutId id="2147484021" r:id="rId5"/>
    <p:sldLayoutId id="2147484022" r:id="rId6"/>
    <p:sldLayoutId id="2147484023" r:id="rId7"/>
    <p:sldLayoutId id="2147484024" r:id="rId8"/>
    <p:sldLayoutId id="2147484025" r:id="rId9"/>
    <p:sldLayoutId id="2147484026" r:id="rId10"/>
    <p:sldLayoutId id="2147484027" r:id="rId11"/>
    <p:sldLayoutId id="2147484028" r:id="rId12"/>
    <p:sldLayoutId id="2147484029" r:id="rId13"/>
    <p:sldLayoutId id="2147484030" r:id="rId14"/>
    <p:sldLayoutId id="2147484031" r:id="rId15"/>
    <p:sldLayoutId id="2147484032" r:id="rId16"/>
    <p:sldLayoutId id="2147484033" r:id="rId17"/>
    <p:sldLayoutId id="2147484034" r:id="rId18"/>
    <p:sldLayoutId id="2147484035" r:id="rId19"/>
    <p:sldLayoutId id="2147484036" r:id="rId20"/>
    <p:sldLayoutId id="2147484060" r:id="rId21"/>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9421854"/>
      </p:ext>
    </p:extLst>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 id="2147484043" r:id="rId6"/>
    <p:sldLayoutId id="2147484044" r:id="rId7"/>
    <p:sldLayoutId id="2147484045" r:id="rId8"/>
    <p:sldLayoutId id="2147484046" r:id="rId9"/>
    <p:sldLayoutId id="2147484047" r:id="rId10"/>
    <p:sldLayoutId id="2147484048" r:id="rId11"/>
    <p:sldLayoutId id="2147484049" r:id="rId12"/>
    <p:sldLayoutId id="2147484050" r:id="rId13"/>
    <p:sldLayoutId id="2147484051" r:id="rId14"/>
    <p:sldLayoutId id="2147484052" r:id="rId15"/>
    <p:sldLayoutId id="2147484053" r:id="rId16"/>
    <p:sldLayoutId id="2147484054" r:id="rId17"/>
    <p:sldLayoutId id="2147484055" r:id="rId18"/>
    <p:sldLayoutId id="2147484056" r:id="rId19"/>
    <p:sldLayoutId id="2147484057" r:id="rId20"/>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6.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0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5.xml"/></Relationships>
</file>

<file path=ppt/slides/_rels/slide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95.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95.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15.xml.rels><?xml version="1.0" encoding="UTF-8" standalone="yes"?>
<Relationships xmlns="http://schemas.openxmlformats.org/package/2006/relationships"><Relationship Id="rId2" Type="http://schemas.openxmlformats.org/officeDocument/2006/relationships/hyperlink" Target="https://www.youtube.com/watch?v=uG-ra0rmgpQ" TargetMode="External"/><Relationship Id="rId1" Type="http://schemas.openxmlformats.org/officeDocument/2006/relationships/slideLayout" Target="../slideLayouts/slideLayout96.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youtube.com/watch?v=uG-ra0rmgpQ" TargetMode="External"/><Relationship Id="rId1" Type="http://schemas.openxmlformats.org/officeDocument/2006/relationships/slideLayout" Target="../slideLayouts/slideLayout96.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c43d5CB3rt8" TargetMode="External"/><Relationship Id="rId2" Type="http://schemas.openxmlformats.org/officeDocument/2006/relationships/notesSlide" Target="../notesSlides/notesSlide7.xml"/><Relationship Id="rId1" Type="http://schemas.openxmlformats.org/officeDocument/2006/relationships/slideLayout" Target="../slideLayouts/slideLayout96.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6.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9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1143000" y="4164176"/>
            <a:ext cx="6858000" cy="315118"/>
          </a:xfrm>
        </p:spPr>
        <p:txBody>
          <a:bodyPr/>
          <a:lstStyle/>
          <a:p>
            <a:r>
              <a:rPr lang="en-GB" sz="1600" dirty="0" smtClean="0"/>
              <a:t>Dr Mariam Attia</a:t>
            </a:r>
            <a:endParaRPr lang="en-GB" sz="1600" dirty="0"/>
          </a:p>
        </p:txBody>
      </p:sp>
      <p:sp>
        <p:nvSpPr>
          <p:cNvPr id="4" name="Title 3"/>
          <p:cNvSpPr>
            <a:spLocks noGrp="1"/>
          </p:cNvSpPr>
          <p:nvPr>
            <p:ph type="ctrTitle"/>
          </p:nvPr>
        </p:nvSpPr>
        <p:spPr>
          <a:xfrm>
            <a:off x="1205151" y="758267"/>
            <a:ext cx="6858001" cy="2356963"/>
          </a:xfrm>
        </p:spPr>
        <p:txBody>
          <a:bodyPr>
            <a:normAutofit/>
          </a:bodyPr>
          <a:lstStyle/>
          <a:p>
            <a:pPr>
              <a:lnSpc>
                <a:spcPct val="120000"/>
              </a:lnSpc>
            </a:pPr>
            <a:r>
              <a:rPr lang="en-GB" sz="2800" b="1" dirty="0" smtClean="0"/>
              <a:t>Teacher Education in a Context of Military Occupation and Siege: </a:t>
            </a:r>
            <a:br>
              <a:rPr lang="en-GB" sz="2800" b="1" dirty="0" smtClean="0"/>
            </a:br>
            <a:r>
              <a:rPr lang="en-GB" sz="2800" b="1" dirty="0" smtClean="0"/>
              <a:t>The Power of Purpose </a:t>
            </a:r>
            <a:endParaRPr lang="en-GB" sz="2800" b="1" dirty="0"/>
          </a:p>
        </p:txBody>
      </p:sp>
    </p:spTree>
    <p:extLst>
      <p:ext uri="{BB962C8B-B14F-4D97-AF65-F5344CB8AC3E}">
        <p14:creationId xmlns:p14="http://schemas.microsoft.com/office/powerpoint/2010/main" val="32560103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500743" y="1771650"/>
            <a:ext cx="8142514" cy="4169741"/>
          </a:xfrm>
        </p:spPr>
        <p:txBody>
          <a:bodyPr>
            <a:normAutofit fontScale="92500" lnSpcReduction="10000"/>
          </a:bodyPr>
          <a:lstStyle/>
          <a:p>
            <a:pPr marL="457200" indent="-457200">
              <a:lnSpc>
                <a:spcPct val="120000"/>
              </a:lnSpc>
              <a:buFont typeface="Wingdings" charset="2"/>
              <a:buChar char="§"/>
            </a:pPr>
            <a:r>
              <a:rPr lang="en-US" sz="2100" dirty="0" smtClean="0">
                <a:latin typeface="Verdana"/>
                <a:cs typeface="Verdana"/>
              </a:rPr>
              <a:t>Transnational Higher Education (TNE) as an aspect of </a:t>
            </a:r>
            <a:r>
              <a:rPr lang="en-US" sz="2100" dirty="0" err="1" smtClean="0">
                <a:latin typeface="Verdana"/>
                <a:cs typeface="Verdana"/>
              </a:rPr>
              <a:t>globalisation</a:t>
            </a:r>
            <a:endParaRPr lang="en-US" sz="2100" dirty="0" smtClean="0">
              <a:latin typeface="Verdana"/>
              <a:cs typeface="Verdana"/>
            </a:endParaRPr>
          </a:p>
          <a:p>
            <a:pPr marL="457200" indent="-457200">
              <a:lnSpc>
                <a:spcPct val="120000"/>
              </a:lnSpc>
              <a:buFont typeface="Wingdings" charset="2"/>
              <a:buChar char="§"/>
            </a:pPr>
            <a:endParaRPr lang="en-US" sz="2100" dirty="0" smtClean="0">
              <a:latin typeface="Verdana"/>
              <a:cs typeface="Verdana"/>
            </a:endParaRPr>
          </a:p>
          <a:p>
            <a:pPr marL="457200" indent="-457200">
              <a:lnSpc>
                <a:spcPct val="120000"/>
              </a:lnSpc>
              <a:buFont typeface="Wingdings" charset="2"/>
              <a:buChar char="§"/>
            </a:pPr>
            <a:r>
              <a:rPr lang="en-US" sz="2100" dirty="0" smtClean="0">
                <a:latin typeface="Verdana"/>
                <a:cs typeface="Verdana"/>
              </a:rPr>
              <a:t>Curricula exported from one higher education system to another (Montgomery, 2014)</a:t>
            </a:r>
          </a:p>
          <a:p>
            <a:pPr marL="457200" indent="-457200">
              <a:lnSpc>
                <a:spcPct val="120000"/>
              </a:lnSpc>
              <a:buFont typeface="Wingdings" charset="2"/>
              <a:buChar char="§"/>
            </a:pPr>
            <a:endParaRPr lang="en-US" sz="2100" dirty="0">
              <a:latin typeface="Verdana"/>
              <a:cs typeface="Verdana"/>
            </a:endParaRPr>
          </a:p>
          <a:p>
            <a:pPr marL="457200" indent="-457200">
              <a:lnSpc>
                <a:spcPct val="120000"/>
              </a:lnSpc>
              <a:buFont typeface="Wingdings" charset="2"/>
              <a:buChar char="§"/>
            </a:pPr>
            <a:r>
              <a:rPr lang="en-US" sz="2100" dirty="0" smtClean="0">
                <a:latin typeface="Verdana"/>
                <a:cs typeface="Verdana"/>
              </a:rPr>
              <a:t>Questioning the suitability of courses developed in one context to very different ones  -&gt; Recent TNE scholarship focusing on cultural imperialism and the complex relationship between the local and global (</a:t>
            </a:r>
            <a:r>
              <a:rPr lang="en-US" sz="2100" dirty="0" err="1" smtClean="0">
                <a:latin typeface="Verdana"/>
                <a:cs typeface="Verdana"/>
              </a:rPr>
              <a:t>Djerasimovic</a:t>
            </a:r>
            <a:r>
              <a:rPr lang="en-US" sz="2100" dirty="0" smtClean="0">
                <a:latin typeface="Verdana"/>
                <a:cs typeface="Verdana"/>
              </a:rPr>
              <a:t>, 2014, </a:t>
            </a:r>
            <a:r>
              <a:rPr lang="en-US" sz="2100" dirty="0" err="1" smtClean="0">
                <a:latin typeface="Verdana"/>
                <a:cs typeface="Verdana"/>
              </a:rPr>
              <a:t>Pyvis</a:t>
            </a:r>
            <a:r>
              <a:rPr lang="en-US" sz="2100" dirty="0" smtClean="0">
                <a:latin typeface="Verdana"/>
                <a:cs typeface="Verdana"/>
              </a:rPr>
              <a:t>, 2011) </a:t>
            </a:r>
          </a:p>
          <a:p>
            <a:endParaRPr lang="en-US" dirty="0"/>
          </a:p>
          <a:p>
            <a:endParaRPr lang="en-US" dirty="0" smtClean="0"/>
          </a:p>
        </p:txBody>
      </p:sp>
      <p:sp>
        <p:nvSpPr>
          <p:cNvPr id="3" name="Subtitle 2"/>
          <p:cNvSpPr>
            <a:spLocks noGrp="1"/>
          </p:cNvSpPr>
          <p:nvPr>
            <p:ph type="subTitle" idx="1"/>
          </p:nvPr>
        </p:nvSpPr>
        <p:spPr/>
        <p:txBody>
          <a:bodyPr>
            <a:normAutofit/>
          </a:bodyPr>
          <a:lstStyle/>
          <a:p>
            <a:r>
              <a:rPr lang="en-US" dirty="0" smtClean="0"/>
              <a:t>TNE and </a:t>
            </a:r>
            <a:r>
              <a:rPr lang="en-US" dirty="0" err="1" smtClean="0"/>
              <a:t>Globalisation</a:t>
            </a:r>
            <a:endParaRPr lang="en-US" dirty="0"/>
          </a:p>
        </p:txBody>
      </p:sp>
    </p:spTree>
    <p:extLst>
      <p:ext uri="{BB962C8B-B14F-4D97-AF65-F5344CB8AC3E}">
        <p14:creationId xmlns:p14="http://schemas.microsoft.com/office/powerpoint/2010/main" val="2171118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500743" y="1783632"/>
            <a:ext cx="8142514" cy="3740151"/>
          </a:xfrm>
        </p:spPr>
        <p:txBody>
          <a:bodyPr>
            <a:normAutofit fontScale="85000" lnSpcReduction="10000"/>
          </a:bodyPr>
          <a:lstStyle/>
          <a:p>
            <a:endParaRPr lang="en-US" dirty="0" smtClean="0"/>
          </a:p>
          <a:p>
            <a:r>
              <a:rPr lang="en-US" sz="1800" dirty="0" smtClean="0">
                <a:latin typeface="Verdana"/>
                <a:cs typeface="Verdana"/>
              </a:rPr>
              <a:t>Rumi </a:t>
            </a:r>
            <a:r>
              <a:rPr lang="en-US" sz="1800" dirty="0">
                <a:latin typeface="Verdana"/>
                <a:cs typeface="Verdana"/>
              </a:rPr>
              <a:t>(1207 - 1273</a:t>
            </a:r>
            <a:r>
              <a:rPr lang="en-US" sz="1800" dirty="0" smtClean="0">
                <a:latin typeface="Verdana"/>
                <a:cs typeface="Verdana"/>
              </a:rPr>
              <a:t>): “</a:t>
            </a:r>
            <a:r>
              <a:rPr lang="en-US" sz="1800" i="1" dirty="0">
                <a:latin typeface="Verdana"/>
                <a:cs typeface="Verdana"/>
              </a:rPr>
              <a:t>And you? When will you begin that long journey into yourself?</a:t>
            </a:r>
            <a:r>
              <a:rPr lang="en-US" sz="1800" dirty="0" smtClean="0">
                <a:latin typeface="Verdana"/>
                <a:cs typeface="Verdana"/>
              </a:rPr>
              <a:t>”</a:t>
            </a:r>
          </a:p>
          <a:p>
            <a:endParaRPr lang="en-US" dirty="0"/>
          </a:p>
          <a:p>
            <a:r>
              <a:rPr lang="en-US" sz="1800" dirty="0">
                <a:latin typeface="Verdana"/>
                <a:cs typeface="Verdana"/>
              </a:rPr>
              <a:t>Dewey (1916): The nature of experience as involving the dual active ‘trying’ and the passive ‘undergoing’. </a:t>
            </a:r>
          </a:p>
          <a:p>
            <a:pPr lvl="1">
              <a:lnSpc>
                <a:spcPct val="110000"/>
              </a:lnSpc>
            </a:pPr>
            <a:endParaRPr lang="en-US" sz="1800" i="1" dirty="0" smtClean="0">
              <a:latin typeface="Verdana"/>
              <a:cs typeface="Verdana"/>
            </a:endParaRPr>
          </a:p>
          <a:p>
            <a:pPr lvl="1">
              <a:lnSpc>
                <a:spcPct val="130000"/>
              </a:lnSpc>
            </a:pPr>
            <a:r>
              <a:rPr lang="en-US" sz="1800" i="1" dirty="0" smtClean="0">
                <a:latin typeface="Verdana"/>
                <a:cs typeface="Verdana"/>
              </a:rPr>
              <a:t>The </a:t>
            </a:r>
            <a:r>
              <a:rPr lang="en-US" sz="1800" i="1" dirty="0">
                <a:latin typeface="Verdana"/>
                <a:cs typeface="Verdana"/>
              </a:rPr>
              <a:t>nature of experience can be understood only by noting that it includes an active and a passive element peculiarly combined. On the active hand, experience is trying – a meaning which is made explicit in the connected term, experiment. On the passive, it is undergoing. When we experience something we act upon it, we do something with it; then we suffer or undergo the consequences. </a:t>
            </a:r>
            <a:r>
              <a:rPr lang="en-US" sz="1800" dirty="0">
                <a:latin typeface="Verdana"/>
                <a:cs typeface="Verdana"/>
              </a:rPr>
              <a:t>(Dewey, 1916, p. 163, italics in original) </a:t>
            </a:r>
          </a:p>
          <a:p>
            <a:endParaRPr lang="en-US" dirty="0"/>
          </a:p>
          <a:p>
            <a:endParaRPr lang="en-US" dirty="0"/>
          </a:p>
        </p:txBody>
      </p:sp>
      <p:sp>
        <p:nvSpPr>
          <p:cNvPr id="3" name="Subtitle 2"/>
          <p:cNvSpPr>
            <a:spLocks noGrp="1"/>
          </p:cNvSpPr>
          <p:nvPr>
            <p:ph type="subTitle" idx="1"/>
          </p:nvPr>
        </p:nvSpPr>
        <p:spPr/>
        <p:txBody>
          <a:bodyPr>
            <a:normAutofit fontScale="77500" lnSpcReduction="20000"/>
          </a:bodyPr>
          <a:lstStyle/>
          <a:p>
            <a:r>
              <a:rPr lang="en-US" dirty="0" smtClean="0"/>
              <a:t>Reflecting on TNE Experiences </a:t>
            </a:r>
            <a:endParaRPr lang="en-US" dirty="0"/>
          </a:p>
        </p:txBody>
      </p:sp>
    </p:spTree>
    <p:extLst>
      <p:ext uri="{BB962C8B-B14F-4D97-AF65-F5344CB8AC3E}">
        <p14:creationId xmlns:p14="http://schemas.microsoft.com/office/powerpoint/2010/main" val="682456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533873" y="2352261"/>
            <a:ext cx="8142514" cy="3269975"/>
          </a:xfrm>
        </p:spPr>
        <p:txBody>
          <a:bodyPr>
            <a:noAutofit/>
          </a:bodyPr>
          <a:lstStyle/>
          <a:p>
            <a:pPr marL="285750" indent="-285750">
              <a:buFont typeface="Wingdings" charset="2"/>
              <a:buChar char="§"/>
            </a:pPr>
            <a:r>
              <a:rPr lang="en-US" sz="1800" dirty="0" smtClean="0">
                <a:latin typeface="Verdana"/>
                <a:cs typeface="Verdana"/>
              </a:rPr>
              <a:t>To </a:t>
            </a:r>
            <a:r>
              <a:rPr lang="en-US" sz="1800" dirty="0">
                <a:latin typeface="Verdana"/>
                <a:cs typeface="Verdana"/>
              </a:rPr>
              <a:t>“learn from experience” is therefore, about making these connections of acting and being acted upon (ibid, p. 164)</a:t>
            </a:r>
            <a:r>
              <a:rPr lang="en-US" sz="1800" dirty="0" smtClean="0">
                <a:latin typeface="Verdana"/>
                <a:cs typeface="Verdana"/>
              </a:rPr>
              <a:t>. </a:t>
            </a:r>
          </a:p>
          <a:p>
            <a:endParaRPr lang="en-US" sz="1800" dirty="0">
              <a:latin typeface="Verdana"/>
              <a:cs typeface="Verdana"/>
            </a:endParaRPr>
          </a:p>
          <a:p>
            <a:pPr marL="285750" indent="-285750">
              <a:buFont typeface="Wingdings" charset="2"/>
              <a:buChar char="§"/>
            </a:pPr>
            <a:r>
              <a:rPr lang="en-US" sz="1800" dirty="0" smtClean="0">
                <a:latin typeface="Verdana"/>
                <a:cs typeface="Verdana"/>
              </a:rPr>
              <a:t>I question </a:t>
            </a:r>
            <a:r>
              <a:rPr lang="en-US" sz="1800" dirty="0">
                <a:latin typeface="Verdana"/>
                <a:cs typeface="Verdana"/>
              </a:rPr>
              <a:t>the concept of ‘capacity building’ prevailing in international academic work and </a:t>
            </a:r>
            <a:r>
              <a:rPr lang="en-US" sz="1800" dirty="0" smtClean="0">
                <a:latin typeface="Verdana"/>
                <a:cs typeface="Verdana"/>
              </a:rPr>
              <a:t>ask </a:t>
            </a:r>
            <a:r>
              <a:rPr lang="en-US" sz="1800" i="1" dirty="0">
                <a:latin typeface="Verdana"/>
                <a:cs typeface="Verdana"/>
              </a:rPr>
              <a:t>whose capacity</a:t>
            </a:r>
            <a:r>
              <a:rPr lang="en-US" sz="1800" dirty="0">
                <a:latin typeface="Verdana"/>
                <a:cs typeface="Verdana"/>
              </a:rPr>
              <a:t>?</a:t>
            </a:r>
            <a:r>
              <a:rPr lang="en-US" sz="1800" dirty="0"/>
              <a:t> </a:t>
            </a:r>
          </a:p>
          <a:p>
            <a:endParaRPr lang="en-US" sz="1800" dirty="0"/>
          </a:p>
        </p:txBody>
      </p:sp>
      <p:sp>
        <p:nvSpPr>
          <p:cNvPr id="3" name="Subtitle 2"/>
          <p:cNvSpPr>
            <a:spLocks noGrp="1"/>
          </p:cNvSpPr>
          <p:nvPr>
            <p:ph type="subTitle" idx="1"/>
          </p:nvPr>
        </p:nvSpPr>
        <p:spPr/>
        <p:txBody>
          <a:bodyPr>
            <a:normAutofit fontScale="77500" lnSpcReduction="20000"/>
          </a:bodyPr>
          <a:lstStyle/>
          <a:p>
            <a:r>
              <a:rPr lang="en-US" dirty="0" smtClean="0"/>
              <a:t>Reflecting on TNE Experiences </a:t>
            </a:r>
            <a:endParaRPr lang="en-US" dirty="0"/>
          </a:p>
        </p:txBody>
      </p:sp>
    </p:spTree>
    <p:extLst>
      <p:ext uri="{BB962C8B-B14F-4D97-AF65-F5344CB8AC3E}">
        <p14:creationId xmlns:p14="http://schemas.microsoft.com/office/powerpoint/2010/main" val="2645522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5"/>
          <p:cNvSpPr txBox="1">
            <a:spLocks noChangeArrowheads="1"/>
          </p:cNvSpPr>
          <p:nvPr/>
        </p:nvSpPr>
        <p:spPr bwMode="auto">
          <a:xfrm>
            <a:off x="539750" y="1484313"/>
            <a:ext cx="8280400" cy="1938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endParaRPr lang="en-GB" sz="2000" b="1" i="1" dirty="0">
              <a:latin typeface="Calibri" pitchFamily="34" charset="0"/>
            </a:endParaRPr>
          </a:p>
          <a:p>
            <a:pPr algn="ctr" eaLnBrk="1" hangingPunct="1"/>
            <a:endParaRPr lang="en-GB" sz="2000" b="1" i="1" dirty="0">
              <a:latin typeface="Calibri" pitchFamily="34" charset="0"/>
            </a:endParaRPr>
          </a:p>
          <a:p>
            <a:pPr algn="ctr" eaLnBrk="1" hangingPunct="1"/>
            <a:endParaRPr lang="en-GB" sz="2000" b="1" i="1" dirty="0">
              <a:latin typeface="Calibri" pitchFamily="34" charset="0"/>
            </a:endParaRPr>
          </a:p>
          <a:p>
            <a:pPr algn="ctr" eaLnBrk="1" hangingPunct="1"/>
            <a:endParaRPr lang="en-GB" sz="2000" dirty="0"/>
          </a:p>
          <a:p>
            <a:pPr eaLnBrk="1" hangingPunct="1"/>
            <a:endParaRPr lang="en-GB" sz="2000" b="1" i="1" dirty="0">
              <a:latin typeface="Calibri" pitchFamily="34" charset="0"/>
            </a:endParaRPr>
          </a:p>
          <a:p>
            <a:pPr eaLnBrk="1" hangingPunct="1"/>
            <a:endParaRPr lang="en-GB" sz="2000" dirty="0">
              <a:latin typeface="Calibri" pitchFamily="34" charset="0"/>
            </a:endParaRPr>
          </a:p>
        </p:txBody>
      </p:sp>
      <p:sp>
        <p:nvSpPr>
          <p:cNvPr id="2" name="Text Placeholder 1"/>
          <p:cNvSpPr>
            <a:spLocks noGrp="1"/>
          </p:cNvSpPr>
          <p:nvPr>
            <p:ph type="body" sz="quarter" idx="17"/>
          </p:nvPr>
        </p:nvSpPr>
        <p:spPr/>
        <p:txBody>
          <a:bodyPr>
            <a:normAutofit/>
          </a:bodyPr>
          <a:lstStyle/>
          <a:p>
            <a:pPr marL="285750" indent="-285750">
              <a:lnSpc>
                <a:spcPct val="140000"/>
              </a:lnSpc>
              <a:buFont typeface="Wingdings" charset="2"/>
              <a:buChar char="§"/>
            </a:pPr>
            <a:r>
              <a:rPr lang="en-GB" sz="1800" i="1" dirty="0">
                <a:latin typeface="Verdana"/>
                <a:ea typeface="ＭＳ Ｐゴシック" pitchFamily="34" charset="-128"/>
                <a:cs typeface="Verdana"/>
              </a:rPr>
              <a:t>Researching </a:t>
            </a:r>
            <a:r>
              <a:rPr lang="en-GB" sz="1800" i="1" dirty="0" err="1">
                <a:latin typeface="Verdana"/>
                <a:ea typeface="ＭＳ Ｐゴシック" pitchFamily="34" charset="-128"/>
                <a:cs typeface="Verdana"/>
              </a:rPr>
              <a:t>Multilingually</a:t>
            </a:r>
            <a:r>
              <a:rPr lang="en-GB" sz="1800" i="1" dirty="0">
                <a:latin typeface="Verdana"/>
                <a:ea typeface="ＭＳ Ｐゴシック" pitchFamily="34" charset="-128"/>
                <a:cs typeface="Verdana"/>
              </a:rPr>
              <a:t> at the Borders of Language, the Body, Law, and the State </a:t>
            </a:r>
            <a:r>
              <a:rPr lang="en-GB" sz="1800" dirty="0">
                <a:latin typeface="Verdana"/>
                <a:ea typeface="ＭＳ Ｐゴシック" pitchFamily="34" charset="-128"/>
                <a:cs typeface="Verdana"/>
              </a:rPr>
              <a:t>(2014 </a:t>
            </a:r>
            <a:r>
              <a:rPr lang="mr-IN" sz="1800" dirty="0">
                <a:latin typeface="Verdana"/>
                <a:ea typeface="ＭＳ Ｐゴシック" pitchFamily="34" charset="-128"/>
                <a:cs typeface="Verdana"/>
              </a:rPr>
              <a:t>–</a:t>
            </a:r>
            <a:r>
              <a:rPr lang="en-GB" sz="1800" dirty="0">
                <a:latin typeface="Verdana"/>
                <a:ea typeface="ＭＳ Ｐゴシック" pitchFamily="34" charset="-128"/>
                <a:cs typeface="Verdana"/>
              </a:rPr>
              <a:t> 2017</a:t>
            </a:r>
            <a:r>
              <a:rPr lang="en-GB" sz="1800" dirty="0" smtClean="0">
                <a:latin typeface="Verdana"/>
                <a:ea typeface="ＭＳ Ｐゴシック" pitchFamily="34" charset="-128"/>
                <a:cs typeface="Verdana"/>
              </a:rPr>
              <a:t>)</a:t>
            </a:r>
          </a:p>
          <a:p>
            <a:pPr>
              <a:lnSpc>
                <a:spcPct val="140000"/>
              </a:lnSpc>
            </a:pPr>
            <a:endParaRPr lang="en-GB" sz="1800" dirty="0">
              <a:latin typeface="Verdana"/>
              <a:cs typeface="Verdana"/>
            </a:endParaRPr>
          </a:p>
          <a:p>
            <a:pPr marL="285750" indent="-285750">
              <a:lnSpc>
                <a:spcPct val="140000"/>
              </a:lnSpc>
              <a:buFont typeface="Wingdings" charset="2"/>
              <a:buChar char="§"/>
            </a:pPr>
            <a:r>
              <a:rPr lang="en-GB" sz="1800" i="1" dirty="0" smtClean="0">
                <a:latin typeface="Verdana"/>
                <a:cs typeface="Verdana"/>
              </a:rPr>
              <a:t>What </a:t>
            </a:r>
            <a:r>
              <a:rPr lang="en-GB" sz="1800" i="1" dirty="0">
                <a:latin typeface="Verdana"/>
                <a:cs typeface="Verdana"/>
              </a:rPr>
              <a:t>happens to research methodologies and teaching pedagogies when these have to operate in politically and emotionally charged contexts? </a:t>
            </a:r>
          </a:p>
          <a:p>
            <a:endParaRPr lang="en-GB" sz="1200" dirty="0">
              <a:latin typeface="Verdana" pitchFamily="34" charset="0"/>
              <a:ea typeface="ＭＳ Ｐゴシック" pitchFamily="34" charset="-128"/>
            </a:endParaRPr>
          </a:p>
          <a:p>
            <a:endParaRPr lang="en-US" dirty="0"/>
          </a:p>
        </p:txBody>
      </p:sp>
      <p:sp>
        <p:nvSpPr>
          <p:cNvPr id="16388" name="Content Placeholder 2"/>
          <p:cNvSpPr>
            <a:spLocks noGrp="1"/>
          </p:cNvSpPr>
          <p:nvPr>
            <p:ph type="subTitle" idx="1"/>
          </p:nvPr>
        </p:nvSpPr>
        <p:spPr/>
        <p:txBody>
          <a:bodyPr>
            <a:noAutofit/>
          </a:bodyPr>
          <a:lstStyle/>
          <a:p>
            <a:pPr marL="0" indent="0">
              <a:buFont typeface="Arial" pitchFamily="34" charset="0"/>
              <a:buNone/>
            </a:pPr>
            <a:endParaRPr lang="en-GB" sz="2400" dirty="0">
              <a:ea typeface="ＭＳ Ｐゴシック" pitchFamily="34" charset="-128"/>
            </a:endParaRPr>
          </a:p>
          <a:p>
            <a:pPr marL="0" indent="0">
              <a:buFont typeface="Arial" pitchFamily="34" charset="0"/>
              <a:buNone/>
            </a:pPr>
            <a:endParaRPr lang="en-GB" sz="2400" dirty="0">
              <a:ea typeface="ＭＳ Ｐゴシック" pitchFamily="34" charset="-128"/>
            </a:endParaRPr>
          </a:p>
          <a:p>
            <a:pPr marL="0" indent="0">
              <a:buFont typeface="Arial" pitchFamily="34" charset="0"/>
              <a:buNone/>
            </a:pPr>
            <a:r>
              <a:rPr lang="en-GB" sz="3200" b="1" dirty="0" smtClean="0">
                <a:ea typeface="ＭＳ Ｐゴシック" pitchFamily="34" charset="-128"/>
              </a:rPr>
              <a:t>AHRC Large Grant Project </a:t>
            </a:r>
            <a:endParaRPr lang="en-GB" sz="3200" b="1" dirty="0">
              <a:ea typeface="ＭＳ Ｐゴシック" pitchFamily="34" charset="-128"/>
            </a:endParaRPr>
          </a:p>
          <a:p>
            <a:pPr marL="0" indent="0">
              <a:buFont typeface="Arial" pitchFamily="34" charset="0"/>
              <a:buNone/>
            </a:pPr>
            <a:endParaRPr lang="en-GB" sz="2400" dirty="0">
              <a:ea typeface="ＭＳ Ｐゴシック" pitchFamily="34" charset="-128"/>
            </a:endParaRPr>
          </a:p>
          <a:p>
            <a:pPr marL="0" indent="0">
              <a:buFont typeface="Arial" pitchFamily="34" charset="0"/>
              <a:buNone/>
            </a:pPr>
            <a:endParaRPr lang="en-GB" sz="3200" dirty="0">
              <a:ea typeface="ＭＳ Ｐゴシック" pitchFamily="34" charset="-128"/>
            </a:endParaRPr>
          </a:p>
        </p:txBody>
      </p:sp>
    </p:spTree>
    <p:extLst>
      <p:ext uri="{BB962C8B-B14F-4D97-AF65-F5344CB8AC3E}">
        <p14:creationId xmlns:p14="http://schemas.microsoft.com/office/powerpoint/2010/main" val="4131564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Box 5"/>
          <p:cNvSpPr txBox="1">
            <a:spLocks noChangeArrowheads="1"/>
          </p:cNvSpPr>
          <p:nvPr/>
        </p:nvSpPr>
        <p:spPr bwMode="auto">
          <a:xfrm>
            <a:off x="539750" y="1899686"/>
            <a:ext cx="3797136" cy="3952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nSpc>
                <a:spcPct val="150000"/>
              </a:lnSpc>
            </a:pPr>
            <a:r>
              <a:rPr lang="en-US" sz="1400" dirty="0">
                <a:latin typeface="Verdana"/>
                <a:ea typeface="Verdana" pitchFamily="34" charset="0"/>
                <a:cs typeface="Verdana"/>
              </a:rPr>
              <a:t>Gaza Strip: Facts &amp; figures </a:t>
            </a:r>
          </a:p>
          <a:p>
            <a:pPr lvl="1">
              <a:lnSpc>
                <a:spcPct val="150000"/>
              </a:lnSpc>
              <a:buFont typeface="Wingdings" pitchFamily="2" charset="2"/>
              <a:buChar char="§"/>
            </a:pPr>
            <a:r>
              <a:rPr lang="en-US" sz="1400" dirty="0">
                <a:latin typeface="Verdana"/>
                <a:ea typeface="Verdana" pitchFamily="34" charset="0"/>
                <a:cs typeface="Verdana"/>
              </a:rPr>
              <a:t>1.9 million </a:t>
            </a:r>
          </a:p>
          <a:p>
            <a:pPr lvl="1">
              <a:lnSpc>
                <a:spcPct val="150000"/>
              </a:lnSpc>
              <a:buFont typeface="Wingdings" pitchFamily="2" charset="2"/>
              <a:buChar char="§"/>
            </a:pPr>
            <a:r>
              <a:rPr lang="en-US" sz="1400" dirty="0">
                <a:latin typeface="Verdana"/>
                <a:ea typeface="Verdana" pitchFamily="34" charset="0"/>
                <a:cs typeface="Verdana"/>
              </a:rPr>
              <a:t>365 km</a:t>
            </a:r>
            <a:r>
              <a:rPr lang="en-US" sz="1200" baseline="30000" dirty="0">
                <a:latin typeface="Verdana"/>
                <a:ea typeface="Verdana" pitchFamily="34" charset="0"/>
                <a:cs typeface="Verdana"/>
              </a:rPr>
              <a:t>2</a:t>
            </a:r>
            <a:endParaRPr lang="en-GB" sz="1200" baseline="30000" dirty="0">
              <a:latin typeface="Verdana"/>
              <a:ea typeface="Verdana" pitchFamily="34" charset="0"/>
              <a:cs typeface="Verdana"/>
            </a:endParaRPr>
          </a:p>
          <a:p>
            <a:pPr>
              <a:lnSpc>
                <a:spcPct val="150000"/>
              </a:lnSpc>
            </a:pPr>
            <a:r>
              <a:rPr lang="en-GB" sz="1400" dirty="0" smtClean="0">
                <a:latin typeface="Verdana"/>
                <a:ea typeface="Verdana" pitchFamily="34" charset="0"/>
                <a:cs typeface="Verdana"/>
              </a:rPr>
              <a:t>12 </a:t>
            </a:r>
            <a:r>
              <a:rPr lang="en-GB" sz="1400" dirty="0">
                <a:latin typeface="Verdana"/>
                <a:ea typeface="Verdana" pitchFamily="34" charset="0"/>
                <a:cs typeface="Verdana"/>
              </a:rPr>
              <a:t>years under siege (3 </a:t>
            </a:r>
            <a:r>
              <a:rPr lang="en-GB" sz="1400" dirty="0" smtClean="0">
                <a:latin typeface="Verdana"/>
                <a:ea typeface="Verdana" pitchFamily="34" charset="0"/>
                <a:cs typeface="Verdana"/>
              </a:rPr>
              <a:t>wars)</a:t>
            </a:r>
            <a:endParaRPr lang="en-GB" sz="1400" dirty="0">
              <a:latin typeface="Verdana"/>
              <a:ea typeface="Verdana" pitchFamily="34" charset="0"/>
              <a:cs typeface="Verdana"/>
            </a:endParaRPr>
          </a:p>
          <a:p>
            <a:pPr>
              <a:lnSpc>
                <a:spcPct val="150000"/>
              </a:lnSpc>
            </a:pPr>
            <a:r>
              <a:rPr lang="en-GB" sz="1400" dirty="0">
                <a:latin typeface="Verdana"/>
                <a:ea typeface="Verdana" pitchFamily="34" charset="0"/>
                <a:cs typeface="Verdana"/>
              </a:rPr>
              <a:t>Siege: a violation of human rights</a:t>
            </a:r>
          </a:p>
          <a:p>
            <a:pPr>
              <a:lnSpc>
                <a:spcPct val="150000"/>
              </a:lnSpc>
            </a:pPr>
            <a:r>
              <a:rPr lang="en-GB" sz="1400" dirty="0">
                <a:latin typeface="Verdana"/>
                <a:ea typeface="Verdana" pitchFamily="34" charset="0"/>
                <a:cs typeface="Verdana"/>
              </a:rPr>
              <a:t>Effects of the Siege:</a:t>
            </a:r>
          </a:p>
          <a:p>
            <a:pPr lvl="1">
              <a:lnSpc>
                <a:spcPct val="150000"/>
              </a:lnSpc>
              <a:buFont typeface="Wingdings" pitchFamily="2" charset="2"/>
              <a:buChar char="§"/>
            </a:pPr>
            <a:r>
              <a:rPr lang="en-GB" sz="1400" dirty="0">
                <a:latin typeface="Verdana"/>
                <a:ea typeface="Verdana" pitchFamily="34" charset="0"/>
                <a:cs typeface="Verdana"/>
              </a:rPr>
              <a:t>Mobility </a:t>
            </a:r>
          </a:p>
          <a:p>
            <a:pPr lvl="1">
              <a:lnSpc>
                <a:spcPct val="150000"/>
              </a:lnSpc>
              <a:buFont typeface="Wingdings" pitchFamily="2" charset="2"/>
              <a:buChar char="§"/>
            </a:pPr>
            <a:r>
              <a:rPr lang="en-GB" sz="1400" dirty="0">
                <a:latin typeface="Verdana"/>
                <a:ea typeface="Verdana" pitchFamily="34" charset="0"/>
                <a:cs typeface="Verdana"/>
              </a:rPr>
              <a:t>Socio-economic life: Unemployment, poverty</a:t>
            </a:r>
          </a:p>
          <a:p>
            <a:pPr lvl="1">
              <a:lnSpc>
                <a:spcPct val="150000"/>
              </a:lnSpc>
              <a:buFont typeface="Wingdings" pitchFamily="2" charset="2"/>
              <a:buChar char="§"/>
            </a:pPr>
            <a:r>
              <a:rPr lang="en-GB" sz="1400" dirty="0">
                <a:latin typeface="Verdana"/>
                <a:ea typeface="Verdana" pitchFamily="34" charset="0"/>
                <a:cs typeface="Verdana"/>
              </a:rPr>
              <a:t>Health &amp; well-being: physical &amp; psychological </a:t>
            </a:r>
          </a:p>
          <a:p>
            <a:pPr lvl="1">
              <a:lnSpc>
                <a:spcPct val="150000"/>
              </a:lnSpc>
              <a:buFont typeface="Wingdings" pitchFamily="2" charset="2"/>
              <a:buChar char="§"/>
            </a:pPr>
            <a:r>
              <a:rPr lang="en-US" sz="1400" dirty="0">
                <a:latin typeface="Verdana"/>
                <a:ea typeface="Verdana" pitchFamily="34" charset="0"/>
                <a:cs typeface="Verdana"/>
              </a:rPr>
              <a:t>Academic life</a:t>
            </a:r>
            <a:endParaRPr lang="en-GB" sz="1400" dirty="0">
              <a:latin typeface="Verdana"/>
              <a:ea typeface="Verdana" pitchFamily="34" charset="0"/>
              <a:cs typeface="Verdana"/>
            </a:endParaRPr>
          </a:p>
        </p:txBody>
      </p:sp>
      <p:pic>
        <p:nvPicPr>
          <p:cNvPr id="8" name="Content Placeholder 4"/>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4779" b="4779"/>
          <a:stretch>
            <a:fillRect/>
          </a:stretch>
        </p:blipFill>
        <p:spPr>
          <a:xfrm>
            <a:off x="4480353" y="1425817"/>
            <a:ext cx="4531402" cy="5432183"/>
          </a:xfrm>
          <a:prstGeom prst="rect">
            <a:avLst/>
          </a:prstGeom>
        </p:spPr>
      </p:pic>
      <p:sp>
        <p:nvSpPr>
          <p:cNvPr id="5" name="Subtitle 4"/>
          <p:cNvSpPr>
            <a:spLocks noGrp="1"/>
          </p:cNvSpPr>
          <p:nvPr>
            <p:ph type="subTitle" idx="1"/>
          </p:nvPr>
        </p:nvSpPr>
        <p:spPr/>
        <p:txBody>
          <a:bodyPr>
            <a:normAutofit/>
          </a:bodyPr>
          <a:lstStyle/>
          <a:p>
            <a:r>
              <a:rPr lang="en-US" sz="3200" b="1" dirty="0" smtClean="0"/>
              <a:t>Gaza and Forced Immobility </a:t>
            </a:r>
            <a:endParaRPr lang="en-US" sz="3200" b="1" dirty="0"/>
          </a:p>
        </p:txBody>
      </p:sp>
    </p:spTree>
    <p:extLst>
      <p:ext uri="{BB962C8B-B14F-4D97-AF65-F5344CB8AC3E}">
        <p14:creationId xmlns:p14="http://schemas.microsoft.com/office/powerpoint/2010/main" val="30069797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Box 5"/>
          <p:cNvSpPr txBox="1">
            <a:spLocks noChangeArrowheads="1"/>
          </p:cNvSpPr>
          <p:nvPr/>
        </p:nvSpPr>
        <p:spPr bwMode="auto">
          <a:xfrm>
            <a:off x="467544" y="1844824"/>
            <a:ext cx="8280400" cy="16312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endParaRPr lang="en-GB" sz="2000" dirty="0">
              <a:latin typeface="Calibri" pitchFamily="34" charset="0"/>
            </a:endParaRPr>
          </a:p>
          <a:p>
            <a:pPr eaLnBrk="1" hangingPunct="1"/>
            <a:endParaRPr lang="en-GB" sz="2000" dirty="0">
              <a:latin typeface="Calibri" pitchFamily="34" charset="0"/>
            </a:endParaRPr>
          </a:p>
          <a:p>
            <a:pPr algn="ctr" eaLnBrk="1" hangingPunct="1"/>
            <a:endParaRPr lang="en-GB" sz="2000" dirty="0"/>
          </a:p>
          <a:p>
            <a:pPr eaLnBrk="1" hangingPunct="1"/>
            <a:endParaRPr lang="en-GB" sz="2000" b="1" i="1" dirty="0">
              <a:latin typeface="Calibri" pitchFamily="34" charset="0"/>
            </a:endParaRPr>
          </a:p>
          <a:p>
            <a:pPr eaLnBrk="1" hangingPunct="1"/>
            <a:endParaRPr lang="en-GB" sz="2000" dirty="0">
              <a:latin typeface="Calibri" pitchFamily="34" charset="0"/>
            </a:endParaRPr>
          </a:p>
        </p:txBody>
      </p:sp>
      <p:sp>
        <p:nvSpPr>
          <p:cNvPr id="2" name="Text Placeholder 1"/>
          <p:cNvSpPr>
            <a:spLocks noGrp="1"/>
          </p:cNvSpPr>
          <p:nvPr>
            <p:ph type="body" sz="quarter" idx="17"/>
          </p:nvPr>
        </p:nvSpPr>
        <p:spPr/>
        <p:txBody>
          <a:bodyPr/>
          <a:lstStyle/>
          <a:p>
            <a:endParaRPr lang="en-US"/>
          </a:p>
        </p:txBody>
      </p:sp>
      <p:sp>
        <p:nvSpPr>
          <p:cNvPr id="6" name="Rectangle 5"/>
          <p:cNvSpPr/>
          <p:nvPr/>
        </p:nvSpPr>
        <p:spPr>
          <a:xfrm>
            <a:off x="467544" y="1214894"/>
            <a:ext cx="8676456" cy="6272488"/>
          </a:xfrm>
          <a:prstGeom prst="rect">
            <a:avLst/>
          </a:prstGeom>
        </p:spPr>
        <p:txBody>
          <a:bodyPr wrap="square">
            <a:spAutoFit/>
          </a:bodyPr>
          <a:lstStyle/>
          <a:p>
            <a:pPr marL="285750" indent="-285750">
              <a:buFont typeface="Wingdings" charset="2"/>
              <a:buChar char="§"/>
            </a:pPr>
            <a:endParaRPr lang="en-US" dirty="0" smtClean="0">
              <a:latin typeface="Verdana"/>
              <a:cs typeface="Verdana"/>
            </a:endParaRPr>
          </a:p>
          <a:p>
            <a:pPr marL="342900" indent="-342900">
              <a:lnSpc>
                <a:spcPct val="120000"/>
              </a:lnSpc>
              <a:buFont typeface="Wingdings" charset="2"/>
              <a:buChar char="§"/>
            </a:pPr>
            <a:endParaRPr lang="en-US" dirty="0" smtClean="0">
              <a:solidFill>
                <a:srgbClr val="000000"/>
              </a:solidFill>
              <a:latin typeface="Verdana"/>
              <a:cs typeface="Verdana"/>
            </a:endParaRPr>
          </a:p>
          <a:p>
            <a:pPr marL="342900" indent="-342900">
              <a:lnSpc>
                <a:spcPct val="120000"/>
              </a:lnSpc>
              <a:buFont typeface="Wingdings" charset="2"/>
              <a:buChar char="§"/>
            </a:pPr>
            <a:r>
              <a:rPr lang="en-US" i="1" dirty="0" smtClean="0">
                <a:solidFill>
                  <a:srgbClr val="000000"/>
                </a:solidFill>
                <a:latin typeface="Verdana"/>
                <a:cs typeface="Verdana"/>
              </a:rPr>
              <a:t>In </a:t>
            </a:r>
            <a:r>
              <a:rPr lang="en-US" i="1" dirty="0">
                <a:solidFill>
                  <a:srgbClr val="000000"/>
                </a:solidFill>
                <a:latin typeface="Verdana"/>
                <a:cs typeface="Verdana"/>
              </a:rPr>
              <a:t>Gaza, the political and security situation remains volatile with the land, air and sea blockade now in its twelfth year, affecting around 1.9 million people isolated in the 365 square kilometer </a:t>
            </a:r>
            <a:r>
              <a:rPr lang="en-US" i="1" dirty="0" smtClean="0">
                <a:solidFill>
                  <a:srgbClr val="000000"/>
                </a:solidFill>
                <a:latin typeface="Verdana"/>
                <a:cs typeface="Verdana"/>
              </a:rPr>
              <a:t>enclave</a:t>
            </a:r>
            <a:r>
              <a:rPr lang="en-US" dirty="0">
                <a:solidFill>
                  <a:srgbClr val="000000"/>
                </a:solidFill>
                <a:latin typeface="Verdana"/>
                <a:cs typeface="Verdana"/>
              </a:rPr>
              <a:t> </a:t>
            </a:r>
            <a:r>
              <a:rPr lang="en-US" dirty="0" smtClean="0">
                <a:solidFill>
                  <a:srgbClr val="000000"/>
                </a:solidFill>
                <a:latin typeface="Verdana"/>
                <a:cs typeface="Verdana"/>
              </a:rPr>
              <a:t>(UNWRA, 2019)</a:t>
            </a:r>
            <a:r>
              <a:rPr lang="en-US" dirty="0">
                <a:solidFill>
                  <a:srgbClr val="000000"/>
                </a:solidFill>
                <a:latin typeface="Verdana"/>
                <a:cs typeface="Verdana"/>
              </a:rPr>
              <a:t>. </a:t>
            </a:r>
          </a:p>
          <a:p>
            <a:pPr marL="342900" indent="-342900">
              <a:lnSpc>
                <a:spcPct val="120000"/>
              </a:lnSpc>
              <a:buFont typeface="Wingdings" charset="2"/>
              <a:buChar char="§"/>
            </a:pPr>
            <a:endParaRPr lang="en-US" dirty="0">
              <a:solidFill>
                <a:srgbClr val="000000"/>
              </a:solidFill>
              <a:latin typeface="Verdana"/>
              <a:cs typeface="Verdana"/>
            </a:endParaRPr>
          </a:p>
          <a:p>
            <a:pPr marL="342900" indent="-342900">
              <a:lnSpc>
                <a:spcPct val="120000"/>
              </a:lnSpc>
              <a:buFont typeface="Wingdings" charset="2"/>
              <a:buChar char="§"/>
            </a:pPr>
            <a:r>
              <a:rPr lang="en-US" i="1" dirty="0">
                <a:solidFill>
                  <a:srgbClr val="000000"/>
                </a:solidFill>
                <a:latin typeface="Verdana"/>
                <a:cs typeface="Verdana"/>
              </a:rPr>
              <a:t>With employment opportunities stifled by the blockade – the unemployment rate in Gaza remains among the highest rates worldwide </a:t>
            </a:r>
            <a:r>
              <a:rPr lang="en-US" i="1" dirty="0" smtClean="0">
                <a:solidFill>
                  <a:srgbClr val="000000"/>
                </a:solidFill>
                <a:latin typeface="Verdana"/>
                <a:cs typeface="Verdana"/>
              </a:rPr>
              <a:t>- almost </a:t>
            </a:r>
            <a:r>
              <a:rPr lang="en-US" i="1" dirty="0">
                <a:solidFill>
                  <a:srgbClr val="000000"/>
                </a:solidFill>
                <a:latin typeface="Verdana"/>
                <a:cs typeface="Verdana"/>
              </a:rPr>
              <a:t>1 million Palestine refugees are dependent on emergency food assistance, a tenfold increase on the 100,000 who required such support in </a:t>
            </a:r>
            <a:r>
              <a:rPr lang="en-US" i="1" dirty="0" smtClean="0">
                <a:solidFill>
                  <a:srgbClr val="000000"/>
                </a:solidFill>
                <a:latin typeface="Verdana"/>
                <a:cs typeface="Verdana"/>
              </a:rPr>
              <a:t>2000</a:t>
            </a:r>
            <a:r>
              <a:rPr lang="en-US" dirty="0" smtClean="0">
                <a:solidFill>
                  <a:srgbClr val="000000"/>
                </a:solidFill>
                <a:latin typeface="Verdana"/>
                <a:cs typeface="Verdana"/>
              </a:rPr>
              <a:t> (UNRWA, 2019). </a:t>
            </a:r>
            <a:endParaRPr lang="en-GB" dirty="0">
              <a:solidFill>
                <a:srgbClr val="000000"/>
              </a:solidFill>
              <a:latin typeface="Verdana"/>
              <a:cs typeface="Verdana"/>
            </a:endParaRPr>
          </a:p>
          <a:p>
            <a:endParaRPr lang="en-US" sz="2000" dirty="0">
              <a:solidFill>
                <a:schemeClr val="tx2">
                  <a:lumMod val="75000"/>
                </a:schemeClr>
              </a:solidFill>
              <a:latin typeface="Verdana"/>
              <a:cs typeface="Verdana"/>
            </a:endParaRPr>
          </a:p>
          <a:p>
            <a:endParaRPr lang="en-US" dirty="0" smtClean="0"/>
          </a:p>
          <a:p>
            <a:endParaRPr lang="en-US" dirty="0"/>
          </a:p>
          <a:p>
            <a:endParaRPr lang="en-GB" dirty="0" smtClean="0"/>
          </a:p>
          <a:p>
            <a:endParaRPr lang="en-GB" dirty="0"/>
          </a:p>
          <a:p>
            <a:endParaRPr lang="en-GB" dirty="0" smtClean="0"/>
          </a:p>
          <a:p>
            <a:endParaRPr lang="en-GB" dirty="0"/>
          </a:p>
          <a:p>
            <a:endParaRPr lang="en-US" dirty="0"/>
          </a:p>
        </p:txBody>
      </p:sp>
      <p:sp>
        <p:nvSpPr>
          <p:cNvPr id="3" name="Subtitle 2"/>
          <p:cNvSpPr>
            <a:spLocks noGrp="1"/>
          </p:cNvSpPr>
          <p:nvPr>
            <p:ph type="subTitle" idx="1"/>
          </p:nvPr>
        </p:nvSpPr>
        <p:spPr/>
        <p:txBody>
          <a:bodyPr>
            <a:normAutofit/>
          </a:bodyPr>
          <a:lstStyle/>
          <a:p>
            <a:r>
              <a:rPr lang="en-US" sz="3200" dirty="0" smtClean="0"/>
              <a:t>Gaza and Forced Immobility </a:t>
            </a:r>
            <a:endParaRPr lang="en-US" sz="3200" dirty="0"/>
          </a:p>
        </p:txBody>
      </p:sp>
    </p:spTree>
    <p:extLst>
      <p:ext uri="{BB962C8B-B14F-4D97-AF65-F5344CB8AC3E}">
        <p14:creationId xmlns:p14="http://schemas.microsoft.com/office/powerpoint/2010/main" val="3138769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7"/>
          </p:nvPr>
        </p:nvSpPr>
        <p:spPr/>
        <p:txBody>
          <a:bodyPr/>
          <a:lstStyle/>
          <a:p>
            <a:endParaRPr lang="en-US"/>
          </a:p>
        </p:txBody>
      </p:sp>
      <p:pic>
        <p:nvPicPr>
          <p:cNvPr id="5" name="Content Placeholder 4" descr="gaza-wall.jpg"/>
          <p:cNvPicPr>
            <a:picLocks noGrp="1" noChangeAspect="1"/>
          </p:cNvPicPr>
          <p:nvPr>
            <p:ph idx="4294967295"/>
          </p:nvPr>
        </p:nvPicPr>
        <p:blipFill>
          <a:blip r:embed="rId2">
            <a:extLst>
              <a:ext uri="{28A0092B-C50C-407E-A947-70E740481C1C}">
                <a14:useLocalDpi xmlns:a14="http://schemas.microsoft.com/office/drawing/2010/main" val="0"/>
              </a:ext>
            </a:extLst>
          </a:blip>
          <a:srcRect l="-18187" r="-18187"/>
          <a:stretch>
            <a:fillRect/>
          </a:stretch>
        </p:blipFill>
        <p:spPr>
          <a:xfrm>
            <a:off x="-1528259" y="0"/>
            <a:ext cx="12226080" cy="6586606"/>
          </a:xfrm>
          <a:prstGeom prst="rect">
            <a:avLst/>
          </a:prstGeom>
        </p:spPr>
      </p:pic>
      <p:sp>
        <p:nvSpPr>
          <p:cNvPr id="6" name="TextBox 5"/>
          <p:cNvSpPr txBox="1"/>
          <p:nvPr/>
        </p:nvSpPr>
        <p:spPr>
          <a:xfrm>
            <a:off x="5592848" y="6611779"/>
            <a:ext cx="4392488" cy="246221"/>
          </a:xfrm>
          <a:prstGeom prst="rect">
            <a:avLst/>
          </a:prstGeom>
          <a:noFill/>
        </p:spPr>
        <p:txBody>
          <a:bodyPr wrap="square" rtlCol="0">
            <a:spAutoFit/>
          </a:bodyPr>
          <a:lstStyle/>
          <a:p>
            <a:r>
              <a:rPr lang="en-US" sz="1000" dirty="0" smtClean="0"/>
              <a:t>The Independent - David Silverman/ </a:t>
            </a:r>
            <a:r>
              <a:rPr lang="en-US" sz="1000" dirty="0"/>
              <a:t>G</a:t>
            </a:r>
            <a:r>
              <a:rPr lang="en-US" sz="1000" dirty="0" smtClean="0"/>
              <a:t>etty images</a:t>
            </a:r>
            <a:endParaRPr lang="en-US" sz="1000" dirty="0"/>
          </a:p>
        </p:txBody>
      </p:sp>
    </p:spTree>
    <p:extLst>
      <p:ext uri="{BB962C8B-B14F-4D97-AF65-F5344CB8AC3E}">
        <p14:creationId xmlns:p14="http://schemas.microsoft.com/office/powerpoint/2010/main" val="17690589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4156" y="107618"/>
            <a:ext cx="9938156" cy="6368818"/>
          </a:xfrm>
          <a:prstGeom prst="rect">
            <a:avLst/>
          </a:prstGeom>
        </p:spPr>
      </p:pic>
      <p:sp>
        <p:nvSpPr>
          <p:cNvPr id="6" name="TextBox 5"/>
          <p:cNvSpPr txBox="1"/>
          <p:nvPr/>
        </p:nvSpPr>
        <p:spPr>
          <a:xfrm>
            <a:off x="1763688" y="260648"/>
            <a:ext cx="5366947" cy="338554"/>
          </a:xfrm>
          <a:prstGeom prst="rect">
            <a:avLst/>
          </a:prstGeom>
          <a:noFill/>
        </p:spPr>
        <p:txBody>
          <a:bodyPr wrap="square" rtlCol="0">
            <a:spAutoFit/>
          </a:bodyPr>
          <a:lstStyle/>
          <a:p>
            <a:pPr marL="30361" lvl="1" algn="ctr"/>
            <a:r>
              <a:rPr lang="en-US" sz="1600" b="1" dirty="0" smtClean="0">
                <a:latin typeface="Verdana"/>
                <a:cs typeface="Verdana"/>
              </a:rPr>
              <a:t> </a:t>
            </a:r>
            <a:endParaRPr lang="en-US" sz="1600" b="1" dirty="0">
              <a:solidFill>
                <a:srgbClr val="7F7F7F"/>
              </a:solidFill>
              <a:latin typeface="Verdana"/>
              <a:cs typeface="Verdana"/>
            </a:endParaRPr>
          </a:p>
        </p:txBody>
      </p:sp>
      <p:sp>
        <p:nvSpPr>
          <p:cNvPr id="2" name="Subtitle 1"/>
          <p:cNvSpPr>
            <a:spLocks noGrp="1"/>
          </p:cNvSpPr>
          <p:nvPr>
            <p:ph type="subTitle" idx="1"/>
          </p:nvPr>
        </p:nvSpPr>
        <p:spPr/>
        <p:txBody>
          <a:bodyPr/>
          <a:lstStyle/>
          <a:p>
            <a:endParaRPr lang="en-US"/>
          </a:p>
        </p:txBody>
      </p:sp>
      <p:sp>
        <p:nvSpPr>
          <p:cNvPr id="3" name="Text Placeholder 2"/>
          <p:cNvSpPr>
            <a:spLocks noGrp="1"/>
          </p:cNvSpPr>
          <p:nvPr>
            <p:ph type="body" sz="quarter" idx="17"/>
          </p:nvPr>
        </p:nvSpPr>
        <p:spPr/>
        <p:txBody>
          <a:bodyPr/>
          <a:lstStyle/>
          <a:p>
            <a:endParaRPr lang="en-US" dirty="0"/>
          </a:p>
        </p:txBody>
      </p:sp>
    </p:spTree>
    <p:extLst>
      <p:ext uri="{BB962C8B-B14F-4D97-AF65-F5344CB8AC3E}">
        <p14:creationId xmlns:p14="http://schemas.microsoft.com/office/powerpoint/2010/main" val="20808926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122" name="Picture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206375" y="0"/>
            <a:ext cx="9350375" cy="6851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46842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86099" y="1771650"/>
            <a:ext cx="8557158" cy="3740151"/>
          </a:xfrm>
        </p:spPr>
        <p:txBody>
          <a:bodyPr>
            <a:normAutofit/>
          </a:bodyPr>
          <a:lstStyle/>
          <a:p>
            <a:pPr marL="628650" lvl="1" indent="-285750">
              <a:lnSpc>
                <a:spcPct val="130000"/>
              </a:lnSpc>
              <a:buFont typeface="Wingdings" charset="2"/>
              <a:buChar char="§"/>
            </a:pPr>
            <a:r>
              <a:rPr lang="en-GB" sz="1800" dirty="0">
                <a:solidFill>
                  <a:srgbClr val="000000"/>
                </a:solidFill>
                <a:latin typeface="Verdana"/>
                <a:cs typeface="Verdana"/>
              </a:rPr>
              <a:t>The development of a centre for teaching Arabic to speakers of other languages online to increase Palestinian graduates’ employability as a way of overcoming ‘forced immobility’ (Stock, 2016) </a:t>
            </a:r>
          </a:p>
          <a:p>
            <a:pPr marL="628650" lvl="1" indent="-285750">
              <a:lnSpc>
                <a:spcPct val="130000"/>
              </a:lnSpc>
              <a:buFont typeface="Wingdings" charset="2"/>
              <a:buChar char="§"/>
            </a:pPr>
            <a:endParaRPr lang="en-GB" sz="1800" dirty="0">
              <a:solidFill>
                <a:srgbClr val="000000"/>
              </a:solidFill>
              <a:latin typeface="Verdana"/>
              <a:cs typeface="Verdana"/>
            </a:endParaRPr>
          </a:p>
          <a:p>
            <a:pPr marL="628650" lvl="1" indent="-285750">
              <a:lnSpc>
                <a:spcPct val="130000"/>
              </a:lnSpc>
              <a:buFont typeface="Wingdings" charset="2"/>
              <a:buChar char="§"/>
            </a:pPr>
            <a:r>
              <a:rPr lang="en-GB" sz="1800" dirty="0">
                <a:solidFill>
                  <a:srgbClr val="000000"/>
                </a:solidFill>
                <a:latin typeface="Verdana"/>
                <a:cs typeface="Verdana"/>
              </a:rPr>
              <a:t>Within this broader scope, the teacher training course was designed and delivered. </a:t>
            </a:r>
          </a:p>
          <a:p>
            <a:endParaRPr lang="en-US" dirty="0">
              <a:solidFill>
                <a:srgbClr val="163168"/>
              </a:solidFill>
            </a:endParaRPr>
          </a:p>
        </p:txBody>
      </p:sp>
      <p:sp>
        <p:nvSpPr>
          <p:cNvPr id="4" name="Subtitle 3"/>
          <p:cNvSpPr>
            <a:spLocks noGrp="1"/>
          </p:cNvSpPr>
          <p:nvPr>
            <p:ph type="subTitle" idx="1"/>
          </p:nvPr>
        </p:nvSpPr>
        <p:spPr/>
        <p:txBody>
          <a:bodyPr>
            <a:normAutofit fontScale="92500"/>
          </a:bodyPr>
          <a:lstStyle/>
          <a:p>
            <a:r>
              <a:rPr lang="en-US" dirty="0" smtClean="0"/>
              <a:t>The Purpose of the Training </a:t>
            </a:r>
            <a:endParaRPr lang="en-US" dirty="0"/>
          </a:p>
        </p:txBody>
      </p:sp>
    </p:spTree>
    <p:extLst>
      <p:ext uri="{BB962C8B-B14F-4D97-AF65-F5344CB8AC3E}">
        <p14:creationId xmlns:p14="http://schemas.microsoft.com/office/powerpoint/2010/main" val="30262296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489699" y="2279650"/>
            <a:ext cx="8142514" cy="3740151"/>
          </a:xfrm>
        </p:spPr>
        <p:txBody>
          <a:bodyPr>
            <a:normAutofit/>
          </a:bodyPr>
          <a:lstStyle/>
          <a:p>
            <a:pPr marL="685800" lvl="1" indent="-342900">
              <a:lnSpc>
                <a:spcPct val="120000"/>
              </a:lnSpc>
              <a:buFont typeface="Wingdings" charset="2"/>
              <a:buChar char="§"/>
            </a:pPr>
            <a:r>
              <a:rPr lang="en-US" sz="1900" dirty="0" smtClean="0">
                <a:latin typeface="Verdana"/>
                <a:cs typeface="Verdana"/>
              </a:rPr>
              <a:t>Understanding </a:t>
            </a:r>
            <a:r>
              <a:rPr lang="en-US" sz="1900" dirty="0">
                <a:latin typeface="Verdana"/>
                <a:cs typeface="Verdana"/>
              </a:rPr>
              <a:t>specificity of the context of the Gaza Strip </a:t>
            </a:r>
          </a:p>
          <a:p>
            <a:pPr marL="685800" lvl="1" indent="-342900">
              <a:lnSpc>
                <a:spcPct val="120000"/>
              </a:lnSpc>
              <a:buFont typeface="Wingdings" charset="2"/>
              <a:buChar char="§"/>
            </a:pPr>
            <a:r>
              <a:rPr lang="en-US" sz="1900" dirty="0" smtClean="0">
                <a:latin typeface="Verdana"/>
                <a:cs typeface="Verdana"/>
              </a:rPr>
              <a:t>Exploring relevant </a:t>
            </a:r>
            <a:r>
              <a:rPr lang="en-US" sz="1900" dirty="0">
                <a:latin typeface="Verdana"/>
                <a:cs typeface="Verdana"/>
              </a:rPr>
              <a:t>theories </a:t>
            </a:r>
          </a:p>
          <a:p>
            <a:pPr marL="685800" lvl="1" indent="-342900">
              <a:lnSpc>
                <a:spcPct val="120000"/>
              </a:lnSpc>
              <a:buFont typeface="Wingdings" charset="2"/>
              <a:buChar char="§"/>
            </a:pPr>
            <a:r>
              <a:rPr lang="en-US" sz="1900" dirty="0" smtClean="0">
                <a:latin typeface="Verdana"/>
                <a:cs typeface="Verdana"/>
              </a:rPr>
              <a:t>Identifying ethical </a:t>
            </a:r>
            <a:r>
              <a:rPr lang="en-US" sz="1900" dirty="0">
                <a:latin typeface="Verdana"/>
                <a:cs typeface="Verdana"/>
              </a:rPr>
              <a:t>issues related to design and </a:t>
            </a:r>
            <a:r>
              <a:rPr lang="en-US" sz="1900" dirty="0" smtClean="0">
                <a:latin typeface="Verdana"/>
                <a:cs typeface="Verdana"/>
              </a:rPr>
              <a:t>delivery</a:t>
            </a:r>
          </a:p>
          <a:p>
            <a:pPr marL="685800" lvl="1" indent="-342900">
              <a:lnSpc>
                <a:spcPct val="120000"/>
              </a:lnSpc>
              <a:buFont typeface="Wingdings" charset="2"/>
              <a:buChar char="§"/>
            </a:pPr>
            <a:r>
              <a:rPr lang="en-GB" sz="2000" dirty="0" smtClean="0">
                <a:latin typeface="Verdana"/>
                <a:cs typeface="Verdana"/>
              </a:rPr>
              <a:t>Engaging teacher educators and the trainees themselves</a:t>
            </a:r>
          </a:p>
          <a:p>
            <a:pPr marL="685800" lvl="1" indent="-342900">
              <a:lnSpc>
                <a:spcPct val="120000"/>
              </a:lnSpc>
              <a:buFont typeface="Wingdings" charset="2"/>
              <a:buChar char="§"/>
            </a:pPr>
            <a:r>
              <a:rPr lang="en-GB" sz="2000" dirty="0">
                <a:solidFill>
                  <a:srgbClr val="000000"/>
                </a:solidFill>
                <a:latin typeface="Verdana"/>
                <a:cs typeface="Verdana"/>
              </a:rPr>
              <a:t>The internet as the main way of connecting to the </a:t>
            </a:r>
            <a:r>
              <a:rPr lang="en-GB" sz="2000" dirty="0" smtClean="0">
                <a:solidFill>
                  <a:srgbClr val="000000"/>
                </a:solidFill>
                <a:latin typeface="Verdana"/>
                <a:cs typeface="Verdana"/>
              </a:rPr>
              <a:t>‘outside’ world </a:t>
            </a:r>
            <a:r>
              <a:rPr lang="en-GB" sz="2000" dirty="0">
                <a:solidFill>
                  <a:srgbClr val="000000"/>
                </a:solidFill>
                <a:latin typeface="Verdana"/>
                <a:cs typeface="Verdana"/>
              </a:rPr>
              <a:t>(</a:t>
            </a:r>
            <a:r>
              <a:rPr lang="en-GB" sz="2000" dirty="0" err="1">
                <a:solidFill>
                  <a:srgbClr val="000000"/>
                </a:solidFill>
                <a:latin typeface="Verdana"/>
                <a:cs typeface="Verdana"/>
              </a:rPr>
              <a:t>Aouragh</a:t>
            </a:r>
            <a:r>
              <a:rPr lang="en-GB" sz="2000" dirty="0">
                <a:solidFill>
                  <a:srgbClr val="000000"/>
                </a:solidFill>
                <a:latin typeface="Verdana"/>
                <a:cs typeface="Verdana"/>
              </a:rPr>
              <a:t>, </a:t>
            </a:r>
            <a:r>
              <a:rPr lang="en-GB" sz="2000" dirty="0" smtClean="0">
                <a:solidFill>
                  <a:srgbClr val="000000"/>
                </a:solidFill>
                <a:latin typeface="Verdana"/>
                <a:cs typeface="Verdana"/>
              </a:rPr>
              <a:t>2011; </a:t>
            </a:r>
            <a:r>
              <a:rPr lang="en-GB" sz="2000" dirty="0" err="1" smtClean="0">
                <a:solidFill>
                  <a:srgbClr val="000000"/>
                </a:solidFill>
                <a:latin typeface="Verdana" pitchFamily="34" charset="0"/>
                <a:ea typeface="Verdana" pitchFamily="34" charset="0"/>
                <a:cs typeface="Verdana" pitchFamily="34" charset="0"/>
              </a:rPr>
              <a:t>Pacetti</a:t>
            </a:r>
            <a:r>
              <a:rPr lang="en-GB" sz="2000" dirty="0">
                <a:solidFill>
                  <a:srgbClr val="000000"/>
                </a:solidFill>
                <a:latin typeface="Verdana" pitchFamily="34" charset="0"/>
                <a:ea typeface="Verdana" pitchFamily="34" charset="0"/>
                <a:cs typeface="Verdana" pitchFamily="34" charset="0"/>
              </a:rPr>
              <a:t>, 2008</a:t>
            </a:r>
            <a:r>
              <a:rPr lang="en-GB" sz="2000" dirty="0" smtClean="0">
                <a:solidFill>
                  <a:srgbClr val="000000"/>
                </a:solidFill>
                <a:latin typeface="Verdana"/>
                <a:cs typeface="Verdana"/>
              </a:rPr>
              <a:t>)</a:t>
            </a:r>
            <a:endParaRPr lang="en-GB" sz="2000" dirty="0">
              <a:solidFill>
                <a:srgbClr val="000000"/>
              </a:solidFill>
              <a:latin typeface="Verdana"/>
              <a:cs typeface="Verdana"/>
            </a:endParaRPr>
          </a:p>
          <a:p>
            <a:pPr marL="685800" lvl="1" indent="-342900">
              <a:lnSpc>
                <a:spcPct val="120000"/>
              </a:lnSpc>
              <a:buFont typeface="Wingdings" charset="2"/>
              <a:buChar char="§"/>
            </a:pPr>
            <a:endParaRPr lang="en-GB" sz="2000" dirty="0">
              <a:solidFill>
                <a:srgbClr val="000000"/>
              </a:solidFill>
              <a:latin typeface="Verdana"/>
              <a:cs typeface="Verdana"/>
            </a:endParaRPr>
          </a:p>
          <a:p>
            <a:pPr marL="685800" lvl="1" indent="-342900">
              <a:lnSpc>
                <a:spcPct val="120000"/>
              </a:lnSpc>
              <a:buFont typeface="Wingdings" charset="2"/>
              <a:buChar char="§"/>
            </a:pPr>
            <a:endParaRPr lang="en-GB" sz="2000" dirty="0">
              <a:latin typeface="Verdana"/>
              <a:cs typeface="Verdana"/>
            </a:endParaRPr>
          </a:p>
          <a:p>
            <a:endParaRPr lang="en-US" dirty="0"/>
          </a:p>
        </p:txBody>
      </p:sp>
      <p:sp>
        <p:nvSpPr>
          <p:cNvPr id="3" name="Subtitle 2"/>
          <p:cNvSpPr>
            <a:spLocks noGrp="1"/>
          </p:cNvSpPr>
          <p:nvPr>
            <p:ph type="subTitle" idx="1"/>
          </p:nvPr>
        </p:nvSpPr>
        <p:spPr/>
        <p:txBody>
          <a:bodyPr>
            <a:normAutofit/>
          </a:bodyPr>
          <a:lstStyle/>
          <a:p>
            <a:r>
              <a:rPr lang="en-US" dirty="0" smtClean="0"/>
              <a:t>Designing the Course </a:t>
            </a:r>
            <a:endParaRPr lang="en-US" dirty="0"/>
          </a:p>
        </p:txBody>
      </p:sp>
    </p:spTree>
    <p:extLst>
      <p:ext uri="{BB962C8B-B14F-4D97-AF65-F5344CB8AC3E}">
        <p14:creationId xmlns:p14="http://schemas.microsoft.com/office/powerpoint/2010/main" val="18734461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p:txBody>
          <a:bodyPr/>
          <a:lstStyle/>
          <a:p>
            <a:pPr marL="685800" lvl="1" indent="-342900">
              <a:lnSpc>
                <a:spcPct val="150000"/>
              </a:lnSpc>
              <a:buFont typeface="Wingdings" charset="2"/>
              <a:buChar char="§"/>
            </a:pPr>
            <a:r>
              <a:rPr lang="en-GB" sz="2000" dirty="0">
                <a:latin typeface="Verdana"/>
                <a:ea typeface="ＭＳ Ｐゴシック" pitchFamily="34" charset="-128"/>
                <a:cs typeface="Verdana"/>
              </a:rPr>
              <a:t>8 qualified </a:t>
            </a:r>
            <a:r>
              <a:rPr lang="en-GB" sz="2000" dirty="0" smtClean="0">
                <a:latin typeface="Verdana"/>
                <a:ea typeface="ＭＳ Ｐゴシック" pitchFamily="34" charset="-128"/>
                <a:cs typeface="Verdana"/>
              </a:rPr>
              <a:t>language teachers</a:t>
            </a:r>
            <a:endParaRPr lang="en-GB" sz="2000" dirty="0">
              <a:latin typeface="Verdana"/>
              <a:ea typeface="ＭＳ Ｐゴシック" pitchFamily="34" charset="-128"/>
              <a:cs typeface="Verdana"/>
            </a:endParaRPr>
          </a:p>
          <a:p>
            <a:pPr marL="685800" lvl="1" indent="-342900">
              <a:lnSpc>
                <a:spcPct val="150000"/>
              </a:lnSpc>
              <a:buFont typeface="Wingdings" charset="2"/>
              <a:buChar char="§"/>
            </a:pPr>
            <a:r>
              <a:rPr lang="en-GB" sz="2000" dirty="0">
                <a:latin typeface="Verdana"/>
                <a:ea typeface="ＭＳ Ｐゴシック" pitchFamily="34" charset="-128"/>
                <a:cs typeface="Verdana"/>
              </a:rPr>
              <a:t>Based in Gaza, Palestine</a:t>
            </a:r>
          </a:p>
          <a:p>
            <a:pPr marL="685800" lvl="1" indent="-342900">
              <a:lnSpc>
                <a:spcPct val="150000"/>
              </a:lnSpc>
              <a:buFont typeface="Wingdings" charset="2"/>
              <a:buChar char="§"/>
            </a:pPr>
            <a:r>
              <a:rPr lang="en-GB" sz="2000" dirty="0">
                <a:latin typeface="Verdana"/>
                <a:ea typeface="ＭＳ Ｐゴシック" pitchFamily="34" charset="-128"/>
                <a:cs typeface="Verdana"/>
              </a:rPr>
              <a:t>Looking to work on the Arabic language online programme</a:t>
            </a:r>
          </a:p>
          <a:p>
            <a:pPr marL="685800" lvl="1" indent="-342900">
              <a:lnSpc>
                <a:spcPct val="150000"/>
              </a:lnSpc>
              <a:buFont typeface="Wingdings" charset="2"/>
              <a:buChar char="§"/>
            </a:pPr>
            <a:r>
              <a:rPr lang="en-GB" sz="2000" dirty="0">
                <a:latin typeface="Verdana"/>
                <a:cs typeface="Verdana"/>
              </a:rPr>
              <a:t>4 educators with experience in second language teaching</a:t>
            </a:r>
          </a:p>
          <a:p>
            <a:pPr lvl="1">
              <a:lnSpc>
                <a:spcPct val="150000"/>
              </a:lnSpc>
              <a:buFont typeface="Wingdings" pitchFamily="2" charset="2"/>
              <a:buChar char="§"/>
            </a:pPr>
            <a:endParaRPr lang="en-GB" sz="2000" dirty="0">
              <a:latin typeface="Verdana"/>
              <a:cs typeface="Verdana"/>
            </a:endParaRPr>
          </a:p>
          <a:p>
            <a:endParaRPr lang="en-US" dirty="0"/>
          </a:p>
        </p:txBody>
      </p:sp>
      <p:sp>
        <p:nvSpPr>
          <p:cNvPr id="3" name="Subtitle 2"/>
          <p:cNvSpPr>
            <a:spLocks noGrp="1"/>
          </p:cNvSpPr>
          <p:nvPr>
            <p:ph type="subTitle" idx="1"/>
          </p:nvPr>
        </p:nvSpPr>
        <p:spPr/>
        <p:txBody>
          <a:bodyPr>
            <a:normAutofit fontScale="77500" lnSpcReduction="20000"/>
          </a:bodyPr>
          <a:lstStyle/>
          <a:p>
            <a:r>
              <a:rPr lang="en-US" dirty="0" smtClean="0"/>
              <a:t>Teachers and Teacher Educators</a:t>
            </a:r>
            <a:endParaRPr lang="en-US" dirty="0"/>
          </a:p>
        </p:txBody>
      </p:sp>
    </p:spTree>
    <p:extLst>
      <p:ext uri="{BB962C8B-B14F-4D97-AF65-F5344CB8AC3E}">
        <p14:creationId xmlns:p14="http://schemas.microsoft.com/office/powerpoint/2010/main" val="5818900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p:txBody>
          <a:bodyPr/>
          <a:lstStyle/>
          <a:p>
            <a:pPr marL="628650" lvl="1" indent="-285750">
              <a:lnSpc>
                <a:spcPct val="140000"/>
              </a:lnSpc>
              <a:buFont typeface="Wingdings" charset="2"/>
              <a:buChar char="§"/>
            </a:pPr>
            <a:r>
              <a:rPr lang="en-GB" sz="1800" dirty="0">
                <a:solidFill>
                  <a:srgbClr val="000000"/>
                </a:solidFill>
                <a:latin typeface="Verdana"/>
                <a:cs typeface="Verdana"/>
              </a:rPr>
              <a:t>Critical and ‘engaged’ pedagogy (</a:t>
            </a:r>
            <a:r>
              <a:rPr lang="en-GB" sz="1800" dirty="0" err="1">
                <a:solidFill>
                  <a:srgbClr val="000000"/>
                </a:solidFill>
                <a:latin typeface="Verdana"/>
                <a:cs typeface="Verdana"/>
              </a:rPr>
              <a:t>Freire</a:t>
            </a:r>
            <a:r>
              <a:rPr lang="en-GB" sz="1800" dirty="0">
                <a:solidFill>
                  <a:srgbClr val="000000"/>
                </a:solidFill>
                <a:latin typeface="Verdana"/>
                <a:cs typeface="Verdana"/>
              </a:rPr>
              <a:t>, 1973; hooks, 1994)</a:t>
            </a:r>
          </a:p>
          <a:p>
            <a:pPr marL="628650" lvl="1" indent="-285750">
              <a:lnSpc>
                <a:spcPct val="140000"/>
              </a:lnSpc>
              <a:buFont typeface="Wingdings" charset="2"/>
              <a:buChar char="§"/>
            </a:pPr>
            <a:r>
              <a:rPr lang="en-GB" sz="1800" dirty="0">
                <a:solidFill>
                  <a:srgbClr val="000000"/>
                </a:solidFill>
                <a:latin typeface="Verdana"/>
                <a:cs typeface="Verdana"/>
              </a:rPr>
              <a:t>Acknowledging </a:t>
            </a:r>
            <a:r>
              <a:rPr lang="en-GB" sz="1800" dirty="0" smtClean="0">
                <a:solidFill>
                  <a:srgbClr val="000000"/>
                </a:solidFill>
                <a:latin typeface="Verdana"/>
                <a:cs typeface="Verdana"/>
              </a:rPr>
              <a:t>the trainees’ </a:t>
            </a:r>
            <a:r>
              <a:rPr lang="en-GB" sz="1800" dirty="0">
                <a:solidFill>
                  <a:srgbClr val="000000"/>
                </a:solidFill>
                <a:latin typeface="Verdana"/>
                <a:cs typeface="Verdana"/>
              </a:rPr>
              <a:t>complex and contested life experiences</a:t>
            </a:r>
          </a:p>
          <a:p>
            <a:pPr marL="628650" lvl="1" indent="-285750">
              <a:lnSpc>
                <a:spcPct val="140000"/>
              </a:lnSpc>
              <a:buFont typeface="Wingdings" charset="2"/>
              <a:buChar char="§"/>
            </a:pPr>
            <a:r>
              <a:rPr lang="en-GB" sz="1800" dirty="0">
                <a:solidFill>
                  <a:srgbClr val="000000"/>
                </a:solidFill>
                <a:latin typeface="Verdana"/>
                <a:cs typeface="Verdana"/>
              </a:rPr>
              <a:t>Embedded in the struggles within the learners’ settings</a:t>
            </a:r>
          </a:p>
          <a:p>
            <a:pPr marL="628650" lvl="1" indent="-285750">
              <a:lnSpc>
                <a:spcPct val="140000"/>
              </a:lnSpc>
              <a:buFont typeface="Wingdings" charset="2"/>
              <a:buChar char="§"/>
            </a:pPr>
            <a:r>
              <a:rPr lang="en-GB" sz="1800" dirty="0">
                <a:solidFill>
                  <a:srgbClr val="000000"/>
                </a:solidFill>
                <a:latin typeface="Verdana"/>
                <a:cs typeface="Verdana"/>
              </a:rPr>
              <a:t>Includes the exploration of how educational environments sustain oppressive structures that prevent students from flourishing and how they might support moving “beyond such boundaries” (hooks, 1994, p. 12)</a:t>
            </a:r>
          </a:p>
          <a:p>
            <a:pPr marL="628650" lvl="1" indent="-285750">
              <a:lnSpc>
                <a:spcPct val="140000"/>
              </a:lnSpc>
              <a:buFont typeface="Wingdings" charset="2"/>
              <a:buChar char="§"/>
            </a:pPr>
            <a:r>
              <a:rPr lang="en-GB" sz="1800" dirty="0">
                <a:solidFill>
                  <a:srgbClr val="000000"/>
                </a:solidFill>
                <a:latin typeface="Verdana"/>
                <a:cs typeface="Verdana"/>
              </a:rPr>
              <a:t>Aims at social and political transformation</a:t>
            </a:r>
          </a:p>
          <a:p>
            <a:endParaRPr lang="en-US" dirty="0"/>
          </a:p>
        </p:txBody>
      </p:sp>
      <p:sp>
        <p:nvSpPr>
          <p:cNvPr id="3" name="Subtitle 2"/>
          <p:cNvSpPr>
            <a:spLocks noGrp="1"/>
          </p:cNvSpPr>
          <p:nvPr>
            <p:ph type="subTitle" idx="1"/>
          </p:nvPr>
        </p:nvSpPr>
        <p:spPr/>
        <p:txBody>
          <a:bodyPr>
            <a:normAutofit fontScale="92500"/>
          </a:bodyPr>
          <a:lstStyle/>
          <a:p>
            <a:r>
              <a:rPr lang="en-US" dirty="0" smtClean="0"/>
              <a:t>Theoretical Underpinnings</a:t>
            </a:r>
            <a:endParaRPr lang="en-US" dirty="0"/>
          </a:p>
        </p:txBody>
      </p:sp>
    </p:spTree>
    <p:extLst>
      <p:ext uri="{BB962C8B-B14F-4D97-AF65-F5344CB8AC3E}">
        <p14:creationId xmlns:p14="http://schemas.microsoft.com/office/powerpoint/2010/main" val="3265969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489981" y="1988731"/>
            <a:ext cx="8142514" cy="4494696"/>
          </a:xfrm>
        </p:spPr>
        <p:txBody>
          <a:bodyPr>
            <a:normAutofit fontScale="40000" lnSpcReduction="20000"/>
          </a:bodyPr>
          <a:lstStyle/>
          <a:p>
            <a:pPr marL="457200" lvl="1"/>
            <a:endParaRPr lang="en-GB" sz="3600" dirty="0">
              <a:latin typeface="Verdana"/>
              <a:cs typeface="Verdana"/>
            </a:endParaRPr>
          </a:p>
          <a:p>
            <a:pPr marL="800100" lvl="1" indent="-457200">
              <a:buFont typeface="Wingdings" charset="2"/>
              <a:buChar char="§"/>
            </a:pPr>
            <a:r>
              <a:rPr lang="en-GB" sz="4200" dirty="0">
                <a:latin typeface="Verdana"/>
                <a:cs typeface="Verdana"/>
              </a:rPr>
              <a:t>A very particular context </a:t>
            </a:r>
            <a:r>
              <a:rPr lang="mr-IN" sz="4200" dirty="0">
                <a:latin typeface="Verdana"/>
                <a:cs typeface="Verdana"/>
              </a:rPr>
              <a:t>–</a:t>
            </a:r>
            <a:r>
              <a:rPr lang="en-GB" sz="4200" dirty="0">
                <a:latin typeface="Verdana"/>
                <a:cs typeface="Verdana"/>
              </a:rPr>
              <a:t> no familiarity</a:t>
            </a:r>
          </a:p>
          <a:p>
            <a:pPr marL="800100" lvl="1" indent="-457200">
              <a:buFont typeface="Wingdings" charset="2"/>
              <a:buChar char="§"/>
            </a:pPr>
            <a:endParaRPr lang="en-GB" sz="4200" dirty="0">
              <a:latin typeface="Verdana"/>
              <a:cs typeface="Verdana"/>
            </a:endParaRPr>
          </a:p>
          <a:p>
            <a:pPr marL="800100" lvl="1" indent="-457200">
              <a:buFont typeface="Wingdings" charset="2"/>
              <a:buChar char="§"/>
            </a:pPr>
            <a:r>
              <a:rPr lang="en-GB" sz="4200" dirty="0">
                <a:latin typeface="Verdana"/>
                <a:cs typeface="Verdana"/>
              </a:rPr>
              <a:t>Imposing ‘western’ approaches to teaching</a:t>
            </a:r>
          </a:p>
          <a:p>
            <a:pPr marL="800100" lvl="1" indent="-457200">
              <a:buFont typeface="Wingdings" charset="2"/>
              <a:buChar char="§"/>
            </a:pPr>
            <a:endParaRPr lang="en-GB" sz="4200" dirty="0">
              <a:latin typeface="Verdana"/>
              <a:cs typeface="Verdana"/>
            </a:endParaRPr>
          </a:p>
          <a:p>
            <a:pPr marL="800100" lvl="1" indent="-457200">
              <a:lnSpc>
                <a:spcPct val="130000"/>
              </a:lnSpc>
              <a:buFont typeface="Wingdings" charset="2"/>
              <a:buChar char="§"/>
            </a:pPr>
            <a:r>
              <a:rPr lang="en-GB" sz="4200" dirty="0">
                <a:latin typeface="Verdana"/>
                <a:cs typeface="Verdana"/>
              </a:rPr>
              <a:t>Not a substitute for ending human suffering</a:t>
            </a:r>
          </a:p>
          <a:p>
            <a:pPr marL="457200" lvl="1"/>
            <a:r>
              <a:rPr lang="en-GB" sz="4200" dirty="0">
                <a:latin typeface="Verdana"/>
                <a:cs typeface="Verdana"/>
              </a:rPr>
              <a:t> </a:t>
            </a:r>
          </a:p>
          <a:p>
            <a:pPr marL="800100" lvl="1" indent="-457200">
              <a:buFont typeface="Wingdings" charset="2"/>
              <a:buChar char="§"/>
            </a:pPr>
            <a:r>
              <a:rPr lang="en-GB" sz="4200" dirty="0">
                <a:latin typeface="Verdana"/>
                <a:cs typeface="Verdana"/>
              </a:rPr>
              <a:t>Making implicit promises for employment</a:t>
            </a:r>
          </a:p>
          <a:p>
            <a:pPr marL="800100" lvl="1" indent="-457200">
              <a:buFont typeface="Wingdings" charset="2"/>
              <a:buChar char="§"/>
            </a:pPr>
            <a:endParaRPr lang="en-GB" sz="4200" dirty="0">
              <a:latin typeface="Verdana"/>
              <a:cs typeface="Verdana"/>
            </a:endParaRPr>
          </a:p>
          <a:p>
            <a:pPr marL="800100" lvl="1" indent="-457200">
              <a:buFont typeface="Wingdings" charset="2"/>
              <a:buChar char="§"/>
            </a:pPr>
            <a:r>
              <a:rPr lang="en-GB" sz="4200" dirty="0">
                <a:latin typeface="Verdana"/>
                <a:cs typeface="Verdana"/>
              </a:rPr>
              <a:t>Language as a method of </a:t>
            </a:r>
            <a:r>
              <a:rPr lang="en-GB" sz="4200" dirty="0" smtClean="0">
                <a:latin typeface="Verdana"/>
                <a:cs typeface="Verdana"/>
              </a:rPr>
              <a:t>exclusion</a:t>
            </a:r>
          </a:p>
          <a:p>
            <a:pPr lvl="1"/>
            <a:endParaRPr lang="en-GB" sz="4200" b="1" dirty="0">
              <a:solidFill>
                <a:srgbClr val="336600"/>
              </a:solidFill>
              <a:latin typeface="Verdana"/>
              <a:cs typeface="Verdana"/>
            </a:endParaRPr>
          </a:p>
          <a:p>
            <a:pPr lvl="1"/>
            <a:endParaRPr lang="en-GB" sz="2900" b="1" dirty="0" smtClean="0">
              <a:solidFill>
                <a:srgbClr val="336600"/>
              </a:solidFill>
              <a:latin typeface="Verdana"/>
              <a:cs typeface="Verdana"/>
            </a:endParaRPr>
          </a:p>
          <a:p>
            <a:pPr lvl="1">
              <a:lnSpc>
                <a:spcPct val="130000"/>
              </a:lnSpc>
            </a:pPr>
            <a:r>
              <a:rPr lang="en-GB" sz="4500" b="1" dirty="0" smtClean="0">
                <a:solidFill>
                  <a:srgbClr val="000090"/>
                </a:solidFill>
                <a:latin typeface="Verdana"/>
                <a:cs typeface="Verdana"/>
              </a:rPr>
              <a:t>Documenting </a:t>
            </a:r>
            <a:r>
              <a:rPr lang="en-GB" sz="4500" b="1" dirty="0">
                <a:solidFill>
                  <a:srgbClr val="000090"/>
                </a:solidFill>
                <a:latin typeface="Verdana"/>
                <a:cs typeface="Verdana"/>
              </a:rPr>
              <a:t>reflections -&gt; </a:t>
            </a:r>
            <a:r>
              <a:rPr lang="en-GB" sz="4500" b="1" dirty="0" smtClean="0">
                <a:solidFill>
                  <a:srgbClr val="000090"/>
                </a:solidFill>
                <a:latin typeface="Verdana"/>
                <a:cs typeface="Verdana"/>
              </a:rPr>
              <a:t>More purposeful</a:t>
            </a:r>
          </a:p>
          <a:p>
            <a:pPr marL="457200" lvl="1">
              <a:lnSpc>
                <a:spcPct val="140000"/>
              </a:lnSpc>
            </a:pPr>
            <a:endParaRPr lang="en-GB" sz="2900" b="1" dirty="0">
              <a:solidFill>
                <a:srgbClr val="0000FF"/>
              </a:solidFill>
              <a:latin typeface="Verdana"/>
              <a:cs typeface="Verdana"/>
            </a:endParaRPr>
          </a:p>
          <a:p>
            <a:pPr marL="457200" lvl="1">
              <a:lnSpc>
                <a:spcPct val="140000"/>
              </a:lnSpc>
            </a:pPr>
            <a:r>
              <a:rPr lang="en-GB" sz="3200" dirty="0" smtClean="0">
                <a:solidFill>
                  <a:srgbClr val="336600"/>
                </a:solidFill>
                <a:latin typeface="Verdana"/>
                <a:cs typeface="Verdana"/>
                <a:hlinkClick r:id="rId2"/>
              </a:rPr>
              <a:t>hhttps://www.youtube.com/watch?v=uG-ra0rmgpQ</a:t>
            </a:r>
            <a:endParaRPr lang="en-GB" sz="3200" dirty="0" smtClean="0">
              <a:solidFill>
                <a:srgbClr val="336600"/>
              </a:solidFill>
              <a:latin typeface="Verdana"/>
              <a:cs typeface="Verdana"/>
            </a:endParaRPr>
          </a:p>
          <a:p>
            <a:pPr marL="457200" lvl="1">
              <a:lnSpc>
                <a:spcPct val="140000"/>
              </a:lnSpc>
            </a:pPr>
            <a:r>
              <a:rPr lang="en-GB" sz="3200" dirty="0" smtClean="0">
                <a:solidFill>
                  <a:srgbClr val="336600"/>
                </a:solidFill>
                <a:latin typeface="Verdana"/>
                <a:cs typeface="Verdana"/>
                <a:hlinkClick r:id="rId2"/>
              </a:rPr>
              <a:t>ttps://www.youtube.com/watch?v=uG-ra0rmgpQ</a:t>
            </a:r>
            <a:endParaRPr lang="en-GB" sz="3200" dirty="0" smtClean="0">
              <a:solidFill>
                <a:srgbClr val="336600"/>
              </a:solidFill>
              <a:latin typeface="Verdana"/>
              <a:cs typeface="Verdana"/>
            </a:endParaRPr>
          </a:p>
          <a:p>
            <a:pPr marL="457200" lvl="1">
              <a:lnSpc>
                <a:spcPct val="140000"/>
              </a:lnSpc>
            </a:pPr>
            <a:endParaRPr lang="en-GB" sz="2900" b="1" dirty="0">
              <a:solidFill>
                <a:srgbClr val="336600"/>
              </a:solidFill>
              <a:latin typeface="Verdana"/>
              <a:cs typeface="Verdana"/>
            </a:endParaRPr>
          </a:p>
          <a:p>
            <a:endParaRPr lang="en-US" dirty="0"/>
          </a:p>
        </p:txBody>
      </p:sp>
      <p:sp>
        <p:nvSpPr>
          <p:cNvPr id="3" name="Subtitle 2"/>
          <p:cNvSpPr>
            <a:spLocks noGrp="1"/>
          </p:cNvSpPr>
          <p:nvPr>
            <p:ph type="subTitle" idx="1"/>
          </p:nvPr>
        </p:nvSpPr>
        <p:spPr/>
        <p:txBody>
          <a:bodyPr/>
          <a:lstStyle/>
          <a:p>
            <a:r>
              <a:rPr lang="en-US" dirty="0" smtClean="0"/>
              <a:t>Ethical Dilemmas</a:t>
            </a:r>
            <a:endParaRPr lang="en-US" dirty="0"/>
          </a:p>
        </p:txBody>
      </p:sp>
    </p:spTree>
    <p:extLst>
      <p:ext uri="{BB962C8B-B14F-4D97-AF65-F5344CB8AC3E}">
        <p14:creationId xmlns:p14="http://schemas.microsoft.com/office/powerpoint/2010/main" val="3625376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p:txBody>
          <a:bodyPr>
            <a:normAutofit fontScale="92500" lnSpcReduction="10000"/>
          </a:bodyPr>
          <a:lstStyle/>
          <a:p>
            <a:pPr marL="457200" lvl="1">
              <a:lnSpc>
                <a:spcPct val="120000"/>
              </a:lnSpc>
            </a:pPr>
            <a:endParaRPr lang="en-GB" sz="1800" dirty="0">
              <a:latin typeface="Verdana"/>
              <a:cs typeface="Verdana"/>
            </a:endParaRPr>
          </a:p>
          <a:p>
            <a:pPr lvl="1">
              <a:lnSpc>
                <a:spcPct val="120000"/>
              </a:lnSpc>
            </a:pPr>
            <a:r>
              <a:rPr lang="en-GB" sz="1800" b="1" dirty="0" smtClean="0">
                <a:latin typeface="Verdana"/>
                <a:cs typeface="Verdana"/>
              </a:rPr>
              <a:t>A Film</a:t>
            </a:r>
          </a:p>
          <a:p>
            <a:pPr lvl="1">
              <a:lnSpc>
                <a:spcPct val="120000"/>
              </a:lnSpc>
            </a:pPr>
            <a:endParaRPr lang="en-GB" sz="1800" b="1" dirty="0" smtClean="0">
              <a:latin typeface="Verdana"/>
              <a:cs typeface="Verdana"/>
            </a:endParaRPr>
          </a:p>
          <a:p>
            <a:pPr marL="628650" lvl="1" indent="-285750">
              <a:lnSpc>
                <a:spcPct val="120000"/>
              </a:lnSpc>
              <a:buFont typeface="Wingdings" charset="2"/>
              <a:buChar char="§"/>
            </a:pPr>
            <a:r>
              <a:rPr lang="en-GB" sz="1800" dirty="0" smtClean="0">
                <a:solidFill>
                  <a:srgbClr val="000000"/>
                </a:solidFill>
                <a:latin typeface="Verdana"/>
                <a:cs typeface="Verdana"/>
              </a:rPr>
              <a:t>Introducing </a:t>
            </a:r>
            <a:r>
              <a:rPr lang="en-GB" sz="1800" dirty="0">
                <a:solidFill>
                  <a:srgbClr val="000000"/>
                </a:solidFill>
                <a:latin typeface="Verdana"/>
                <a:cs typeface="Verdana"/>
              </a:rPr>
              <a:t>the trainers</a:t>
            </a:r>
          </a:p>
          <a:p>
            <a:pPr marL="628650" lvl="1" indent="-285750">
              <a:lnSpc>
                <a:spcPct val="140000"/>
              </a:lnSpc>
              <a:buFont typeface="Wingdings" charset="2"/>
              <a:buChar char="§"/>
            </a:pPr>
            <a:r>
              <a:rPr lang="en-GB" sz="1800" dirty="0">
                <a:solidFill>
                  <a:srgbClr val="000000"/>
                </a:solidFill>
                <a:latin typeface="Verdana"/>
                <a:cs typeface="Verdana"/>
              </a:rPr>
              <a:t>Need </a:t>
            </a:r>
            <a:r>
              <a:rPr lang="en-GB" sz="1800" dirty="0" smtClean="0">
                <a:solidFill>
                  <a:srgbClr val="000000"/>
                </a:solidFill>
                <a:latin typeface="Verdana"/>
                <a:cs typeface="Verdana"/>
              </a:rPr>
              <a:t>to </a:t>
            </a:r>
            <a:r>
              <a:rPr lang="en-GB" sz="1800" dirty="0">
                <a:solidFill>
                  <a:srgbClr val="000000"/>
                </a:solidFill>
                <a:latin typeface="Verdana"/>
                <a:cs typeface="Verdana"/>
              </a:rPr>
              <a:t>be transparent and develop common learning spaces</a:t>
            </a:r>
          </a:p>
          <a:p>
            <a:pPr marL="628650" lvl="1" indent="-285750">
              <a:lnSpc>
                <a:spcPct val="140000"/>
              </a:lnSpc>
              <a:buFont typeface="Wingdings" charset="2"/>
              <a:buChar char="§"/>
            </a:pPr>
            <a:r>
              <a:rPr lang="en-GB" sz="1800" dirty="0">
                <a:solidFill>
                  <a:srgbClr val="000000"/>
                </a:solidFill>
                <a:latin typeface="Verdana"/>
                <a:cs typeface="Verdana"/>
              </a:rPr>
              <a:t>Questions about teacher </a:t>
            </a:r>
            <a:r>
              <a:rPr lang="en-GB" sz="1800" dirty="0" err="1" smtClean="0">
                <a:solidFill>
                  <a:srgbClr val="000000"/>
                </a:solidFill>
                <a:latin typeface="Verdana"/>
                <a:cs typeface="Verdana"/>
              </a:rPr>
              <a:t>positionality</a:t>
            </a:r>
            <a:endParaRPr lang="en-GB" sz="1800" dirty="0" smtClean="0">
              <a:solidFill>
                <a:srgbClr val="000000"/>
              </a:solidFill>
              <a:latin typeface="Verdana"/>
              <a:cs typeface="Verdana"/>
            </a:endParaRPr>
          </a:p>
          <a:p>
            <a:pPr marL="628650" lvl="1" indent="-285750">
              <a:lnSpc>
                <a:spcPct val="140000"/>
              </a:lnSpc>
              <a:buFont typeface="Wingdings" charset="2"/>
              <a:buChar char="§"/>
            </a:pPr>
            <a:endParaRPr lang="en-GB" sz="1800" dirty="0" smtClean="0">
              <a:solidFill>
                <a:srgbClr val="000000"/>
              </a:solidFill>
              <a:latin typeface="Verdana"/>
              <a:cs typeface="Verdana"/>
            </a:endParaRPr>
          </a:p>
          <a:p>
            <a:pPr lvl="1">
              <a:lnSpc>
                <a:spcPct val="140000"/>
              </a:lnSpc>
            </a:pPr>
            <a:endParaRPr lang="en-GB" sz="1800" dirty="0">
              <a:solidFill>
                <a:srgbClr val="000000"/>
              </a:solidFill>
              <a:latin typeface="Verdana"/>
              <a:cs typeface="Verdana"/>
            </a:endParaRPr>
          </a:p>
          <a:p>
            <a:pPr lvl="1">
              <a:lnSpc>
                <a:spcPct val="140000"/>
              </a:lnSpc>
            </a:pPr>
            <a:r>
              <a:rPr lang="en-GB" sz="1800" dirty="0" smtClean="0">
                <a:solidFill>
                  <a:schemeClr val="accent4">
                    <a:lumMod val="75000"/>
                  </a:schemeClr>
                </a:solidFill>
                <a:latin typeface="Verdana"/>
                <a:cs typeface="Verdana"/>
                <a:hlinkClick r:id="rId2"/>
              </a:rPr>
              <a:t>lm</a:t>
            </a:r>
            <a:endParaRPr lang="en-GB" sz="1800" dirty="0">
              <a:solidFill>
                <a:srgbClr val="000000"/>
              </a:solidFill>
              <a:latin typeface="Verdana"/>
              <a:cs typeface="Verdana"/>
            </a:endParaRPr>
          </a:p>
          <a:p>
            <a:pPr marL="457200" lvl="1">
              <a:lnSpc>
                <a:spcPct val="140000"/>
              </a:lnSpc>
            </a:pPr>
            <a:r>
              <a:rPr lang="en-GB" sz="1800" dirty="0">
                <a:solidFill>
                  <a:srgbClr val="336600"/>
                </a:solidFill>
                <a:latin typeface="Verdana"/>
                <a:cs typeface="Verdana"/>
                <a:hlinkClick r:id="rId2"/>
              </a:rPr>
              <a:t>https://www.youtube.com/watch?v=uG-ra0rmgpQ</a:t>
            </a:r>
            <a:endParaRPr lang="en-GB" sz="1800" dirty="0">
              <a:solidFill>
                <a:srgbClr val="336600"/>
              </a:solidFill>
              <a:latin typeface="Verdana"/>
              <a:cs typeface="Verdana"/>
            </a:endParaRPr>
          </a:p>
          <a:p>
            <a:endParaRPr lang="en-US" dirty="0"/>
          </a:p>
        </p:txBody>
      </p:sp>
      <p:sp>
        <p:nvSpPr>
          <p:cNvPr id="4" name="Subtitle 3"/>
          <p:cNvSpPr>
            <a:spLocks noGrp="1"/>
          </p:cNvSpPr>
          <p:nvPr>
            <p:ph type="subTitle" idx="1"/>
          </p:nvPr>
        </p:nvSpPr>
        <p:spPr/>
        <p:txBody>
          <a:bodyPr/>
          <a:lstStyle/>
          <a:p>
            <a:r>
              <a:rPr lang="en-US" dirty="0" smtClean="0"/>
              <a:t>Our Sharing.. </a:t>
            </a:r>
            <a:endParaRPr lang="en-US" dirty="0"/>
          </a:p>
        </p:txBody>
      </p:sp>
      <p:pic>
        <p:nvPicPr>
          <p:cNvPr id="5" name="Picture 4" descr="Screenshot 2019-12-03 at 22.29.57.png">
            <a:hlinkClick r:id="rId2"/>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12567" y="4161429"/>
            <a:ext cx="4795991" cy="2696571"/>
          </a:xfrm>
          <a:prstGeom prst="rect">
            <a:avLst/>
          </a:prstGeom>
        </p:spPr>
      </p:pic>
    </p:spTree>
    <p:extLst>
      <p:ext uri="{BB962C8B-B14F-4D97-AF65-F5344CB8AC3E}">
        <p14:creationId xmlns:p14="http://schemas.microsoft.com/office/powerpoint/2010/main" val="40743618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p:txBody>
          <a:bodyPr/>
          <a:lstStyle/>
          <a:p>
            <a:endParaRPr lang="en-US" dirty="0"/>
          </a:p>
        </p:txBody>
      </p:sp>
      <p:sp>
        <p:nvSpPr>
          <p:cNvPr id="3" name="Subtitle 2"/>
          <p:cNvSpPr>
            <a:spLocks noGrp="1"/>
          </p:cNvSpPr>
          <p:nvPr>
            <p:ph type="subTitle" idx="1"/>
          </p:nvPr>
        </p:nvSpPr>
        <p:spPr/>
        <p:txBody>
          <a:bodyPr/>
          <a:lstStyle/>
          <a:p>
            <a:r>
              <a:rPr lang="en-US" dirty="0" smtClean="0"/>
              <a:t>Their Response..</a:t>
            </a:r>
            <a:endParaRPr lang="en-US" dirty="0"/>
          </a:p>
        </p:txBody>
      </p:sp>
      <p:pic>
        <p:nvPicPr>
          <p:cNvPr id="4" name="Picture 3" descr="Screen Shot 2016-06-16 at 06.11.14.png"/>
          <p:cNvPicPr>
            <a:picLocks noChangeAspect="1"/>
          </p:cNvPicPr>
          <p:nvPr/>
        </p:nvPicPr>
        <p:blipFill rotWithShape="1">
          <a:blip r:embed="rId2" cstate="print">
            <a:extLst>
              <a:ext uri="{28A0092B-C50C-407E-A947-70E740481C1C}">
                <a14:useLocalDpi xmlns:a14="http://schemas.microsoft.com/office/drawing/2010/main" val="0"/>
              </a:ext>
            </a:extLst>
          </a:blip>
          <a:srcRect l="26687" t="4578" r="6756" b="65762"/>
          <a:stretch/>
        </p:blipFill>
        <p:spPr>
          <a:xfrm>
            <a:off x="1417739" y="1866545"/>
            <a:ext cx="6444012" cy="1615031"/>
          </a:xfrm>
          <a:prstGeom prst="rect">
            <a:avLst/>
          </a:prstGeom>
        </p:spPr>
      </p:pic>
      <p:pic>
        <p:nvPicPr>
          <p:cNvPr id="6" name="Picture 5" descr="Screen Shot 2016-06-16 at 06.11.14.png"/>
          <p:cNvPicPr>
            <a:picLocks noChangeAspect="1"/>
          </p:cNvPicPr>
          <p:nvPr/>
        </p:nvPicPr>
        <p:blipFill rotWithShape="1">
          <a:blip r:embed="rId2" cstate="print">
            <a:extLst>
              <a:ext uri="{28A0092B-C50C-407E-A947-70E740481C1C}">
                <a14:useLocalDpi xmlns:a14="http://schemas.microsoft.com/office/drawing/2010/main" val="0"/>
              </a:ext>
            </a:extLst>
          </a:blip>
          <a:srcRect l="26687" t="43559" r="6756"/>
          <a:stretch/>
        </p:blipFill>
        <p:spPr>
          <a:xfrm>
            <a:off x="1385452" y="3500221"/>
            <a:ext cx="6444012" cy="3073348"/>
          </a:xfrm>
          <a:prstGeom prst="rect">
            <a:avLst/>
          </a:prstGeom>
        </p:spPr>
      </p:pic>
    </p:spTree>
    <p:extLst>
      <p:ext uri="{BB962C8B-B14F-4D97-AF65-F5344CB8AC3E}">
        <p14:creationId xmlns:p14="http://schemas.microsoft.com/office/powerpoint/2010/main" val="30027589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p:txBody>
          <a:bodyPr>
            <a:normAutofit/>
          </a:bodyPr>
          <a:lstStyle/>
          <a:p>
            <a:endParaRPr lang="en-US" dirty="0" smtClean="0"/>
          </a:p>
          <a:p>
            <a:r>
              <a:rPr lang="en-US" sz="2000" dirty="0" smtClean="0">
                <a:latin typeface="Verdana"/>
                <a:cs typeface="Verdana"/>
              </a:rPr>
              <a:t>A learn</a:t>
            </a:r>
            <a:r>
              <a:rPr lang="en-US" sz="2000" b="1" dirty="0" smtClean="0">
                <a:solidFill>
                  <a:srgbClr val="800000"/>
                </a:solidFill>
                <a:latin typeface="Verdana"/>
                <a:cs typeface="Verdana"/>
              </a:rPr>
              <a:t>ing</a:t>
            </a:r>
            <a:r>
              <a:rPr lang="en-US" sz="2000" dirty="0" smtClean="0">
                <a:latin typeface="Verdana"/>
                <a:cs typeface="Verdana"/>
              </a:rPr>
              <a:t>-</a:t>
            </a:r>
            <a:r>
              <a:rPr lang="en-US" sz="2000" dirty="0" err="1" smtClean="0">
                <a:latin typeface="Verdana"/>
                <a:cs typeface="Verdana"/>
              </a:rPr>
              <a:t>centred</a:t>
            </a:r>
            <a:r>
              <a:rPr lang="en-US" sz="2000" dirty="0" smtClean="0">
                <a:latin typeface="Verdana"/>
                <a:cs typeface="Verdana"/>
              </a:rPr>
              <a:t> classroom: </a:t>
            </a:r>
          </a:p>
          <a:p>
            <a:endParaRPr lang="en-US" sz="2000" i="1" dirty="0" smtClean="0">
              <a:latin typeface="Verdana"/>
              <a:cs typeface="Verdana"/>
            </a:endParaRPr>
          </a:p>
          <a:p>
            <a:r>
              <a:rPr lang="en-US" sz="2000" i="1" dirty="0" smtClean="0">
                <a:latin typeface="Verdana"/>
                <a:cs typeface="Verdana"/>
              </a:rPr>
              <a:t>“One </a:t>
            </a:r>
            <a:r>
              <a:rPr lang="en-US" sz="2000" i="1" dirty="0">
                <a:latin typeface="Verdana"/>
                <a:cs typeface="Verdana"/>
              </a:rPr>
              <a:t>in which the developmental progress of </a:t>
            </a:r>
            <a:r>
              <a:rPr lang="en-US" sz="2000" i="1" dirty="0" smtClean="0">
                <a:latin typeface="Verdana"/>
                <a:cs typeface="Verdana"/>
              </a:rPr>
              <a:t>both </a:t>
            </a:r>
            <a:r>
              <a:rPr lang="en-US" sz="2000" i="1" dirty="0">
                <a:latin typeface="Verdana"/>
                <a:cs typeface="Verdana"/>
              </a:rPr>
              <a:t>learners and teacher is respected, as they all strive to learn and grow in their individual and complementary </a:t>
            </a:r>
            <a:r>
              <a:rPr lang="en-US" sz="2000" i="1" dirty="0" smtClean="0">
                <a:latin typeface="Verdana"/>
                <a:cs typeface="Verdana"/>
              </a:rPr>
              <a:t>ways” </a:t>
            </a:r>
            <a:endParaRPr lang="en-US" sz="2000" i="1" dirty="0">
              <a:latin typeface="Verdana"/>
              <a:cs typeface="Verdana"/>
            </a:endParaRPr>
          </a:p>
          <a:p>
            <a:endParaRPr lang="en-US" sz="2000" dirty="0" smtClean="0">
              <a:latin typeface="Verdana"/>
              <a:cs typeface="Verdana"/>
            </a:endParaRPr>
          </a:p>
          <a:p>
            <a:pPr algn="r"/>
            <a:r>
              <a:rPr lang="en-US" sz="2000" dirty="0" smtClean="0">
                <a:latin typeface="Verdana"/>
                <a:cs typeface="Verdana"/>
              </a:rPr>
              <a:t>Edge (1999, p. 44-45)</a:t>
            </a:r>
            <a:endParaRPr lang="en-US" sz="2000" dirty="0">
              <a:latin typeface="Verdana"/>
              <a:cs typeface="Verdana"/>
            </a:endParaRPr>
          </a:p>
          <a:p>
            <a:endParaRPr lang="en-US" sz="2400" dirty="0" smtClean="0"/>
          </a:p>
        </p:txBody>
      </p:sp>
      <p:sp>
        <p:nvSpPr>
          <p:cNvPr id="3" name="Subtitle 2"/>
          <p:cNvSpPr>
            <a:spLocks noGrp="1"/>
          </p:cNvSpPr>
          <p:nvPr>
            <p:ph type="subTitle" idx="1"/>
          </p:nvPr>
        </p:nvSpPr>
        <p:spPr/>
        <p:txBody>
          <a:bodyPr>
            <a:normAutofit/>
          </a:bodyPr>
          <a:lstStyle/>
          <a:p>
            <a:r>
              <a:rPr lang="en-US" dirty="0"/>
              <a:t>L</a:t>
            </a:r>
            <a:r>
              <a:rPr lang="en-US" dirty="0" smtClean="0"/>
              <a:t>earning-centered Spaces</a:t>
            </a:r>
            <a:endParaRPr lang="en-US" dirty="0"/>
          </a:p>
        </p:txBody>
      </p:sp>
    </p:spTree>
    <p:extLst>
      <p:ext uri="{BB962C8B-B14F-4D97-AF65-F5344CB8AC3E}">
        <p14:creationId xmlns:p14="http://schemas.microsoft.com/office/powerpoint/2010/main" val="1711127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p:txBody>
          <a:bodyPr>
            <a:normAutofit/>
          </a:bodyPr>
          <a:lstStyle/>
          <a:p>
            <a:pPr marL="628650" lvl="1" indent="-285750">
              <a:lnSpc>
                <a:spcPct val="120000"/>
              </a:lnSpc>
              <a:buFont typeface="Wingdings" charset="2"/>
              <a:buChar char="§"/>
            </a:pPr>
            <a:r>
              <a:rPr lang="en-GB" sz="1800" dirty="0">
                <a:solidFill>
                  <a:srgbClr val="000000"/>
                </a:solidFill>
                <a:latin typeface="Verdana" pitchFamily="34" charset="0"/>
                <a:ea typeface="Verdana" pitchFamily="34" charset="0"/>
                <a:cs typeface="Verdana" pitchFamily="34" charset="0"/>
              </a:rPr>
              <a:t>The </a:t>
            </a:r>
            <a:r>
              <a:rPr lang="en-GB" sz="1800" dirty="0" smtClean="0">
                <a:solidFill>
                  <a:srgbClr val="000000"/>
                </a:solidFill>
                <a:latin typeface="Verdana" pitchFamily="34" charset="0"/>
                <a:ea typeface="Verdana" pitchFamily="34" charset="0"/>
                <a:cs typeface="Verdana" pitchFamily="34" charset="0"/>
              </a:rPr>
              <a:t>trainees </a:t>
            </a:r>
            <a:r>
              <a:rPr lang="en-GB" sz="1800" dirty="0">
                <a:solidFill>
                  <a:srgbClr val="000000"/>
                </a:solidFill>
                <a:latin typeface="Verdana" pitchFamily="34" charset="0"/>
                <a:ea typeface="Verdana" pitchFamily="34" charset="0"/>
                <a:cs typeface="Verdana" pitchFamily="34" charset="0"/>
              </a:rPr>
              <a:t>teaching us about new software</a:t>
            </a:r>
          </a:p>
          <a:p>
            <a:pPr marL="628650" lvl="1" indent="-285750">
              <a:lnSpc>
                <a:spcPct val="120000"/>
              </a:lnSpc>
              <a:buFont typeface="Wingdings" charset="2"/>
              <a:buChar char="§"/>
            </a:pPr>
            <a:r>
              <a:rPr lang="en-GB" sz="1800" dirty="0">
                <a:solidFill>
                  <a:srgbClr val="000000"/>
                </a:solidFill>
                <a:latin typeface="Verdana" pitchFamily="34" charset="0"/>
                <a:ea typeface="Verdana" pitchFamily="34" charset="0"/>
                <a:cs typeface="Verdana" pitchFamily="34" charset="0"/>
              </a:rPr>
              <a:t>Inviting us to their world (beauty, resilience, hope) </a:t>
            </a:r>
            <a:endParaRPr lang="en-GB" sz="1800" dirty="0" smtClean="0">
              <a:solidFill>
                <a:srgbClr val="000000"/>
              </a:solidFill>
              <a:latin typeface="Verdana" pitchFamily="34" charset="0"/>
              <a:ea typeface="Verdana" pitchFamily="34" charset="0"/>
              <a:cs typeface="Verdana" pitchFamily="34" charset="0"/>
            </a:endParaRPr>
          </a:p>
          <a:p>
            <a:pPr lvl="1">
              <a:lnSpc>
                <a:spcPct val="120000"/>
              </a:lnSpc>
            </a:pPr>
            <a:r>
              <a:rPr lang="en-GB" sz="1800" i="1" dirty="0" smtClean="0">
                <a:solidFill>
                  <a:srgbClr val="800000"/>
                </a:solidFill>
                <a:latin typeface="Verdana"/>
                <a:cs typeface="Verdana"/>
              </a:rPr>
              <a:t>We </a:t>
            </a:r>
            <a:r>
              <a:rPr lang="en-GB" sz="1800" i="1" dirty="0">
                <a:solidFill>
                  <a:srgbClr val="800000"/>
                </a:solidFill>
                <a:latin typeface="Verdana"/>
                <a:cs typeface="Verdana"/>
              </a:rPr>
              <a:t>have two questions for you:</a:t>
            </a:r>
          </a:p>
          <a:p>
            <a:pPr marL="457200" lvl="1"/>
            <a:endParaRPr lang="en-GB" sz="1800" i="1" dirty="0">
              <a:solidFill>
                <a:srgbClr val="800000"/>
              </a:solidFill>
              <a:latin typeface="Verdana"/>
              <a:cs typeface="Verdana"/>
            </a:endParaRPr>
          </a:p>
          <a:p>
            <a:pPr marL="800100" lvl="1" indent="-342900">
              <a:buAutoNum type="arabicParenR"/>
            </a:pPr>
            <a:r>
              <a:rPr lang="en-GB" sz="1800" i="1" dirty="0">
                <a:solidFill>
                  <a:srgbClr val="800000"/>
                </a:solidFill>
                <a:latin typeface="Verdana"/>
                <a:cs typeface="Verdana"/>
              </a:rPr>
              <a:t>What do you think about the video?</a:t>
            </a:r>
          </a:p>
          <a:p>
            <a:pPr marL="457200" lvl="1"/>
            <a:endParaRPr lang="en-GB" sz="1800" i="1" dirty="0">
              <a:solidFill>
                <a:srgbClr val="800000"/>
              </a:solidFill>
              <a:latin typeface="Verdana"/>
              <a:cs typeface="Verdana"/>
            </a:endParaRPr>
          </a:p>
          <a:p>
            <a:pPr marL="457200" lvl="1"/>
            <a:r>
              <a:rPr lang="en-GB" sz="1800" i="1" dirty="0">
                <a:solidFill>
                  <a:srgbClr val="800000"/>
                </a:solidFill>
                <a:latin typeface="Verdana"/>
                <a:cs typeface="Verdana"/>
              </a:rPr>
              <a:t>2) Would you walk on the red carpet?</a:t>
            </a:r>
          </a:p>
          <a:p>
            <a:endParaRPr lang="en-US" dirty="0"/>
          </a:p>
        </p:txBody>
      </p:sp>
      <p:sp>
        <p:nvSpPr>
          <p:cNvPr id="3" name="Subtitle 2"/>
          <p:cNvSpPr>
            <a:spLocks noGrp="1"/>
          </p:cNvSpPr>
          <p:nvPr>
            <p:ph type="subTitle" idx="1"/>
          </p:nvPr>
        </p:nvSpPr>
        <p:spPr/>
        <p:txBody>
          <a:bodyPr>
            <a:normAutofit/>
          </a:bodyPr>
          <a:lstStyle/>
          <a:p>
            <a:r>
              <a:rPr lang="en-US" dirty="0"/>
              <a:t>L</a:t>
            </a:r>
            <a:r>
              <a:rPr lang="en-US" dirty="0" smtClean="0"/>
              <a:t>earning-centered Spaces</a:t>
            </a:r>
            <a:endParaRPr lang="en-US" dirty="0"/>
          </a:p>
        </p:txBody>
      </p:sp>
      <p:pic>
        <p:nvPicPr>
          <p:cNvPr id="4" name="Picture 3" descr="Screenshot 2019-12-03 at 22.56.13.png">
            <a:hlinkClick r:id="rId3"/>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33897" y="4390842"/>
            <a:ext cx="4394840" cy="2467158"/>
          </a:xfrm>
          <a:prstGeom prst="rect">
            <a:avLst/>
          </a:prstGeom>
        </p:spPr>
      </p:pic>
    </p:spTree>
    <p:extLst>
      <p:ext uri="{BB962C8B-B14F-4D97-AF65-F5344CB8AC3E}">
        <p14:creationId xmlns:p14="http://schemas.microsoft.com/office/powerpoint/2010/main" val="2136790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p:txBody>
          <a:bodyPr>
            <a:normAutofit fontScale="85000" lnSpcReduction="10000"/>
          </a:bodyPr>
          <a:lstStyle/>
          <a:p>
            <a:r>
              <a:rPr lang="en-US" sz="1800" dirty="0" smtClean="0">
                <a:latin typeface="Verdana"/>
                <a:cs typeface="Verdana"/>
              </a:rPr>
              <a:t>How HE educators </a:t>
            </a:r>
            <a:r>
              <a:rPr lang="en-US" sz="1800" dirty="0">
                <a:latin typeface="Verdana"/>
                <a:cs typeface="Verdana"/>
              </a:rPr>
              <a:t>under occupation and siege perceive their roles (</a:t>
            </a:r>
            <a:r>
              <a:rPr lang="en-US" sz="1800" dirty="0" err="1">
                <a:latin typeface="Verdana"/>
                <a:cs typeface="Verdana"/>
              </a:rPr>
              <a:t>Jebril</a:t>
            </a:r>
            <a:r>
              <a:rPr lang="en-US" sz="1800" dirty="0">
                <a:latin typeface="Verdana"/>
                <a:cs typeface="Verdana"/>
              </a:rPr>
              <a:t>, 2017) </a:t>
            </a:r>
          </a:p>
          <a:p>
            <a:pPr marL="342900" indent="-342900">
              <a:buFont typeface="Wingdings" charset="2"/>
              <a:buChar char="§"/>
            </a:pPr>
            <a:endParaRPr lang="en-US" sz="1800" dirty="0" smtClean="0">
              <a:latin typeface="Verdana"/>
              <a:cs typeface="Verdana"/>
            </a:endParaRPr>
          </a:p>
          <a:p>
            <a:pPr marL="342900" indent="-342900">
              <a:buFont typeface="Wingdings" charset="2"/>
              <a:buChar char="§"/>
            </a:pPr>
            <a:r>
              <a:rPr lang="en-US" sz="1800" dirty="0" smtClean="0">
                <a:latin typeface="Verdana"/>
                <a:cs typeface="Verdana"/>
              </a:rPr>
              <a:t>The importance </a:t>
            </a:r>
            <a:r>
              <a:rPr lang="en-US" sz="1800" dirty="0">
                <a:latin typeface="Verdana"/>
                <a:cs typeface="Verdana"/>
              </a:rPr>
              <a:t>of holistic (whole-person) education in a context of occupation and siege</a:t>
            </a:r>
          </a:p>
          <a:p>
            <a:pPr marL="342900" indent="-342900">
              <a:buFont typeface="Wingdings" charset="2"/>
              <a:buChar char="§"/>
            </a:pPr>
            <a:r>
              <a:rPr lang="en-US" sz="1800" dirty="0" smtClean="0">
                <a:latin typeface="Verdana"/>
                <a:cs typeface="Verdana"/>
              </a:rPr>
              <a:t>Drawing </a:t>
            </a:r>
            <a:r>
              <a:rPr lang="en-US" sz="1800" dirty="0">
                <a:latin typeface="Verdana"/>
                <a:cs typeface="Verdana"/>
              </a:rPr>
              <a:t>on </a:t>
            </a:r>
            <a:r>
              <a:rPr lang="en-US" sz="1800" dirty="0" smtClean="0">
                <a:latin typeface="Verdana"/>
                <a:cs typeface="Verdana"/>
              </a:rPr>
              <a:t>cultural/ </a:t>
            </a:r>
            <a:r>
              <a:rPr lang="en-US" sz="1800" dirty="0">
                <a:latin typeface="Verdana"/>
                <a:cs typeface="Verdana"/>
              </a:rPr>
              <a:t>spiritual references in </a:t>
            </a:r>
            <a:r>
              <a:rPr lang="en-US" sz="1800" dirty="0" smtClean="0">
                <a:latin typeface="Verdana"/>
                <a:cs typeface="Verdana"/>
              </a:rPr>
              <a:t>teaching</a:t>
            </a:r>
            <a:endParaRPr lang="en-US" sz="1800" dirty="0">
              <a:latin typeface="Verdana"/>
              <a:cs typeface="Verdana"/>
            </a:endParaRPr>
          </a:p>
          <a:p>
            <a:pPr marL="342900" indent="-342900">
              <a:buFont typeface="Wingdings" charset="2"/>
              <a:buChar char="§"/>
            </a:pPr>
            <a:r>
              <a:rPr lang="en-US" sz="1800" dirty="0" smtClean="0">
                <a:latin typeface="Verdana"/>
                <a:cs typeface="Verdana"/>
              </a:rPr>
              <a:t>Modeling resilience, as </a:t>
            </a:r>
            <a:r>
              <a:rPr lang="en-US" sz="1800" dirty="0">
                <a:latin typeface="Verdana"/>
                <a:cs typeface="Verdana"/>
              </a:rPr>
              <a:t>an example of teacher authenticity</a:t>
            </a:r>
          </a:p>
          <a:p>
            <a:pPr marL="342900" indent="-342900">
              <a:buFont typeface="Wingdings" charset="2"/>
              <a:buChar char="§"/>
            </a:pPr>
            <a:r>
              <a:rPr lang="en-US" sz="1800" dirty="0" smtClean="0">
                <a:latin typeface="Verdana"/>
                <a:cs typeface="Verdana"/>
              </a:rPr>
              <a:t>Supporting </a:t>
            </a:r>
            <a:r>
              <a:rPr lang="en-US" sz="1800" dirty="0">
                <a:latin typeface="Verdana"/>
                <a:cs typeface="Verdana"/>
              </a:rPr>
              <a:t>university graduates </a:t>
            </a:r>
            <a:r>
              <a:rPr lang="en-US" sz="1800" dirty="0" smtClean="0">
                <a:latin typeface="Verdana"/>
                <a:cs typeface="Verdana"/>
              </a:rPr>
              <a:t>find online </a:t>
            </a:r>
            <a:r>
              <a:rPr lang="en-US" sz="1800" dirty="0">
                <a:latin typeface="Verdana"/>
                <a:cs typeface="Verdana"/>
              </a:rPr>
              <a:t>jobs</a:t>
            </a:r>
          </a:p>
          <a:p>
            <a:pPr marL="342900" indent="-342900">
              <a:buFont typeface="Wingdings" charset="2"/>
              <a:buChar char="§"/>
            </a:pPr>
            <a:r>
              <a:rPr lang="en-US" sz="1800" dirty="0" smtClean="0">
                <a:latin typeface="Verdana"/>
                <a:cs typeface="Verdana"/>
              </a:rPr>
              <a:t>Supporting </a:t>
            </a:r>
            <a:r>
              <a:rPr lang="en-US" sz="1800" dirty="0">
                <a:latin typeface="Verdana"/>
                <a:cs typeface="Verdana"/>
              </a:rPr>
              <a:t>disabled students purse their studies</a:t>
            </a:r>
          </a:p>
          <a:p>
            <a:endParaRPr lang="en-US" sz="1800" dirty="0" smtClean="0">
              <a:latin typeface="Verdana"/>
              <a:cs typeface="Verdana"/>
            </a:endParaRPr>
          </a:p>
          <a:p>
            <a:r>
              <a:rPr lang="en-US" sz="1800" dirty="0" smtClean="0">
                <a:latin typeface="Verdana"/>
                <a:cs typeface="Verdana"/>
              </a:rPr>
              <a:t>-&gt; Teaching </a:t>
            </a:r>
            <a:r>
              <a:rPr lang="en-US" sz="1800" dirty="0">
                <a:latin typeface="Verdana"/>
                <a:cs typeface="Verdana"/>
              </a:rPr>
              <a:t>as a form of </a:t>
            </a:r>
            <a:r>
              <a:rPr lang="en-US" sz="1800" dirty="0" smtClean="0">
                <a:latin typeface="Verdana"/>
                <a:cs typeface="Verdana"/>
              </a:rPr>
              <a:t>resistance</a:t>
            </a:r>
          </a:p>
          <a:p>
            <a:r>
              <a:rPr lang="en-US" sz="1800" dirty="0" smtClean="0">
                <a:latin typeface="Verdana"/>
                <a:cs typeface="Verdana"/>
              </a:rPr>
              <a:t>-&gt; New ways of being and becoming a teacher</a:t>
            </a:r>
            <a:endParaRPr lang="en-US" sz="1800" dirty="0">
              <a:latin typeface="Verdana"/>
              <a:cs typeface="Verdana"/>
            </a:endParaRPr>
          </a:p>
          <a:p>
            <a:endParaRPr lang="en-US" dirty="0"/>
          </a:p>
        </p:txBody>
      </p:sp>
      <p:sp>
        <p:nvSpPr>
          <p:cNvPr id="3" name="Subtitle 2"/>
          <p:cNvSpPr>
            <a:spLocks noGrp="1"/>
          </p:cNvSpPr>
          <p:nvPr>
            <p:ph type="subTitle" idx="1"/>
          </p:nvPr>
        </p:nvSpPr>
        <p:spPr/>
        <p:txBody>
          <a:bodyPr>
            <a:normAutofit/>
          </a:bodyPr>
          <a:lstStyle/>
          <a:p>
            <a:r>
              <a:rPr lang="en-US" dirty="0" smtClean="0"/>
              <a:t>Learning-centered Spaces</a:t>
            </a:r>
            <a:endParaRPr lang="en-US" dirty="0"/>
          </a:p>
        </p:txBody>
      </p:sp>
    </p:spTree>
    <p:extLst>
      <p:ext uri="{BB962C8B-B14F-4D97-AF65-F5344CB8AC3E}">
        <p14:creationId xmlns:p14="http://schemas.microsoft.com/office/powerpoint/2010/main" val="2386641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p:txBody>
          <a:bodyPr>
            <a:normAutofit/>
          </a:bodyPr>
          <a:lstStyle/>
          <a:p>
            <a:endParaRPr lang="en-US" sz="2000" i="1" dirty="0" smtClean="0">
              <a:latin typeface="Verdana"/>
              <a:cs typeface="Verdana"/>
            </a:endParaRPr>
          </a:p>
          <a:p>
            <a:r>
              <a:rPr lang="en-US" sz="2000" i="1" dirty="0" smtClean="0">
                <a:latin typeface="Verdana"/>
                <a:cs typeface="Verdana"/>
              </a:rPr>
              <a:t>I do </a:t>
            </a:r>
            <a:r>
              <a:rPr lang="en-US" sz="2000" i="1" dirty="0">
                <a:latin typeface="Verdana"/>
                <a:cs typeface="Verdana"/>
              </a:rPr>
              <a:t>not select commercial </a:t>
            </a:r>
            <a:r>
              <a:rPr lang="en-US" sz="2000" i="1" dirty="0" smtClean="0">
                <a:latin typeface="Verdana"/>
                <a:cs typeface="Verdana"/>
              </a:rPr>
              <a:t>materials/ textbooks, </a:t>
            </a:r>
            <a:r>
              <a:rPr lang="en-US" sz="2000" i="1" dirty="0">
                <a:latin typeface="Verdana"/>
                <a:cs typeface="Verdana"/>
              </a:rPr>
              <a:t>but I compile my own materials to promote context based beliefs, values, principles, aspirations of youth, </a:t>
            </a:r>
            <a:r>
              <a:rPr lang="en-US" sz="2000" i="1" dirty="0" smtClean="0">
                <a:latin typeface="Verdana"/>
                <a:cs typeface="Verdana"/>
              </a:rPr>
              <a:t>[</a:t>
            </a:r>
            <a:r>
              <a:rPr lang="mr-IN" sz="2000" i="1" dirty="0" smtClean="0">
                <a:latin typeface="Verdana"/>
                <a:cs typeface="Verdana"/>
              </a:rPr>
              <a:t>…</a:t>
            </a:r>
            <a:r>
              <a:rPr lang="en-GB" sz="2000" i="1" dirty="0" smtClean="0">
                <a:latin typeface="Verdana"/>
                <a:cs typeface="Verdana"/>
              </a:rPr>
              <a:t>]</a:t>
            </a:r>
            <a:r>
              <a:rPr lang="en-US" sz="2000" i="1" dirty="0" smtClean="0">
                <a:latin typeface="Verdana"/>
                <a:cs typeface="Verdana"/>
              </a:rPr>
              <a:t> </a:t>
            </a:r>
            <a:r>
              <a:rPr lang="en-US" sz="2000" i="1" dirty="0">
                <a:latin typeface="Verdana"/>
                <a:cs typeface="Verdana"/>
              </a:rPr>
              <a:t>and to promote hopefulness, optimism, perseverance, </a:t>
            </a:r>
            <a:r>
              <a:rPr lang="en-US" sz="2000" i="1" dirty="0" smtClean="0">
                <a:latin typeface="Verdana"/>
                <a:cs typeface="Verdana"/>
              </a:rPr>
              <a:t>resilience, etc.</a:t>
            </a:r>
            <a:r>
              <a:rPr lang="en-GB" sz="2000" i="1" dirty="0" smtClean="0">
                <a:latin typeface="Verdana"/>
                <a:cs typeface="Verdana"/>
              </a:rPr>
              <a:t> </a:t>
            </a:r>
          </a:p>
          <a:p>
            <a:endParaRPr lang="en-GB" sz="2000" i="1" dirty="0" smtClean="0">
              <a:latin typeface="Verdana"/>
              <a:cs typeface="Verdana"/>
            </a:endParaRPr>
          </a:p>
          <a:p>
            <a:pPr algn="r"/>
            <a:r>
              <a:rPr lang="en-GB" sz="1800" dirty="0" smtClean="0">
                <a:latin typeface="Verdana"/>
                <a:cs typeface="Verdana"/>
              </a:rPr>
              <a:t>(</a:t>
            </a:r>
            <a:r>
              <a:rPr lang="en-GB" sz="1800" dirty="0">
                <a:latin typeface="Verdana"/>
                <a:cs typeface="Verdana"/>
              </a:rPr>
              <a:t>t</a:t>
            </a:r>
            <a:r>
              <a:rPr lang="en-GB" sz="1800" dirty="0" smtClean="0">
                <a:latin typeface="Verdana"/>
                <a:cs typeface="Verdana"/>
              </a:rPr>
              <a:t>eacher educator in Gaza, 2019)</a:t>
            </a:r>
            <a:endParaRPr lang="en-US" sz="1800" dirty="0">
              <a:latin typeface="Verdana"/>
              <a:cs typeface="Verdana"/>
            </a:endParaRPr>
          </a:p>
        </p:txBody>
      </p:sp>
      <p:sp>
        <p:nvSpPr>
          <p:cNvPr id="3" name="Subtitle 2"/>
          <p:cNvSpPr>
            <a:spLocks noGrp="1"/>
          </p:cNvSpPr>
          <p:nvPr>
            <p:ph type="subTitle" idx="1"/>
          </p:nvPr>
        </p:nvSpPr>
        <p:spPr/>
        <p:txBody>
          <a:bodyPr>
            <a:normAutofit/>
          </a:bodyPr>
          <a:lstStyle/>
          <a:p>
            <a:r>
              <a:rPr lang="en-US" dirty="0" smtClean="0"/>
              <a:t>Learning-centered Spaces</a:t>
            </a:r>
            <a:endParaRPr lang="en-US" dirty="0"/>
          </a:p>
        </p:txBody>
      </p:sp>
    </p:spTree>
    <p:extLst>
      <p:ext uri="{BB962C8B-B14F-4D97-AF65-F5344CB8AC3E}">
        <p14:creationId xmlns:p14="http://schemas.microsoft.com/office/powerpoint/2010/main" val="36852577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p:txBody>
          <a:bodyPr/>
          <a:lstStyle/>
          <a:p>
            <a:endParaRPr lang="en-US" dirty="0"/>
          </a:p>
        </p:txBody>
      </p:sp>
      <p:sp>
        <p:nvSpPr>
          <p:cNvPr id="3" name="Subtitle 2"/>
          <p:cNvSpPr>
            <a:spLocks noGrp="1"/>
          </p:cNvSpPr>
          <p:nvPr>
            <p:ph type="subTitle" idx="1"/>
          </p:nvPr>
        </p:nvSpPr>
        <p:spPr/>
        <p:txBody>
          <a:bodyPr/>
          <a:lstStyle/>
          <a:p>
            <a:r>
              <a:rPr lang="en-US" dirty="0" smtClean="0"/>
              <a:t>Thank You</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40" y="1420243"/>
            <a:ext cx="9131460" cy="5437757"/>
          </a:xfrm>
          <a:prstGeom prst="rect">
            <a:avLst/>
          </a:prstGeom>
        </p:spPr>
      </p:pic>
      <p:sp>
        <p:nvSpPr>
          <p:cNvPr id="5" name="TextBox 4"/>
          <p:cNvSpPr txBox="1"/>
          <p:nvPr/>
        </p:nvSpPr>
        <p:spPr>
          <a:xfrm>
            <a:off x="7412762" y="6550223"/>
            <a:ext cx="1731238" cy="307777"/>
          </a:xfrm>
          <a:prstGeom prst="rect">
            <a:avLst/>
          </a:prstGeom>
          <a:noFill/>
        </p:spPr>
        <p:txBody>
          <a:bodyPr wrap="none" rtlCol="0">
            <a:spAutoFit/>
          </a:bodyPr>
          <a:lstStyle/>
          <a:p>
            <a:r>
              <a:rPr lang="en-US" sz="1400" dirty="0" err="1" smtClean="0"/>
              <a:t>www.aljazeera.com</a:t>
            </a:r>
            <a:endParaRPr lang="en-US" sz="1400" dirty="0"/>
          </a:p>
        </p:txBody>
      </p:sp>
    </p:spTree>
    <p:extLst>
      <p:ext uri="{BB962C8B-B14F-4D97-AF65-F5344CB8AC3E}">
        <p14:creationId xmlns:p14="http://schemas.microsoft.com/office/powerpoint/2010/main" val="12107143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p:txBody>
          <a:bodyPr/>
          <a:lstStyle/>
          <a:p>
            <a:r>
              <a:rPr lang="en-GB" sz="1800" dirty="0" err="1">
                <a:latin typeface="Verdana"/>
                <a:cs typeface="Verdana"/>
              </a:rPr>
              <a:t>Fassetta</a:t>
            </a:r>
            <a:r>
              <a:rPr lang="en-GB" sz="1800" dirty="0">
                <a:latin typeface="Verdana"/>
                <a:cs typeface="Verdana"/>
              </a:rPr>
              <a:t>, G., Al-</a:t>
            </a:r>
            <a:r>
              <a:rPr lang="en-GB" sz="1800" dirty="0" err="1">
                <a:latin typeface="Verdana"/>
                <a:cs typeface="Verdana"/>
              </a:rPr>
              <a:t>Masri</a:t>
            </a:r>
            <a:r>
              <a:rPr lang="en-GB" sz="1800" dirty="0">
                <a:latin typeface="Verdana"/>
                <a:cs typeface="Verdana"/>
              </a:rPr>
              <a:t>, N. Attia, M., &amp; Phipps, A. (under review). Gaza teaches Arabic online: opportunities, challenges and ways forward. In: Phipps, A., Al-</a:t>
            </a:r>
            <a:r>
              <a:rPr lang="en-GB" sz="1800" dirty="0" err="1">
                <a:latin typeface="Verdana"/>
                <a:cs typeface="Verdana"/>
              </a:rPr>
              <a:t>Masri</a:t>
            </a:r>
            <a:r>
              <a:rPr lang="en-GB" sz="1800" dirty="0">
                <a:latin typeface="Verdana"/>
                <a:cs typeface="Verdana"/>
              </a:rPr>
              <a:t>, N. and </a:t>
            </a:r>
            <a:r>
              <a:rPr lang="en-GB" sz="1800" dirty="0" err="1">
                <a:latin typeface="Verdana"/>
                <a:cs typeface="Verdana"/>
              </a:rPr>
              <a:t>Fassetta</a:t>
            </a:r>
            <a:r>
              <a:rPr lang="en-GB" sz="1800" dirty="0">
                <a:latin typeface="Verdana"/>
                <a:cs typeface="Verdana"/>
              </a:rPr>
              <a:t>, G. (Eds.) </a:t>
            </a:r>
            <a:r>
              <a:rPr lang="en-GB" sz="1800" i="1" dirty="0">
                <a:latin typeface="Verdana"/>
                <a:cs typeface="Verdana"/>
              </a:rPr>
              <a:t>Can you hear me? Engaging </a:t>
            </a:r>
            <a:r>
              <a:rPr lang="en-GB" sz="1800" i="1" dirty="0" err="1">
                <a:latin typeface="Verdana"/>
                <a:cs typeface="Verdana"/>
              </a:rPr>
              <a:t>multilingually</a:t>
            </a:r>
            <a:r>
              <a:rPr lang="en-GB" sz="1800" i="1" dirty="0">
                <a:latin typeface="Verdana"/>
                <a:cs typeface="Verdana"/>
              </a:rPr>
              <a:t> in online international academic collaborations when borders are impassable. </a:t>
            </a:r>
            <a:r>
              <a:rPr lang="en-GB" sz="1800" dirty="0">
                <a:latin typeface="Verdana"/>
                <a:cs typeface="Verdana"/>
              </a:rPr>
              <a:t>Bristol: Multilingual Matters.</a:t>
            </a:r>
          </a:p>
          <a:p>
            <a:endParaRPr lang="en-US" sz="1800" dirty="0">
              <a:latin typeface="Verdana"/>
              <a:cs typeface="Verdana"/>
            </a:endParaRPr>
          </a:p>
          <a:p>
            <a:r>
              <a:rPr lang="en-US" sz="1800" dirty="0" err="1">
                <a:latin typeface="Verdana"/>
                <a:cs typeface="Verdana"/>
              </a:rPr>
              <a:t>Fassetta</a:t>
            </a:r>
            <a:r>
              <a:rPr lang="en-US" sz="1800" dirty="0">
                <a:latin typeface="Verdana"/>
                <a:cs typeface="Verdana"/>
              </a:rPr>
              <a:t>, G., </a:t>
            </a:r>
            <a:r>
              <a:rPr lang="en-US" sz="1800" dirty="0" err="1">
                <a:latin typeface="Verdana"/>
                <a:cs typeface="Verdana"/>
              </a:rPr>
              <a:t>Imperiale</a:t>
            </a:r>
            <a:r>
              <a:rPr lang="en-US" sz="1800" dirty="0">
                <a:latin typeface="Verdana"/>
                <a:cs typeface="Verdana"/>
              </a:rPr>
              <a:t>, M. G., </a:t>
            </a:r>
            <a:r>
              <a:rPr lang="en-US" sz="1800" dirty="0" err="1">
                <a:latin typeface="Verdana"/>
                <a:cs typeface="Verdana"/>
              </a:rPr>
              <a:t>Frimberger</a:t>
            </a:r>
            <a:r>
              <a:rPr lang="en-US" sz="1800" dirty="0">
                <a:latin typeface="Verdana"/>
                <a:cs typeface="Verdana"/>
              </a:rPr>
              <a:t>, K., Attia, M. &amp; Al-</a:t>
            </a:r>
            <a:r>
              <a:rPr lang="en-US" sz="1800" dirty="0" err="1">
                <a:latin typeface="Verdana"/>
                <a:cs typeface="Verdana"/>
              </a:rPr>
              <a:t>Masri</a:t>
            </a:r>
            <a:r>
              <a:rPr lang="en-US" sz="1800" dirty="0">
                <a:latin typeface="Verdana"/>
                <a:cs typeface="Verdana"/>
              </a:rPr>
              <a:t>, N. (2017). Online teacher training in a context of forced immobility: the case of Gaza, Palestine. </a:t>
            </a:r>
            <a:r>
              <a:rPr lang="en-US" sz="1800" i="1" dirty="0">
                <a:latin typeface="Verdana"/>
                <a:cs typeface="Verdana"/>
              </a:rPr>
              <a:t>European Education</a:t>
            </a:r>
            <a:r>
              <a:rPr lang="en-US" sz="1800" dirty="0">
                <a:latin typeface="Verdana"/>
                <a:cs typeface="Verdana"/>
              </a:rPr>
              <a:t>, 49 (2-3), 133-150.</a:t>
            </a:r>
          </a:p>
          <a:p>
            <a:endParaRPr lang="en-US" sz="1800" dirty="0">
              <a:latin typeface="Verdana"/>
              <a:cs typeface="Verdana"/>
            </a:endParaRPr>
          </a:p>
          <a:p>
            <a:endParaRPr lang="en-US" dirty="0" smtClean="0">
              <a:latin typeface="Verdana"/>
              <a:cs typeface="Verdana"/>
            </a:endParaRPr>
          </a:p>
        </p:txBody>
      </p:sp>
      <p:sp>
        <p:nvSpPr>
          <p:cNvPr id="3" name="Subtitle 2"/>
          <p:cNvSpPr>
            <a:spLocks noGrp="1"/>
          </p:cNvSpPr>
          <p:nvPr>
            <p:ph type="subTitle" idx="1"/>
          </p:nvPr>
        </p:nvSpPr>
        <p:spPr/>
        <p:txBody>
          <a:bodyPr/>
          <a:lstStyle/>
          <a:p>
            <a:r>
              <a:rPr lang="en-US" dirty="0" smtClean="0"/>
              <a:t>Publications</a:t>
            </a:r>
            <a:endParaRPr lang="en-US" dirty="0"/>
          </a:p>
        </p:txBody>
      </p:sp>
    </p:spTree>
    <p:extLst>
      <p:ext uri="{BB962C8B-B14F-4D97-AF65-F5344CB8AC3E}">
        <p14:creationId xmlns:p14="http://schemas.microsoft.com/office/powerpoint/2010/main" val="40847964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511506" y="1793172"/>
            <a:ext cx="8142514" cy="4814613"/>
          </a:xfrm>
        </p:spPr>
        <p:txBody>
          <a:bodyPr>
            <a:normAutofit fontScale="25000" lnSpcReduction="20000"/>
          </a:bodyPr>
          <a:lstStyle/>
          <a:p>
            <a:endParaRPr lang="en-US" dirty="0" smtClean="0"/>
          </a:p>
          <a:p>
            <a:pPr>
              <a:lnSpc>
                <a:spcPct val="140000"/>
              </a:lnSpc>
            </a:pPr>
            <a:r>
              <a:rPr lang="en-US" sz="4900" dirty="0" err="1"/>
              <a:t>Aouragh</a:t>
            </a:r>
            <a:r>
              <a:rPr lang="en-US" sz="4900" dirty="0"/>
              <a:t>, M. (2011a). Confined offline, traversing online Palestinian mobility through the prism of the Internet. </a:t>
            </a:r>
            <a:r>
              <a:rPr lang="en-US" sz="4900" i="1" dirty="0" err="1"/>
              <a:t>Mobilities</a:t>
            </a:r>
            <a:r>
              <a:rPr lang="en-US" sz="4900" dirty="0"/>
              <a:t>, </a:t>
            </a:r>
            <a:r>
              <a:rPr lang="en-US" sz="4900" i="1" dirty="0"/>
              <a:t>6</a:t>
            </a:r>
            <a:r>
              <a:rPr lang="en-US" sz="4900" dirty="0"/>
              <a:t>(3), 375–397. </a:t>
            </a:r>
            <a:endParaRPr lang="en-US" sz="4900" dirty="0" smtClean="0">
              <a:latin typeface="Verdana"/>
              <a:cs typeface="Verdana"/>
            </a:endParaRPr>
          </a:p>
          <a:p>
            <a:pPr>
              <a:lnSpc>
                <a:spcPct val="140000"/>
              </a:lnSpc>
            </a:pPr>
            <a:r>
              <a:rPr lang="en-US" sz="4900" dirty="0" smtClean="0">
                <a:latin typeface="Verdana"/>
                <a:cs typeface="Verdana"/>
              </a:rPr>
              <a:t>Dewey</a:t>
            </a:r>
            <a:r>
              <a:rPr lang="en-US" sz="4900" dirty="0">
                <a:latin typeface="Verdana"/>
                <a:cs typeface="Verdana"/>
              </a:rPr>
              <a:t>, J. (1916). </a:t>
            </a:r>
            <a:r>
              <a:rPr lang="en-US" sz="4900" i="1" dirty="0">
                <a:latin typeface="Verdana"/>
                <a:cs typeface="Verdana"/>
              </a:rPr>
              <a:t>Democracy and Education. </a:t>
            </a:r>
            <a:r>
              <a:rPr lang="en-US" sz="4900" dirty="0">
                <a:latin typeface="Verdana"/>
                <a:cs typeface="Verdana"/>
              </a:rPr>
              <a:t>New York: The MacMillan Company. </a:t>
            </a:r>
          </a:p>
          <a:p>
            <a:pPr>
              <a:lnSpc>
                <a:spcPct val="140000"/>
              </a:lnSpc>
            </a:pPr>
            <a:r>
              <a:rPr lang="en-US" sz="4900" dirty="0" err="1" smtClean="0">
                <a:latin typeface="Verdana"/>
                <a:cs typeface="Verdana"/>
              </a:rPr>
              <a:t>Djerasimovic</a:t>
            </a:r>
            <a:r>
              <a:rPr lang="en-US" sz="4900" dirty="0" smtClean="0">
                <a:latin typeface="Verdana"/>
                <a:cs typeface="Verdana"/>
              </a:rPr>
              <a:t>, S. </a:t>
            </a:r>
            <a:r>
              <a:rPr lang="en-US" sz="4900" dirty="0">
                <a:latin typeface="Verdana"/>
                <a:cs typeface="Verdana"/>
              </a:rPr>
              <a:t>(2014) Examining the discourses of cross-cultural communication in transnational higher education: from imposition to transformation, Journal of Education for Teaching, </a:t>
            </a:r>
            <a:r>
              <a:rPr lang="en-US" sz="4900" i="1" dirty="0" smtClean="0">
                <a:latin typeface="Verdana"/>
                <a:cs typeface="Verdana"/>
              </a:rPr>
              <a:t>40</a:t>
            </a:r>
            <a:r>
              <a:rPr lang="en-US" sz="4900" dirty="0" smtClean="0">
                <a:latin typeface="Verdana"/>
                <a:cs typeface="Verdana"/>
              </a:rPr>
              <a:t>(3), </a:t>
            </a:r>
            <a:r>
              <a:rPr lang="en-US" sz="4900" dirty="0">
                <a:latin typeface="Verdana"/>
                <a:cs typeface="Verdana"/>
              </a:rPr>
              <a:t>204-</a:t>
            </a:r>
            <a:r>
              <a:rPr lang="en-US" sz="4900" dirty="0" smtClean="0">
                <a:latin typeface="Verdana"/>
                <a:cs typeface="Verdana"/>
              </a:rPr>
              <a:t>216.</a:t>
            </a:r>
          </a:p>
          <a:p>
            <a:pPr>
              <a:lnSpc>
                <a:spcPct val="140000"/>
              </a:lnSpc>
            </a:pPr>
            <a:r>
              <a:rPr lang="en-US" sz="4900" dirty="0">
                <a:latin typeface="Verdana"/>
                <a:cs typeface="Verdana"/>
              </a:rPr>
              <a:t>Edge, J. (1999). Learner autonomy with a focus on the teacher. In L. </a:t>
            </a:r>
            <a:r>
              <a:rPr lang="en-US" sz="4900" dirty="0" err="1">
                <a:latin typeface="Verdana"/>
                <a:cs typeface="Verdana"/>
              </a:rPr>
              <a:t>Bobb</a:t>
            </a:r>
            <a:r>
              <a:rPr lang="en-US" sz="4900" dirty="0">
                <a:latin typeface="Verdana"/>
                <a:cs typeface="Verdana"/>
              </a:rPr>
              <a:t>-Wolff (Ed.), </a:t>
            </a:r>
            <a:r>
              <a:rPr lang="en-US" sz="4900" dirty="0" err="1">
                <a:latin typeface="Verdana"/>
                <a:cs typeface="Verdana"/>
              </a:rPr>
              <a:t>Revista</a:t>
            </a:r>
            <a:r>
              <a:rPr lang="en-US" sz="4900" dirty="0">
                <a:latin typeface="Verdana"/>
                <a:cs typeface="Verdana"/>
              </a:rPr>
              <a:t> </a:t>
            </a:r>
            <a:r>
              <a:rPr lang="en-US" sz="4900" dirty="0" err="1">
                <a:latin typeface="Verdana"/>
                <a:cs typeface="Verdana"/>
              </a:rPr>
              <a:t>canaria</a:t>
            </a:r>
            <a:r>
              <a:rPr lang="en-US" sz="4900" dirty="0">
                <a:latin typeface="Verdana"/>
                <a:cs typeface="Verdana"/>
              </a:rPr>
              <a:t> de </a:t>
            </a:r>
            <a:r>
              <a:rPr lang="en-US" sz="4900" dirty="0" err="1">
                <a:latin typeface="Verdana"/>
                <a:cs typeface="Verdana"/>
              </a:rPr>
              <a:t>estudios</a:t>
            </a:r>
            <a:r>
              <a:rPr lang="en-US" sz="4900" dirty="0">
                <a:latin typeface="Verdana"/>
                <a:cs typeface="Verdana"/>
              </a:rPr>
              <a:t> </a:t>
            </a:r>
            <a:r>
              <a:rPr lang="en-US" sz="4900" dirty="0" err="1">
                <a:latin typeface="Verdana"/>
                <a:cs typeface="Verdana"/>
              </a:rPr>
              <a:t>ingleses</a:t>
            </a:r>
            <a:r>
              <a:rPr lang="en-US" sz="4900" dirty="0">
                <a:latin typeface="Verdana"/>
                <a:cs typeface="Verdana"/>
              </a:rPr>
              <a:t> (Vol. 38, pp. 37-46). Tenerife: Universidad de La </a:t>
            </a:r>
            <a:r>
              <a:rPr lang="en-US" sz="4900" dirty="0" err="1">
                <a:latin typeface="Verdana"/>
                <a:cs typeface="Verdana"/>
              </a:rPr>
              <a:t>Langua</a:t>
            </a:r>
            <a:r>
              <a:rPr lang="en-US" sz="4900" dirty="0">
                <a:latin typeface="Verdana"/>
                <a:cs typeface="Verdana"/>
              </a:rPr>
              <a:t>. </a:t>
            </a:r>
            <a:endParaRPr lang="en-US" sz="4900" dirty="0" smtClean="0">
              <a:latin typeface="Verdana"/>
              <a:cs typeface="Verdana"/>
            </a:endParaRPr>
          </a:p>
          <a:p>
            <a:pPr>
              <a:lnSpc>
                <a:spcPct val="140000"/>
              </a:lnSpc>
            </a:pPr>
            <a:r>
              <a:rPr lang="en-US" sz="4900" dirty="0" err="1">
                <a:latin typeface="Verdana"/>
                <a:cs typeface="Verdana"/>
              </a:rPr>
              <a:t>Freire</a:t>
            </a:r>
            <a:r>
              <a:rPr lang="en-US" sz="4900" dirty="0">
                <a:latin typeface="Verdana"/>
                <a:cs typeface="Verdana"/>
              </a:rPr>
              <a:t>, P. (1973): </a:t>
            </a:r>
            <a:r>
              <a:rPr lang="en-US" sz="4900" i="1" dirty="0">
                <a:latin typeface="Verdana"/>
                <a:cs typeface="Verdana"/>
              </a:rPr>
              <a:t>Pedagogy of the Oppressed</a:t>
            </a:r>
            <a:r>
              <a:rPr lang="en-US" sz="4900" dirty="0">
                <a:latin typeface="Verdana"/>
                <a:cs typeface="Verdana"/>
              </a:rPr>
              <a:t>. New York: </a:t>
            </a:r>
            <a:r>
              <a:rPr lang="en-US" sz="4900" dirty="0" smtClean="0">
                <a:latin typeface="Verdana"/>
                <a:cs typeface="Verdana"/>
              </a:rPr>
              <a:t>Seabury.</a:t>
            </a:r>
          </a:p>
          <a:p>
            <a:pPr>
              <a:lnSpc>
                <a:spcPct val="140000"/>
              </a:lnSpc>
            </a:pPr>
            <a:r>
              <a:rPr lang="en-US" sz="4900" dirty="0"/>
              <a:t>hooks, b. (1994). </a:t>
            </a:r>
            <a:r>
              <a:rPr lang="en-US" sz="4900" i="1" dirty="0"/>
              <a:t>Teaching to transgress—Education as the practice of freedom</a:t>
            </a:r>
            <a:r>
              <a:rPr lang="en-US" sz="4900" dirty="0"/>
              <a:t>. New York, NY: </a:t>
            </a:r>
            <a:r>
              <a:rPr lang="en-US" sz="4900" dirty="0" err="1"/>
              <a:t>Routledge</a:t>
            </a:r>
            <a:r>
              <a:rPr lang="en-US" sz="4900" dirty="0"/>
              <a:t>. </a:t>
            </a:r>
            <a:endParaRPr lang="en-US" sz="4900" dirty="0" smtClean="0">
              <a:latin typeface="Verdana"/>
              <a:cs typeface="Verdana"/>
            </a:endParaRPr>
          </a:p>
          <a:p>
            <a:pPr>
              <a:lnSpc>
                <a:spcPct val="140000"/>
              </a:lnSpc>
            </a:pPr>
            <a:r>
              <a:rPr lang="en-US" sz="4900" dirty="0" err="1">
                <a:latin typeface="Verdana"/>
                <a:cs typeface="Verdana"/>
              </a:rPr>
              <a:t>Jebril</a:t>
            </a:r>
            <a:r>
              <a:rPr lang="en-US" sz="4900" dirty="0">
                <a:latin typeface="Verdana"/>
                <a:cs typeface="Verdana"/>
              </a:rPr>
              <a:t>, M. (2017). </a:t>
            </a:r>
            <a:r>
              <a:rPr lang="en-US" sz="4900" i="1" dirty="0">
                <a:latin typeface="Verdana"/>
                <a:cs typeface="Verdana"/>
              </a:rPr>
              <a:t>Academic Life Under Occupation: The Impact on Educationalists at Gaza's Universities</a:t>
            </a:r>
            <a:r>
              <a:rPr lang="en-US" sz="4900" dirty="0">
                <a:latin typeface="Verdana"/>
                <a:cs typeface="Verdana"/>
              </a:rPr>
              <a:t>. Unpublished Doctoral Thesis. The University of Cambridge. </a:t>
            </a:r>
          </a:p>
          <a:p>
            <a:r>
              <a:rPr lang="en-US" sz="4400" dirty="0" smtClean="0"/>
              <a:t> </a:t>
            </a:r>
            <a:endParaRPr lang="en-US" sz="4400" dirty="0"/>
          </a:p>
          <a:p>
            <a:pPr>
              <a:lnSpc>
                <a:spcPct val="140000"/>
              </a:lnSpc>
            </a:pPr>
            <a:endParaRPr lang="en-US" sz="2100" dirty="0">
              <a:latin typeface="Verdana"/>
              <a:cs typeface="Verdana"/>
            </a:endParaRPr>
          </a:p>
        </p:txBody>
      </p:sp>
      <p:sp>
        <p:nvSpPr>
          <p:cNvPr id="4" name="Subtitle 3"/>
          <p:cNvSpPr>
            <a:spLocks noGrp="1"/>
          </p:cNvSpPr>
          <p:nvPr>
            <p:ph type="subTitle" idx="1"/>
          </p:nvPr>
        </p:nvSpPr>
        <p:spPr/>
        <p:txBody>
          <a:bodyPr/>
          <a:lstStyle/>
          <a:p>
            <a:r>
              <a:rPr lang="en-US" dirty="0" smtClean="0"/>
              <a:t>References</a:t>
            </a:r>
            <a:endParaRPr lang="en-US" dirty="0"/>
          </a:p>
        </p:txBody>
      </p:sp>
    </p:spTree>
    <p:extLst>
      <p:ext uri="{BB962C8B-B14F-4D97-AF65-F5344CB8AC3E}">
        <p14:creationId xmlns:p14="http://schemas.microsoft.com/office/powerpoint/2010/main" val="23513731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p:txBody>
          <a:bodyPr>
            <a:normAutofit fontScale="92500" lnSpcReduction="20000"/>
          </a:bodyPr>
          <a:lstStyle/>
          <a:p>
            <a:pPr>
              <a:lnSpc>
                <a:spcPct val="140000"/>
              </a:lnSpc>
            </a:pPr>
            <a:r>
              <a:rPr lang="en-US" sz="1600" dirty="0">
                <a:latin typeface="Verdana"/>
                <a:cs typeface="Verdana"/>
              </a:rPr>
              <a:t>Montgomery, C. (2014) Transnational and transcultural </a:t>
            </a:r>
            <a:r>
              <a:rPr lang="en-US" sz="1600" dirty="0" err="1">
                <a:latin typeface="Verdana"/>
                <a:cs typeface="Verdana"/>
              </a:rPr>
              <a:t>positionality</a:t>
            </a:r>
            <a:r>
              <a:rPr lang="en-US" sz="1600" dirty="0">
                <a:latin typeface="Verdana"/>
                <a:cs typeface="Verdana"/>
              </a:rPr>
              <a:t> in </a:t>
            </a:r>
            <a:r>
              <a:rPr lang="en-US" sz="1600" dirty="0" err="1">
                <a:latin typeface="Verdana"/>
                <a:cs typeface="Verdana"/>
              </a:rPr>
              <a:t>globalised</a:t>
            </a:r>
            <a:r>
              <a:rPr lang="en-US" sz="1600" dirty="0">
                <a:latin typeface="Verdana"/>
                <a:cs typeface="Verdana"/>
              </a:rPr>
              <a:t> higher education, Journal of Education for Teaching, </a:t>
            </a:r>
            <a:r>
              <a:rPr lang="en-US" sz="1600" i="1" dirty="0">
                <a:latin typeface="Verdana"/>
                <a:cs typeface="Verdana"/>
              </a:rPr>
              <a:t>40</a:t>
            </a:r>
            <a:r>
              <a:rPr lang="en-US" sz="1600" dirty="0">
                <a:latin typeface="Verdana"/>
                <a:cs typeface="Verdana"/>
              </a:rPr>
              <a:t>(3), 198-203.</a:t>
            </a:r>
          </a:p>
          <a:p>
            <a:pPr>
              <a:lnSpc>
                <a:spcPct val="140000"/>
              </a:lnSpc>
            </a:pPr>
            <a:r>
              <a:rPr lang="en-US" sz="1600" dirty="0">
                <a:latin typeface="Verdana"/>
                <a:cs typeface="Verdana"/>
              </a:rPr>
              <a:t> </a:t>
            </a:r>
            <a:r>
              <a:rPr lang="en-GB" sz="1600" dirty="0" err="1"/>
              <a:t>Pacetti</a:t>
            </a:r>
            <a:r>
              <a:rPr lang="en-GB" sz="1600" dirty="0"/>
              <a:t>, E. (2008). </a:t>
            </a:r>
            <a:r>
              <a:rPr lang="en-GB" sz="1600" i="1" dirty="0"/>
              <a:t>Improving the Quality of Education in Palestine through E-Learning and ICT: The Bottom-up Approach for a Sustainable Pedagogy</a:t>
            </a:r>
            <a:r>
              <a:rPr lang="en-GB" sz="1600" dirty="0"/>
              <a:t>. In: Knowledge Construction in E-learning Context: CSCL, ODL, ICT and SNA in Education, 1-2 September 2008, Cesena, Italy. Available from: http://</a:t>
            </a:r>
            <a:r>
              <a:rPr lang="en-GB" sz="1600" dirty="0" err="1"/>
              <a:t>ceur-ws.org</a:t>
            </a:r>
            <a:r>
              <a:rPr lang="en-GB" sz="1600" dirty="0"/>
              <a:t>/Vol-398/ (Last accessed: 8/6/2018).</a:t>
            </a:r>
            <a:endParaRPr lang="en-US" sz="1600" dirty="0">
              <a:latin typeface="Verdana"/>
              <a:cs typeface="Verdana"/>
            </a:endParaRPr>
          </a:p>
          <a:p>
            <a:pPr>
              <a:lnSpc>
                <a:spcPct val="140000"/>
              </a:lnSpc>
            </a:pPr>
            <a:r>
              <a:rPr lang="en-US" sz="1600" dirty="0" err="1">
                <a:latin typeface="Verdana"/>
                <a:cs typeface="Verdana"/>
              </a:rPr>
              <a:t>Pyvis</a:t>
            </a:r>
            <a:r>
              <a:rPr lang="en-US" sz="1600" dirty="0">
                <a:latin typeface="Verdana"/>
                <a:cs typeface="Verdana"/>
              </a:rPr>
              <a:t>, D. 2011. “The Need for Context-sensitive Measures of Educational Quality in Trans- national Higher Education.” Teaching in Higher Education </a:t>
            </a:r>
            <a:r>
              <a:rPr lang="en-US" sz="1600" i="1" dirty="0">
                <a:latin typeface="Verdana"/>
                <a:cs typeface="Verdana"/>
              </a:rPr>
              <a:t>16</a:t>
            </a:r>
            <a:r>
              <a:rPr lang="en-US" sz="1600" dirty="0">
                <a:latin typeface="Verdana"/>
                <a:cs typeface="Verdana"/>
              </a:rPr>
              <a:t>(6), 733–744. </a:t>
            </a:r>
          </a:p>
          <a:p>
            <a:r>
              <a:rPr lang="en-US" sz="1600" dirty="0"/>
              <a:t>Stock, I. (2016). </a:t>
            </a:r>
            <a:r>
              <a:rPr lang="en-US" sz="1600" dirty="0" err="1"/>
              <a:t>Trasnational</a:t>
            </a:r>
            <a:r>
              <a:rPr lang="en-US" sz="1600" dirty="0"/>
              <a:t> social fields in forced immobility: Relations of young Sub-Saharan African migrants in </a:t>
            </a:r>
          </a:p>
          <a:p>
            <a:r>
              <a:rPr lang="en-US" sz="1600" dirty="0"/>
              <a:t>Morocco with their families and friends. </a:t>
            </a:r>
            <a:r>
              <a:rPr lang="en-US" sz="1600" i="1" dirty="0"/>
              <a:t>Identities. Global Studies in Culture and Power</a:t>
            </a:r>
            <a:r>
              <a:rPr lang="en-US" sz="1600" dirty="0"/>
              <a:t>, </a:t>
            </a:r>
            <a:r>
              <a:rPr lang="en-US" sz="1600" i="1" dirty="0"/>
              <a:t>23</a:t>
            </a:r>
            <a:r>
              <a:rPr lang="en-US" sz="1600" dirty="0"/>
              <a:t>(4), 407–421.</a:t>
            </a:r>
          </a:p>
          <a:p>
            <a:endParaRPr lang="en-US" dirty="0"/>
          </a:p>
        </p:txBody>
      </p:sp>
      <p:sp>
        <p:nvSpPr>
          <p:cNvPr id="3" name="Subtitle 2"/>
          <p:cNvSpPr>
            <a:spLocks noGrp="1"/>
          </p:cNvSpPr>
          <p:nvPr>
            <p:ph type="subTitle" idx="1"/>
          </p:nvPr>
        </p:nvSpPr>
        <p:spPr/>
        <p:txBody>
          <a:bodyPr/>
          <a:lstStyle/>
          <a:p>
            <a:r>
              <a:rPr lang="en-US" dirty="0" smtClean="0"/>
              <a:t>References</a:t>
            </a:r>
            <a:endParaRPr lang="en-US" dirty="0"/>
          </a:p>
        </p:txBody>
      </p:sp>
    </p:spTree>
    <p:extLst>
      <p:ext uri="{BB962C8B-B14F-4D97-AF65-F5344CB8AC3E}">
        <p14:creationId xmlns:p14="http://schemas.microsoft.com/office/powerpoint/2010/main" val="3173413824"/>
      </p:ext>
    </p:extLst>
  </p:cSld>
  <p:clrMapOvr>
    <a:masterClrMapping/>
  </p:clrMapOvr>
  <p:timing>
    <p:tnLst>
      <p:par>
        <p:cTn id="1" dur="indefinite" restart="never" nodeType="tmRoot"/>
      </p:par>
    </p:tnLst>
  </p:timing>
</p:sld>
</file>

<file path=ppt/theme/theme1.xml><?xml version="1.0" encoding="utf-8"?>
<a:theme xmlns:a="http://schemas.openxmlformats.org/drawingml/2006/main" name="UoS Title 1">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D64202B7-D0FA-44D9-9909-DDFF8111F21C}"/>
    </a:ext>
  </a:extLst>
</a:theme>
</file>

<file path=ppt/theme/theme2.xml><?xml version="1.0" encoding="utf-8"?>
<a:theme xmlns:a="http://schemas.openxmlformats.org/drawingml/2006/main" name="UoS Title 1 Photography">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CF2A52BC-AB4D-448C-8D98-DF3AF4E163E1}"/>
    </a:ext>
  </a:extLst>
</a:theme>
</file>

<file path=ppt/theme/theme3.xml><?xml version="1.0" encoding="utf-8"?>
<a:theme xmlns:a="http://schemas.openxmlformats.org/drawingml/2006/main" name="UoS Title 2">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8E228498-5DE1-4DDC-AFD4-D42D0F5D7794}"/>
    </a:ext>
  </a:extLst>
</a:theme>
</file>

<file path=ppt/theme/theme4.xml><?xml version="1.0" encoding="utf-8"?>
<a:theme xmlns:a="http://schemas.openxmlformats.org/drawingml/2006/main" name="UoS Title 2 Photography">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3C79ECF0-6CC5-4BAC-816C-0A095970E9E1}"/>
    </a:ext>
  </a:extLst>
</a:theme>
</file>

<file path=ppt/theme/theme5.xml><?xml version="1.0" encoding="utf-8"?>
<a:theme xmlns:a="http://schemas.openxmlformats.org/drawingml/2006/main" name="Cobalt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294C94DA-1230-42E9-9F68-BE7A084D9CE3}"/>
    </a:ext>
  </a:extLst>
</a:theme>
</file>

<file path=ppt/theme/theme6.xml><?xml version="1.0" encoding="utf-8"?>
<a:theme xmlns:a="http://schemas.openxmlformats.org/drawingml/2006/main" name="Turquois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851A7CD1-E746-4D78-A807-E8ECFC4411D9}"/>
    </a:ext>
  </a:extLst>
</a:theme>
</file>

<file path=ppt/theme/theme7.xml><?xml version="1.0" encoding="utf-8"?>
<a:theme xmlns:a="http://schemas.openxmlformats.org/drawingml/2006/main" name="Orang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C729644C-C4D7-48A2-AB91-11884646E4F8}"/>
    </a:ext>
  </a:extLst>
</a:theme>
</file>

<file path=ppt/theme/theme8.xml><?xml version="1.0" encoding="utf-8"?>
<a:theme xmlns:a="http://schemas.openxmlformats.org/drawingml/2006/main" name="Blu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5A54AD74-E52F-40AC-A452-6C543D7D5177}"/>
    </a:ext>
  </a:extLst>
</a:theme>
</file>

<file path=ppt/theme/theme9.xml><?xml version="1.0" encoding="utf-8"?>
<a:theme xmlns:a="http://schemas.openxmlformats.org/drawingml/2006/main" name="Grap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7BC8D762-7DFA-4BC6-918C-273D95DB931E}"/>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UoS PowerPoint template - Standard (4)</Template>
  <TotalTime>825</TotalTime>
  <Words>1837</Words>
  <Application>Microsoft Office PowerPoint</Application>
  <PresentationFormat>On-screen Show (4:3)</PresentationFormat>
  <Paragraphs>193</Paragraphs>
  <Slides>25</Slides>
  <Notes>8</Notes>
  <HiddenSlides>0</HiddenSlides>
  <MMClips>0</MMClips>
  <ScaleCrop>false</ScaleCrop>
  <HeadingPairs>
    <vt:vector size="6" baseType="variant">
      <vt:variant>
        <vt:lpstr>Fonts Used</vt:lpstr>
      </vt:variant>
      <vt:variant>
        <vt:i4>6</vt:i4>
      </vt:variant>
      <vt:variant>
        <vt:lpstr>Theme</vt:lpstr>
      </vt:variant>
      <vt:variant>
        <vt:i4>9</vt:i4>
      </vt:variant>
      <vt:variant>
        <vt:lpstr>Slide Titles</vt:lpstr>
      </vt:variant>
      <vt:variant>
        <vt:i4>25</vt:i4>
      </vt:variant>
    </vt:vector>
  </HeadingPairs>
  <TitlesOfParts>
    <vt:vector size="40" baseType="lpstr">
      <vt:lpstr>ＭＳ Ｐゴシック</vt:lpstr>
      <vt:lpstr>Arial</vt:lpstr>
      <vt:lpstr>Calibri</vt:lpstr>
      <vt:lpstr>Georgia</vt:lpstr>
      <vt:lpstr>Verdana</vt:lpstr>
      <vt:lpstr>Wingdings</vt:lpstr>
      <vt:lpstr>UoS Title 1</vt:lpstr>
      <vt:lpstr>UoS Title 1 Photography</vt:lpstr>
      <vt:lpstr>UoS Title 2</vt:lpstr>
      <vt:lpstr>UoS Title 2 Photography</vt:lpstr>
      <vt:lpstr>Cobalt - UoS Content</vt:lpstr>
      <vt:lpstr>Turquoise - UoS Content</vt:lpstr>
      <vt:lpstr>Orange - UoS Content</vt:lpstr>
      <vt:lpstr>Blue - UoS Content</vt:lpstr>
      <vt:lpstr>Grape - UoS Content</vt:lpstr>
      <vt:lpstr>Teacher Education in a Context of Military Occupation and Siege:  The Power of Purpose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Sussex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Heather Stanley</dc:creator>
  <cp:lastModifiedBy>Heather Stanley</cp:lastModifiedBy>
  <cp:revision>81</cp:revision>
  <dcterms:created xsi:type="dcterms:W3CDTF">2016-06-09T09:36:01Z</dcterms:created>
  <dcterms:modified xsi:type="dcterms:W3CDTF">2019-12-17T11:15:01Z</dcterms:modified>
</cp:coreProperties>
</file>