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65" r:id="rId2"/>
    <p:sldId id="268" r:id="rId3"/>
    <p:sldId id="257" r:id="rId4"/>
    <p:sldId id="266" r:id="rId5"/>
    <p:sldId id="279" r:id="rId6"/>
    <p:sldId id="280" r:id="rId7"/>
    <p:sldId id="287" r:id="rId8"/>
    <p:sldId id="288" r:id="rId9"/>
    <p:sldId id="289" r:id="rId10"/>
    <p:sldId id="291" r:id="rId11"/>
    <p:sldId id="292" r:id="rId12"/>
    <p:sldId id="293" r:id="rId13"/>
    <p:sldId id="281" r:id="rId14"/>
    <p:sldId id="262" r:id="rId15"/>
    <p:sldId id="269" r:id="rId16"/>
    <p:sldId id="286" r:id="rId17"/>
    <p:sldId id="285" r:id="rId18"/>
    <p:sldId id="278" r:id="rId19"/>
    <p:sldId id="270" r:id="rId20"/>
    <p:sldId id="294" r:id="rId21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2" autoAdjust="0"/>
    <p:restoredTop sz="94660"/>
  </p:normalViewPr>
  <p:slideViewPr>
    <p:cSldViewPr>
      <p:cViewPr varScale="1">
        <p:scale>
          <a:sx n="110" d="100"/>
          <a:sy n="110" d="100"/>
        </p:scale>
        <p:origin x="168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AA1ECF-D126-4978-997B-ECF93C48406A}" type="datetimeFigureOut">
              <a:rPr lang="sv-SE" smtClean="0"/>
              <a:t>2016-03-16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5EA1BF-F416-4694-A436-77AAB20807C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79170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EA1BF-F416-4694-A436-77AAB20807CA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34402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ACF3D-6F0A-4FD4-92B0-88BBC8943434}" type="datetime1">
              <a:rPr lang="sv-SE" smtClean="0"/>
              <a:t>2016-03-16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92E1A-576F-4CC7-92D5-5D529D4D698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85413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100EF-3D10-4173-A5DB-69451307B80A}" type="datetime1">
              <a:rPr lang="sv-SE" smtClean="0"/>
              <a:t>2016-03-16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92E1A-576F-4CC7-92D5-5D529D4D698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94733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EA59B-84B1-4117-A25B-12F4A8274567}" type="datetime1">
              <a:rPr lang="sv-SE" smtClean="0"/>
              <a:t>2016-03-16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92E1A-576F-4CC7-92D5-5D529D4D698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980127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082EE-787A-4F85-B6E7-39D72DCCAF14}" type="datetime1">
              <a:rPr lang="sv-SE" smtClean="0"/>
              <a:t>2016-03-16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92E1A-576F-4CC7-92D5-5D529D4D698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2898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9F07C-7502-421B-AF04-528999FCD9AF}" type="datetime1">
              <a:rPr lang="sv-SE" smtClean="0"/>
              <a:t>2016-03-16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92E1A-576F-4CC7-92D5-5D529D4D698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79268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7858A-D540-4C9D-853B-F2B62DD1C34E}" type="datetime1">
              <a:rPr lang="sv-SE" smtClean="0"/>
              <a:t>2016-03-16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92E1A-576F-4CC7-92D5-5D529D4D698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92093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A9F4F-7EBE-425F-94C2-58C070779B13}" type="datetime1">
              <a:rPr lang="sv-SE" smtClean="0"/>
              <a:t>2016-03-16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92E1A-576F-4CC7-92D5-5D529D4D698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22814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88727-E393-4290-8319-22263F861B73}" type="datetime1">
              <a:rPr lang="sv-SE" smtClean="0"/>
              <a:t>2016-03-16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92E1A-576F-4CC7-92D5-5D529D4D698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79369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F6BFF-308E-4D10-80BD-56B0F9DB0278}" type="datetime1">
              <a:rPr lang="sv-SE" smtClean="0"/>
              <a:t>2016-03-16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92E1A-576F-4CC7-92D5-5D529D4D698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8473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4B29-7B01-4978-ACFD-A13599470385}" type="datetime1">
              <a:rPr lang="sv-SE" smtClean="0"/>
              <a:t>2016-03-16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92E1A-576F-4CC7-92D5-5D529D4D698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9181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48368-C975-4E68-8269-380AF2EEADDF}" type="datetime1">
              <a:rPr lang="sv-SE" smtClean="0"/>
              <a:t>2016-03-16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92E1A-576F-4CC7-92D5-5D529D4D698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20197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325684-BF5F-440D-A36A-0372869682C0}" type="datetime1">
              <a:rPr lang="sv-SE" smtClean="0"/>
              <a:t>2016-03-16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92E1A-576F-4CC7-92D5-5D529D4D698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96439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maria.ronnlund@umu.se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umea-primo.hosted.exlibrisgroup.com/primo_library/libweb/action/display.do?tabs=locationsTab&amp;ct=display&amp;fn=search&amp;doc=UMUB_ALEPH000267560&amp;indx=1&amp;recIds=UMUB_ALEPH000267560&amp;recIdxs=0&amp;elementId=0&amp;renderMode=poppedOut&amp;displayMode=full&amp;frbrVersion=&amp;vl(3695320UI0)=creator&amp;&amp;vl(9846455UI4)=books&amp;vl(2951203UI3)=00&amp;dscnt=0&amp;vl(1UIStartWith0)=contains&amp;vl(1UIStartWith2)=contains&amp;mode=Advanced&amp;vid=UmUB&amp;vl(2951205UI3)=1996&amp;vl(boolOperator1)=AND&amp;tab=default_tab_umub&amp;vl(freeText1)=&amp;vl(2951204UI3)=00&amp;vl(3695323UI1)=any&amp;vl(2951200UI3)=00&amp;dstmp=1457944425303&amp;frbg=&amp;vl(29607847UI2)=any&amp;vl(1UIStartWith1)=contains&amp;vl(2951201UI3)=00&amp;vl(3695889UI5)=eng&amp;srt=rank&amp;vl(boolOperator0)=AND&amp;Submit=S%C3%B6k&amp;vl(freeText2)=&amp;vl(boolOperator2)=AND&amp;vl(2951202UI3)=1996&amp;vl(freeText0)=castells&amp;dum=tru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9218" name="Picture 2" descr="C:\Users\marron\Desktop\Bolder till PP\IMG_159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760" y="0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ruta 3"/>
          <p:cNvSpPr txBox="1"/>
          <p:nvPr/>
        </p:nvSpPr>
        <p:spPr>
          <a:xfrm>
            <a:off x="30197" y="1299428"/>
            <a:ext cx="7920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4800" dirty="0" smtClean="0"/>
              <a:t>Space, </a:t>
            </a:r>
            <a:r>
              <a:rPr lang="sv-SE" sz="4800" dirty="0"/>
              <a:t>P</a:t>
            </a:r>
            <a:r>
              <a:rPr lang="sv-SE" sz="4800" dirty="0" smtClean="0"/>
              <a:t>lace and </a:t>
            </a:r>
            <a:r>
              <a:rPr lang="sv-SE" sz="4800" dirty="0" err="1" smtClean="0"/>
              <a:t>Education</a:t>
            </a:r>
            <a:endParaRPr lang="sv-SE" sz="4800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92E1A-576F-4CC7-92D5-5D529D4D6984}" type="slidenum">
              <a:rPr lang="sv-SE" smtClean="0"/>
              <a:t>1</a:t>
            </a:fld>
            <a:endParaRPr lang="sv-SE"/>
          </a:p>
        </p:txBody>
      </p:sp>
      <p:sp>
        <p:nvSpPr>
          <p:cNvPr id="6" name="textruta 5"/>
          <p:cNvSpPr txBox="1"/>
          <p:nvPr/>
        </p:nvSpPr>
        <p:spPr>
          <a:xfrm>
            <a:off x="107504" y="5499243"/>
            <a:ext cx="7056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dirty="0" smtClean="0"/>
              <a:t>Maria Rönnlund, </a:t>
            </a:r>
            <a:r>
              <a:rPr lang="sv-SE" sz="2000" dirty="0" err="1" smtClean="0"/>
              <a:t>Applied</a:t>
            </a:r>
            <a:r>
              <a:rPr lang="sv-SE" sz="2000" dirty="0" smtClean="0"/>
              <a:t> </a:t>
            </a:r>
            <a:r>
              <a:rPr lang="sv-SE" sz="2000" dirty="0" err="1" smtClean="0"/>
              <a:t>Educational</a:t>
            </a:r>
            <a:r>
              <a:rPr lang="sv-SE" sz="2000" dirty="0" smtClean="0"/>
              <a:t> Sciences, Umeå </a:t>
            </a:r>
            <a:r>
              <a:rPr lang="sv-SE" sz="2000" dirty="0" err="1" smtClean="0"/>
              <a:t>university</a:t>
            </a:r>
            <a:endParaRPr lang="sv-SE" sz="2000" dirty="0" smtClean="0"/>
          </a:p>
          <a:p>
            <a:r>
              <a:rPr lang="sv-SE" sz="2000" dirty="0" smtClean="0">
                <a:hlinkClick r:id="rId4"/>
              </a:rPr>
              <a:t>maria.ronnlund@umu.se</a:t>
            </a:r>
            <a:endParaRPr lang="sv-SE" sz="2000" dirty="0" smtClean="0"/>
          </a:p>
          <a:p>
            <a:r>
              <a:rPr lang="sv-SE" sz="2000" dirty="0" smtClean="0"/>
              <a:t>Joint </a:t>
            </a:r>
            <a:r>
              <a:rPr lang="sv-SE" sz="2000" dirty="0" err="1" smtClean="0"/>
              <a:t>seminar</a:t>
            </a:r>
            <a:r>
              <a:rPr lang="sv-SE" sz="2000" dirty="0" smtClean="0"/>
              <a:t> </a:t>
            </a:r>
            <a:r>
              <a:rPr lang="sv-SE" sz="2000" dirty="0" err="1" smtClean="0"/>
              <a:t>week</a:t>
            </a:r>
            <a:r>
              <a:rPr lang="sv-SE" sz="2000" dirty="0" smtClean="0"/>
              <a:t>, University </a:t>
            </a:r>
            <a:r>
              <a:rPr lang="sv-SE" sz="2000" dirty="0" err="1" smtClean="0"/>
              <a:t>of</a:t>
            </a:r>
            <a:r>
              <a:rPr lang="sv-SE" sz="2000" dirty="0" smtClean="0"/>
              <a:t> Sussex, 14-17 </a:t>
            </a:r>
            <a:r>
              <a:rPr lang="sv-SE" sz="2000" dirty="0" err="1" smtClean="0"/>
              <a:t>March</a:t>
            </a:r>
            <a:r>
              <a:rPr lang="sv-SE" sz="2000" dirty="0" smtClean="0"/>
              <a:t> 2016</a:t>
            </a:r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3429671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sv-SE" dirty="0" smtClean="0"/>
              <a:t>The spatial </a:t>
            </a:r>
            <a:r>
              <a:rPr lang="sv-SE" dirty="0" err="1" smtClean="0"/>
              <a:t>turn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813995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dirty="0" smtClean="0"/>
              <a:t>     </a:t>
            </a:r>
            <a:r>
              <a:rPr lang="en-US" sz="4200" dirty="0" smtClean="0"/>
              <a:t>Space</a:t>
            </a:r>
            <a:r>
              <a:rPr lang="en-US" sz="4200" dirty="0"/>
              <a:t>, place, </a:t>
            </a:r>
            <a:r>
              <a:rPr lang="en-US" sz="4200" dirty="0" smtClean="0"/>
              <a:t>materiality, </a:t>
            </a:r>
            <a:r>
              <a:rPr lang="sv-SE" sz="4200" dirty="0" smtClean="0"/>
              <a:t>material </a:t>
            </a:r>
            <a:r>
              <a:rPr lang="sv-SE" sz="4200" dirty="0" err="1"/>
              <a:t>cultures</a:t>
            </a:r>
            <a:r>
              <a:rPr lang="sv-SE" sz="4200" dirty="0"/>
              <a:t> </a:t>
            </a:r>
            <a:r>
              <a:rPr lang="sv-SE" sz="4200" dirty="0" smtClean="0"/>
              <a:t>…</a:t>
            </a:r>
            <a:endParaRPr lang="en-US" sz="4200" dirty="0" smtClean="0"/>
          </a:p>
          <a:p>
            <a:pPr marL="0" indent="0">
              <a:buNone/>
            </a:pPr>
            <a:r>
              <a:rPr lang="en-US" sz="4200" dirty="0" smtClean="0"/>
              <a:t>    “Critical Geographies”</a:t>
            </a:r>
          </a:p>
          <a:p>
            <a:pPr marL="0" indent="0">
              <a:buNone/>
            </a:pPr>
            <a:r>
              <a:rPr lang="en-US" sz="4200" dirty="0" smtClean="0"/>
              <a:t>     “From </a:t>
            </a:r>
            <a:r>
              <a:rPr lang="en-US" sz="4200" dirty="0"/>
              <a:t>design to practice in school environments</a:t>
            </a:r>
            <a:r>
              <a:rPr lang="en-US" sz="4200" dirty="0" smtClean="0"/>
              <a:t>”</a:t>
            </a:r>
          </a:p>
          <a:p>
            <a:pPr marL="0" indent="0">
              <a:buNone/>
            </a:pPr>
            <a:r>
              <a:rPr lang="en-US" sz="4200" dirty="0"/>
              <a:t> </a:t>
            </a:r>
            <a:r>
              <a:rPr lang="en-US" sz="4200" dirty="0" smtClean="0"/>
              <a:t>    “Space for learning”</a:t>
            </a:r>
          </a:p>
          <a:p>
            <a:pPr marL="0" indent="0">
              <a:buNone/>
            </a:pPr>
            <a:r>
              <a:rPr lang="en-US" sz="4200" dirty="0"/>
              <a:t> </a:t>
            </a:r>
            <a:r>
              <a:rPr lang="en-US" sz="4200" dirty="0" smtClean="0"/>
              <a:t>     Globalization …</a:t>
            </a:r>
          </a:p>
          <a:p>
            <a:pPr marL="0" indent="0">
              <a:buNone/>
            </a:pPr>
            <a:r>
              <a:rPr lang="sv-SE" dirty="0" smtClean="0"/>
              <a:t> </a:t>
            </a:r>
          </a:p>
          <a:p>
            <a:endParaRPr lang="sv-SE" dirty="0"/>
          </a:p>
          <a:p>
            <a:endParaRPr lang="sv-SE" dirty="0" smtClean="0"/>
          </a:p>
          <a:p>
            <a:endParaRPr lang="sv-SE" dirty="0"/>
          </a:p>
          <a:p>
            <a:endParaRPr lang="sv-SE" dirty="0" smtClean="0"/>
          </a:p>
          <a:p>
            <a:endParaRPr lang="sv-SE" dirty="0"/>
          </a:p>
          <a:p>
            <a:endParaRPr lang="sv-SE" dirty="0" smtClean="0"/>
          </a:p>
          <a:p>
            <a:endParaRPr lang="sv-SE" dirty="0" smtClean="0"/>
          </a:p>
          <a:p>
            <a:pPr marL="0" indent="0">
              <a:buNone/>
            </a:pPr>
            <a:r>
              <a:rPr lang="sv-SE" sz="2200" dirty="0" smtClean="0"/>
              <a:t>                                                           </a:t>
            </a:r>
          </a:p>
          <a:p>
            <a:pPr marL="0" indent="0">
              <a:buNone/>
            </a:pPr>
            <a:r>
              <a:rPr lang="sv-SE" sz="2200" dirty="0"/>
              <a:t>	</a:t>
            </a:r>
            <a:r>
              <a:rPr lang="sv-SE" sz="2200" dirty="0" smtClean="0"/>
              <a:t>		</a:t>
            </a:r>
          </a:p>
          <a:p>
            <a:pPr marL="0" indent="0">
              <a:buNone/>
            </a:pPr>
            <a:endParaRPr lang="sv-SE" sz="2200" dirty="0"/>
          </a:p>
          <a:p>
            <a:pPr marL="0" indent="0">
              <a:buNone/>
            </a:pPr>
            <a:endParaRPr lang="sv-SE" sz="2200" dirty="0" smtClean="0"/>
          </a:p>
          <a:p>
            <a:pPr marL="0" indent="0">
              <a:buNone/>
            </a:pPr>
            <a:endParaRPr lang="sv-SE" sz="2200" dirty="0"/>
          </a:p>
          <a:p>
            <a:pPr marL="0" indent="0">
              <a:buNone/>
            </a:pPr>
            <a:r>
              <a:rPr lang="sv-SE" sz="2200" dirty="0" smtClean="0"/>
              <a:t>					                 Aurora </a:t>
            </a:r>
            <a:r>
              <a:rPr lang="sv-SE" sz="2200" dirty="0"/>
              <a:t>Borealis</a:t>
            </a:r>
          </a:p>
          <a:p>
            <a:endParaRPr lang="sv-SE" dirty="0"/>
          </a:p>
          <a:p>
            <a:endParaRPr lang="sv-SE" dirty="0" smtClean="0"/>
          </a:p>
          <a:p>
            <a:endParaRPr lang="sv-SE" dirty="0"/>
          </a:p>
          <a:p>
            <a:endParaRPr lang="sv-SE" dirty="0" smtClean="0"/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1027" name="Picture 3" descr="C:\Users\marron\AppData\Local\Microsoft\Windows\Temporary Internet Files\Content.IE5\3TKSLRQJ\aurora-731456_19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199358"/>
            <a:ext cx="4746140" cy="3166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92E1A-576F-4CC7-92D5-5D529D4D6984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27015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marron\Desktop\Bolder till PP\school-class-401519_19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505"/>
            <a:ext cx="4915562" cy="3509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marron\Desktop\Bolder till PP\IMG_158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6802" y="3545632"/>
            <a:ext cx="4434741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ruta 1"/>
          <p:cNvSpPr txBox="1"/>
          <p:nvPr/>
        </p:nvSpPr>
        <p:spPr>
          <a:xfrm>
            <a:off x="5292080" y="404664"/>
            <a:ext cx="22322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200" dirty="0" err="1" smtClean="0"/>
              <a:t>Educational</a:t>
            </a:r>
            <a:r>
              <a:rPr lang="sv-SE" sz="3200" dirty="0" smtClean="0"/>
              <a:t> </a:t>
            </a:r>
            <a:r>
              <a:rPr lang="sv-SE" sz="3200" dirty="0" err="1" smtClean="0"/>
              <a:t>spaces</a:t>
            </a:r>
            <a:r>
              <a:rPr lang="sv-SE" sz="3200" dirty="0" smtClean="0"/>
              <a:t> </a:t>
            </a:r>
            <a:endParaRPr lang="sv-SE" sz="3200" dirty="0"/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92E1A-576F-4CC7-92D5-5D529D4D6984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50261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	</a:t>
            </a:r>
            <a:r>
              <a:rPr lang="en-US" sz="2400" b="1" dirty="0" smtClean="0"/>
              <a:t>space </a:t>
            </a:r>
            <a:r>
              <a:rPr lang="en-US" sz="2400" b="1" dirty="0"/>
              <a:t>as </a:t>
            </a:r>
            <a:r>
              <a:rPr lang="en-US" sz="2400" b="1" dirty="0" smtClean="0"/>
              <a:t>location </a:t>
            </a:r>
          </a:p>
          <a:p>
            <a:pPr marL="0" indent="0">
              <a:buNone/>
            </a:pPr>
            <a:r>
              <a:rPr lang="en-US" sz="2400" b="1" dirty="0" smtClean="0"/>
              <a:t>	space </a:t>
            </a:r>
            <a:r>
              <a:rPr lang="en-US" sz="2400" b="1" dirty="0"/>
              <a:t>as object of study </a:t>
            </a:r>
          </a:p>
          <a:p>
            <a:pPr marL="0" indent="0">
              <a:buNone/>
            </a:pPr>
            <a:r>
              <a:rPr lang="en-US" sz="2400" b="1" dirty="0" smtClean="0"/>
              <a:t>	space </a:t>
            </a:r>
            <a:r>
              <a:rPr lang="en-US" sz="2400" b="1" dirty="0"/>
              <a:t>as part of the </a:t>
            </a:r>
            <a:r>
              <a:rPr lang="en-US" sz="2400" b="1" dirty="0" smtClean="0"/>
              <a:t>analysis</a:t>
            </a:r>
            <a:endParaRPr lang="sv-SE" sz="2400" dirty="0"/>
          </a:p>
          <a:p>
            <a:pPr marL="0" indent="0">
              <a:buNone/>
            </a:pPr>
            <a:endParaRPr lang="sv-SE" sz="2400" dirty="0"/>
          </a:p>
          <a:p>
            <a:pPr marL="0" indent="0">
              <a:buNone/>
            </a:pPr>
            <a:r>
              <a:rPr lang="sv-SE" sz="2400" dirty="0" smtClean="0"/>
              <a:t>	</a:t>
            </a:r>
          </a:p>
          <a:p>
            <a:pPr marL="0" indent="0">
              <a:buNone/>
            </a:pPr>
            <a:endParaRPr lang="sv-SE" sz="2400" dirty="0"/>
          </a:p>
          <a:p>
            <a:pPr marL="0" indent="0">
              <a:buNone/>
            </a:pPr>
            <a:r>
              <a:rPr lang="sv-SE" sz="2400" dirty="0" smtClean="0"/>
              <a:t>	”</a:t>
            </a:r>
            <a:r>
              <a:rPr lang="sv-SE" sz="2400" dirty="0" err="1" smtClean="0"/>
              <a:t>histories</a:t>
            </a:r>
            <a:r>
              <a:rPr lang="sv-SE" sz="2400" dirty="0" smtClean="0"/>
              <a:t> </a:t>
            </a:r>
            <a:r>
              <a:rPr lang="sv-SE" sz="2400" dirty="0" err="1" smtClean="0"/>
              <a:t>of</a:t>
            </a:r>
            <a:r>
              <a:rPr lang="sv-SE" sz="2400" dirty="0" smtClean="0"/>
              <a:t> </a:t>
            </a:r>
            <a:r>
              <a:rPr lang="sv-SE" sz="2400" dirty="0" err="1" smtClean="0"/>
              <a:t>spaces</a:t>
            </a:r>
            <a:r>
              <a:rPr lang="sv-SE" sz="2400" dirty="0" smtClean="0"/>
              <a:t>”</a:t>
            </a:r>
            <a:endParaRPr lang="sv-SE" sz="2400" dirty="0"/>
          </a:p>
          <a:p>
            <a:pPr marL="0" indent="0">
              <a:buNone/>
            </a:pPr>
            <a:r>
              <a:rPr lang="sv-SE" sz="2400" dirty="0" smtClean="0"/>
              <a:t>	”spatial </a:t>
            </a:r>
            <a:r>
              <a:rPr lang="sv-SE" sz="2400" dirty="0" err="1" smtClean="0"/>
              <a:t>histories</a:t>
            </a:r>
            <a:r>
              <a:rPr lang="sv-SE" sz="2400" dirty="0" smtClean="0"/>
              <a:t>”          (Elden 2004:194)</a:t>
            </a:r>
            <a:endParaRPr lang="sv-SE" sz="2400" dirty="0"/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92E1A-576F-4CC7-92D5-5D529D4D6984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51852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539552" y="404664"/>
            <a:ext cx="59674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Educational effects of the neoliberalist agenda</a:t>
            </a:r>
            <a:endParaRPr lang="sv-SE" sz="2400" dirty="0"/>
          </a:p>
        </p:txBody>
      </p:sp>
      <p:pic>
        <p:nvPicPr>
          <p:cNvPr id="3" name="Picture 3" descr="G:\Undervisning\Forskarutbildning\Sussex\Bilder till PP\university-105709_12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581" y="1196752"/>
            <a:ext cx="7776864" cy="4958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92E1A-576F-4CC7-92D5-5D529D4D6984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45169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4800289" y="5877272"/>
            <a:ext cx="39538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globalization of education</a:t>
            </a:r>
            <a:endParaRPr lang="sv-SE" sz="2400" dirty="0"/>
          </a:p>
        </p:txBody>
      </p:sp>
      <p:pic>
        <p:nvPicPr>
          <p:cNvPr id="3" name="Picture 2" descr="G:\Undervisning\Forskarutbildning\Sussex\Bilder till PP\university-686150_19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053" y="548680"/>
            <a:ext cx="8274634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92E1A-576F-4CC7-92D5-5D529D4D6984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724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G:\Skolgårdsprojektet\Skolgården som pedagogiskt och socialt rum\Frankrike\Bilder\Strasbourg\Ecole Schwilgue\IMG_207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32656"/>
            <a:ext cx="6696744" cy="4949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ruta 2"/>
          <p:cNvSpPr txBox="1"/>
          <p:nvPr/>
        </p:nvSpPr>
        <p:spPr>
          <a:xfrm>
            <a:off x="611560" y="5747175"/>
            <a:ext cx="4392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Space, materiality</a:t>
            </a:r>
            <a:r>
              <a:rPr lang="en-US" sz="2400" dirty="0" smtClean="0"/>
              <a:t>, education</a:t>
            </a:r>
            <a:endParaRPr lang="sv-SE" sz="2400" dirty="0"/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92E1A-576F-4CC7-92D5-5D529D4D6984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48175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marron\Desktop\Bolder till PP\senior-middle-school-993886_19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76672"/>
            <a:ext cx="4655577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5" descr="G:\Undervisning\Forskarutbildning\Sussex\Bilder till PP\classroom-246907_19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79" y="16968"/>
            <a:ext cx="9144000" cy="796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latshållare för bild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92E1A-576F-4CC7-92D5-5D529D4D6984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42761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G:\Undervisning\Forskarutbildning\Sussex\Bilder till PP\library-684403_12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latshållare för bild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92E1A-576F-4CC7-92D5-5D529D4D6984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31697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G:\Undervisning\Forskarutbildning\Sussex\Bilder till PP\office-463284_19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78091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latshållare för bild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92E1A-576F-4CC7-92D5-5D529D4D6984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93356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:\Undervisning\Forskarutbildning\Sussex\Bilder till PP\class-377117_19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28787"/>
            <a:ext cx="8640960" cy="3572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G:\Undervisning\Forskarutbildning\Sussex\Bilder till PP\lecture-385357_19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latshållare för bild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92E1A-576F-4CC7-92D5-5D529D4D6984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55642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marron\Desktop\Bolder till PP\child-433877_1280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latshållare för bild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92E1A-576F-4CC7-92D5-5D529D4D6984}" type="slidenum">
              <a:rPr lang="sv-SE" smtClean="0"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6132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15766" y="5157991"/>
            <a:ext cx="282615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dentity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subjectivity, </a:t>
            </a:r>
          </a:p>
          <a:p>
            <a:r>
              <a:rPr lang="en-US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citizenship </a:t>
            </a:r>
            <a:endParaRPr lang="sv-SE" sz="2400" dirty="0"/>
          </a:p>
        </p:txBody>
      </p:sp>
      <p:pic>
        <p:nvPicPr>
          <p:cNvPr id="3" name="Picture 4" descr="G:\Undervisning\Forskarutbildning\Sussex\Bilder till PP\birger-kollmeier-910261_19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457982"/>
            <a:ext cx="4827663" cy="3400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marron\Desktop\fler bilder\girl-80327_19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9" y="0"/>
            <a:ext cx="5628118" cy="4221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92E1A-576F-4CC7-92D5-5D529D4D6984}" type="slidenum">
              <a:rPr lang="sv-SE" smtClean="0"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70109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251520" y="116632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   Space as absolute</a:t>
            </a:r>
          </a:p>
          <a:p>
            <a:pPr marL="0" indent="0">
              <a:buNone/>
            </a:pPr>
            <a:r>
              <a:rPr lang="en-US" dirty="0" smtClean="0"/>
              <a:t>   Space as relative</a:t>
            </a:r>
          </a:p>
          <a:p>
            <a:pPr marL="0" indent="0">
              <a:buNone/>
            </a:pPr>
            <a:r>
              <a:rPr lang="en-US" dirty="0" smtClean="0"/>
              <a:t>   Space as relational          (Harvey 2001, 2006)</a:t>
            </a:r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4" name="Picture 2" descr="C:\Users\marron\Desktop\fler bilder\language-lab-181083_19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9437" y="2060848"/>
            <a:ext cx="6048671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latshållare för bild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92E1A-576F-4CC7-92D5-5D529D4D6984}" type="slidenum">
              <a:rPr lang="sv-SE" smtClean="0"/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15996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v-SE" sz="3600" dirty="0" smtClean="0"/>
              <a:t>Research design – spatial dimensions </a:t>
            </a:r>
            <a:endParaRPr lang="sv-SE" sz="360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92500" lnSpcReduction="200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perceived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conceived </a:t>
            </a:r>
            <a:r>
              <a:rPr lang="en-US" dirty="0" smtClean="0"/>
              <a:t> </a:t>
            </a:r>
          </a:p>
          <a:p>
            <a:r>
              <a:rPr lang="en-US" dirty="0" smtClean="0"/>
              <a:t>the </a:t>
            </a:r>
            <a:r>
              <a:rPr lang="en-US" dirty="0"/>
              <a:t>lived </a:t>
            </a:r>
            <a:r>
              <a:rPr lang="en-US" dirty="0" smtClean="0"/>
              <a:t>space   (Henri Lefebvre, 1991)  </a:t>
            </a:r>
          </a:p>
          <a:p>
            <a:endParaRPr lang="en-US" dirty="0" smtClean="0"/>
          </a:p>
        </p:txBody>
      </p:sp>
      <p:pic>
        <p:nvPicPr>
          <p:cNvPr id="4098" name="Picture 2" descr="G:\Undervisning\Forskarutbildning\Sussex\Bilder till PP\home-595966_19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3430" y="1196753"/>
            <a:ext cx="6278507" cy="3528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92E1A-576F-4CC7-92D5-5D529D4D6984}" type="slidenum">
              <a:rPr lang="sv-SE" smtClean="0"/>
              <a:t>15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84450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tshållare för innehåll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764" y="1600200"/>
            <a:ext cx="3394472" cy="4525963"/>
          </a:xfrm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117"/>
            <a:ext cx="9144000" cy="6858000"/>
          </a:xfrm>
          <a:prstGeom prst="rect">
            <a:avLst/>
          </a:prstGeom>
        </p:spPr>
      </p:pic>
      <p:sp>
        <p:nvSpPr>
          <p:cNvPr id="2" name="Platshållare för bild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92E1A-576F-4CC7-92D5-5D529D4D6984}" type="slidenum">
              <a:rPr lang="sv-SE" smtClean="0"/>
              <a:t>16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67070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G:\Undervisning\Forskarutbildning\Sussex\Bilder till PP\work-1001043_19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48880"/>
            <a:ext cx="6012160" cy="450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G:\Undervisning\Forskarutbildning\Sussex\Bilder till PP\academic-21674_19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2000" y="-2662238"/>
            <a:ext cx="18288000" cy="12182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latshållare för bild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92E1A-576F-4CC7-92D5-5D529D4D6984}" type="slidenum">
              <a:rPr lang="sv-SE" smtClean="0"/>
              <a:t>17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223142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G:\Undervisning\Forskarutbildning\Sussex\Bilder till PP\energy-hog-704502_19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" y="0"/>
            <a:ext cx="914319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latshållare för bild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92E1A-576F-4CC7-92D5-5D529D4D6984}" type="slidenum">
              <a:rPr lang="sv-SE" smtClean="0"/>
              <a:t>18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551027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sv-SE" dirty="0" smtClean="0"/>
              <a:t>   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251520" y="188640"/>
            <a:ext cx="8712968" cy="46805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Research design – What would a spatial perspective/-s implicate for </a:t>
            </a:r>
            <a:r>
              <a:rPr lang="en-US" sz="2400" smtClean="0"/>
              <a:t>research questions, materials and methods? </a:t>
            </a:r>
            <a:r>
              <a:rPr lang="en-US" sz="2400" dirty="0" smtClean="0"/>
              <a:t>Pick </a:t>
            </a:r>
            <a:r>
              <a:rPr lang="en-US" sz="2400" dirty="0"/>
              <a:t>one </a:t>
            </a:r>
            <a:r>
              <a:rPr lang="en-US" sz="2400" dirty="0" smtClean="0"/>
              <a:t>or several of </a:t>
            </a:r>
            <a:r>
              <a:rPr lang="en-US" sz="2400" dirty="0"/>
              <a:t>the projects in the group and discuss </a:t>
            </a:r>
            <a:r>
              <a:rPr lang="en-US" sz="2400" dirty="0" smtClean="0"/>
              <a:t>it/them:   </a:t>
            </a:r>
          </a:p>
          <a:p>
            <a:pPr lvl="0"/>
            <a:r>
              <a:rPr lang="en-US" sz="2000" dirty="0"/>
              <a:t>Is there a spatial perspective in the study? If yes, in what way? </a:t>
            </a:r>
            <a:r>
              <a:rPr lang="en-US" sz="2000" dirty="0" smtClean="0"/>
              <a:t>If </a:t>
            </a:r>
            <a:r>
              <a:rPr lang="en-US" sz="2000" dirty="0"/>
              <a:t>no, discuss the advantages and disadvantages of adding a spatial perspective to the study… </a:t>
            </a:r>
            <a:endParaRPr lang="sv-SE" sz="2000" dirty="0"/>
          </a:p>
          <a:p>
            <a:pPr lvl="0"/>
            <a:r>
              <a:rPr lang="en-US" sz="2000" dirty="0"/>
              <a:t>Would it be possible to cover different spatial dimensions (like Lefebvre advocates)? </a:t>
            </a:r>
            <a:endParaRPr lang="sv-SE" sz="2000" dirty="0"/>
          </a:p>
          <a:p>
            <a:pPr lvl="0"/>
            <a:r>
              <a:rPr lang="en-US" sz="2000" dirty="0"/>
              <a:t>What research question/-</a:t>
            </a:r>
            <a:r>
              <a:rPr lang="en-US" sz="2000" dirty="0" smtClean="0"/>
              <a:t>s and </a:t>
            </a:r>
            <a:r>
              <a:rPr lang="en-US" sz="2000" dirty="0"/>
              <a:t>what kind </a:t>
            </a:r>
            <a:r>
              <a:rPr lang="en-US" sz="2000" dirty="0" smtClean="0"/>
              <a:t>of data/material </a:t>
            </a:r>
            <a:r>
              <a:rPr lang="en-US" sz="2000" dirty="0"/>
              <a:t>would you need to include/add in order to bring </a:t>
            </a:r>
            <a:r>
              <a:rPr lang="en-US" sz="2000" dirty="0" smtClean="0"/>
              <a:t>in</a:t>
            </a:r>
          </a:p>
          <a:p>
            <a:pPr marL="0" lv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a spatial </a:t>
            </a:r>
            <a:r>
              <a:rPr lang="en-US" sz="2000" dirty="0"/>
              <a:t>perspective to the </a:t>
            </a:r>
            <a:endParaRPr lang="en-US" sz="2000" dirty="0" smtClean="0"/>
          </a:p>
          <a:p>
            <a:pPr marL="0" lv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study</a:t>
            </a:r>
            <a:r>
              <a:rPr lang="en-US" sz="2000" dirty="0"/>
              <a:t>?  </a:t>
            </a:r>
            <a:endParaRPr lang="sv-SE" sz="2000" dirty="0"/>
          </a:p>
          <a:p>
            <a:endParaRPr lang="sv-SE" sz="2000" dirty="0"/>
          </a:p>
          <a:p>
            <a:endParaRPr lang="sv-SE" dirty="0"/>
          </a:p>
        </p:txBody>
      </p:sp>
      <p:pic>
        <p:nvPicPr>
          <p:cNvPr id="5" name="Picture 2" descr="G:\Undervisning\Forskarutbildning\Sussex\Bilder till PP\students-395568_19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1206" y="3186653"/>
            <a:ext cx="4716016" cy="3537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92E1A-576F-4CC7-92D5-5D529D4D6984}" type="slidenum">
              <a:rPr lang="sv-SE" smtClean="0"/>
              <a:t>19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735945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sv-SE" dirty="0" err="1"/>
              <a:t>R</a:t>
            </a:r>
            <a:r>
              <a:rPr lang="sv-SE" dirty="0" err="1" smtClean="0"/>
              <a:t>eferences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endParaRPr lang="sv-SE" sz="5500" dirty="0"/>
          </a:p>
          <a:p>
            <a:pPr marL="0" indent="0">
              <a:buNone/>
            </a:pPr>
            <a:r>
              <a:rPr lang="en-US" sz="5500" dirty="0" smtClean="0"/>
              <a:t>Castells, M (1996) </a:t>
            </a:r>
            <a:r>
              <a:rPr lang="en-US" sz="5500" i="1" dirty="0" smtClean="0"/>
              <a:t>The information age; economy, society and culture. </a:t>
            </a:r>
            <a:r>
              <a:rPr lang="sv-SE" sz="5500" dirty="0" smtClean="0"/>
              <a:t>Malden</a:t>
            </a:r>
            <a:r>
              <a:rPr lang="sv-SE" sz="5500" dirty="0"/>
              <a:t>, </a:t>
            </a:r>
            <a:r>
              <a:rPr lang="sv-SE" sz="5500" dirty="0" err="1" smtClean="0"/>
              <a:t>Mass</a:t>
            </a:r>
            <a:r>
              <a:rPr lang="sv-SE" sz="5500" dirty="0" smtClean="0"/>
              <a:t>: Blackwell</a:t>
            </a:r>
            <a:r>
              <a:rPr lang="en-US" sz="5500" dirty="0" smtClean="0"/>
              <a:t> </a:t>
            </a:r>
            <a:r>
              <a:rPr lang="en-US" sz="5500" dirty="0" smtClean="0">
                <a:hlinkClick r:id="rId2"/>
              </a:rPr>
              <a:t> </a:t>
            </a:r>
            <a:endParaRPr lang="en-US" sz="5500" dirty="0" smtClean="0"/>
          </a:p>
          <a:p>
            <a:pPr marL="0" indent="0">
              <a:buNone/>
            </a:pPr>
            <a:r>
              <a:rPr lang="en-US" sz="5500" dirty="0" smtClean="0"/>
              <a:t>Elden, S </a:t>
            </a:r>
            <a:r>
              <a:rPr lang="en-US" sz="5500" dirty="0"/>
              <a:t>(</a:t>
            </a:r>
            <a:r>
              <a:rPr lang="en-US" sz="5500" dirty="0" smtClean="0"/>
              <a:t>2004). </a:t>
            </a:r>
            <a:r>
              <a:rPr lang="en-US" sz="5500" i="1" dirty="0" smtClean="0"/>
              <a:t>Understanding </a:t>
            </a:r>
            <a:r>
              <a:rPr lang="en-US" sz="5500" i="1" dirty="0"/>
              <a:t>Henri Lefebvre. Theory and the </a:t>
            </a:r>
            <a:r>
              <a:rPr lang="en-US" sz="5500" i="1" dirty="0" smtClean="0"/>
              <a:t>	Possible</a:t>
            </a:r>
            <a:r>
              <a:rPr lang="en-US" sz="5500" dirty="0"/>
              <a:t>. </a:t>
            </a:r>
            <a:r>
              <a:rPr lang="sv-SE" sz="5500" dirty="0"/>
              <a:t>London: </a:t>
            </a:r>
            <a:r>
              <a:rPr lang="sv-SE" sz="5500" dirty="0" err="1"/>
              <a:t>Continuum</a:t>
            </a:r>
            <a:endParaRPr lang="en-US" sz="5500" dirty="0" smtClean="0"/>
          </a:p>
          <a:p>
            <a:pPr marL="0" indent="0">
              <a:buNone/>
            </a:pPr>
            <a:r>
              <a:rPr lang="en-US" sz="5500" dirty="0" err="1"/>
              <a:t>Gulson</a:t>
            </a:r>
            <a:r>
              <a:rPr lang="en-US" sz="5500" dirty="0"/>
              <a:t>, KN &amp; </a:t>
            </a:r>
            <a:r>
              <a:rPr lang="en-US" sz="5500" dirty="0" err="1"/>
              <a:t>Symes</a:t>
            </a:r>
            <a:r>
              <a:rPr lang="en-US" sz="5500" dirty="0"/>
              <a:t>, C (2007) </a:t>
            </a:r>
            <a:r>
              <a:rPr lang="en-US" sz="5500" i="1" dirty="0"/>
              <a:t>Spatial Theories of Education. Policy and Geography Matters</a:t>
            </a:r>
            <a:r>
              <a:rPr lang="en-US" sz="5500" dirty="0"/>
              <a:t>. </a:t>
            </a:r>
            <a:r>
              <a:rPr lang="sv-SE" sz="5500" dirty="0"/>
              <a:t>London: T &amp; F </a:t>
            </a:r>
            <a:r>
              <a:rPr lang="sv-SE" sz="5500" dirty="0" smtClean="0"/>
              <a:t>	Books </a:t>
            </a:r>
            <a:r>
              <a:rPr lang="sv-SE" sz="5500" dirty="0"/>
              <a:t>UK, 1-16.</a:t>
            </a:r>
          </a:p>
          <a:p>
            <a:pPr marL="0" indent="0">
              <a:buNone/>
            </a:pPr>
            <a:r>
              <a:rPr lang="en-US" sz="5500" dirty="0" smtClean="0"/>
              <a:t>Harvey</a:t>
            </a:r>
            <a:r>
              <a:rPr lang="en-US" sz="5500" dirty="0"/>
              <a:t>, David (2001) </a:t>
            </a:r>
            <a:r>
              <a:rPr lang="en-US" sz="5500" i="1" dirty="0"/>
              <a:t>Spaces of Capital</a:t>
            </a:r>
            <a:r>
              <a:rPr lang="en-US" sz="5500" dirty="0"/>
              <a:t>. Edinburgh: Edinburgh </a:t>
            </a:r>
            <a:r>
              <a:rPr lang="en-US" sz="5500" dirty="0" smtClean="0"/>
              <a:t>	University 	Press.</a:t>
            </a:r>
          </a:p>
          <a:p>
            <a:pPr marL="0" indent="0">
              <a:buNone/>
            </a:pPr>
            <a:r>
              <a:rPr lang="sv-SE" sz="5500" dirty="0"/>
              <a:t>Harvey, David (2006) </a:t>
            </a:r>
            <a:r>
              <a:rPr lang="sv-SE" sz="5500" i="1" dirty="0"/>
              <a:t>Den globala kapitalismens rum. På väg mot en teori om ojämn geografisk </a:t>
            </a:r>
            <a:r>
              <a:rPr lang="sv-SE" sz="5500" i="1" dirty="0" smtClean="0"/>
              <a:t>	utveckling</a:t>
            </a:r>
            <a:r>
              <a:rPr lang="sv-SE" sz="5500" dirty="0"/>
              <a:t>. </a:t>
            </a:r>
            <a:r>
              <a:rPr lang="en-US" sz="5500" dirty="0" err="1"/>
              <a:t>Hägersten</a:t>
            </a:r>
            <a:r>
              <a:rPr lang="en-US" sz="5500" dirty="0"/>
              <a:t>: </a:t>
            </a:r>
            <a:r>
              <a:rPr lang="en-US" sz="5500" dirty="0" err="1"/>
              <a:t>Tankekraft</a:t>
            </a:r>
            <a:r>
              <a:rPr lang="en-US" sz="5500" dirty="0"/>
              <a:t> </a:t>
            </a:r>
            <a:r>
              <a:rPr lang="en-US" sz="5500" dirty="0" err="1"/>
              <a:t>förlag</a:t>
            </a:r>
            <a:r>
              <a:rPr lang="en-US" sz="5500" dirty="0"/>
              <a:t>.</a:t>
            </a:r>
            <a:endParaRPr lang="sv-SE" sz="5500" dirty="0"/>
          </a:p>
          <a:p>
            <a:pPr marL="0" indent="0">
              <a:buNone/>
            </a:pPr>
            <a:r>
              <a:rPr lang="en-US" sz="5500" dirty="0" smtClean="0"/>
              <a:t>Lefebvre</a:t>
            </a:r>
            <a:r>
              <a:rPr lang="en-US" sz="5500" dirty="0"/>
              <a:t>, Henri (</a:t>
            </a:r>
            <a:r>
              <a:rPr lang="en-US" sz="5500" dirty="0" smtClean="0"/>
              <a:t>1991) </a:t>
            </a:r>
            <a:r>
              <a:rPr lang="en-US" sz="5500" i="1" dirty="0"/>
              <a:t>The Production of Space</a:t>
            </a:r>
            <a:r>
              <a:rPr lang="en-US" sz="5500" dirty="0"/>
              <a:t>. Oxford: </a:t>
            </a:r>
            <a:r>
              <a:rPr lang="en-US" sz="5500" dirty="0" smtClean="0"/>
              <a:t>Blackwell</a:t>
            </a:r>
          </a:p>
          <a:p>
            <a:pPr marL="0" indent="0">
              <a:buNone/>
            </a:pPr>
            <a:r>
              <a:rPr lang="en-US" sz="5500" dirty="0"/>
              <a:t>Massey, D (2005) </a:t>
            </a:r>
            <a:r>
              <a:rPr lang="en-US" sz="5500" i="1" dirty="0"/>
              <a:t>For Space</a:t>
            </a:r>
            <a:r>
              <a:rPr lang="en-US" sz="5500" dirty="0"/>
              <a:t>. London: SAGE.</a:t>
            </a:r>
            <a:endParaRPr lang="sv-SE" sz="5500" dirty="0"/>
          </a:p>
          <a:p>
            <a:pPr marL="0" indent="0">
              <a:buNone/>
            </a:pPr>
            <a:r>
              <a:rPr lang="en-US" sz="5500" dirty="0" smtClean="0"/>
              <a:t>Rönnlund</a:t>
            </a:r>
            <a:r>
              <a:rPr lang="en-US" sz="5500" dirty="0"/>
              <a:t>, M (2015). Schoolyard Stories. Processes of gender identity </a:t>
            </a:r>
            <a:r>
              <a:rPr lang="en-US" sz="5500" dirty="0" smtClean="0"/>
              <a:t>at </a:t>
            </a:r>
            <a:r>
              <a:rPr lang="en-US" sz="5500" dirty="0"/>
              <a:t>a ’</a:t>
            </a:r>
            <a:r>
              <a:rPr lang="en-US" sz="5500" dirty="0" err="1"/>
              <a:t>childrens</a:t>
            </a:r>
            <a:r>
              <a:rPr lang="en-US" sz="5500" dirty="0"/>
              <a:t>’ place. </a:t>
            </a:r>
            <a:r>
              <a:rPr lang="en-US" sz="5500" i="1" dirty="0"/>
              <a:t>Childhood</a:t>
            </a:r>
            <a:r>
              <a:rPr lang="en-US" sz="5500" dirty="0"/>
              <a:t>, 22 (1), </a:t>
            </a:r>
            <a:r>
              <a:rPr lang="en-US" sz="5500" dirty="0" smtClean="0"/>
              <a:t>p 	85-100</a:t>
            </a:r>
            <a:r>
              <a:rPr lang="en-US" sz="5500" dirty="0"/>
              <a:t>.</a:t>
            </a:r>
            <a:endParaRPr lang="sv-SE" sz="5500" dirty="0"/>
          </a:p>
          <a:p>
            <a:pPr marL="0" indent="0">
              <a:buNone/>
            </a:pPr>
            <a:r>
              <a:rPr lang="sv-SE" sz="5500" dirty="0" smtClean="0"/>
              <a:t>Rönnlund</a:t>
            </a:r>
            <a:r>
              <a:rPr lang="sv-SE" sz="5500" dirty="0"/>
              <a:t>, M. (2015) Skolgården som socialt rum. </a:t>
            </a:r>
            <a:r>
              <a:rPr lang="en-US" sz="5500" i="1" dirty="0"/>
              <a:t>Nordic Studies in </a:t>
            </a:r>
            <a:r>
              <a:rPr lang="en-US" sz="5500" i="1" dirty="0" smtClean="0"/>
              <a:t>Education</a:t>
            </a:r>
            <a:r>
              <a:rPr lang="en-US" sz="5500" dirty="0" smtClean="0"/>
              <a:t>,33 </a:t>
            </a:r>
            <a:r>
              <a:rPr lang="en-US" sz="5500" dirty="0"/>
              <a:t>(</a:t>
            </a:r>
            <a:r>
              <a:rPr lang="en-US" sz="5500" dirty="0" smtClean="0"/>
              <a:t>3-4).</a:t>
            </a:r>
          </a:p>
          <a:p>
            <a:pPr marL="0" indent="0">
              <a:buNone/>
            </a:pPr>
            <a:r>
              <a:rPr lang="en-US" sz="5500" dirty="0" smtClean="0"/>
              <a:t>Rönnlund, M &amp; Tollefsen, A (2016) </a:t>
            </a:r>
            <a:r>
              <a:rPr lang="en-US" sz="5500" i="1" dirty="0" smtClean="0"/>
              <a:t>RUM – </a:t>
            </a:r>
            <a:r>
              <a:rPr lang="en-US" sz="5500" i="1" dirty="0" err="1" smtClean="0"/>
              <a:t>samhällsvetenskapliga</a:t>
            </a:r>
            <a:r>
              <a:rPr lang="en-US" sz="5500" i="1" dirty="0" smtClean="0"/>
              <a:t> </a:t>
            </a:r>
            <a:r>
              <a:rPr lang="en-US" sz="5500" i="1" dirty="0" err="1" smtClean="0"/>
              <a:t>perspektiv</a:t>
            </a:r>
            <a:r>
              <a:rPr lang="en-US" sz="5500" i="1" dirty="0" smtClean="0"/>
              <a:t>.</a:t>
            </a:r>
            <a:r>
              <a:rPr lang="en-US" sz="5500" dirty="0" smtClean="0"/>
              <a:t> Stockholm: Liber</a:t>
            </a:r>
          </a:p>
          <a:p>
            <a:pPr marL="0" indent="0">
              <a:buNone/>
            </a:pPr>
            <a:r>
              <a:rPr lang="en-US" sz="5500" dirty="0" err="1" smtClean="0"/>
              <a:t>Soja</a:t>
            </a:r>
            <a:r>
              <a:rPr lang="en-US" sz="5500" dirty="0"/>
              <a:t>, E. W. (1989). </a:t>
            </a:r>
            <a:r>
              <a:rPr lang="en-US" sz="5500" i="1" dirty="0"/>
              <a:t>Postmodern geographies. The reassertion of space in critical social theory</a:t>
            </a:r>
            <a:r>
              <a:rPr lang="en-US" sz="5500" dirty="0"/>
              <a:t>. London: Verso.</a:t>
            </a:r>
            <a:endParaRPr lang="sv-SE" sz="5500" dirty="0"/>
          </a:p>
          <a:p>
            <a:pPr marL="0" indent="0">
              <a:buNone/>
            </a:pPr>
            <a:r>
              <a:rPr lang="en-US" sz="5500" dirty="0" smtClean="0"/>
              <a:t>Tuan</a:t>
            </a:r>
            <a:r>
              <a:rPr lang="en-US" sz="5500" dirty="0"/>
              <a:t>, Y-F (1977) </a:t>
            </a:r>
            <a:r>
              <a:rPr lang="en-US" sz="5500" i="1" dirty="0"/>
              <a:t>Space and Place. The Perspective of Experience</a:t>
            </a:r>
            <a:r>
              <a:rPr lang="en-US" sz="5500" dirty="0"/>
              <a:t>. Minneapolis: University of Minnesota Press. </a:t>
            </a:r>
            <a:endParaRPr lang="sv-SE" sz="5500" dirty="0"/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92E1A-576F-4CC7-92D5-5D529D4D6984}" type="slidenum">
              <a:rPr lang="sv-SE" smtClean="0"/>
              <a:t>20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286909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1189</TotalTime>
  <Words>289</Words>
  <Application>Microsoft Office PowerPoint</Application>
  <PresentationFormat>On-screen Show (4:3)</PresentationFormat>
  <Paragraphs>97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Times New Roman</vt:lpstr>
      <vt:lpstr>Office-tema</vt:lpstr>
      <vt:lpstr>PowerPoint Presentation</vt:lpstr>
      <vt:lpstr>The spatial turn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Research design – spatial dimensions </vt:lpstr>
      <vt:lpstr>PowerPoint Presentation</vt:lpstr>
      <vt:lpstr>PowerPoint Presentation</vt:lpstr>
      <vt:lpstr>PowerPoint Presentation</vt:lpstr>
      <vt:lpstr>   </vt:lpstr>
      <vt:lpstr>References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marron</dc:creator>
  <cp:lastModifiedBy>Heather Stanley</cp:lastModifiedBy>
  <cp:revision>56</cp:revision>
  <dcterms:created xsi:type="dcterms:W3CDTF">2015-12-18T11:20:20Z</dcterms:created>
  <dcterms:modified xsi:type="dcterms:W3CDTF">2016-03-16T12:58:29Z</dcterms:modified>
</cp:coreProperties>
</file>