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21"/>
  </p:notesMasterIdLst>
  <p:handoutMasterIdLst>
    <p:handoutMasterId r:id="rId22"/>
  </p:handoutMasterIdLst>
  <p:sldIdLst>
    <p:sldId id="256" r:id="rId10"/>
    <p:sldId id="380" r:id="rId11"/>
    <p:sldId id="379" r:id="rId12"/>
    <p:sldId id="381" r:id="rId13"/>
    <p:sldId id="382" r:id="rId14"/>
    <p:sldId id="383" r:id="rId15"/>
    <p:sldId id="384" r:id="rId16"/>
    <p:sldId id="385" r:id="rId17"/>
    <p:sldId id="386" r:id="rId18"/>
    <p:sldId id="387" r:id="rId19"/>
    <p:sldId id="34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81" autoAdjust="0"/>
    <p:restoredTop sz="96754" autoAdjust="0"/>
  </p:normalViewPr>
  <p:slideViewPr>
    <p:cSldViewPr snapToGrid="0" showGuides="1">
      <p:cViewPr varScale="1">
        <p:scale>
          <a:sx n="86" d="100"/>
          <a:sy n="86" d="100"/>
        </p:scale>
        <p:origin x="1070" y="72"/>
      </p:cViewPr>
      <p:guideLst>
        <p:guide orient="horz" pos="2160"/>
        <p:guide pos="2880"/>
      </p:guideLst>
    </p:cSldViewPr>
  </p:slideViewPr>
  <p:outlineViewPr>
    <p:cViewPr>
      <p:scale>
        <a:sx n="33" d="100"/>
        <a:sy n="33" d="100"/>
      </p:scale>
      <p:origin x="0" y="15688"/>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21/05/2021</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21/05/2021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1388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3905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2746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09633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a:solidFill>
                  <a:schemeClr val="tx1"/>
                </a:solidFill>
              </a:rPr>
              <a:t>Copy and paste</a:t>
            </a:r>
            <a:r>
              <a:rPr lang="en-GB" sz="800" spc="0" baseline="0">
                <a:solidFill>
                  <a:schemeClr val="tx1"/>
                </a:solidFill>
              </a:rPr>
              <a:t> this logo onto your customised title slide</a:t>
            </a:r>
            <a:endParaRPr lang="en-GB" sz="800" spc="0">
              <a:solidFill>
                <a:schemeClr val="tx1"/>
              </a:solidFill>
            </a:endParaRPr>
          </a:p>
        </p:txBody>
      </p:sp>
    </p:spTree>
    <p:extLst>
      <p:ext uri="{BB962C8B-B14F-4D97-AF65-F5344CB8AC3E}">
        <p14:creationId xmlns:p14="http://schemas.microsoft.com/office/powerpoint/2010/main" val="3805938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17914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03277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6507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604281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722806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cstate="screen">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72945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51354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83223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145858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060574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a:t>Logo</a:t>
            </a:r>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048191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a:solidFill>
                  <a:schemeClr val="tx1"/>
                </a:solidFill>
              </a:rPr>
              <a:t>Copy and paste</a:t>
            </a:r>
            <a:r>
              <a:rPr lang="en-GB" sz="800" spc="0" baseline="0">
                <a:solidFill>
                  <a:schemeClr val="tx1"/>
                </a:solidFill>
              </a:rPr>
              <a:t> this logo onto your customised title slide</a:t>
            </a:r>
            <a:endParaRPr lang="en-GB" sz="800" spc="0">
              <a:solidFill>
                <a:schemeClr val="tx1"/>
              </a:solidFill>
            </a:endParaRPr>
          </a:p>
        </p:txBody>
      </p:sp>
    </p:spTree>
    <p:extLst>
      <p:ext uri="{BB962C8B-B14F-4D97-AF65-F5344CB8AC3E}">
        <p14:creationId xmlns:p14="http://schemas.microsoft.com/office/powerpoint/2010/main" val="2038843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00603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124266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82244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4814116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5" name="Pictur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5250114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0670658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2426459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4920699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9307487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14550205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9867121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6410387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7403265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17277715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8393057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664463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0460024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401285862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7406885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19548443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98784400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8" name="Picture 1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6932121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1606998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8236256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56548752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41090172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5.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6.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theme" Target="../theme/theme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theme" Target="../theme/theme9.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 id="2147484060"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unsplash.com/photos/C9eFNxYem4k" TargetMode="External"/><Relationship Id="rId1" Type="http://schemas.openxmlformats.org/officeDocument/2006/relationships/slideLayout" Target="../slideLayouts/slideLayout99.xml"/></Relationships>
</file>

<file path=ppt/slides/_rels/slide3.xml.rels><?xml version="1.0" encoding="UTF-8" standalone="yes"?>
<Relationships xmlns="http://schemas.openxmlformats.org/package/2006/relationships"><Relationship Id="rId3" Type="http://schemas.openxmlformats.org/officeDocument/2006/relationships/image" Target="https://i.guim.co.uk/img/media/947c133c05f530e9100ab9e05576350f1a3da677/0_0_3816_2668/master/3816.jpg?width=445&amp;quality=45&amp;auto=format&amp;fit=max&amp;dpr=2&amp;s=da6cf4bd6dc52d06b05586c506401ae0" TargetMode="External"/><Relationship Id="rId2" Type="http://schemas.openxmlformats.org/officeDocument/2006/relationships/image" Target="../media/image13.jpeg"/><Relationship Id="rId1" Type="http://schemas.openxmlformats.org/officeDocument/2006/relationships/slideLayout" Target="../slideLayouts/slideLayout99.xml"/></Relationships>
</file>

<file path=ppt/slides/_rels/slide4.xml.rels><?xml version="1.0" encoding="UTF-8" standalone="yes"?>
<Relationships xmlns="http://schemas.openxmlformats.org/package/2006/relationships"><Relationship Id="rId3" Type="http://schemas.openxmlformats.org/officeDocument/2006/relationships/image" Target="file:////var/folders/pj/jf87lvcx1mv9rlvks4w0n0gc000byl/T/com.microsoft.Word/WebArchiveCopyPasteTempFiles/_109895585_19dbcc3c-633a-4f86-a744-6a07cc6a72ff.jpg" TargetMode="External"/><Relationship Id="rId2" Type="http://schemas.openxmlformats.org/officeDocument/2006/relationships/image" Target="../media/image14.jpeg"/><Relationship Id="rId1" Type="http://schemas.openxmlformats.org/officeDocument/2006/relationships/slideLayout" Target="../slideLayouts/slideLayout99.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9.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9.xml"/></Relationships>
</file>

<file path=ppt/slides/_rels/slide7.xml.rels><?xml version="1.0" encoding="UTF-8" standalone="yes"?>
<Relationships xmlns="http://schemas.openxmlformats.org/package/2006/relationships"><Relationship Id="rId3" Type="http://schemas.openxmlformats.org/officeDocument/2006/relationships/image" Target="file:////var/folders/pj/jf87lvcx1mv9rlvks4w0n0gc000byl/T/com.microsoft.Word/WebArchiveCopyPasteTempFiles/618JXJazTXL._AC_SL1500_.jpg" TargetMode="External"/><Relationship Id="rId2" Type="http://schemas.openxmlformats.org/officeDocument/2006/relationships/image" Target="../media/image17.jpeg"/><Relationship Id="rId1" Type="http://schemas.openxmlformats.org/officeDocument/2006/relationships/slideLayout" Target="../slideLayouts/slideLayout107.xml"/><Relationship Id="rId5" Type="http://schemas.openxmlformats.org/officeDocument/2006/relationships/image" Target="file:////var/folders/pj/jf87lvcx1mv9rlvks4w0n0gc000byl/T/com.microsoft.Word/WebArchiveCopyPasteTempFiles/s-l1600.jpg" TargetMode="Externa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9.xml"/></Relationships>
</file>

<file path=ppt/slides/_rels/slide9.xml.rels><?xml version="1.0" encoding="UTF-8" standalone="yes"?>
<Relationships xmlns="http://schemas.openxmlformats.org/package/2006/relationships"><Relationship Id="rId3" Type="http://schemas.openxmlformats.org/officeDocument/2006/relationships/image" Target="https://i.guim.co.uk/img/media/20662b18d9837de538094d934c91365bf333d8cd/0_0_2791_1675/master/2791.jpg?width=445&amp;quality=45&amp;auto=format&amp;fit=max&amp;dpr=2&amp;s=5f94a2a896f84c8a6d757809172b4fa3" TargetMode="External"/><Relationship Id="rId2" Type="http://schemas.openxmlformats.org/officeDocument/2006/relationships/image" Target="../media/image20.jpeg"/><Relationship Id="rId1" Type="http://schemas.openxmlformats.org/officeDocument/2006/relationships/slideLayout" Target="../slideLayouts/slideLayout99.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as.nyu.edu/content/nyu-as/as/faculty/avital-ronell.html" TargetMode="External"/><Relationship Id="rId1" Type="http://schemas.openxmlformats.org/officeDocument/2006/relationships/slideLayout" Target="../slideLayouts/slideLayout99.xml"/><Relationship Id="rId4" Type="http://schemas.openxmlformats.org/officeDocument/2006/relationships/image" Target="file:////var/folders/pj/jf87lvcx1mv9rlvks4w0n0gc000byl/T/com.microsoft.Word/WebArchiveCopyPasteTempFiles/eca86bd9e0d11b748e3d09.jpg"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www.who.int/news-room/fact-sheets/detail/violence-against-women" TargetMode="External"/><Relationship Id="rId3" Type="http://schemas.openxmlformats.org/officeDocument/2006/relationships/hyperlink" Target="https://researchportal.port.ac.uk/portal/en/persons/anna-bull(02bb2fde-ff5e-49d4-a727-82e1bee7105d).html" TargetMode="External"/><Relationship Id="rId7" Type="http://schemas.openxmlformats.org/officeDocument/2006/relationships/hyperlink" Target="https://protect-eu.mimecast.com/s/q0cKCr9MJT1NNQWT4ImyI?domain=doi.org" TargetMode="External"/><Relationship Id="rId2" Type="http://schemas.openxmlformats.org/officeDocument/2006/relationships/image" Target="../media/image22.jpeg"/><Relationship Id="rId1" Type="http://schemas.openxmlformats.org/officeDocument/2006/relationships/slideLayout" Target="../slideLayouts/slideLayout107.xml"/><Relationship Id="rId6" Type="http://schemas.openxmlformats.org/officeDocument/2006/relationships/hyperlink" Target="https://www.osu.edu/assets/buckeyesact/2019_campus_climate_survey.pdf" TargetMode="External"/><Relationship Id="rId5" Type="http://schemas.openxmlformats.org/officeDocument/2006/relationships/hyperlink" Target="https://pure.port.ac.uk/admin/files/11631036/Silencing_Students_The_1752_Group.pdf" TargetMode="External"/><Relationship Id="rId10" Type="http://schemas.openxmlformats.org/officeDocument/2006/relationships/hyperlink" Target="http://www.facebook.com/groups/CHEERSussex/" TargetMode="External"/><Relationship Id="rId4" Type="http://schemas.openxmlformats.org/officeDocument/2006/relationships/hyperlink" Target="https://researchportal.port.ac.uk/portal/en/publications/silencing-students(de1cef3c-3585-4a5d-af94-b44e73dfb725).html" TargetMode="External"/><Relationship Id="rId9" Type="http://schemas.openxmlformats.org/officeDocument/2006/relationships/hyperlink" Target="http://www.sussex.ac.uk/educ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43000" y="3588832"/>
            <a:ext cx="6858000" cy="624580"/>
          </a:xfrm>
        </p:spPr>
        <p:txBody>
          <a:bodyPr/>
          <a:lstStyle/>
          <a:p>
            <a:r>
              <a:rPr lang="en-GB" sz="2000" b="1" dirty="0"/>
              <a:t>Professor Louise Morley, University of Sussex, UK</a:t>
            </a:r>
          </a:p>
        </p:txBody>
      </p:sp>
      <p:sp>
        <p:nvSpPr>
          <p:cNvPr id="4" name="Title 3"/>
          <p:cNvSpPr>
            <a:spLocks noGrp="1"/>
          </p:cNvSpPr>
          <p:nvPr>
            <p:ph type="ctrTitle"/>
          </p:nvPr>
        </p:nvSpPr>
        <p:spPr>
          <a:xfrm>
            <a:off x="1142999" y="1009650"/>
            <a:ext cx="6858001" cy="1798843"/>
          </a:xfrm>
        </p:spPr>
        <p:txBody>
          <a:bodyPr>
            <a:noAutofit/>
          </a:bodyPr>
          <a:lstStyle/>
          <a:p>
            <a:r>
              <a:rPr lang="en-GB" sz="3200" b="1" dirty="0"/>
              <a:t>Sexual Harassment in Higher Education: Disrupting Norms and Dissolving Disadvantage</a:t>
            </a:r>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a:t>CENTRE FOR HIGHER EDUCATION AND EQUITY RESEARCH</a:t>
            </a:r>
          </a:p>
        </p:txBody>
      </p:sp>
    </p:spTree>
    <p:extLst>
      <p:ext uri="{BB962C8B-B14F-4D97-AF65-F5344CB8AC3E}">
        <p14:creationId xmlns:p14="http://schemas.microsoft.com/office/powerpoint/2010/main" val="1461594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76893C0-8A07-7A41-B01A-390E738E656C}"/>
              </a:ext>
            </a:extLst>
          </p:cNvPr>
          <p:cNvSpPr>
            <a:spLocks noGrp="1"/>
          </p:cNvSpPr>
          <p:nvPr>
            <p:ph type="pic" sz="quarter" idx="10"/>
          </p:nvPr>
        </p:nvSpPr>
        <p:spPr/>
      </p:sp>
      <p:sp>
        <p:nvSpPr>
          <p:cNvPr id="3" name="Text Placeholder 2">
            <a:extLst>
              <a:ext uri="{FF2B5EF4-FFF2-40B4-BE49-F238E27FC236}">
                <a16:creationId xmlns:a16="http://schemas.microsoft.com/office/drawing/2014/main" id="{E82C46D2-EF9F-3B40-AF38-47894B16FF74}"/>
              </a:ext>
            </a:extLst>
          </p:cNvPr>
          <p:cNvSpPr>
            <a:spLocks noGrp="1"/>
          </p:cNvSpPr>
          <p:nvPr>
            <p:ph type="body" sz="quarter" idx="11"/>
          </p:nvPr>
        </p:nvSpPr>
        <p:spPr>
          <a:xfrm>
            <a:off x="4772722" y="2074127"/>
            <a:ext cx="4204010" cy="3306557"/>
          </a:xfrm>
        </p:spPr>
        <p:txBody>
          <a:bodyPr/>
          <a:lstStyle/>
          <a:p>
            <a:pPr marL="171450" indent="-171450" algn="l">
              <a:buClr>
                <a:srgbClr val="0000FF"/>
              </a:buClr>
              <a:buFont typeface="Arial" panose="020B0604020202020204" pitchFamily="34" charset="0"/>
              <a:buChar char="•"/>
            </a:pPr>
            <a:r>
              <a:rPr lang="en-GB" sz="1600" b="1" dirty="0"/>
              <a:t>Gender –based violence is pervasive with 1 in 3 women worldwide subjected to physical or sexual violence </a:t>
            </a:r>
            <a:r>
              <a:rPr lang="en-GB" b="1" dirty="0">
                <a:solidFill>
                  <a:srgbClr val="0000FF"/>
                </a:solidFill>
              </a:rPr>
              <a:t>(WHO, 2021). </a:t>
            </a:r>
            <a:endParaRPr lang="en-GB" b="1" dirty="0"/>
          </a:p>
          <a:p>
            <a:pPr marL="171450" indent="-171450" algn="l">
              <a:buClr>
                <a:srgbClr val="0000FF"/>
              </a:buClr>
              <a:buFont typeface="Arial" panose="020B0604020202020204" pitchFamily="34" charset="0"/>
              <a:buChar char="•"/>
            </a:pPr>
            <a:r>
              <a:rPr lang="en-GB" sz="1600" b="1" dirty="0"/>
              <a:t>The largest national survey on gender violence on campuses in the USA  reported:</a:t>
            </a:r>
          </a:p>
          <a:p>
            <a:pPr marL="171450" indent="-171450" algn="l">
              <a:buClr>
                <a:srgbClr val="0000FF"/>
              </a:buClr>
              <a:buFont typeface="Wingdings" pitchFamily="2" charset="2"/>
              <a:buChar char="ü"/>
            </a:pPr>
            <a:r>
              <a:rPr lang="en-GB" sz="1600" b="1" dirty="0"/>
              <a:t>26.4% of female and 6.8% male undergraduate students have experienced sexual assault or rape. </a:t>
            </a:r>
          </a:p>
          <a:p>
            <a:pPr marL="171450" indent="-171450" algn="l">
              <a:buClr>
                <a:srgbClr val="0000FF"/>
              </a:buClr>
              <a:buFont typeface="Wingdings" pitchFamily="2" charset="2"/>
              <a:buChar char="ü"/>
            </a:pPr>
            <a:r>
              <a:rPr lang="en-GB" sz="1600" b="1" dirty="0"/>
              <a:t>For self-identified transgender, genderqueer and nonconforming college students, the proportion of sexually assaulted individuals was 23.1%. </a:t>
            </a:r>
          </a:p>
          <a:p>
            <a:pPr marL="171450" indent="-171450" algn="l">
              <a:buClr>
                <a:srgbClr val="0000FF"/>
              </a:buClr>
              <a:buFont typeface="Wingdings" pitchFamily="2" charset="2"/>
              <a:buChar char="ü"/>
            </a:pPr>
            <a:r>
              <a:rPr lang="en-GB" sz="1600" b="1" dirty="0"/>
              <a:t>Sexual violence on campus in the USA higher education is more prevalent than any other crime </a:t>
            </a:r>
            <a:r>
              <a:rPr lang="en-GB" b="1" dirty="0">
                <a:solidFill>
                  <a:srgbClr val="0000FF"/>
                </a:solidFill>
              </a:rPr>
              <a:t>(Cantor </a:t>
            </a:r>
            <a:r>
              <a:rPr lang="en-GB" b="1" i="1" dirty="0">
                <a:solidFill>
                  <a:srgbClr val="0000FF"/>
                </a:solidFill>
              </a:rPr>
              <a:t>et al.</a:t>
            </a:r>
            <a:r>
              <a:rPr lang="en-GB" b="1" dirty="0">
                <a:solidFill>
                  <a:srgbClr val="0000FF"/>
                </a:solidFill>
              </a:rPr>
              <a:t>, 2020). </a:t>
            </a:r>
          </a:p>
          <a:p>
            <a:endParaRPr lang="en-US" dirty="0"/>
          </a:p>
        </p:txBody>
      </p:sp>
      <p:sp>
        <p:nvSpPr>
          <p:cNvPr id="4" name="Subtitle 3">
            <a:extLst>
              <a:ext uri="{FF2B5EF4-FFF2-40B4-BE49-F238E27FC236}">
                <a16:creationId xmlns:a16="http://schemas.microsoft.com/office/drawing/2014/main" id="{9A113871-8640-444F-9E11-5D835E68AB83}"/>
              </a:ext>
            </a:extLst>
          </p:cNvPr>
          <p:cNvSpPr>
            <a:spLocks noGrp="1"/>
          </p:cNvSpPr>
          <p:nvPr>
            <p:ph type="subTitle" idx="1"/>
          </p:nvPr>
        </p:nvSpPr>
        <p:spPr/>
        <p:txBody>
          <a:bodyPr>
            <a:noAutofit/>
          </a:bodyPr>
          <a:lstStyle/>
          <a:p>
            <a:r>
              <a:rPr lang="en-US" sz="4000" b="1" dirty="0" err="1">
                <a:solidFill>
                  <a:srgbClr val="0000FF"/>
                </a:solidFill>
              </a:rPr>
              <a:t>Globalised</a:t>
            </a:r>
            <a:r>
              <a:rPr lang="en-US" sz="4000" b="1">
                <a:solidFill>
                  <a:srgbClr val="0000FF"/>
                </a:solidFill>
              </a:rPr>
              <a:t> Gender-Based Violence</a:t>
            </a:r>
          </a:p>
        </p:txBody>
      </p:sp>
      <p:sp>
        <p:nvSpPr>
          <p:cNvPr id="7" name="Rectangle 5">
            <a:extLst>
              <a:ext uri="{FF2B5EF4-FFF2-40B4-BE49-F238E27FC236}">
                <a16:creationId xmlns:a16="http://schemas.microsoft.com/office/drawing/2014/main" id="{BC34182C-9A66-264C-833F-569B1BC269B5}"/>
              </a:ext>
            </a:extLst>
          </p:cNvPr>
          <p:cNvSpPr>
            <a:spLocks noChangeArrowheads="1"/>
          </p:cNvSpPr>
          <p:nvPr/>
        </p:nvSpPr>
        <p:spPr bwMode="auto">
          <a:xfrm>
            <a:off x="0" y="153376"/>
            <a:ext cx="7091773" cy="303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076" name="Picture 23" descr="group of people holding happy birthday greeting cards">
            <a:hlinkClick r:id="rId2" tooltip="&quot;group of people holding happy birthday greeting cards&quot;"/>
            <a:extLst>
              <a:ext uri="{FF2B5EF4-FFF2-40B4-BE49-F238E27FC236}">
                <a16:creationId xmlns:a16="http://schemas.microsoft.com/office/drawing/2014/main" id="{897D2EA1-AFE1-4143-8644-46320AF780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8" y="1436275"/>
            <a:ext cx="4442208" cy="532525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6">
            <a:extLst>
              <a:ext uri="{FF2B5EF4-FFF2-40B4-BE49-F238E27FC236}">
                <a16:creationId xmlns:a16="http://schemas.microsoft.com/office/drawing/2014/main" id="{7D4F605A-95CA-644E-B6D3-DC904FAF0AAE}"/>
              </a:ext>
            </a:extLst>
          </p:cNvPr>
          <p:cNvSpPr>
            <a:spLocks noChangeArrowheads="1"/>
          </p:cNvSpPr>
          <p:nvPr/>
        </p:nvSpPr>
        <p:spPr bwMode="auto">
          <a:xfrm flipV="1">
            <a:off x="0" y="4279899"/>
            <a:ext cx="709177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58048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E40B5E-5052-8041-A31B-A1169111B645}"/>
              </a:ext>
            </a:extLst>
          </p:cNvPr>
          <p:cNvSpPr>
            <a:spLocks noGrp="1"/>
          </p:cNvSpPr>
          <p:nvPr>
            <p:ph type="body" sz="quarter" idx="11"/>
          </p:nvPr>
        </p:nvSpPr>
        <p:spPr>
          <a:xfrm>
            <a:off x="4612896" y="1561171"/>
            <a:ext cx="4308080" cy="4270917"/>
          </a:xfrm>
        </p:spPr>
        <p:txBody>
          <a:bodyPr/>
          <a:lstStyle/>
          <a:p>
            <a:pPr marL="171450" indent="-171450" algn="l">
              <a:lnSpc>
                <a:spcPct val="105000"/>
              </a:lnSpc>
              <a:buClr>
                <a:srgbClr val="0000FF"/>
              </a:buClr>
              <a:buFont typeface="Arial" panose="020B0604020202020204" pitchFamily="34" charset="0"/>
              <a:buChar char="•"/>
            </a:pPr>
            <a:endParaRPr lang="en-GB" altLang="en-US" sz="1400" b="1">
              <a:solidFill>
                <a:srgbClr val="FFFFFF"/>
              </a:solidFill>
            </a:endParaRPr>
          </a:p>
          <a:p>
            <a:pPr marL="171450" indent="-171450" algn="l">
              <a:lnSpc>
                <a:spcPct val="105000"/>
              </a:lnSpc>
              <a:buClr>
                <a:srgbClr val="0000FF"/>
              </a:buClr>
              <a:buFont typeface="Arial" panose="020B0604020202020204" pitchFamily="34" charset="0"/>
              <a:buChar char="•"/>
            </a:pPr>
            <a:endParaRPr lang="en-GB" altLang="en-US" sz="1400" b="1">
              <a:solidFill>
                <a:srgbClr val="FFFFFF"/>
              </a:solidFill>
            </a:endParaRPr>
          </a:p>
          <a:p>
            <a:pPr marL="171450" indent="-171450" algn="l">
              <a:lnSpc>
                <a:spcPct val="105000"/>
              </a:lnSpc>
              <a:buClr>
                <a:srgbClr val="0000FF"/>
              </a:buClr>
              <a:buFont typeface="Arial" panose="020B0604020202020204" pitchFamily="34" charset="0"/>
              <a:buChar char="•"/>
            </a:pPr>
            <a:r>
              <a:rPr lang="en-GB" altLang="en-US" sz="1400" b="1">
                <a:solidFill>
                  <a:srgbClr val="FFFFFF"/>
                </a:solidFill>
              </a:rPr>
              <a:t>Involves spatial and cognitive justice.</a:t>
            </a:r>
          </a:p>
          <a:p>
            <a:pPr marL="171450" indent="-171450" algn="l">
              <a:lnSpc>
                <a:spcPct val="105000"/>
              </a:lnSpc>
              <a:buClr>
                <a:srgbClr val="0000FF"/>
              </a:buClr>
              <a:buFont typeface="Arial" panose="020B0604020202020204" pitchFamily="34" charset="0"/>
              <a:buChar char="•"/>
            </a:pPr>
            <a:r>
              <a:rPr lang="en-GB" altLang="en-US" sz="1400" b="1">
                <a:solidFill>
                  <a:srgbClr val="FFFFFF"/>
                </a:solidFill>
              </a:rPr>
              <a:t>Creates hostile/toxic learning and working environments.</a:t>
            </a:r>
          </a:p>
          <a:p>
            <a:pPr marL="171450" indent="-171450" algn="l">
              <a:lnSpc>
                <a:spcPct val="105000"/>
              </a:lnSpc>
              <a:buClr>
                <a:srgbClr val="0000FF"/>
              </a:buClr>
              <a:buFont typeface="Arial" panose="020B0604020202020204" pitchFamily="34" charset="0"/>
              <a:buChar char="•"/>
            </a:pPr>
            <a:r>
              <a:rPr lang="en-GB" altLang="en-US" sz="1400" b="1">
                <a:solidFill>
                  <a:srgbClr val="FFFFFF"/>
                </a:solidFill>
              </a:rPr>
              <a:t>Is often unreported for fear of victimisation, stigmatisation, or lack of confidence in procedures </a:t>
            </a:r>
            <a:r>
              <a:rPr lang="en-GB" altLang="en-US" sz="1400" b="1">
                <a:solidFill>
                  <a:srgbClr val="0000FF"/>
                </a:solidFill>
              </a:rPr>
              <a:t>(</a:t>
            </a:r>
            <a:r>
              <a:rPr lang="en-GB" b="1">
                <a:solidFill>
                  <a:srgbClr val="0000FF"/>
                </a:solidFill>
              </a:rPr>
              <a:t>Bull and Rye, 2018). </a:t>
            </a:r>
            <a:endParaRPr lang="en-GB" altLang="en-US" sz="1400" b="1">
              <a:solidFill>
                <a:srgbClr val="0000FF"/>
              </a:solidFill>
            </a:endParaRPr>
          </a:p>
          <a:p>
            <a:pPr marL="171450" indent="-171450" algn="l">
              <a:lnSpc>
                <a:spcPct val="105000"/>
              </a:lnSpc>
              <a:buClr>
                <a:srgbClr val="0000FF"/>
              </a:buClr>
              <a:buFont typeface="Arial" panose="020B0604020202020204" pitchFamily="34" charset="0"/>
              <a:buChar char="•"/>
            </a:pPr>
            <a:r>
              <a:rPr lang="en-GB" altLang="en-US" sz="1400" b="1">
                <a:solidFill>
                  <a:srgbClr val="FFFFFF"/>
                </a:solidFill>
              </a:rPr>
              <a:t>Constructs ‘victims’ as unreliable narrators, and denies injury.</a:t>
            </a:r>
          </a:p>
          <a:p>
            <a:pPr marL="171450" indent="-171450" algn="l">
              <a:lnSpc>
                <a:spcPct val="105000"/>
              </a:lnSpc>
              <a:buClr>
                <a:srgbClr val="0000FF"/>
              </a:buClr>
              <a:buFont typeface="Arial" panose="020B0604020202020204" pitchFamily="34" charset="0"/>
              <a:buChar char="•"/>
            </a:pPr>
            <a:r>
              <a:rPr lang="en-GB" altLang="en-US" sz="1400" b="1">
                <a:solidFill>
                  <a:srgbClr val="FFFFFF"/>
                </a:solidFill>
              </a:rPr>
              <a:t>Naturalises the hierarchical and gendered power relations within universities into a sexual contract.</a:t>
            </a:r>
          </a:p>
          <a:p>
            <a:pPr marL="171450" indent="-171450" algn="l">
              <a:lnSpc>
                <a:spcPct val="105000"/>
              </a:lnSpc>
              <a:buClr>
                <a:srgbClr val="0000FF"/>
              </a:buClr>
              <a:buFont typeface="Arial" panose="020B0604020202020204" pitchFamily="34" charset="0"/>
              <a:buChar char="•"/>
            </a:pPr>
            <a:r>
              <a:rPr lang="en-GB" altLang="en-US" sz="1400" b="1">
                <a:solidFill>
                  <a:srgbClr val="FFFFFF"/>
                </a:solidFill>
              </a:rPr>
              <a:t>Is actual and symbolic violence. </a:t>
            </a:r>
          </a:p>
          <a:p>
            <a:pPr marL="171450" indent="-171450" algn="l">
              <a:lnSpc>
                <a:spcPct val="105000"/>
              </a:lnSpc>
              <a:buClr>
                <a:srgbClr val="0000FF"/>
              </a:buClr>
              <a:buFont typeface="Arial" panose="020B0604020202020204" pitchFamily="34" charset="0"/>
              <a:buChar char="•"/>
            </a:pPr>
            <a:r>
              <a:rPr lang="en-GB" altLang="en-US" sz="1400" b="1">
                <a:solidFill>
                  <a:srgbClr val="FFFFFF"/>
                </a:solidFill>
              </a:rPr>
              <a:t>Is a hidden norm of organisational life- </a:t>
            </a:r>
            <a:r>
              <a:rPr lang="sv-SE" sz="1400" b="1" i="1" err="1"/>
              <a:t>MeToo</a:t>
            </a:r>
            <a:r>
              <a:rPr lang="sv-SE" sz="1400" b="1"/>
              <a:t> and </a:t>
            </a:r>
            <a:r>
              <a:rPr lang="sv-SE" sz="1400" b="1" i="1" err="1"/>
              <a:t>Time’sUp</a:t>
            </a:r>
            <a:r>
              <a:rPr lang="sv-SE" sz="1400" b="1"/>
              <a:t> </a:t>
            </a:r>
            <a:r>
              <a:rPr lang="sv-SE" sz="1400" b="1" err="1"/>
              <a:t>Movements</a:t>
            </a:r>
            <a:r>
              <a:rPr lang="sv-SE" sz="1400" b="1"/>
              <a:t>.</a:t>
            </a:r>
          </a:p>
          <a:p>
            <a:pPr>
              <a:lnSpc>
                <a:spcPct val="105000"/>
              </a:lnSpc>
              <a:buClr>
                <a:schemeClr val="hlink"/>
              </a:buClr>
            </a:pPr>
            <a:endParaRPr lang="en-GB" altLang="en-US" sz="1000" b="1">
              <a:solidFill>
                <a:srgbClr val="00FFFF"/>
              </a:solidFill>
            </a:endParaRPr>
          </a:p>
          <a:p>
            <a:pPr algn="l">
              <a:lnSpc>
                <a:spcPct val="105000"/>
              </a:lnSpc>
              <a:buClr>
                <a:schemeClr val="hlink"/>
              </a:buClr>
            </a:pPr>
            <a:endParaRPr lang="en-GB" altLang="en-US" b="1">
              <a:solidFill>
                <a:srgbClr val="FFFFFF"/>
              </a:solidFill>
            </a:endParaRPr>
          </a:p>
        </p:txBody>
      </p:sp>
      <p:sp>
        <p:nvSpPr>
          <p:cNvPr id="4" name="Subtitle 3">
            <a:extLst>
              <a:ext uri="{FF2B5EF4-FFF2-40B4-BE49-F238E27FC236}">
                <a16:creationId xmlns:a16="http://schemas.microsoft.com/office/drawing/2014/main" id="{378D0A4C-0897-174A-9595-AC35811B9B77}"/>
              </a:ext>
            </a:extLst>
          </p:cNvPr>
          <p:cNvSpPr>
            <a:spLocks noGrp="1"/>
          </p:cNvSpPr>
          <p:nvPr>
            <p:ph type="subTitle" idx="1"/>
          </p:nvPr>
        </p:nvSpPr>
        <p:spPr/>
        <p:txBody>
          <a:bodyPr/>
          <a:lstStyle/>
          <a:p>
            <a:r>
              <a:rPr lang="en-US" b="1">
                <a:solidFill>
                  <a:srgbClr val="0000FF"/>
                </a:solidFill>
              </a:rPr>
              <a:t>Sexual Harassment…</a:t>
            </a:r>
          </a:p>
        </p:txBody>
      </p:sp>
      <p:sp>
        <p:nvSpPr>
          <p:cNvPr id="7" name="Rectangle 6">
            <a:extLst>
              <a:ext uri="{FF2B5EF4-FFF2-40B4-BE49-F238E27FC236}">
                <a16:creationId xmlns:a16="http://schemas.microsoft.com/office/drawing/2014/main" id="{49F2B63D-C3C2-3941-A14E-D96D31631CDC}"/>
              </a:ext>
            </a:extLst>
          </p:cNvPr>
          <p:cNvSpPr>
            <a:spLocks noChangeArrowheads="1"/>
          </p:cNvSpPr>
          <p:nvPr/>
        </p:nvSpPr>
        <p:spPr bwMode="auto">
          <a:xfrm>
            <a:off x="873933" y="200722"/>
            <a:ext cx="707347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6149" name="Picture 1" descr="Victims of sexual harassment, sexual assault, sexual abuse and their supporters protest during a #MeToo march in Hollywood, California.">
            <a:extLst>
              <a:ext uri="{FF2B5EF4-FFF2-40B4-BE49-F238E27FC236}">
                <a16:creationId xmlns:a16="http://schemas.microsoft.com/office/drawing/2014/main" id="{BE28EF25-6BD2-F84B-ADD8-B53E8216019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0361" y="1449658"/>
            <a:ext cx="4430744" cy="5319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trips(downLeft)">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strips(downLeft)">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strips(downLeft)">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strips(downLeft)">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strips(downLeft)">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B9F00F2-7534-B047-9AFD-BB4260C64F32}"/>
              </a:ext>
            </a:extLst>
          </p:cNvPr>
          <p:cNvSpPr>
            <a:spLocks noGrp="1"/>
          </p:cNvSpPr>
          <p:nvPr>
            <p:ph type="body" sz="quarter" idx="11"/>
          </p:nvPr>
        </p:nvSpPr>
        <p:spPr>
          <a:xfrm>
            <a:off x="4705816" y="1906858"/>
            <a:ext cx="3958681" cy="3869473"/>
          </a:xfrm>
        </p:spPr>
        <p:txBody>
          <a:bodyPr/>
          <a:lstStyle/>
          <a:p>
            <a:pPr marL="171450" indent="-171450" algn="l">
              <a:buFont typeface="Arial" panose="020B0604020202020204" pitchFamily="34" charset="0"/>
              <a:buChar char="•"/>
            </a:pPr>
            <a:r>
              <a:rPr lang="en-GB" sz="1600" b="1">
                <a:solidFill>
                  <a:srgbClr val="0000FF"/>
                </a:solidFill>
              </a:rPr>
              <a:t>1970s</a:t>
            </a:r>
            <a:endParaRPr lang="en-GB" sz="1600" b="1"/>
          </a:p>
          <a:p>
            <a:pPr marL="171450" indent="-171450" algn="l">
              <a:buClr>
                <a:srgbClr val="0000FF"/>
              </a:buClr>
              <a:buFont typeface="Arial" panose="020B0604020202020204" pitchFamily="34" charset="0"/>
              <a:buChar char="•"/>
            </a:pPr>
            <a:r>
              <a:rPr lang="en-GB" b="1"/>
              <a:t>Catherine MacKinnon (1979) argued that sexual harassment is sex discrimination because the act reinforces the social inequality of women to men. </a:t>
            </a:r>
          </a:p>
          <a:p>
            <a:pPr marL="171450" indent="-171450" algn="l">
              <a:buClr>
                <a:srgbClr val="0000FF"/>
              </a:buClr>
              <a:buFont typeface="Arial" panose="020B0604020202020204" pitchFamily="34" charset="0"/>
              <a:buChar char="•"/>
            </a:pPr>
            <a:r>
              <a:rPr lang="en-GB" sz="1600" b="1">
                <a:solidFill>
                  <a:srgbClr val="0000FF"/>
                </a:solidFill>
              </a:rPr>
              <a:t>1980s</a:t>
            </a:r>
            <a:r>
              <a:rPr lang="en-GB" sz="1600" b="1"/>
              <a:t> </a:t>
            </a:r>
          </a:p>
          <a:p>
            <a:pPr marL="171450" indent="-171450" algn="l">
              <a:buClr>
                <a:srgbClr val="0000FF"/>
              </a:buClr>
              <a:buFont typeface="Arial" panose="020B0604020202020204" pitchFamily="34" charset="0"/>
              <a:buChar char="•"/>
            </a:pPr>
            <a:r>
              <a:rPr lang="en-GB" b="1"/>
              <a:t>The Lecherous Professor (</a:t>
            </a:r>
            <a:r>
              <a:rPr lang="en-GB" b="1" err="1"/>
              <a:t>Dziech</a:t>
            </a:r>
            <a:r>
              <a:rPr lang="en-GB" b="1"/>
              <a:t> &amp; Weiner, 1984) suggested that 20–30% of undergraduate female students were victims of some form of sexual harassment by at least one of their professors.</a:t>
            </a:r>
          </a:p>
          <a:p>
            <a:pPr marL="171450" indent="-171450" algn="l">
              <a:buClr>
                <a:srgbClr val="0000FF"/>
              </a:buClr>
              <a:buFont typeface="Arial" panose="020B0604020202020204" pitchFamily="34" charset="0"/>
              <a:buChar char="•"/>
            </a:pPr>
            <a:r>
              <a:rPr lang="en-GB" sz="1600" b="1">
                <a:solidFill>
                  <a:srgbClr val="0000FF"/>
                </a:solidFill>
              </a:rPr>
              <a:t>1990s</a:t>
            </a:r>
            <a:r>
              <a:rPr lang="en-GB" sz="1600" b="1"/>
              <a:t> </a:t>
            </a:r>
          </a:p>
          <a:p>
            <a:pPr marL="171450" indent="-171450" algn="l">
              <a:buClr>
                <a:srgbClr val="0000FF"/>
              </a:buClr>
              <a:buFont typeface="Arial" panose="020B0604020202020204" pitchFamily="34" charset="0"/>
              <a:buChar char="•"/>
            </a:pPr>
            <a:r>
              <a:rPr lang="en-GB" b="1"/>
              <a:t>Boyer (1990) reported that more than 60% of the presidents surveyed at large research institutions said sexual harassment was a problem. </a:t>
            </a:r>
          </a:p>
          <a:p>
            <a:pPr marL="171450" indent="-171450" algn="l">
              <a:buClr>
                <a:srgbClr val="0000FF"/>
              </a:buClr>
              <a:buFont typeface="Arial" panose="020B0604020202020204" pitchFamily="34" charset="0"/>
              <a:buChar char="•"/>
            </a:pPr>
            <a:r>
              <a:rPr lang="en-GB" b="1" err="1"/>
              <a:t>Paludi</a:t>
            </a:r>
            <a:r>
              <a:rPr lang="en-GB" b="1"/>
              <a:t> and </a:t>
            </a:r>
            <a:r>
              <a:rPr lang="en-GB" b="1" err="1"/>
              <a:t>Barickman</a:t>
            </a:r>
            <a:r>
              <a:rPr lang="en-GB" b="1"/>
              <a:t> (1991) suggested that women were overwhelmingly the targets of sexual harassment and nearly all harassers were heterosexual males.</a:t>
            </a:r>
          </a:p>
          <a:p>
            <a:pPr marL="171450" indent="-171450" algn="l">
              <a:buClr>
                <a:srgbClr val="0000FF"/>
              </a:buClr>
              <a:buFont typeface="Arial" panose="020B0604020202020204" pitchFamily="34" charset="0"/>
              <a:buChar char="•"/>
            </a:pPr>
            <a:r>
              <a:rPr lang="en-GB" b="1"/>
              <a:t>Thomas and Kitzinger (1997) - heteropatriarchy- power of men as a collective.</a:t>
            </a:r>
          </a:p>
          <a:p>
            <a:pPr marL="171450" indent="-171450" algn="l">
              <a:buFont typeface="Arial" panose="020B0604020202020204" pitchFamily="34" charset="0"/>
              <a:buChar char="•"/>
            </a:pPr>
            <a:endParaRPr lang="en-GB" b="1"/>
          </a:p>
          <a:p>
            <a:endParaRPr lang="en-US"/>
          </a:p>
        </p:txBody>
      </p:sp>
      <p:sp>
        <p:nvSpPr>
          <p:cNvPr id="4" name="Subtitle 3">
            <a:extLst>
              <a:ext uri="{FF2B5EF4-FFF2-40B4-BE49-F238E27FC236}">
                <a16:creationId xmlns:a16="http://schemas.microsoft.com/office/drawing/2014/main" id="{776D3977-9E8F-7649-BE4F-230209C1D120}"/>
              </a:ext>
            </a:extLst>
          </p:cNvPr>
          <p:cNvSpPr>
            <a:spLocks noGrp="1"/>
          </p:cNvSpPr>
          <p:nvPr>
            <p:ph type="subTitle" idx="1"/>
          </p:nvPr>
        </p:nvSpPr>
        <p:spPr/>
        <p:txBody>
          <a:bodyPr>
            <a:noAutofit/>
          </a:bodyPr>
          <a:lstStyle/>
          <a:p>
            <a:r>
              <a:rPr lang="en-US" sz="4000" b="1">
                <a:solidFill>
                  <a:srgbClr val="0000FF"/>
                </a:solidFill>
              </a:rPr>
              <a:t>Speech Acts to </a:t>
            </a:r>
            <a:r>
              <a:rPr lang="en-US" sz="4000" b="1" err="1">
                <a:solidFill>
                  <a:srgbClr val="0000FF"/>
                </a:solidFill>
              </a:rPr>
              <a:t>Denaturalise</a:t>
            </a:r>
            <a:r>
              <a:rPr lang="en-US" sz="4000" b="1">
                <a:solidFill>
                  <a:srgbClr val="0000FF"/>
                </a:solidFill>
              </a:rPr>
              <a:t> (Heteronormative) Abuse</a:t>
            </a:r>
          </a:p>
        </p:txBody>
      </p:sp>
      <p:sp>
        <p:nvSpPr>
          <p:cNvPr id="6" name="Rectangle 4">
            <a:extLst>
              <a:ext uri="{FF2B5EF4-FFF2-40B4-BE49-F238E27FC236}">
                <a16:creationId xmlns:a16="http://schemas.microsoft.com/office/drawing/2014/main" id="{079A41F9-83FA-ED4C-90D1-CB893221215A}"/>
              </a:ext>
            </a:extLst>
          </p:cNvPr>
          <p:cNvSpPr>
            <a:spLocks noChangeArrowheads="1"/>
          </p:cNvSpPr>
          <p:nvPr/>
        </p:nvSpPr>
        <p:spPr bwMode="auto">
          <a:xfrm>
            <a:off x="302640" y="0"/>
            <a:ext cx="678271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5123" name="Picture 4" descr="Women take part in a march to mark the International Day for the Elimination of Violence against Women, at Plaza Italia in Santiago, Chile, 25 November 2019.">
            <a:extLst>
              <a:ext uri="{FF2B5EF4-FFF2-40B4-BE49-F238E27FC236}">
                <a16:creationId xmlns:a16="http://schemas.microsoft.com/office/drawing/2014/main" id="{EF08EB72-ED1E-D74C-BAFB-0C469CDA80B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89570" y="1449658"/>
            <a:ext cx="4248615" cy="5307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394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F334FA9-0EBD-444B-8A97-8F1A6BF17925}"/>
              </a:ext>
            </a:extLst>
          </p:cNvPr>
          <p:cNvSpPr>
            <a:spLocks noGrp="1"/>
          </p:cNvSpPr>
          <p:nvPr>
            <p:ph type="body" sz="quarter" idx="11"/>
          </p:nvPr>
        </p:nvSpPr>
        <p:spPr>
          <a:xfrm>
            <a:off x="4728117" y="2162629"/>
            <a:ext cx="3926148" cy="3218055"/>
          </a:xfrm>
        </p:spPr>
        <p:txBody>
          <a:bodyPr/>
          <a:lstStyle/>
          <a:p>
            <a:pPr algn="l">
              <a:lnSpc>
                <a:spcPct val="105000"/>
              </a:lnSpc>
              <a:buClr>
                <a:srgbClr val="00FFFF"/>
              </a:buClr>
            </a:pPr>
            <a:r>
              <a:rPr lang="en-GB" altLang="en-US" sz="1400" b="1">
                <a:solidFill>
                  <a:srgbClr val="0000FF"/>
                </a:solidFill>
              </a:rPr>
              <a:t>Measuring:</a:t>
            </a:r>
          </a:p>
          <a:p>
            <a:pPr algn="l">
              <a:lnSpc>
                <a:spcPct val="105000"/>
              </a:lnSpc>
              <a:buClr>
                <a:srgbClr val="00FFFF"/>
              </a:buClr>
            </a:pPr>
            <a:r>
              <a:rPr lang="en-GB" altLang="en-US" sz="1400" b="1">
                <a:solidFill>
                  <a:srgbClr val="FFFFFF"/>
                </a:solidFill>
              </a:rPr>
              <a:t>Social variables of gender, age, socio-economic status (SES)</a:t>
            </a:r>
          </a:p>
          <a:p>
            <a:pPr algn="l">
              <a:lnSpc>
                <a:spcPct val="105000"/>
              </a:lnSpc>
              <a:buClr>
                <a:srgbClr val="00FFFF"/>
              </a:buClr>
            </a:pPr>
            <a:r>
              <a:rPr lang="en-GB" altLang="en-US" sz="1400" b="1">
                <a:solidFill>
                  <a:srgbClr val="0000FF"/>
                </a:solidFill>
              </a:rPr>
              <a:t>In Relation to:</a:t>
            </a:r>
          </a:p>
          <a:p>
            <a:pPr algn="l">
              <a:lnSpc>
                <a:spcPct val="105000"/>
              </a:lnSpc>
              <a:buClr>
                <a:srgbClr val="00FFFF"/>
              </a:buClr>
            </a:pPr>
            <a:r>
              <a:rPr lang="en-GB" altLang="en-US" sz="1400" b="1">
                <a:solidFill>
                  <a:srgbClr val="FFFFFF"/>
                </a:solidFill>
              </a:rPr>
              <a:t>Educational Outcomes: access, retention and achievement.</a:t>
            </a:r>
          </a:p>
          <a:p>
            <a:pPr algn="l">
              <a:lnSpc>
                <a:spcPct val="105000"/>
              </a:lnSpc>
              <a:buClr>
                <a:srgbClr val="00FFFF"/>
              </a:buClr>
            </a:pPr>
            <a:r>
              <a:rPr lang="en-GB" altLang="en-US" sz="1400" b="1">
                <a:solidFill>
                  <a:srgbClr val="0000FF"/>
                </a:solidFill>
              </a:rPr>
              <a:t>In Relation to:</a:t>
            </a:r>
          </a:p>
          <a:p>
            <a:pPr algn="l">
              <a:lnSpc>
                <a:spcPct val="105000"/>
              </a:lnSpc>
              <a:buClr>
                <a:srgbClr val="00FFFF"/>
              </a:buClr>
            </a:pPr>
            <a:r>
              <a:rPr lang="en-GB" altLang="en-US" sz="1400" b="1">
                <a:solidFill>
                  <a:srgbClr val="FFFFFF"/>
                </a:solidFill>
              </a:rPr>
              <a:t>4 Programmes of Study in each university.</a:t>
            </a:r>
          </a:p>
          <a:p>
            <a:pPr algn="l">
              <a:lnSpc>
                <a:spcPct val="105000"/>
              </a:lnSpc>
              <a:buClr>
                <a:srgbClr val="00FFFF"/>
              </a:buClr>
            </a:pPr>
            <a:r>
              <a:rPr lang="en-GB" altLang="en-US" sz="1400" b="1">
                <a:solidFill>
                  <a:srgbClr val="FFFFFF"/>
                </a:solidFill>
              </a:rPr>
              <a:t>2 Public and 2 private universities.</a:t>
            </a:r>
          </a:p>
          <a:p>
            <a:pPr algn="l">
              <a:lnSpc>
                <a:spcPct val="105000"/>
              </a:lnSpc>
              <a:buClr>
                <a:srgbClr val="00FFFF"/>
              </a:buClr>
            </a:pPr>
            <a:r>
              <a:rPr lang="en-GB" altLang="en-US" sz="1400" b="1">
                <a:solidFill>
                  <a:srgbClr val="FFFFFF"/>
                </a:solidFill>
              </a:rPr>
              <a:t>Quantitative Data -100 Equity Scorecards</a:t>
            </a:r>
          </a:p>
          <a:p>
            <a:pPr algn="l">
              <a:lnSpc>
                <a:spcPct val="105000"/>
              </a:lnSpc>
              <a:buClr>
                <a:srgbClr val="00FFFF"/>
              </a:buClr>
            </a:pPr>
            <a:r>
              <a:rPr lang="en-GB" altLang="en-US" sz="1400" b="1">
                <a:solidFill>
                  <a:srgbClr val="FFFFFF"/>
                </a:solidFill>
              </a:rPr>
              <a:t>Qualitative Data -   200 interviews with students and 200 with staff and policymakers.</a:t>
            </a:r>
          </a:p>
          <a:p>
            <a:pPr algn="l">
              <a:lnSpc>
                <a:spcPct val="105000"/>
              </a:lnSpc>
            </a:pPr>
            <a:endParaRPr lang="en-GB" altLang="en-US" sz="1100" b="1">
              <a:solidFill>
                <a:srgbClr val="FFFFFF"/>
              </a:solidFill>
            </a:endParaRPr>
          </a:p>
          <a:p>
            <a:pPr algn="l">
              <a:lnSpc>
                <a:spcPct val="105000"/>
              </a:lnSpc>
            </a:pPr>
            <a:r>
              <a:rPr lang="en-GB" altLang="en-US" sz="1100" b="1">
                <a:solidFill>
                  <a:srgbClr val="FFFFFF"/>
                </a:solidFill>
              </a:rPr>
              <a:t>(</a:t>
            </a:r>
            <a:r>
              <a:rPr lang="en-GB" altLang="en-US" sz="1100" b="1" err="1">
                <a:solidFill>
                  <a:srgbClr val="FFFFFF"/>
                </a:solidFill>
              </a:rPr>
              <a:t>www.sussex.ac.uk</a:t>
            </a:r>
            <a:r>
              <a:rPr lang="en-GB" altLang="en-US" sz="1100" b="1">
                <a:solidFill>
                  <a:srgbClr val="FFFFFF"/>
                </a:solidFill>
              </a:rPr>
              <a:t>/education/cheer/</a:t>
            </a:r>
            <a:r>
              <a:rPr lang="en-GB" altLang="en-US" sz="1100" b="1" err="1">
                <a:solidFill>
                  <a:srgbClr val="FFFFFF"/>
                </a:solidFill>
              </a:rPr>
              <a:t>wphegt</a:t>
            </a:r>
            <a:r>
              <a:rPr lang="en-GB" altLang="en-US" sz="1100" b="1">
                <a:solidFill>
                  <a:srgbClr val="FFFFFF"/>
                </a:solidFill>
              </a:rPr>
              <a:t>)</a:t>
            </a:r>
          </a:p>
          <a:p>
            <a:endParaRPr lang="en-US"/>
          </a:p>
        </p:txBody>
      </p:sp>
      <p:sp>
        <p:nvSpPr>
          <p:cNvPr id="4" name="Subtitle 3">
            <a:extLst>
              <a:ext uri="{FF2B5EF4-FFF2-40B4-BE49-F238E27FC236}">
                <a16:creationId xmlns:a16="http://schemas.microsoft.com/office/drawing/2014/main" id="{50A94C29-4BB5-2640-93D1-6DDA80D8DEC4}"/>
              </a:ext>
            </a:extLst>
          </p:cNvPr>
          <p:cNvSpPr>
            <a:spLocks noGrp="1"/>
          </p:cNvSpPr>
          <p:nvPr>
            <p:ph type="subTitle" idx="1"/>
          </p:nvPr>
        </p:nvSpPr>
        <p:spPr>
          <a:xfrm>
            <a:off x="88898" y="337213"/>
            <a:ext cx="8787473" cy="806302"/>
          </a:xfrm>
        </p:spPr>
        <p:txBody>
          <a:bodyPr/>
          <a:lstStyle/>
          <a:p>
            <a:endParaRPr lang="en-US"/>
          </a:p>
          <a:p>
            <a:endParaRPr lang="en-US"/>
          </a:p>
        </p:txBody>
      </p:sp>
      <p:pic>
        <p:nvPicPr>
          <p:cNvPr id="5" name="Picture 9" descr="students in class tanzania">
            <a:extLst>
              <a:ext uri="{FF2B5EF4-FFF2-40B4-BE49-F238E27FC236}">
                <a16:creationId xmlns:a16="http://schemas.microsoft.com/office/drawing/2014/main" id="{0B64B143-6573-0A4C-BA71-91E846BC5DEA}"/>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22266" r="22266"/>
          <a:stretch>
            <a:fillRect/>
          </a:stretch>
        </p:blipFill>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Rectangle 5">
            <a:extLst>
              <a:ext uri="{FF2B5EF4-FFF2-40B4-BE49-F238E27FC236}">
                <a16:creationId xmlns:a16="http://schemas.microsoft.com/office/drawing/2014/main" id="{BE96069E-4E13-104E-9B45-5F786EB8EA86}"/>
              </a:ext>
            </a:extLst>
          </p:cNvPr>
          <p:cNvSpPr/>
          <p:nvPr/>
        </p:nvSpPr>
        <p:spPr>
          <a:xfrm>
            <a:off x="88899" y="200722"/>
            <a:ext cx="8787472" cy="830997"/>
          </a:xfrm>
          <a:prstGeom prst="rect">
            <a:avLst/>
          </a:prstGeom>
        </p:spPr>
        <p:txBody>
          <a:bodyPr wrap="square">
            <a:spAutoFit/>
          </a:bodyPr>
          <a:lstStyle/>
          <a:p>
            <a:pPr algn="ctr"/>
            <a:r>
              <a:rPr lang="en-GB" altLang="en-US" sz="2400" b="1">
                <a:solidFill>
                  <a:srgbClr val="0000FF"/>
                </a:solidFill>
              </a:rPr>
              <a:t>Widening Participation in Higher Education in Ghana and Tanzania</a:t>
            </a:r>
            <a:endParaRPr lang="en-US" sz="2400" b="1">
              <a:solidFill>
                <a:srgbClr val="0000FF"/>
              </a:solidFill>
            </a:endParaRPr>
          </a:p>
        </p:txBody>
      </p:sp>
    </p:spTree>
    <p:extLst>
      <p:ext uri="{BB962C8B-B14F-4D97-AF65-F5344CB8AC3E}">
        <p14:creationId xmlns:p14="http://schemas.microsoft.com/office/powerpoint/2010/main" val="1224629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814D38B-558C-5249-9D0B-50A17FBDD522}"/>
              </a:ext>
            </a:extLst>
          </p:cNvPr>
          <p:cNvSpPr>
            <a:spLocks noGrp="1"/>
          </p:cNvSpPr>
          <p:nvPr>
            <p:ph type="body" sz="quarter" idx="11"/>
          </p:nvPr>
        </p:nvSpPr>
        <p:spPr>
          <a:xfrm>
            <a:off x="4772722" y="1304693"/>
            <a:ext cx="3881543" cy="5325259"/>
          </a:xfrm>
        </p:spPr>
        <p:txBody>
          <a:bodyPr/>
          <a:lstStyle/>
          <a:p>
            <a:pPr algn="l"/>
            <a:r>
              <a:rPr lang="en-GB" sz="1400" b="1" dirty="0">
                <a:solidFill>
                  <a:srgbClr val="0000FF"/>
                </a:solidFill>
              </a:rPr>
              <a:t>Quid pro quo </a:t>
            </a:r>
          </a:p>
          <a:p>
            <a:pPr marL="171450" indent="-171450" algn="l">
              <a:buClr>
                <a:srgbClr val="0000FF"/>
              </a:buClr>
              <a:buFont typeface="Arial" panose="020B0604020202020204" pitchFamily="34" charset="0"/>
              <a:buChar char="•"/>
            </a:pPr>
            <a:r>
              <a:rPr lang="en-GB" b="1" dirty="0"/>
              <a:t>Sex-for-grades exchange in which some male lecturers considered that they had a </a:t>
            </a:r>
            <a:r>
              <a:rPr lang="en-GB" b="1" i="1" dirty="0"/>
              <a:t>droit de </a:t>
            </a:r>
            <a:r>
              <a:rPr lang="en-GB" b="1" i="1" dirty="0" err="1"/>
              <a:t>seigneur</a:t>
            </a:r>
            <a:r>
              <a:rPr lang="en-GB" b="1" dirty="0"/>
              <a:t>, or patriarchal entitlement to the sexual favours of their female students</a:t>
            </a:r>
            <a:r>
              <a:rPr lang="en-GB" dirty="0"/>
              <a:t>.</a:t>
            </a:r>
          </a:p>
          <a:p>
            <a:pPr marL="171450" indent="-171450" algn="l">
              <a:buClr>
                <a:srgbClr val="0000FF"/>
              </a:buClr>
              <a:buFont typeface="Arial" panose="020B0604020202020204" pitchFamily="34" charset="0"/>
              <a:buChar char="•"/>
            </a:pPr>
            <a:r>
              <a:rPr lang="en-GB" b="1" dirty="0"/>
              <a:t>Agentic transaction- women being strategic/ gaining academic advantage.</a:t>
            </a:r>
          </a:p>
          <a:p>
            <a:pPr algn="l"/>
            <a:r>
              <a:rPr lang="en-GB" sz="1400" b="1" dirty="0">
                <a:solidFill>
                  <a:srgbClr val="0000FF"/>
                </a:solidFill>
              </a:rPr>
              <a:t>Spatial Justice and Self-Minimisation </a:t>
            </a:r>
            <a:endParaRPr lang="en-GB" sz="1400" dirty="0"/>
          </a:p>
          <a:p>
            <a:pPr marL="171450" indent="-171450" algn="l">
              <a:buClr>
                <a:srgbClr val="0000FF"/>
              </a:buClr>
              <a:buFont typeface="Arial" panose="020B0604020202020204" pitchFamily="34" charset="0"/>
              <a:buChar char="•"/>
            </a:pPr>
            <a:r>
              <a:rPr lang="en-GB" b="1" dirty="0"/>
              <a:t>Territory marked out as male</a:t>
            </a:r>
          </a:p>
          <a:p>
            <a:pPr marL="171450" indent="-171450" algn="l">
              <a:buClr>
                <a:srgbClr val="0000FF"/>
              </a:buClr>
              <a:buFont typeface="Arial" panose="020B0604020202020204" pitchFamily="34" charset="0"/>
              <a:buChar char="•"/>
            </a:pPr>
            <a:r>
              <a:rPr lang="en-GB" b="1" dirty="0"/>
              <a:t>Women reluctant to seek tutorial support from male tutors or make themselves visible in class.</a:t>
            </a:r>
          </a:p>
          <a:p>
            <a:pPr algn="l"/>
            <a:r>
              <a:rPr lang="en-GB" sz="1400" b="1" dirty="0">
                <a:solidFill>
                  <a:srgbClr val="0000FF"/>
                </a:solidFill>
              </a:rPr>
              <a:t>Affective Ecology</a:t>
            </a:r>
          </a:p>
          <a:p>
            <a:pPr marL="171450" indent="-171450" algn="l">
              <a:buClr>
                <a:srgbClr val="0000FF"/>
              </a:buClr>
              <a:buFont typeface="Arial" panose="020B0604020202020204" pitchFamily="34" charset="0"/>
              <a:buChar char="•"/>
            </a:pPr>
            <a:r>
              <a:rPr lang="en-GB" b="1" dirty="0"/>
              <a:t>Shame</a:t>
            </a:r>
          </a:p>
          <a:p>
            <a:pPr marL="171450" indent="-171450" algn="l">
              <a:buClr>
                <a:srgbClr val="0000FF"/>
              </a:buClr>
              <a:buFont typeface="Arial" panose="020B0604020202020204" pitchFamily="34" charset="0"/>
              <a:buChar char="•"/>
            </a:pPr>
            <a:r>
              <a:rPr lang="en-GB" b="1" dirty="0"/>
              <a:t>Blame</a:t>
            </a:r>
          </a:p>
          <a:p>
            <a:pPr marL="171450" indent="-171450" algn="l">
              <a:buClr>
                <a:srgbClr val="0000FF"/>
              </a:buClr>
              <a:buFont typeface="Arial" panose="020B0604020202020204" pitchFamily="34" charset="0"/>
              <a:buChar char="•"/>
            </a:pPr>
            <a:r>
              <a:rPr lang="en-GB" b="1" dirty="0"/>
              <a:t>Attribution/ Injury Denial/ Consent</a:t>
            </a:r>
          </a:p>
          <a:p>
            <a:pPr marL="171450" indent="-171450" algn="l">
              <a:buClr>
                <a:srgbClr val="0000FF"/>
              </a:buClr>
              <a:buFont typeface="Arial" panose="020B0604020202020204" pitchFamily="34" charset="0"/>
              <a:buChar char="•"/>
            </a:pPr>
            <a:r>
              <a:rPr lang="en-GB" b="1" dirty="0"/>
              <a:t>Trust</a:t>
            </a:r>
          </a:p>
          <a:p>
            <a:pPr marL="171450" indent="-171450" algn="l">
              <a:buClr>
                <a:srgbClr val="0000FF"/>
              </a:buClr>
              <a:buFont typeface="Arial" panose="020B0604020202020204" pitchFamily="34" charset="0"/>
              <a:buChar char="•"/>
            </a:pPr>
            <a:r>
              <a:rPr lang="en-GB" b="1" dirty="0"/>
              <a:t>Student Identity - Women constructed as ‘Corrupt Learners’.</a:t>
            </a:r>
          </a:p>
          <a:p>
            <a:pPr algn="l">
              <a:buClr>
                <a:srgbClr val="0000FF"/>
              </a:buClr>
            </a:pPr>
            <a:r>
              <a:rPr lang="en-GB" b="1" dirty="0">
                <a:solidFill>
                  <a:srgbClr val="0000FF"/>
                </a:solidFill>
              </a:rPr>
              <a:t>(Morley, 2011)</a:t>
            </a:r>
          </a:p>
          <a:p>
            <a:pPr marL="171450" indent="-171450" algn="l">
              <a:buFont typeface="Arial" panose="020B0604020202020204" pitchFamily="34" charset="0"/>
              <a:buChar char="•"/>
            </a:pPr>
            <a:endParaRPr lang="en-GB" dirty="0"/>
          </a:p>
          <a:p>
            <a:endParaRPr lang="en-US" dirty="0"/>
          </a:p>
        </p:txBody>
      </p:sp>
      <p:sp>
        <p:nvSpPr>
          <p:cNvPr id="4" name="Subtitle 3">
            <a:extLst>
              <a:ext uri="{FF2B5EF4-FFF2-40B4-BE49-F238E27FC236}">
                <a16:creationId xmlns:a16="http://schemas.microsoft.com/office/drawing/2014/main" id="{C2804D2E-65C6-7A46-988B-9FEBCDADFC65}"/>
              </a:ext>
            </a:extLst>
          </p:cNvPr>
          <p:cNvSpPr>
            <a:spLocks noGrp="1"/>
          </p:cNvSpPr>
          <p:nvPr>
            <p:ph type="subTitle" idx="1"/>
          </p:nvPr>
        </p:nvSpPr>
        <p:spPr/>
        <p:txBody>
          <a:bodyPr>
            <a:noAutofit/>
          </a:bodyPr>
          <a:lstStyle/>
          <a:p>
            <a:r>
              <a:rPr lang="en-US" sz="3200" b="1">
                <a:solidFill>
                  <a:srgbClr val="0000FF"/>
                </a:solidFill>
              </a:rPr>
              <a:t>Transactional Sex, or Sexually Transmitted Grades</a:t>
            </a:r>
          </a:p>
        </p:txBody>
      </p:sp>
      <p:pic>
        <p:nvPicPr>
          <p:cNvPr id="5" name="Picture 10" descr="IMG_0234">
            <a:extLst>
              <a:ext uri="{FF2B5EF4-FFF2-40B4-BE49-F238E27FC236}">
                <a16:creationId xmlns:a16="http://schemas.microsoft.com/office/drawing/2014/main" id="{942C3290-2D6D-2F42-A12B-9C60E154EB0A}"/>
              </a:ext>
            </a:extLst>
          </p:cNvPr>
          <p:cNvPicPr>
            <a:picLocks noGrp="1" noChangeAspect="1" noChangeArrowheads="1"/>
          </p:cNvPicPr>
          <p:nvPr>
            <p:ph type="pic" sz="quarter" idx="10"/>
          </p:nvPr>
        </p:nvPicPr>
        <p:blipFill>
          <a:blip r:embed="rId2" cstate="print">
            <a:extLst>
              <a:ext uri="{28A0092B-C50C-407E-A947-70E740481C1C}">
                <a14:useLocalDpi xmlns:a14="http://schemas.microsoft.com/office/drawing/2010/main" val="0"/>
              </a:ext>
            </a:extLst>
          </a:blip>
          <a:srcRect l="22153" r="22153"/>
          <a:stretch>
            <a:fillRect/>
          </a:stretch>
        </p:blipFill>
        <p:spPr>
          <a:xfrm>
            <a:off x="156116" y="1436275"/>
            <a:ext cx="4374989" cy="532525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96865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strips(down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strips(downLeft)">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strips(downLeft)">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strips(downLeft)">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strips(downLeft)">
                                      <p:cBhvr>
                                        <p:cTn id="6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4E054C-9A8D-6F40-8B4A-19BD96D94C62}"/>
              </a:ext>
            </a:extLst>
          </p:cNvPr>
          <p:cNvSpPr>
            <a:spLocks noGrp="1"/>
          </p:cNvSpPr>
          <p:nvPr>
            <p:ph type="ctrTitle"/>
          </p:nvPr>
        </p:nvSpPr>
        <p:spPr>
          <a:xfrm>
            <a:off x="624468" y="758283"/>
            <a:ext cx="3757961" cy="3746810"/>
          </a:xfrm>
        </p:spPr>
        <p:txBody>
          <a:bodyPr/>
          <a:lstStyle/>
          <a:p>
            <a:pPr algn="l"/>
            <a:r>
              <a:rPr lang="en-GB" altLang="en-US" sz="1800" b="1" i="1">
                <a:solidFill>
                  <a:srgbClr val="FFFFFF"/>
                </a:solidFill>
                <a:latin typeface="+mn-lt"/>
              </a:rPr>
              <a:t>Sexual harassment is a way of life at this university … and people don’t like to talk about it … the female students are very vulnerable to lecturers... and the girls think that’s a legitimate way to get marks. Boys think the girls have an advantage because they can get marks that way and the men think if the girl comes to me and she’s a grown up she’s asking for it </a:t>
            </a:r>
            <a:r>
              <a:rPr lang="en-GB" altLang="en-US" sz="1400" b="1" i="1">
                <a:solidFill>
                  <a:srgbClr val="0000FF"/>
                </a:solidFill>
                <a:latin typeface="+mn-lt"/>
              </a:rPr>
              <a:t>...(Female academic manager, public Ghanaian university).</a:t>
            </a:r>
            <a:br>
              <a:rPr lang="en-GB" altLang="en-US">
                <a:solidFill>
                  <a:srgbClr val="0000FF"/>
                </a:solidFill>
              </a:rPr>
            </a:br>
            <a:endParaRPr lang="en-US">
              <a:solidFill>
                <a:srgbClr val="0000FF"/>
              </a:solidFill>
            </a:endParaRPr>
          </a:p>
        </p:txBody>
      </p:sp>
      <p:sp>
        <p:nvSpPr>
          <p:cNvPr id="7" name="Rectangle 6">
            <a:extLst>
              <a:ext uri="{FF2B5EF4-FFF2-40B4-BE49-F238E27FC236}">
                <a16:creationId xmlns:a16="http://schemas.microsoft.com/office/drawing/2014/main" id="{8C3DD2CE-4C7C-E54D-8446-46E792C20CBF}"/>
              </a:ext>
            </a:extLst>
          </p:cNvPr>
          <p:cNvSpPr/>
          <p:nvPr/>
        </p:nvSpPr>
        <p:spPr>
          <a:xfrm>
            <a:off x="4761573" y="301083"/>
            <a:ext cx="4003286" cy="3077766"/>
          </a:xfrm>
          <a:prstGeom prst="rect">
            <a:avLst/>
          </a:prstGeom>
        </p:spPr>
        <p:txBody>
          <a:bodyPr wrap="square">
            <a:spAutoFit/>
          </a:bodyPr>
          <a:lstStyle/>
          <a:p>
            <a:r>
              <a:rPr lang="en-GB" altLang="en-US" b="1" i="1">
                <a:solidFill>
                  <a:srgbClr val="FFFFFF"/>
                </a:solidFill>
              </a:rPr>
              <a:t>Being a girl costs sometimes…There are some things in which people can take advantage of you because you are a girl…There are corrupt staff… Certain staffs like if you want help they say you have to do this or that, it is not your fault but he does that so that he can get you… get sex</a:t>
            </a:r>
            <a:r>
              <a:rPr lang="en-GB" altLang="en-US" b="1" i="1"/>
              <a:t> </a:t>
            </a:r>
            <a:r>
              <a:rPr lang="en-GB" altLang="en-US" sz="1400" b="1" i="1">
                <a:solidFill>
                  <a:srgbClr val="0000FF"/>
                </a:solidFill>
              </a:rPr>
              <a:t>(Female student, public Tanzanian university).</a:t>
            </a:r>
            <a:endParaRPr lang="en-US" i="1">
              <a:solidFill>
                <a:srgbClr val="0000FF"/>
              </a:solidFill>
            </a:endParaRPr>
          </a:p>
        </p:txBody>
      </p:sp>
      <p:sp>
        <p:nvSpPr>
          <p:cNvPr id="14" name="Rectangle 13">
            <a:extLst>
              <a:ext uri="{FF2B5EF4-FFF2-40B4-BE49-F238E27FC236}">
                <a16:creationId xmlns:a16="http://schemas.microsoft.com/office/drawing/2014/main" id="{1F769BCD-44EB-E548-9DDB-651845117A64}"/>
              </a:ext>
            </a:extLst>
          </p:cNvPr>
          <p:cNvSpPr/>
          <p:nvPr/>
        </p:nvSpPr>
        <p:spPr>
          <a:xfrm>
            <a:off x="2029522" y="3668751"/>
            <a:ext cx="5709424" cy="1692771"/>
          </a:xfrm>
          <a:prstGeom prst="rect">
            <a:avLst/>
          </a:prstGeom>
        </p:spPr>
        <p:txBody>
          <a:bodyPr wrap="square">
            <a:spAutoFit/>
          </a:bodyPr>
          <a:lstStyle/>
          <a:p>
            <a:r>
              <a:rPr lang="en-GB" altLang="en-US" b="1" i="1">
                <a:solidFill>
                  <a:srgbClr val="FFFFFF"/>
                </a:solidFill>
              </a:rPr>
              <a:t>Sometimes you will see a woman or a lady in a class or maybe in a group discussion…you wonder how she got admission? But when the paper comes she performs better than you. …Sometimes some women have been favoured</a:t>
            </a:r>
            <a:r>
              <a:rPr lang="en-GB" altLang="en-US" i="1"/>
              <a:t> </a:t>
            </a:r>
            <a:r>
              <a:rPr lang="en-GB" altLang="en-US" sz="1400" b="1">
                <a:solidFill>
                  <a:srgbClr val="0000FF"/>
                </a:solidFill>
              </a:rPr>
              <a:t>(Male student, public university, Ghana).</a:t>
            </a:r>
            <a:endParaRPr lang="en-US">
              <a:solidFill>
                <a:srgbClr val="0000FF"/>
              </a:solidFill>
            </a:endParaRPr>
          </a:p>
        </p:txBody>
      </p:sp>
      <p:sp>
        <p:nvSpPr>
          <p:cNvPr id="15" name="Rectangle 10">
            <a:extLst>
              <a:ext uri="{FF2B5EF4-FFF2-40B4-BE49-F238E27FC236}">
                <a16:creationId xmlns:a16="http://schemas.microsoft.com/office/drawing/2014/main" id="{A7C7D84B-7C5E-C641-B073-71EF0E60A291}"/>
              </a:ext>
            </a:extLst>
          </p:cNvPr>
          <p:cNvSpPr>
            <a:spLocks noChangeArrowheads="1"/>
          </p:cNvSpPr>
          <p:nvPr/>
        </p:nvSpPr>
        <p:spPr bwMode="auto">
          <a:xfrm flipV="1">
            <a:off x="-1426193" y="140495"/>
            <a:ext cx="866333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1" name="Picture 1" descr="/var/folders/pj/jf87lvcx1mv9rlvks4w0n0gc000byl/T/com.microsoft.Word/WebArchiveCopyPasteTempFiles/618JXJazTXL._AC_SL1500_.jpg">
            <a:extLst>
              <a:ext uri="{FF2B5EF4-FFF2-40B4-BE49-F238E27FC236}">
                <a16:creationId xmlns:a16="http://schemas.microsoft.com/office/drawing/2014/main" id="{21B20602-F7CC-8848-821C-A38D9D7E6745}"/>
              </a:ext>
            </a:extLst>
          </p:cNvPr>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67990" y="5502019"/>
            <a:ext cx="2531327" cy="119539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6">
            <a:extLst>
              <a:ext uri="{FF2B5EF4-FFF2-40B4-BE49-F238E27FC236}">
                <a16:creationId xmlns:a16="http://schemas.microsoft.com/office/drawing/2014/main" id="{46390BAD-5FBB-C04F-BCBF-70CBD5B64C3D}"/>
              </a:ext>
            </a:extLst>
          </p:cNvPr>
          <p:cNvSpPr>
            <a:spLocks noChangeArrowheads="1"/>
          </p:cNvSpPr>
          <p:nvPr/>
        </p:nvSpPr>
        <p:spPr bwMode="auto">
          <a:xfrm flipV="1">
            <a:off x="8225741" y="2577156"/>
            <a:ext cx="404114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7183" name="Picture 1" descr="Image 1 - 5&amp;amp;#039; x 3&amp;amp;#039; Tanzania Flag Tanzanian Africa African Flags Banner">
            <a:extLst>
              <a:ext uri="{FF2B5EF4-FFF2-40B4-BE49-F238E27FC236}">
                <a16:creationId xmlns:a16="http://schemas.microsoft.com/office/drawing/2014/main" id="{FC87B288-F0FE-0342-AF34-30C9D301188E}"/>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077414" y="5502018"/>
            <a:ext cx="2531327" cy="1195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3075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D5C63FF-2CCB-E647-BF5D-932AC192FB3B}"/>
              </a:ext>
            </a:extLst>
          </p:cNvPr>
          <p:cNvSpPr>
            <a:spLocks noGrp="1"/>
          </p:cNvSpPr>
          <p:nvPr>
            <p:ph type="pic" sz="quarter" idx="10"/>
          </p:nvPr>
        </p:nvSpPr>
        <p:spPr>
          <a:xfrm>
            <a:off x="88898" y="1358216"/>
            <a:ext cx="4442208" cy="5325259"/>
          </a:xfrm>
        </p:spPr>
      </p:sp>
      <p:sp>
        <p:nvSpPr>
          <p:cNvPr id="6" name="Text Placeholder 5">
            <a:extLst>
              <a:ext uri="{FF2B5EF4-FFF2-40B4-BE49-F238E27FC236}">
                <a16:creationId xmlns:a16="http://schemas.microsoft.com/office/drawing/2014/main" id="{AC20886E-AC9C-BF4F-B000-9642D33E27EB}"/>
              </a:ext>
            </a:extLst>
          </p:cNvPr>
          <p:cNvSpPr>
            <a:spLocks noGrp="1"/>
          </p:cNvSpPr>
          <p:nvPr>
            <p:ph type="body" sz="quarter" idx="11"/>
          </p:nvPr>
        </p:nvSpPr>
        <p:spPr>
          <a:xfrm>
            <a:off x="4612896" y="2162629"/>
            <a:ext cx="4442206" cy="3218055"/>
          </a:xfrm>
        </p:spPr>
        <p:txBody>
          <a:bodyPr/>
          <a:lstStyle/>
          <a:p>
            <a:pPr algn="l">
              <a:lnSpc>
                <a:spcPct val="105000"/>
              </a:lnSpc>
            </a:pPr>
            <a:r>
              <a:rPr lang="en-GB" altLang="en-US" sz="1600" b="1">
                <a:solidFill>
                  <a:srgbClr val="0000FF"/>
                </a:solidFill>
              </a:rPr>
              <a:t>Academic and Managerial Staff- Policy and Prowess</a:t>
            </a:r>
          </a:p>
          <a:p>
            <a:pPr marL="171450" indent="-171450" algn="l">
              <a:lnSpc>
                <a:spcPct val="105000"/>
              </a:lnSpc>
              <a:buClr>
                <a:srgbClr val="0000FF"/>
              </a:buClr>
              <a:buFont typeface="Wingdings" pitchFamily="2" charset="2"/>
              <a:buChar char="§"/>
            </a:pPr>
            <a:r>
              <a:rPr lang="en-GB" altLang="en-US" b="1">
                <a:solidFill>
                  <a:srgbClr val="FFFFFF"/>
                </a:solidFill>
              </a:rPr>
              <a:t>Stressed existence of policy on sexual harassment.</a:t>
            </a:r>
          </a:p>
          <a:p>
            <a:pPr marL="171450" indent="-171450" algn="l">
              <a:lnSpc>
                <a:spcPct val="105000"/>
              </a:lnSpc>
              <a:buClr>
                <a:srgbClr val="0000FF"/>
              </a:buClr>
              <a:buFont typeface="Wingdings" pitchFamily="2" charset="2"/>
              <a:buChar char="§"/>
            </a:pPr>
            <a:r>
              <a:rPr lang="en-GB" altLang="en-US" b="1">
                <a:solidFill>
                  <a:srgbClr val="FFFFFF"/>
                </a:solidFill>
              </a:rPr>
              <a:t>Some men blamed women students’ ‘indecent dressing’/ suggested that we interviewed the ‘wrong’ students.</a:t>
            </a:r>
          </a:p>
          <a:p>
            <a:pPr marL="171450" indent="-171450" algn="l">
              <a:lnSpc>
                <a:spcPct val="105000"/>
              </a:lnSpc>
              <a:buClr>
                <a:srgbClr val="0000FF"/>
              </a:buClr>
              <a:buFont typeface="Wingdings" pitchFamily="2" charset="2"/>
              <a:buChar char="§"/>
            </a:pPr>
            <a:r>
              <a:rPr lang="en-GB" altLang="en-US" b="1">
                <a:solidFill>
                  <a:srgbClr val="FFFFFF"/>
                </a:solidFill>
              </a:rPr>
              <a:t>Many women wanted to support/ raise awareness.</a:t>
            </a:r>
          </a:p>
          <a:p>
            <a:pPr algn="l">
              <a:lnSpc>
                <a:spcPct val="105000"/>
              </a:lnSpc>
              <a:buClr>
                <a:srgbClr val="0000FF"/>
              </a:buClr>
            </a:pPr>
            <a:r>
              <a:rPr lang="en-GB" altLang="en-US" sz="1600" b="1">
                <a:solidFill>
                  <a:srgbClr val="0000FF"/>
                </a:solidFill>
              </a:rPr>
              <a:t>Students- Activism and Agency</a:t>
            </a:r>
          </a:p>
          <a:p>
            <a:pPr marL="171450" indent="-171450" algn="l">
              <a:lnSpc>
                <a:spcPct val="105000"/>
              </a:lnSpc>
              <a:buClr>
                <a:srgbClr val="0000FF"/>
              </a:buClr>
              <a:buFont typeface="Wingdings" pitchFamily="2" charset="2"/>
              <a:buChar char="§"/>
            </a:pPr>
            <a:r>
              <a:rPr lang="en-GB" altLang="en-US" b="1">
                <a:solidFill>
                  <a:srgbClr val="FFFFFF"/>
                </a:solidFill>
              </a:rPr>
              <a:t>Angry and outraged- started a zero tolerance campaign.</a:t>
            </a:r>
          </a:p>
          <a:p>
            <a:pPr marL="171450" indent="-171450" algn="l">
              <a:lnSpc>
                <a:spcPct val="105000"/>
              </a:lnSpc>
              <a:buClr>
                <a:srgbClr val="0000FF"/>
              </a:buClr>
              <a:buFont typeface="Wingdings" pitchFamily="2" charset="2"/>
              <a:buChar char="§"/>
            </a:pPr>
            <a:r>
              <a:rPr lang="en-GB" altLang="en-US" b="1">
                <a:solidFill>
                  <a:srgbClr val="FFFFFF"/>
                </a:solidFill>
              </a:rPr>
              <a:t>Wanted student union representation on disciplinary hearings.</a:t>
            </a:r>
          </a:p>
          <a:p>
            <a:pPr algn="l">
              <a:lnSpc>
                <a:spcPct val="105000"/>
              </a:lnSpc>
              <a:buClr>
                <a:srgbClr val="0000FF"/>
              </a:buClr>
            </a:pPr>
            <a:r>
              <a:rPr lang="en-GB" altLang="en-US" sz="1600" b="1">
                <a:solidFill>
                  <a:srgbClr val="0000FF"/>
                </a:solidFill>
              </a:rPr>
              <a:t>NGOs- Partnerships </a:t>
            </a:r>
          </a:p>
          <a:p>
            <a:pPr marL="171450" indent="-171450" algn="l">
              <a:lnSpc>
                <a:spcPct val="105000"/>
              </a:lnSpc>
              <a:buClr>
                <a:srgbClr val="0000FF"/>
              </a:buClr>
              <a:buFont typeface="Wingdings" pitchFamily="2" charset="2"/>
              <a:buChar char="§"/>
            </a:pPr>
            <a:r>
              <a:rPr lang="en-GB" altLang="en-US" b="1">
                <a:solidFill>
                  <a:srgbClr val="FFFFFF"/>
                </a:solidFill>
              </a:rPr>
              <a:t>Wanted coalitions to challenge gender violence</a:t>
            </a:r>
          </a:p>
          <a:p>
            <a:pPr marL="171450" indent="-171450" algn="l">
              <a:lnSpc>
                <a:spcPct val="105000"/>
              </a:lnSpc>
              <a:buClr>
                <a:srgbClr val="0000FF"/>
              </a:buClr>
              <a:buFont typeface="Wingdings" pitchFamily="2" charset="2"/>
              <a:buChar char="§"/>
            </a:pPr>
            <a:r>
              <a:rPr lang="en-GB" altLang="en-US" b="1">
                <a:solidFill>
                  <a:srgbClr val="FFFFFF"/>
                </a:solidFill>
              </a:rPr>
              <a:t>Challenged sexist assumptions about dress etc.</a:t>
            </a:r>
          </a:p>
          <a:p>
            <a:endParaRPr lang="en-US"/>
          </a:p>
        </p:txBody>
      </p:sp>
      <p:sp>
        <p:nvSpPr>
          <p:cNvPr id="4" name="Subtitle 3">
            <a:extLst>
              <a:ext uri="{FF2B5EF4-FFF2-40B4-BE49-F238E27FC236}">
                <a16:creationId xmlns:a16="http://schemas.microsoft.com/office/drawing/2014/main" id="{F4FEB4DD-49FB-7F48-9448-4DE08950AEE7}"/>
              </a:ext>
            </a:extLst>
          </p:cNvPr>
          <p:cNvSpPr>
            <a:spLocks noGrp="1"/>
          </p:cNvSpPr>
          <p:nvPr>
            <p:ph type="subTitle" idx="1"/>
          </p:nvPr>
        </p:nvSpPr>
        <p:spPr/>
        <p:txBody>
          <a:bodyPr>
            <a:noAutofit/>
          </a:bodyPr>
          <a:lstStyle/>
          <a:p>
            <a:r>
              <a:rPr lang="en-GB" altLang="en-US" sz="4000" b="1">
                <a:solidFill>
                  <a:srgbClr val="0000FF"/>
                </a:solidFill>
              </a:rPr>
              <a:t>Impact: Dissemination Seminar in Ghana</a:t>
            </a:r>
            <a:endParaRPr lang="en-US" sz="4000" b="1">
              <a:solidFill>
                <a:srgbClr val="0000FF"/>
              </a:solidFill>
            </a:endParaRPr>
          </a:p>
        </p:txBody>
      </p:sp>
      <p:pic>
        <p:nvPicPr>
          <p:cNvPr id="7" name="Picture 13" descr="NGO">
            <a:extLst>
              <a:ext uri="{FF2B5EF4-FFF2-40B4-BE49-F238E27FC236}">
                <a16:creationId xmlns:a16="http://schemas.microsoft.com/office/drawing/2014/main" id="{E29F43E1-4FD0-E74C-9F30-8733E2E972D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88898" y="1358216"/>
            <a:ext cx="4530727" cy="532525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7640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strips(down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strips(down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strips(down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strips(down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strips(downLeft)">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strips(downLeft)">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strips(downLeft)">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strips(downLeft)">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strips(downLeft)">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strips(downLeft)">
                                      <p:cBhvr>
                                        <p:cTn id="5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28B93A-882B-B64B-88EB-D8E30573B0B6}"/>
              </a:ext>
            </a:extLst>
          </p:cNvPr>
          <p:cNvSpPr>
            <a:spLocks noGrp="1"/>
          </p:cNvSpPr>
          <p:nvPr>
            <p:ph type="body" sz="quarter" idx="11"/>
          </p:nvPr>
        </p:nvSpPr>
        <p:spPr>
          <a:xfrm>
            <a:off x="4727656" y="1595740"/>
            <a:ext cx="4260227" cy="4515127"/>
          </a:xfrm>
        </p:spPr>
        <p:txBody>
          <a:bodyPr/>
          <a:lstStyle/>
          <a:p>
            <a:pPr marL="171450" indent="-171450" algn="l">
              <a:buClr>
                <a:srgbClr val="0000FF"/>
              </a:buClr>
              <a:buFont typeface="Arial" panose="020B0604020202020204" pitchFamily="34" charset="0"/>
              <a:buChar char="•"/>
            </a:pPr>
            <a:r>
              <a:rPr lang="en-US" sz="1600" b="1" dirty="0"/>
              <a:t>Individual universities might have policies, but national higher education sectors often </a:t>
            </a:r>
            <a:r>
              <a:rPr lang="en-GB" sz="1600" b="1" dirty="0"/>
              <a:t>lack policy architecture/ specific guidance on procedures to address student complaints about staff sexual misconduct. </a:t>
            </a:r>
          </a:p>
          <a:p>
            <a:pPr marL="171450" indent="-171450" algn="l">
              <a:buClr>
                <a:srgbClr val="0000FF"/>
              </a:buClr>
              <a:buFont typeface="Arial" panose="020B0604020202020204" pitchFamily="34" charset="0"/>
              <a:buChar char="•"/>
            </a:pPr>
            <a:r>
              <a:rPr lang="en-GB" sz="1600" b="1" dirty="0"/>
              <a:t>Students are often excluded from the process purporting to resolve their complaint. </a:t>
            </a:r>
          </a:p>
          <a:p>
            <a:pPr marL="171450" indent="-171450" algn="l">
              <a:buClr>
                <a:srgbClr val="0000FF"/>
              </a:buClr>
              <a:buFont typeface="Arial" panose="020B0604020202020204" pitchFamily="34" charset="0"/>
              <a:buChar char="•"/>
            </a:pPr>
            <a:r>
              <a:rPr lang="en-GB" sz="1600" b="1" dirty="0"/>
              <a:t>Complainants do not always have appropriate and effective support, nor are they briefed on the outcome of the investigation (breach of human rights?)</a:t>
            </a:r>
            <a:endParaRPr lang="en-GB" dirty="0"/>
          </a:p>
          <a:p>
            <a:endParaRPr lang="en-US" dirty="0"/>
          </a:p>
          <a:p>
            <a:r>
              <a:rPr lang="en-US" b="1" dirty="0">
                <a:solidFill>
                  <a:srgbClr val="0000FF"/>
                </a:solidFill>
              </a:rPr>
              <a:t>(See Bevan et al, 2020)</a:t>
            </a:r>
          </a:p>
        </p:txBody>
      </p:sp>
      <p:sp>
        <p:nvSpPr>
          <p:cNvPr id="4" name="Subtitle 3">
            <a:extLst>
              <a:ext uri="{FF2B5EF4-FFF2-40B4-BE49-F238E27FC236}">
                <a16:creationId xmlns:a16="http://schemas.microsoft.com/office/drawing/2014/main" id="{D02BD840-683C-534C-A15C-CB5FD2AB3BD3}"/>
              </a:ext>
            </a:extLst>
          </p:cNvPr>
          <p:cNvSpPr>
            <a:spLocks noGrp="1"/>
          </p:cNvSpPr>
          <p:nvPr>
            <p:ph type="subTitle" idx="1"/>
          </p:nvPr>
        </p:nvSpPr>
        <p:spPr/>
        <p:txBody>
          <a:bodyPr>
            <a:normAutofit/>
          </a:bodyPr>
          <a:lstStyle/>
          <a:p>
            <a:r>
              <a:rPr lang="en-US" sz="4000" b="1" dirty="0">
                <a:solidFill>
                  <a:srgbClr val="0000FF"/>
                </a:solidFill>
              </a:rPr>
              <a:t>Contemporary Challenges</a:t>
            </a:r>
          </a:p>
        </p:txBody>
      </p:sp>
      <p:sp>
        <p:nvSpPr>
          <p:cNvPr id="27" name="Rectangle 27">
            <a:extLst>
              <a:ext uri="{FF2B5EF4-FFF2-40B4-BE49-F238E27FC236}">
                <a16:creationId xmlns:a16="http://schemas.microsoft.com/office/drawing/2014/main" id="{3490E3CA-A912-5C4C-A060-0C2E305909B3}"/>
              </a:ext>
            </a:extLst>
          </p:cNvPr>
          <p:cNvSpPr>
            <a:spLocks noChangeArrowheads="1"/>
          </p:cNvSpPr>
          <p:nvPr/>
        </p:nvSpPr>
        <p:spPr bwMode="auto">
          <a:xfrm flipV="1">
            <a:off x="-5757216" y="-22861"/>
            <a:ext cx="2190974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4122" name="Picture 4" descr="Participants march against sexual assault and harassment at the #MeToo March in the Hollywood section of Los Angeles. ">
            <a:extLst>
              <a:ext uri="{FF2B5EF4-FFF2-40B4-BE49-F238E27FC236}">
                <a16:creationId xmlns:a16="http://schemas.microsoft.com/office/drawing/2014/main" id="{4E84F6F9-7FD7-184E-96AA-EF65C5699E0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56116" y="1449659"/>
            <a:ext cx="4260229" cy="5285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27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Left)">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D26E4D2-888F-C048-A2E8-D05920892D8A}"/>
              </a:ext>
            </a:extLst>
          </p:cNvPr>
          <p:cNvSpPr>
            <a:spLocks noGrp="1"/>
          </p:cNvSpPr>
          <p:nvPr>
            <p:ph type="pic" sz="quarter" idx="10"/>
          </p:nvPr>
        </p:nvSpPr>
        <p:spPr>
          <a:xfrm>
            <a:off x="88898" y="3486808"/>
            <a:ext cx="3459402" cy="7503088"/>
          </a:xfrm>
        </p:spPr>
      </p:sp>
      <p:sp>
        <p:nvSpPr>
          <p:cNvPr id="3" name="Text Placeholder 2">
            <a:extLst>
              <a:ext uri="{FF2B5EF4-FFF2-40B4-BE49-F238E27FC236}">
                <a16:creationId xmlns:a16="http://schemas.microsoft.com/office/drawing/2014/main" id="{8AD2E511-8E99-944E-9BA1-F1D90D5548FD}"/>
              </a:ext>
            </a:extLst>
          </p:cNvPr>
          <p:cNvSpPr>
            <a:spLocks noGrp="1"/>
          </p:cNvSpPr>
          <p:nvPr>
            <p:ph type="body" sz="quarter" idx="11"/>
          </p:nvPr>
        </p:nvSpPr>
        <p:spPr>
          <a:xfrm>
            <a:off x="4683514" y="1480727"/>
            <a:ext cx="4204008" cy="4741653"/>
          </a:xfrm>
        </p:spPr>
        <p:txBody>
          <a:bodyPr/>
          <a:lstStyle/>
          <a:p>
            <a:pPr marL="285750" indent="-285750" algn="l">
              <a:buFont typeface="Arial" panose="020B0604020202020204" pitchFamily="34" charset="0"/>
              <a:buChar char="•"/>
            </a:pPr>
            <a:r>
              <a:rPr lang="en-US" sz="1600" b="1" dirty="0">
                <a:solidFill>
                  <a:srgbClr val="0000FF"/>
                </a:solidFill>
              </a:rPr>
              <a:t>Quality over-rides equality </a:t>
            </a:r>
          </a:p>
          <a:p>
            <a:pPr algn="l"/>
            <a:r>
              <a:rPr lang="en-US" sz="1400" b="1" dirty="0"/>
              <a:t>Universities fail to take action against research superstars; do not want to publicise cases/ marketing.</a:t>
            </a:r>
          </a:p>
          <a:p>
            <a:pPr marL="285750" indent="-285750" algn="l">
              <a:buFont typeface="Arial" panose="020B0604020202020204" pitchFamily="34" charset="0"/>
              <a:buChar char="•"/>
            </a:pPr>
            <a:r>
              <a:rPr lang="en-US" sz="1600" b="1" dirty="0">
                <a:solidFill>
                  <a:srgbClr val="0000FF"/>
                </a:solidFill>
              </a:rPr>
              <a:t>Heteronormativity </a:t>
            </a:r>
          </a:p>
          <a:p>
            <a:pPr algn="l"/>
            <a:r>
              <a:rPr lang="en-US" sz="1400" b="1" dirty="0"/>
              <a:t>LGBTQAI+ students/staff overlooked; more vulnerable/ visible e.g. </a:t>
            </a:r>
            <a:r>
              <a:rPr lang="en-GB" sz="1400" b="1" dirty="0">
                <a:hlinkClick r:id="rId2"/>
              </a:rPr>
              <a:t>Avital Ronell</a:t>
            </a:r>
            <a:r>
              <a:rPr lang="en-GB" sz="1400" b="1" dirty="0"/>
              <a:t> in the USA.</a:t>
            </a:r>
          </a:p>
          <a:p>
            <a:pPr marL="285750" indent="-285750" algn="l">
              <a:buFont typeface="Arial" panose="020B0604020202020204" pitchFamily="34" charset="0"/>
              <a:buChar char="•"/>
            </a:pPr>
            <a:r>
              <a:rPr lang="en-GB" sz="1600" b="1" dirty="0">
                <a:solidFill>
                  <a:srgbClr val="0000FF"/>
                </a:solidFill>
              </a:rPr>
              <a:t>Leadership</a:t>
            </a:r>
          </a:p>
          <a:p>
            <a:pPr algn="l"/>
            <a:r>
              <a:rPr lang="en-GB" sz="1400" b="1" dirty="0"/>
              <a:t>What makes a difference/ creates safe spaces for disclosure and protection? </a:t>
            </a:r>
            <a:r>
              <a:rPr lang="en-GB" b="1" dirty="0">
                <a:solidFill>
                  <a:srgbClr val="0000FF"/>
                </a:solidFill>
              </a:rPr>
              <a:t>(Morley &amp; Crossouard, 2016; Morley &amp; Lund, 2020).</a:t>
            </a:r>
            <a:endParaRPr lang="en-GB" b="1" dirty="0"/>
          </a:p>
          <a:p>
            <a:pPr marL="285750" indent="-285750" algn="l">
              <a:buFont typeface="Arial" panose="020B0604020202020204" pitchFamily="34" charset="0"/>
              <a:buChar char="•"/>
            </a:pPr>
            <a:r>
              <a:rPr lang="en-GB" sz="1600" b="1" dirty="0">
                <a:solidFill>
                  <a:srgbClr val="0000FF"/>
                </a:solidFill>
              </a:rPr>
              <a:t>Ethics</a:t>
            </a:r>
          </a:p>
          <a:p>
            <a:pPr algn="l"/>
            <a:r>
              <a:rPr lang="en-GB" sz="1400" b="1" dirty="0"/>
              <a:t>Should academic ethics follow medical ethics?</a:t>
            </a:r>
          </a:p>
          <a:p>
            <a:pPr algn="l"/>
            <a:r>
              <a:rPr lang="en-GB" sz="1400" b="1" dirty="0"/>
              <a:t>How to destabilise the social and cultural power relations that enable this form of abuse to thrive?</a:t>
            </a:r>
          </a:p>
          <a:p>
            <a:pPr algn="l"/>
            <a:endParaRPr lang="en-US" sz="1600" b="1" dirty="0"/>
          </a:p>
          <a:p>
            <a:pPr algn="l"/>
            <a:endParaRPr lang="en-US" b="1" dirty="0"/>
          </a:p>
        </p:txBody>
      </p:sp>
      <p:sp>
        <p:nvSpPr>
          <p:cNvPr id="4" name="Subtitle 3">
            <a:extLst>
              <a:ext uri="{FF2B5EF4-FFF2-40B4-BE49-F238E27FC236}">
                <a16:creationId xmlns:a16="http://schemas.microsoft.com/office/drawing/2014/main" id="{2DD6C16C-9662-8643-85B9-721CF3A4A463}"/>
              </a:ext>
            </a:extLst>
          </p:cNvPr>
          <p:cNvSpPr>
            <a:spLocks noGrp="1"/>
          </p:cNvSpPr>
          <p:nvPr>
            <p:ph type="subTitle" idx="1"/>
          </p:nvPr>
        </p:nvSpPr>
        <p:spPr/>
        <p:txBody>
          <a:bodyPr/>
          <a:lstStyle/>
          <a:p>
            <a:r>
              <a:rPr lang="en-US" b="1" dirty="0">
                <a:solidFill>
                  <a:srgbClr val="0000FF"/>
                </a:solidFill>
              </a:rPr>
              <a:t>Provocations</a:t>
            </a:r>
          </a:p>
        </p:txBody>
      </p:sp>
      <p:sp>
        <p:nvSpPr>
          <p:cNvPr id="5" name="Rectangle 2">
            <a:extLst>
              <a:ext uri="{FF2B5EF4-FFF2-40B4-BE49-F238E27FC236}">
                <a16:creationId xmlns:a16="http://schemas.microsoft.com/office/drawing/2014/main" id="{A838E90C-5FA1-EC40-933E-79B4ED6348BF}"/>
              </a:ext>
            </a:extLst>
          </p:cNvPr>
          <p:cNvSpPr>
            <a:spLocks noChangeArrowheads="1"/>
          </p:cNvSpPr>
          <p:nvPr/>
        </p:nvSpPr>
        <p:spPr bwMode="auto">
          <a:xfrm>
            <a:off x="0" y="0"/>
            <a:ext cx="712095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9217" name="Picture 11" descr="Hundreds hits street in Hollywood to protest against sexual harassment">
            <a:extLst>
              <a:ext uri="{FF2B5EF4-FFF2-40B4-BE49-F238E27FC236}">
                <a16:creationId xmlns:a16="http://schemas.microsoft.com/office/drawing/2014/main" id="{3B3FC0F4-E225-034B-A056-2090C17E6EDF}"/>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8898" y="1471961"/>
            <a:ext cx="4371590" cy="5296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398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strips(downLeft)">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9E131E2-C84E-9C48-A614-15CE2F8FBDC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3137" y="205741"/>
            <a:ext cx="8325852" cy="2137410"/>
          </a:xfrm>
          <a:prstGeom prst="rect">
            <a:avLst/>
          </a:prstGeom>
        </p:spPr>
      </p:pic>
      <p:sp>
        <p:nvSpPr>
          <p:cNvPr id="10" name="Rectangle 9">
            <a:extLst>
              <a:ext uri="{FF2B5EF4-FFF2-40B4-BE49-F238E27FC236}">
                <a16:creationId xmlns:a16="http://schemas.microsoft.com/office/drawing/2014/main" id="{920690F5-E6CC-CC4A-B854-6ADF155205C3}"/>
              </a:ext>
            </a:extLst>
          </p:cNvPr>
          <p:cNvSpPr/>
          <p:nvPr/>
        </p:nvSpPr>
        <p:spPr>
          <a:xfrm>
            <a:off x="182880" y="2343152"/>
            <a:ext cx="8732520" cy="4308872"/>
          </a:xfrm>
          <a:prstGeom prst="rect">
            <a:avLst/>
          </a:prstGeom>
        </p:spPr>
        <p:txBody>
          <a:bodyPr wrap="square">
            <a:spAutoFit/>
          </a:bodyPr>
          <a:lstStyle/>
          <a:p>
            <a:pPr>
              <a:buClr>
                <a:srgbClr val="0000FF"/>
              </a:buClr>
            </a:pPr>
            <a:r>
              <a:rPr lang="sv-SE" sz="1200" b="1" dirty="0">
                <a:solidFill>
                  <a:srgbClr val="0000FF"/>
                </a:solidFill>
              </a:rPr>
              <a:t>Follow Up?</a:t>
            </a:r>
          </a:p>
          <a:p>
            <a:pPr marL="171450" indent="-171450">
              <a:buClr>
                <a:srgbClr val="0000FF"/>
              </a:buClr>
              <a:buFont typeface="Arial" panose="020B0604020202020204" pitchFamily="34" charset="0"/>
              <a:buChar char="•"/>
            </a:pPr>
            <a:r>
              <a:rPr lang="en-GB" sz="1000" b="1" dirty="0">
                <a:solidFill>
                  <a:schemeClr val="bg1"/>
                </a:solidFill>
              </a:rPr>
              <a:t>Boyer, E.L. (1990). </a:t>
            </a:r>
            <a:r>
              <a:rPr lang="en-GB" sz="1000" b="1" i="1" dirty="0">
                <a:solidFill>
                  <a:schemeClr val="bg1"/>
                </a:solidFill>
              </a:rPr>
              <a:t>A special report. Campus life. </a:t>
            </a:r>
            <a:r>
              <a:rPr lang="en-GB" sz="1000" b="1" dirty="0">
                <a:solidFill>
                  <a:schemeClr val="bg1"/>
                </a:solidFill>
              </a:rPr>
              <a:t>Princeton, NJ:The Carnegie Foundation for the Advancement of Teaching.</a:t>
            </a:r>
          </a:p>
          <a:p>
            <a:pPr marL="171450" indent="-171450">
              <a:buClr>
                <a:srgbClr val="0000FF"/>
              </a:buClr>
              <a:buFont typeface="Arial" panose="020B0604020202020204" pitchFamily="34" charset="0"/>
              <a:buChar char="•"/>
            </a:pPr>
            <a:r>
              <a:rPr lang="en-GB" sz="1000" b="1" u="sng" dirty="0">
                <a:solidFill>
                  <a:schemeClr val="bg1"/>
                </a:solidFill>
                <a:hlinkClick r:id="rId3">
                  <a:extLst>
                    <a:ext uri="{A12FA001-AC4F-418D-AE19-62706E023703}">
                      <ahyp:hlinkClr xmlns:ahyp="http://schemas.microsoft.com/office/drawing/2018/hyperlinkcolor" val="tx"/>
                    </a:ext>
                  </a:extLst>
                </a:hlinkClick>
              </a:rPr>
              <a:t>Bull, A.</a:t>
            </a:r>
            <a:r>
              <a:rPr lang="en-GB" sz="1000" b="1" u="sng" dirty="0">
                <a:solidFill>
                  <a:schemeClr val="bg1"/>
                </a:solidFill>
              </a:rPr>
              <a:t>, </a:t>
            </a:r>
            <a:r>
              <a:rPr lang="en-GB" sz="1000" b="1" dirty="0">
                <a:solidFill>
                  <a:schemeClr val="bg1"/>
                </a:solidFill>
              </a:rPr>
              <a:t>&amp; Rye, R. (2018). </a:t>
            </a:r>
            <a:r>
              <a:rPr lang="en-GB" sz="1000" b="1" i="1" dirty="0">
                <a:solidFill>
                  <a:schemeClr val="bg1"/>
                </a:solidFill>
                <a:hlinkClick r:id="rId4">
                  <a:extLst>
                    <a:ext uri="{A12FA001-AC4F-418D-AE19-62706E023703}">
                      <ahyp:hlinkClr xmlns:ahyp="http://schemas.microsoft.com/office/drawing/2018/hyperlinkcolor" val="tx"/>
                    </a:ext>
                  </a:extLst>
                </a:hlinkClick>
              </a:rPr>
              <a:t>Silencing students: institutional responses to staff sexual misconduct in higher education</a:t>
            </a:r>
            <a:r>
              <a:rPr lang="en-GB" sz="1000" b="1" dirty="0">
                <a:solidFill>
                  <a:schemeClr val="bg1"/>
                </a:solidFill>
              </a:rPr>
              <a:t>. The 1752 Group. </a:t>
            </a:r>
            <a:r>
              <a:rPr lang="en-GB" sz="1000" b="1" dirty="0">
                <a:solidFill>
                  <a:schemeClr val="bg1"/>
                </a:solidFill>
                <a:hlinkClick r:id="rId5">
                  <a:extLst>
                    <a:ext uri="{A12FA001-AC4F-418D-AE19-62706E023703}">
                      <ahyp:hlinkClr xmlns:ahyp="http://schemas.microsoft.com/office/drawing/2018/hyperlinkcolor" val="tx"/>
                    </a:ext>
                  </a:extLst>
                </a:hlinkClick>
              </a:rPr>
              <a:t>https://pure.port.ac.uk/admin/files/11631036/Silencing_Students_The_1752_Group.pdf</a:t>
            </a:r>
            <a:endParaRPr lang="en-GB" sz="1000" b="1" dirty="0">
              <a:solidFill>
                <a:schemeClr val="bg1"/>
              </a:solidFill>
            </a:endParaRPr>
          </a:p>
          <a:p>
            <a:pPr marL="171450" indent="-171450">
              <a:buClr>
                <a:srgbClr val="0000FF"/>
              </a:buClr>
              <a:buFont typeface="Arial" panose="020B0604020202020204" pitchFamily="34" charset="0"/>
              <a:buChar char="•"/>
            </a:pPr>
            <a:r>
              <a:rPr lang="en-GB" sz="1000" b="1" dirty="0">
                <a:solidFill>
                  <a:schemeClr val="bg1"/>
                </a:solidFill>
              </a:rPr>
              <a:t>Cantor, D., et al.(2020). </a:t>
            </a:r>
            <a:r>
              <a:rPr lang="en-GB" sz="1000" b="1" i="1" dirty="0">
                <a:solidFill>
                  <a:schemeClr val="bg1"/>
                </a:solidFill>
              </a:rPr>
              <a:t>Report on the AAU Campus Climate Survey on Sexual</a:t>
            </a:r>
            <a:r>
              <a:rPr lang="en-GB" sz="1000" b="1" dirty="0">
                <a:solidFill>
                  <a:schemeClr val="bg1"/>
                </a:solidFill>
              </a:rPr>
              <a:t> </a:t>
            </a:r>
            <a:r>
              <a:rPr lang="en-GB" sz="1000" b="1" i="1" dirty="0">
                <a:solidFill>
                  <a:schemeClr val="bg1"/>
                </a:solidFill>
              </a:rPr>
              <a:t>Assault and Misconduct</a:t>
            </a:r>
            <a:r>
              <a:rPr lang="en-GB" sz="1000" b="1" dirty="0">
                <a:solidFill>
                  <a:schemeClr val="bg1"/>
                </a:solidFill>
              </a:rPr>
              <a:t>.</a:t>
            </a:r>
          </a:p>
          <a:p>
            <a:pPr>
              <a:buClr>
                <a:srgbClr val="0000FF"/>
              </a:buClr>
            </a:pPr>
            <a:r>
              <a:rPr lang="en-GB" sz="1000" b="1" u="sng" dirty="0">
                <a:hlinkClick r:id="rId6"/>
              </a:rPr>
              <a:t>https://www.osu.edu/assets/buckeyesact/2019_campus_climate_survey.pdf</a:t>
            </a:r>
            <a:r>
              <a:rPr lang="en-GB" sz="1000" b="1" dirty="0"/>
              <a:t>. </a:t>
            </a:r>
          </a:p>
          <a:p>
            <a:pPr marL="171450" indent="-171450">
              <a:buClr>
                <a:srgbClr val="0000FF"/>
              </a:buClr>
              <a:buFont typeface="Arial" panose="020B0604020202020204" pitchFamily="34" charset="0"/>
              <a:buChar char="•"/>
            </a:pPr>
            <a:r>
              <a:rPr lang="en-GB" sz="1000" b="1" dirty="0">
                <a:solidFill>
                  <a:schemeClr val="bg1"/>
                </a:solidFill>
              </a:rPr>
              <a:t>Dziech, B., &amp; Weiner, L. (1984). </a:t>
            </a:r>
            <a:r>
              <a:rPr lang="en-GB" sz="1000" b="1" i="1" dirty="0">
                <a:solidFill>
                  <a:schemeClr val="bg1"/>
                </a:solidFill>
              </a:rPr>
              <a:t>The lecherous professor: Sexual harassment on campus.</a:t>
            </a:r>
            <a:r>
              <a:rPr lang="en-GB" sz="1000" b="1" dirty="0">
                <a:solidFill>
                  <a:schemeClr val="bg1"/>
                </a:solidFill>
              </a:rPr>
              <a:t> Chicago, IL: University of Illinois Press.</a:t>
            </a:r>
            <a:endParaRPr lang="en-GB" sz="1000" b="1" dirty="0"/>
          </a:p>
          <a:p>
            <a:pPr marL="171450" indent="-171450">
              <a:buClr>
                <a:srgbClr val="0000FF"/>
              </a:buClr>
              <a:buFont typeface="Arial" panose="020B0604020202020204" pitchFamily="34" charset="0"/>
              <a:buChar char="•"/>
            </a:pPr>
            <a:r>
              <a:rPr lang="en-GB" sz="1000" b="1" dirty="0">
                <a:solidFill>
                  <a:schemeClr val="bg1"/>
                </a:solidFill>
              </a:rPr>
              <a:t>MacKinnon, C. (1979). </a:t>
            </a:r>
            <a:r>
              <a:rPr lang="en-GB" sz="1000" b="1" i="1" dirty="0">
                <a:solidFill>
                  <a:schemeClr val="bg1"/>
                </a:solidFill>
              </a:rPr>
              <a:t>Sexual harassment of working women: A case of sex discrimination</a:t>
            </a:r>
            <a:r>
              <a:rPr lang="en-GB" sz="1000" b="1" dirty="0">
                <a:solidFill>
                  <a:schemeClr val="bg1"/>
                </a:solidFill>
              </a:rPr>
              <a:t>. New Haven, CT: Yale University Press.</a:t>
            </a:r>
          </a:p>
          <a:p>
            <a:pPr marL="171450" indent="-171450">
              <a:buClr>
                <a:srgbClr val="0000FF"/>
              </a:buClr>
              <a:buFont typeface="Arial" panose="020B0604020202020204" pitchFamily="34" charset="0"/>
              <a:buChar char="•"/>
            </a:pPr>
            <a:r>
              <a:rPr lang="en-US" sz="1000" b="1" dirty="0">
                <a:solidFill>
                  <a:schemeClr val="bg1"/>
                </a:solidFill>
              </a:rPr>
              <a:t>Morley, L. and </a:t>
            </a:r>
            <a:r>
              <a:rPr lang="en-US" sz="1000" b="1" dirty="0" err="1">
                <a:solidFill>
                  <a:schemeClr val="bg1"/>
                </a:solidFill>
              </a:rPr>
              <a:t>Crossouard</a:t>
            </a:r>
            <a:r>
              <a:rPr lang="en-US" sz="1000" b="1" dirty="0">
                <a:solidFill>
                  <a:schemeClr val="bg1"/>
                </a:solidFill>
              </a:rPr>
              <a:t>, B. (2016). "Gender in the </a:t>
            </a:r>
            <a:r>
              <a:rPr lang="en-US" sz="1000" b="1" dirty="0" err="1">
                <a:solidFill>
                  <a:schemeClr val="bg1"/>
                </a:solidFill>
              </a:rPr>
              <a:t>Neoliberalised</a:t>
            </a:r>
            <a:r>
              <a:rPr lang="en-US" sz="1000" b="1" dirty="0">
                <a:solidFill>
                  <a:schemeClr val="bg1"/>
                </a:solidFill>
              </a:rPr>
              <a:t> Global Academy: the Affective Economy of Women and Leadership in South Asia." </a:t>
            </a:r>
            <a:r>
              <a:rPr lang="en-US" sz="1000" b="1" i="1" dirty="0">
                <a:solidFill>
                  <a:schemeClr val="bg1"/>
                </a:solidFill>
              </a:rPr>
              <a:t>British Journal of Sociology of Education</a:t>
            </a:r>
            <a:r>
              <a:rPr lang="en-US" sz="1000" b="1" dirty="0">
                <a:solidFill>
                  <a:schemeClr val="bg1"/>
                </a:solidFill>
              </a:rPr>
              <a:t> 37(1): 149-168.</a:t>
            </a:r>
          </a:p>
          <a:p>
            <a:pPr marL="171450" lvl="0" indent="-171450">
              <a:buClr>
                <a:srgbClr val="0000FF"/>
              </a:buClr>
              <a:buFont typeface="Arial" panose="020B0604020202020204" pitchFamily="34" charset="0"/>
              <a:buChar char="•"/>
            </a:pPr>
            <a:r>
              <a:rPr lang="en-GB" sz="1000" b="1" dirty="0">
                <a:solidFill>
                  <a:schemeClr val="bg1"/>
                </a:solidFill>
              </a:rPr>
              <a:t>Morley, L. (2014) Lost Leaders: Women in the Global Academy. </a:t>
            </a:r>
            <a:r>
              <a:rPr lang="en-GB" sz="1000" b="1" i="1" dirty="0">
                <a:solidFill>
                  <a:schemeClr val="bg1"/>
                </a:solidFill>
              </a:rPr>
              <a:t>Higher Education Research and Development </a:t>
            </a:r>
            <a:r>
              <a:rPr lang="en-US" sz="1000" b="1" dirty="0">
                <a:solidFill>
                  <a:schemeClr val="bg1"/>
                </a:solidFill>
              </a:rPr>
              <a:t>33 (1) 111–125.</a:t>
            </a:r>
            <a:r>
              <a:rPr lang="en-GB" sz="1000" b="1" dirty="0">
                <a:solidFill>
                  <a:schemeClr val="bg1"/>
                </a:solidFill>
              </a:rPr>
              <a:t> </a:t>
            </a:r>
            <a:endParaRPr lang="en-GB" sz="1000" b="1" i="1" dirty="0">
              <a:solidFill>
                <a:schemeClr val="bg1"/>
              </a:solidFill>
            </a:endParaRPr>
          </a:p>
          <a:p>
            <a:pPr marL="171450" lvl="0" indent="-171450">
              <a:buClr>
                <a:srgbClr val="0000FF"/>
              </a:buClr>
              <a:buFont typeface="Arial" panose="020B0604020202020204" pitchFamily="34" charset="0"/>
              <a:buChar char="•"/>
            </a:pPr>
            <a:r>
              <a:rPr lang="en-GB" sz="1000" b="1" dirty="0">
                <a:solidFill>
                  <a:schemeClr val="bg1"/>
                </a:solidFill>
              </a:rPr>
              <a:t>Morley, L. (2013) "The Rules of the Game: Women and the </a:t>
            </a:r>
            <a:r>
              <a:rPr lang="en-GB" sz="1000" b="1" dirty="0" err="1">
                <a:solidFill>
                  <a:schemeClr val="bg1"/>
                </a:solidFill>
              </a:rPr>
              <a:t>Leaderist</a:t>
            </a:r>
            <a:r>
              <a:rPr lang="en-GB" sz="1000" b="1" dirty="0">
                <a:solidFill>
                  <a:schemeClr val="bg1"/>
                </a:solidFill>
              </a:rPr>
              <a:t> Turn in Higher Education " </a:t>
            </a:r>
            <a:r>
              <a:rPr lang="en-GB" sz="1000" b="1" i="1" dirty="0">
                <a:solidFill>
                  <a:schemeClr val="bg1"/>
                </a:solidFill>
              </a:rPr>
              <a:t>Gender and Education</a:t>
            </a:r>
            <a:r>
              <a:rPr lang="en-GB" sz="1000" b="1" dirty="0">
                <a:solidFill>
                  <a:schemeClr val="bg1"/>
                </a:solidFill>
              </a:rPr>
              <a:t>. 25(1):116-131.</a:t>
            </a:r>
          </a:p>
          <a:p>
            <a:pPr marL="171450" indent="-171450">
              <a:buClr>
                <a:srgbClr val="0000FF"/>
              </a:buClr>
              <a:buFont typeface="Arial" panose="020B0604020202020204" pitchFamily="34" charset="0"/>
              <a:buChar char="•"/>
            </a:pPr>
            <a:r>
              <a:rPr lang="en-US" sz="1000" b="1" dirty="0">
                <a:solidFill>
                  <a:schemeClr val="bg1"/>
                </a:solidFill>
              </a:rPr>
              <a:t>Morley, L., and Lund, R. (2020). </a:t>
            </a:r>
            <a:r>
              <a:rPr lang="en-GB" sz="1000" b="1" dirty="0">
                <a:solidFill>
                  <a:schemeClr val="bg1"/>
                </a:solidFill>
              </a:rPr>
              <a:t>The affective economy of feminist leadership in Finnish universities: class-based knowledge for navigating neoliberalism and </a:t>
            </a:r>
            <a:r>
              <a:rPr lang="en-GB" sz="1000" b="1" dirty="0" err="1">
                <a:solidFill>
                  <a:schemeClr val="bg1"/>
                </a:solidFill>
              </a:rPr>
              <a:t>neuroliberalism</a:t>
            </a:r>
            <a:r>
              <a:rPr lang="en-GB" sz="1000" b="1" dirty="0">
                <a:solidFill>
                  <a:schemeClr val="bg1"/>
                </a:solidFill>
              </a:rPr>
              <a:t>. </a:t>
            </a:r>
            <a:r>
              <a:rPr lang="en-GB" sz="1000" b="1" i="1" dirty="0">
                <a:solidFill>
                  <a:schemeClr val="bg1"/>
                </a:solidFill>
              </a:rPr>
              <a:t>Discourse </a:t>
            </a:r>
            <a:r>
              <a:rPr lang="en-GB" sz="1000" b="1" dirty="0">
                <a:solidFill>
                  <a:schemeClr val="bg1"/>
                </a:solidFill>
              </a:rPr>
              <a:t>42 (01). </a:t>
            </a:r>
            <a:r>
              <a:rPr lang="en-GB" sz="1000" b="1" dirty="0">
                <a:solidFill>
                  <a:schemeClr val="bg1"/>
                </a:solidFill>
                <a:hlinkClick r:id="rId7">
                  <a:extLst>
                    <a:ext uri="{A12FA001-AC4F-418D-AE19-62706E023703}">
                      <ahyp:hlinkClr xmlns:ahyp="http://schemas.microsoft.com/office/drawing/2018/hyperlinkcolor" val="tx"/>
                    </a:ext>
                  </a:extLst>
                </a:hlinkClick>
              </a:rPr>
              <a:t>https://doi.org/10.1080/01596306.2020.1855567</a:t>
            </a:r>
            <a:endParaRPr lang="en-GB" sz="1000" b="1" dirty="0">
              <a:solidFill>
                <a:schemeClr val="bg1"/>
              </a:solidFill>
            </a:endParaRPr>
          </a:p>
          <a:p>
            <a:pPr marL="171450" indent="-171450">
              <a:buClr>
                <a:srgbClr val="0000FF"/>
              </a:buClr>
              <a:buFont typeface="Arial" panose="020B0604020202020204" pitchFamily="34" charset="0"/>
              <a:buChar char="•"/>
            </a:pPr>
            <a:r>
              <a:rPr lang="en-GB" sz="1000" b="1" dirty="0">
                <a:solidFill>
                  <a:schemeClr val="bg1"/>
                </a:solidFill>
              </a:rPr>
              <a:t>Morley, L. (2011) Sex, Grades and Power in Higher Education in Ghana and Tanzania. </a:t>
            </a:r>
            <a:r>
              <a:rPr lang="en-GB" sz="1000" b="1" i="1" dirty="0">
                <a:solidFill>
                  <a:schemeClr val="bg1"/>
                </a:solidFill>
              </a:rPr>
              <a:t>Cambridge Journal of Education</a:t>
            </a:r>
            <a:r>
              <a:rPr lang="en-GB" sz="1000" b="1" dirty="0">
                <a:solidFill>
                  <a:schemeClr val="bg1"/>
                </a:solidFill>
              </a:rPr>
              <a:t> 41(1): 101-115.</a:t>
            </a:r>
          </a:p>
          <a:p>
            <a:pPr marL="171450" indent="-171450">
              <a:buClr>
                <a:srgbClr val="0000FF"/>
              </a:buClr>
              <a:buFont typeface="Arial" panose="020B0604020202020204" pitchFamily="34" charset="0"/>
              <a:buChar char="•"/>
            </a:pPr>
            <a:r>
              <a:rPr lang="en-GB" sz="1000" b="1" dirty="0" err="1">
                <a:solidFill>
                  <a:schemeClr val="bg1"/>
                </a:solidFill>
              </a:rPr>
              <a:t>Paludi</a:t>
            </a:r>
            <a:r>
              <a:rPr lang="en-GB" sz="1000" b="1" dirty="0">
                <a:solidFill>
                  <a:schemeClr val="bg1"/>
                </a:solidFill>
              </a:rPr>
              <a:t>, M.A., &amp; </a:t>
            </a:r>
            <a:r>
              <a:rPr lang="en-GB" sz="1000" b="1" dirty="0" err="1">
                <a:solidFill>
                  <a:schemeClr val="bg1"/>
                </a:solidFill>
              </a:rPr>
              <a:t>Barickman</a:t>
            </a:r>
            <a:r>
              <a:rPr lang="en-GB" sz="1000" b="1" dirty="0">
                <a:solidFill>
                  <a:schemeClr val="bg1"/>
                </a:solidFill>
              </a:rPr>
              <a:t>, R. (Eds.). (1991). In their own voices. In M.A. </a:t>
            </a:r>
            <a:r>
              <a:rPr lang="en-GB" sz="1000" b="1" dirty="0" err="1">
                <a:solidFill>
                  <a:schemeClr val="bg1"/>
                </a:solidFill>
              </a:rPr>
              <a:t>Paludi</a:t>
            </a:r>
            <a:r>
              <a:rPr lang="en-GB" sz="1000" b="1" dirty="0">
                <a:solidFill>
                  <a:schemeClr val="bg1"/>
                </a:solidFill>
              </a:rPr>
              <a:t>, &amp; R.B. </a:t>
            </a:r>
            <a:r>
              <a:rPr lang="en-GB" sz="1000" b="1" dirty="0" err="1">
                <a:solidFill>
                  <a:schemeClr val="bg1"/>
                </a:solidFill>
              </a:rPr>
              <a:t>Barickman</a:t>
            </a:r>
            <a:r>
              <a:rPr lang="en-GB" sz="1000" b="1" dirty="0">
                <a:solidFill>
                  <a:schemeClr val="bg1"/>
                </a:solidFill>
              </a:rPr>
              <a:t>, </a:t>
            </a:r>
            <a:r>
              <a:rPr lang="en-GB" sz="1000" b="1" i="1" dirty="0">
                <a:solidFill>
                  <a:schemeClr val="bg1"/>
                </a:solidFill>
              </a:rPr>
              <a:t>Academic and workplace sexual harassment: a resource manual</a:t>
            </a:r>
            <a:r>
              <a:rPr lang="en-GB" sz="1000" b="1" dirty="0">
                <a:solidFill>
                  <a:schemeClr val="bg1"/>
                </a:solidFill>
              </a:rPr>
              <a:t>. Albany, NY: State University of New York Press.</a:t>
            </a:r>
          </a:p>
          <a:p>
            <a:pPr marL="171450" indent="-171450">
              <a:buClr>
                <a:srgbClr val="0000FF"/>
              </a:buClr>
              <a:buFont typeface="Arial" panose="020B0604020202020204" pitchFamily="34" charset="0"/>
              <a:buChar char="•"/>
            </a:pPr>
            <a:r>
              <a:rPr lang="en-GB" sz="1000" b="1" dirty="0">
                <a:solidFill>
                  <a:schemeClr val="bg1"/>
                </a:solidFill>
              </a:rPr>
              <a:t>Thomas, A.M., &amp; Kitzinger, C. (Eds.). (1997). </a:t>
            </a:r>
            <a:r>
              <a:rPr lang="en-GB" sz="1000" b="1" i="1" dirty="0">
                <a:solidFill>
                  <a:schemeClr val="bg1"/>
                </a:solidFill>
              </a:rPr>
              <a:t>Sexual harassment: Contemporary feminist perspectives. </a:t>
            </a:r>
            <a:r>
              <a:rPr lang="en-GB" sz="1000" b="1" dirty="0">
                <a:solidFill>
                  <a:schemeClr val="bg1"/>
                </a:solidFill>
              </a:rPr>
              <a:t>Buckingham: Open University Press.</a:t>
            </a:r>
          </a:p>
          <a:p>
            <a:pPr marL="171450" indent="-171450">
              <a:buClr>
                <a:srgbClr val="0000FF"/>
              </a:buClr>
              <a:buFont typeface="Arial" panose="020B0604020202020204" pitchFamily="34" charset="0"/>
              <a:buChar char="•"/>
            </a:pPr>
            <a:r>
              <a:rPr lang="en-GB" sz="1000" b="1" dirty="0">
                <a:solidFill>
                  <a:schemeClr val="bg1"/>
                </a:solidFill>
              </a:rPr>
              <a:t>WHO (2021) </a:t>
            </a:r>
            <a:r>
              <a:rPr lang="en-GB" sz="1000" b="1" i="1" dirty="0">
                <a:solidFill>
                  <a:schemeClr val="bg1"/>
                </a:solidFill>
              </a:rPr>
              <a:t>Violence Against Women </a:t>
            </a:r>
            <a:r>
              <a:rPr lang="en-GB" sz="1000" b="1" dirty="0">
                <a:solidFill>
                  <a:schemeClr val="bg1"/>
                </a:solidFill>
              </a:rPr>
              <a:t> </a:t>
            </a:r>
            <a:r>
              <a:rPr lang="en-GB" sz="1000" b="1" u="sng" dirty="0">
                <a:solidFill>
                  <a:schemeClr val="bg1"/>
                </a:solidFill>
                <a:hlinkClick r:id="rId8">
                  <a:extLst>
                    <a:ext uri="{A12FA001-AC4F-418D-AE19-62706E023703}">
                      <ahyp:hlinkClr xmlns:ahyp="http://schemas.microsoft.com/office/drawing/2018/hyperlinkcolor" val="tx"/>
                    </a:ext>
                  </a:extLst>
                </a:hlinkClick>
              </a:rPr>
              <a:t>https://www.who.int/news-room/fact-sheets/detail/violence-against-women</a:t>
            </a:r>
            <a:r>
              <a:rPr lang="en-GB" sz="1000" b="1" dirty="0">
                <a:solidFill>
                  <a:schemeClr val="bg1"/>
                </a:solidFill>
              </a:rPr>
              <a:t>. </a:t>
            </a:r>
            <a:br>
              <a:rPr lang="en-GB" sz="1000" b="1" dirty="0">
                <a:solidFill>
                  <a:schemeClr val="bg1"/>
                </a:solidFill>
              </a:rPr>
            </a:br>
            <a:endParaRPr lang="sv-SE" sz="1000" b="1" dirty="0">
              <a:solidFill>
                <a:schemeClr val="bg1"/>
              </a:solidFill>
            </a:endParaRPr>
          </a:p>
          <a:p>
            <a:pPr>
              <a:buClr>
                <a:srgbClr val="0000FF"/>
              </a:buClr>
            </a:pPr>
            <a:r>
              <a:rPr lang="en-GB" sz="1000" b="1" dirty="0">
                <a:solidFill>
                  <a:schemeClr val="bg1"/>
                </a:solidFill>
                <a:highlight>
                  <a:srgbClr val="0000FF"/>
                </a:highlight>
              </a:rPr>
              <a:t>CHEER Website: </a:t>
            </a:r>
            <a:r>
              <a:rPr lang="en-GB" sz="1000" b="1" u="sng" dirty="0">
                <a:solidFill>
                  <a:schemeClr val="bg1"/>
                </a:solidFill>
                <a:highlight>
                  <a:srgbClr val="0000FF"/>
                </a:highlight>
                <a:hlinkClick r:id="rId9">
                  <a:extLst>
                    <a:ext uri="{A12FA001-AC4F-418D-AE19-62706E023703}">
                      <ahyp:hlinkClr xmlns:ahyp="http://schemas.microsoft.com/office/drawing/2018/hyperlinkcolor" val="tx"/>
                    </a:ext>
                  </a:extLst>
                </a:hlinkClick>
              </a:rPr>
              <a:t>www.sussex.ac.uk/education/</a:t>
            </a:r>
            <a:r>
              <a:rPr lang="en-GB" sz="1000" b="1" u="sng" dirty="0">
                <a:solidFill>
                  <a:schemeClr val="bg1"/>
                </a:solidFill>
                <a:highlight>
                  <a:srgbClr val="0000FF"/>
                </a:highlight>
              </a:rPr>
              <a:t>cheer</a:t>
            </a:r>
            <a:endParaRPr lang="en-GB" sz="1000" b="1" dirty="0">
              <a:solidFill>
                <a:schemeClr val="bg1"/>
              </a:solidFill>
              <a:highlight>
                <a:srgbClr val="0000FF"/>
              </a:highlight>
            </a:endParaRPr>
          </a:p>
          <a:p>
            <a:pPr>
              <a:buClr>
                <a:srgbClr val="0000FF"/>
              </a:buClr>
            </a:pPr>
            <a:r>
              <a:rPr lang="en-GB" sz="1000" b="1" dirty="0">
                <a:solidFill>
                  <a:schemeClr val="bg1"/>
                </a:solidFill>
                <a:highlight>
                  <a:srgbClr val="0000FF"/>
                </a:highlight>
              </a:rPr>
              <a:t>Twitter: </a:t>
            </a:r>
            <a:r>
              <a:rPr lang="sv-SE" sz="1000" b="1" dirty="0">
                <a:solidFill>
                  <a:schemeClr val="bg1"/>
                </a:solidFill>
                <a:highlight>
                  <a:srgbClr val="0000FF"/>
                </a:highlight>
              </a:rPr>
              <a:t>@</a:t>
            </a:r>
            <a:r>
              <a:rPr lang="sv-SE" sz="1000" b="1" dirty="0" err="1">
                <a:solidFill>
                  <a:schemeClr val="bg1"/>
                </a:solidFill>
                <a:highlight>
                  <a:srgbClr val="0000FF"/>
                </a:highlight>
              </a:rPr>
              <a:t>SussexCHEER</a:t>
            </a:r>
            <a:endParaRPr lang="sv-SE" sz="1000" b="1" dirty="0">
              <a:solidFill>
                <a:schemeClr val="bg1"/>
              </a:solidFill>
              <a:highlight>
                <a:srgbClr val="0000FF"/>
              </a:highlight>
            </a:endParaRPr>
          </a:p>
          <a:p>
            <a:pPr>
              <a:buClr>
                <a:srgbClr val="0000FF"/>
              </a:buClr>
            </a:pPr>
            <a:r>
              <a:rPr lang="sv-SE" sz="1000" b="1" dirty="0">
                <a:solidFill>
                  <a:schemeClr val="bg1"/>
                </a:solidFill>
                <a:highlight>
                  <a:srgbClr val="0000FF"/>
                </a:highlight>
              </a:rPr>
              <a:t>Facebook: </a:t>
            </a:r>
            <a:r>
              <a:rPr lang="sv-SE" sz="1000" b="1" dirty="0">
                <a:solidFill>
                  <a:schemeClr val="bg1"/>
                </a:solidFill>
                <a:highlight>
                  <a:srgbClr val="0000FF"/>
                </a:highlight>
                <a:hlinkClick r:id="rId10">
                  <a:extLst>
                    <a:ext uri="{A12FA001-AC4F-418D-AE19-62706E023703}">
                      <ahyp:hlinkClr xmlns:ahyp="http://schemas.microsoft.com/office/drawing/2018/hyperlinkcolor" val="tx"/>
                    </a:ext>
                  </a:extLst>
                </a:hlinkClick>
              </a:rPr>
              <a:t>www.facebook.com/groups/CHEERSussex/</a:t>
            </a:r>
            <a:endParaRPr lang="sv-SE" sz="1000" b="1" dirty="0">
              <a:solidFill>
                <a:schemeClr val="bg1"/>
              </a:solidFill>
              <a:highlight>
                <a:srgbClr val="0000FF"/>
              </a:highlight>
            </a:endParaRPr>
          </a:p>
          <a:p>
            <a:pPr>
              <a:buClr>
                <a:srgbClr val="0000FF"/>
              </a:buClr>
            </a:pPr>
            <a:br>
              <a:rPr lang="sv-SE" sz="1600" b="1" dirty="0">
                <a:solidFill>
                  <a:schemeClr val="bg1"/>
                </a:solidFill>
              </a:rPr>
            </a:br>
            <a:endParaRPr lang="en-GB" sz="1600" b="1" dirty="0">
              <a:solidFill>
                <a:schemeClr val="bg1"/>
              </a:solidFill>
            </a:endParaRPr>
          </a:p>
        </p:txBody>
      </p:sp>
    </p:spTree>
    <p:extLst>
      <p:ext uri="{BB962C8B-B14F-4D97-AF65-F5344CB8AC3E}">
        <p14:creationId xmlns:p14="http://schemas.microsoft.com/office/powerpoint/2010/main" val="1027400305"/>
      </p:ext>
    </p:extLst>
  </p:cSld>
  <p:clrMapOvr>
    <a:masterClrMapping/>
  </p:clrMapOvr>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D64202B7-D0FA-44D9-9909-DDFF8111F21C}"/>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CF2A52BC-AB4D-448C-8D98-DF3AF4E163E1}"/>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8E228498-5DE1-4DDC-AFD4-D42D0F5D7794}"/>
    </a:ext>
  </a:extLst>
</a:theme>
</file>

<file path=ppt/theme/theme4.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3C79ECF0-6CC5-4BAC-816C-0A095970E9E1}"/>
    </a:ext>
  </a:extLst>
</a:theme>
</file>

<file path=ppt/theme/theme5.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294C94DA-1230-42E9-9F68-BE7A084D9CE3}"/>
    </a:ext>
  </a:extLst>
</a:theme>
</file>

<file path=ppt/theme/theme6.xml><?xml version="1.0" encoding="utf-8"?>
<a:theme xmlns:a="http://schemas.openxmlformats.org/drawingml/2006/main" name="Turquoi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851A7CD1-E746-4D78-A807-E8ECFC4411D9}"/>
    </a:ext>
  </a:extLst>
</a:theme>
</file>

<file path=ppt/theme/theme7.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C729644C-C4D7-48A2-AB91-11884646E4F8}"/>
    </a:ext>
  </a:extLst>
</a:theme>
</file>

<file path=ppt/theme/theme8.xml><?xml version="1.0" encoding="utf-8"?>
<a:theme xmlns:a="http://schemas.openxmlformats.org/drawingml/2006/main" name="Blu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5A54AD74-E52F-40AC-A452-6C543D7D5177}"/>
    </a:ext>
  </a:extLst>
</a:theme>
</file>

<file path=ppt/theme/theme9.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7BC8D762-7DFA-4BC6-918C-273D95DB931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 (4)</Template>
  <TotalTime>8288</TotalTime>
  <Words>1504</Words>
  <Application>Microsoft Office PowerPoint</Application>
  <PresentationFormat>On-screen Show (4:3)</PresentationFormat>
  <Paragraphs>103</Paragraphs>
  <Slides>11</Slides>
  <Notes>0</Notes>
  <HiddenSlides>0</HiddenSlides>
  <MMClips>0</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11</vt:i4>
      </vt:variant>
    </vt:vector>
  </HeadingPairs>
  <TitlesOfParts>
    <vt:vector size="24" baseType="lpstr">
      <vt:lpstr>Arial</vt:lpstr>
      <vt:lpstr>Calibri</vt:lpstr>
      <vt:lpstr>Georgia</vt:lpstr>
      <vt:lpstr>Wingdings</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Sexual Harassment in Higher Education: Disrupting Norms and Dissolving Disadvantage</vt:lpstr>
      <vt:lpstr>PowerPoint Presentation</vt:lpstr>
      <vt:lpstr>PowerPoint Presentation</vt:lpstr>
      <vt:lpstr>PowerPoint Presentation</vt:lpstr>
      <vt:lpstr>PowerPoint Presentation</vt:lpstr>
      <vt:lpstr>PowerPoint Presentation</vt:lpstr>
      <vt:lpstr>Sexual harassment is a way of life at this university … and people don’t like to talk about it … the female students are very vulnerable to lecturers... and the girls think that’s a legitimate way to get marks. Boys think the girls have an advantage because they can get marks that way and the men think if the girl comes to me and she’s a grown up she’s asking for it ...(Female academic manager, public Ghanaian university). </vt:lpstr>
      <vt:lpstr>PowerPoint Presentation</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Stanley</dc:creator>
  <cp:lastModifiedBy>Heather Stanley</cp:lastModifiedBy>
  <cp:revision>766</cp:revision>
  <dcterms:created xsi:type="dcterms:W3CDTF">2016-06-09T09:36:01Z</dcterms:created>
  <dcterms:modified xsi:type="dcterms:W3CDTF">2021-05-21T12:15:21Z</dcterms:modified>
</cp:coreProperties>
</file>