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2" r:id="rId7"/>
    <p:sldId id="260"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58" autoAdjust="0"/>
    <p:restoredTop sz="94270" autoAdjust="0"/>
  </p:normalViewPr>
  <p:slideViewPr>
    <p:cSldViewPr snapToGrid="0">
      <p:cViewPr varScale="1">
        <p:scale>
          <a:sx n="57" d="100"/>
          <a:sy n="57" d="100"/>
        </p:scale>
        <p:origin x="78" y="31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8516E4F7-9802-43CB-8D86-25716053F910}" type="datetimeFigureOut">
              <a:rPr lang="en-GB" smtClean="0"/>
              <a:t>11/02/2020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A042574-9482-4E1A-9404-71C614497E49}" type="slidenum">
              <a:rPr lang="en-GB" smtClean="0"/>
              <a:t>‹#›</a:t>
            </a:fld>
            <a:endParaRPr lang="en-GB"/>
          </a:p>
        </p:txBody>
      </p:sp>
    </p:spTree>
    <p:extLst>
      <p:ext uri="{BB962C8B-B14F-4D97-AF65-F5344CB8AC3E}">
        <p14:creationId xmlns:p14="http://schemas.microsoft.com/office/powerpoint/2010/main" val="17877412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516E4F7-9802-43CB-8D86-25716053F910}" type="datetimeFigureOut">
              <a:rPr lang="en-GB" smtClean="0"/>
              <a:t>11/02/2020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A042574-9482-4E1A-9404-71C614497E49}" type="slidenum">
              <a:rPr lang="en-GB" smtClean="0"/>
              <a:t>‹#›</a:t>
            </a:fld>
            <a:endParaRPr lang="en-GB"/>
          </a:p>
        </p:txBody>
      </p:sp>
    </p:spTree>
    <p:extLst>
      <p:ext uri="{BB962C8B-B14F-4D97-AF65-F5344CB8AC3E}">
        <p14:creationId xmlns:p14="http://schemas.microsoft.com/office/powerpoint/2010/main" val="2958074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516E4F7-9802-43CB-8D86-25716053F910}" type="datetimeFigureOut">
              <a:rPr lang="en-GB" smtClean="0"/>
              <a:t>11/02/2020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A042574-9482-4E1A-9404-71C614497E49}" type="slidenum">
              <a:rPr lang="en-GB" smtClean="0"/>
              <a:t>‹#›</a:t>
            </a:fld>
            <a:endParaRPr lang="en-GB"/>
          </a:p>
        </p:txBody>
      </p:sp>
    </p:spTree>
    <p:extLst>
      <p:ext uri="{BB962C8B-B14F-4D97-AF65-F5344CB8AC3E}">
        <p14:creationId xmlns:p14="http://schemas.microsoft.com/office/powerpoint/2010/main" val="26652868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8516E4F7-9802-43CB-8D86-25716053F910}" type="datetimeFigureOut">
              <a:rPr lang="en-GB" smtClean="0"/>
              <a:t>11/02/2020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A042574-9482-4E1A-9404-71C614497E49}" type="slidenum">
              <a:rPr lang="en-GB" smtClean="0"/>
              <a:t>‹#›</a:t>
            </a:fld>
            <a:endParaRPr lang="en-GB"/>
          </a:p>
        </p:txBody>
      </p:sp>
    </p:spTree>
    <p:extLst>
      <p:ext uri="{BB962C8B-B14F-4D97-AF65-F5344CB8AC3E}">
        <p14:creationId xmlns:p14="http://schemas.microsoft.com/office/powerpoint/2010/main" val="33754782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8516E4F7-9802-43CB-8D86-25716053F910}" type="datetimeFigureOut">
              <a:rPr lang="en-GB" smtClean="0"/>
              <a:t>11/02/2020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A042574-9482-4E1A-9404-71C614497E49}" type="slidenum">
              <a:rPr lang="en-GB" smtClean="0"/>
              <a:t>‹#›</a:t>
            </a:fld>
            <a:endParaRPr lang="en-GB"/>
          </a:p>
        </p:txBody>
      </p:sp>
    </p:spTree>
    <p:extLst>
      <p:ext uri="{BB962C8B-B14F-4D97-AF65-F5344CB8AC3E}">
        <p14:creationId xmlns:p14="http://schemas.microsoft.com/office/powerpoint/2010/main" val="27352316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8516E4F7-9802-43CB-8D86-25716053F910}" type="datetimeFigureOut">
              <a:rPr lang="en-GB" smtClean="0"/>
              <a:t>11/02/2020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A042574-9482-4E1A-9404-71C614497E49}" type="slidenum">
              <a:rPr lang="en-GB" smtClean="0"/>
              <a:t>‹#›</a:t>
            </a:fld>
            <a:endParaRPr lang="en-GB"/>
          </a:p>
        </p:txBody>
      </p:sp>
    </p:spTree>
    <p:extLst>
      <p:ext uri="{BB962C8B-B14F-4D97-AF65-F5344CB8AC3E}">
        <p14:creationId xmlns:p14="http://schemas.microsoft.com/office/powerpoint/2010/main" val="3415734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16E4F7-9802-43CB-8D86-25716053F910}" type="datetimeFigureOut">
              <a:rPr lang="en-GB" smtClean="0"/>
              <a:t>11/02/2020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A042574-9482-4E1A-9404-71C614497E49}" type="slidenum">
              <a:rPr lang="en-GB" smtClean="0"/>
              <a:t>‹#›</a:t>
            </a:fld>
            <a:endParaRPr lang="en-GB"/>
          </a:p>
        </p:txBody>
      </p:sp>
    </p:spTree>
    <p:extLst>
      <p:ext uri="{BB962C8B-B14F-4D97-AF65-F5344CB8AC3E}">
        <p14:creationId xmlns:p14="http://schemas.microsoft.com/office/powerpoint/2010/main" val="26957954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516E4F7-9802-43CB-8D86-25716053F910}" type="datetimeFigureOut">
              <a:rPr lang="en-GB" smtClean="0"/>
              <a:t>11/02/2020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A042574-9482-4E1A-9404-71C614497E49}" type="slidenum">
              <a:rPr lang="en-GB" smtClean="0"/>
              <a:t>‹#›</a:t>
            </a:fld>
            <a:endParaRPr lang="en-GB"/>
          </a:p>
        </p:txBody>
      </p:sp>
    </p:spTree>
    <p:extLst>
      <p:ext uri="{BB962C8B-B14F-4D97-AF65-F5344CB8AC3E}">
        <p14:creationId xmlns:p14="http://schemas.microsoft.com/office/powerpoint/2010/main" val="24745580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516E4F7-9802-43CB-8D86-25716053F910}" type="datetimeFigureOut">
              <a:rPr lang="en-GB" smtClean="0"/>
              <a:t>11/02/2020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A042574-9482-4E1A-9404-71C614497E49}" type="slidenum">
              <a:rPr lang="en-GB" smtClean="0"/>
              <a:t>‹#›</a:t>
            </a:fld>
            <a:endParaRPr lang="en-GB"/>
          </a:p>
        </p:txBody>
      </p:sp>
    </p:spTree>
    <p:extLst>
      <p:ext uri="{BB962C8B-B14F-4D97-AF65-F5344CB8AC3E}">
        <p14:creationId xmlns:p14="http://schemas.microsoft.com/office/powerpoint/2010/main" val="10352828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516E4F7-9802-43CB-8D86-25716053F910}" type="datetimeFigureOut">
              <a:rPr lang="en-GB" smtClean="0"/>
              <a:t>11/02/2020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A042574-9482-4E1A-9404-71C614497E49}" type="slidenum">
              <a:rPr lang="en-GB" smtClean="0"/>
              <a:t>‹#›</a:t>
            </a:fld>
            <a:endParaRPr lang="en-GB"/>
          </a:p>
        </p:txBody>
      </p:sp>
    </p:spTree>
    <p:extLst>
      <p:ext uri="{BB962C8B-B14F-4D97-AF65-F5344CB8AC3E}">
        <p14:creationId xmlns:p14="http://schemas.microsoft.com/office/powerpoint/2010/main" val="22898990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516E4F7-9802-43CB-8D86-25716053F910}" type="datetimeFigureOut">
              <a:rPr lang="en-GB" smtClean="0"/>
              <a:t>11/02/2020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A042574-9482-4E1A-9404-71C614497E49}" type="slidenum">
              <a:rPr lang="en-GB" smtClean="0"/>
              <a:t>‹#›</a:t>
            </a:fld>
            <a:endParaRPr lang="en-GB"/>
          </a:p>
        </p:txBody>
      </p:sp>
    </p:spTree>
    <p:extLst>
      <p:ext uri="{BB962C8B-B14F-4D97-AF65-F5344CB8AC3E}">
        <p14:creationId xmlns:p14="http://schemas.microsoft.com/office/powerpoint/2010/main" val="15698755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16E4F7-9802-43CB-8D86-25716053F910}" type="datetimeFigureOut">
              <a:rPr lang="en-GB" smtClean="0"/>
              <a:t>11/02/2020</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042574-9482-4E1A-9404-71C614497E49}" type="slidenum">
              <a:rPr lang="en-GB" smtClean="0"/>
              <a:t>‹#›</a:t>
            </a:fld>
            <a:endParaRPr lang="en-GB"/>
          </a:p>
        </p:txBody>
      </p:sp>
    </p:spTree>
    <p:extLst>
      <p:ext uri="{BB962C8B-B14F-4D97-AF65-F5344CB8AC3E}">
        <p14:creationId xmlns:p14="http://schemas.microsoft.com/office/powerpoint/2010/main" val="15693748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mailto:satkin@ucu.org.uk" TargetMode="External"/><Relationship Id="rId1" Type="http://schemas.openxmlformats.org/officeDocument/2006/relationships/slideLayout" Target="../slideLayouts/slideLayout2.xml"/><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dirty="0"/>
          </a:p>
        </p:txBody>
      </p:sp>
      <p:sp>
        <p:nvSpPr>
          <p:cNvPr id="3" name="Subtitle 2"/>
          <p:cNvSpPr>
            <a:spLocks noGrp="1"/>
          </p:cNvSpPr>
          <p:nvPr>
            <p:ph type="subTitle" idx="1"/>
          </p:nvPr>
        </p:nvSpPr>
        <p:spPr/>
        <p:txBody>
          <a:bodyPr>
            <a:normAutofit fontScale="92500" lnSpcReduction="20000"/>
          </a:bodyPr>
          <a:lstStyle/>
          <a:p>
            <a:pPr marL="342900" indent="-342900" algn="l">
              <a:buFont typeface="Arial" panose="020B0604020202020204" pitchFamily="34" charset="0"/>
              <a:buChar char="•"/>
            </a:pPr>
            <a:r>
              <a:rPr lang="en-GB" dirty="0"/>
              <a:t>It is our responsibility to promote equality and ensure the provisions of the Equality Act are implemented and adhered to by our members and in the sectors where we organise. This is also written into our rules. Our rules commit us to ending all forms of discrimination, bigotry and stereotyping. </a:t>
            </a:r>
            <a:endParaRPr lang="en-GB" dirty="0" smtClean="0"/>
          </a:p>
          <a:p>
            <a:pPr marL="342900" indent="-342900" algn="l">
              <a:buFont typeface="Arial" panose="020B0604020202020204" pitchFamily="34" charset="0"/>
              <a:buChar char="•"/>
            </a:pPr>
            <a:r>
              <a:rPr lang="en-GB" dirty="0"/>
              <a:t>UCU believes academic freedom is bound up with other civil liberties and human rights so therefore does not give the right to discriminate.</a:t>
            </a:r>
          </a:p>
          <a:p>
            <a:pPr marL="342900" indent="-342900" algn="l">
              <a:buFont typeface="Arial" panose="020B0604020202020204" pitchFamily="34" charset="0"/>
              <a:buChar char="•"/>
            </a:pPr>
            <a:endParaRPr lang="en-GB" dirty="0" smtClean="0"/>
          </a:p>
          <a:p>
            <a:pPr marL="342900" indent="-342900" algn="l">
              <a:buFont typeface="Arial" panose="020B0604020202020204" pitchFamily="34" charset="0"/>
              <a:buChar char="•"/>
            </a:pPr>
            <a:endParaRPr lang="en-GB" dirty="0" smtClean="0"/>
          </a:p>
          <a:p>
            <a:endParaRPr lang="en-GB" dirty="0"/>
          </a:p>
          <a:p>
            <a:endParaRPr lang="en-GB"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46400" y="1533067"/>
            <a:ext cx="5266268" cy="1849224"/>
          </a:xfrm>
          <a:prstGeom prst="rect">
            <a:avLst/>
          </a:prstGeom>
        </p:spPr>
      </p:pic>
    </p:spTree>
    <p:extLst>
      <p:ext uri="{BB962C8B-B14F-4D97-AF65-F5344CB8AC3E}">
        <p14:creationId xmlns:p14="http://schemas.microsoft.com/office/powerpoint/2010/main" val="24644388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endParaRPr lang="en-GB" dirty="0" smtClean="0"/>
          </a:p>
          <a:p>
            <a:endParaRPr lang="en-GB" dirty="0"/>
          </a:p>
          <a:p>
            <a:r>
              <a:rPr lang="en-GB" dirty="0" smtClean="0"/>
              <a:t>UCU </a:t>
            </a:r>
            <a:r>
              <a:rPr lang="en-GB" dirty="0"/>
              <a:t>is committed to an intersectional approach within all its work. </a:t>
            </a:r>
          </a:p>
          <a:p>
            <a:r>
              <a:rPr lang="en-GB" dirty="0"/>
              <a:t>The concept of intersectionality has at its core an understanding that within marginalised groups there are a number of different </a:t>
            </a:r>
            <a:r>
              <a:rPr lang="en-GB" dirty="0" smtClean="0"/>
              <a:t>identities</a:t>
            </a:r>
          </a:p>
          <a:p>
            <a:r>
              <a:rPr lang="en-GB" dirty="0"/>
              <a:t>Listening and trying to understand difference within groups, from an intersectional position, is key to building the strength of the group as a whole. </a:t>
            </a:r>
          </a:p>
        </p:txBody>
      </p:sp>
      <p:pic>
        <p:nvPicPr>
          <p:cNvPr id="4" name="Picture 3"/>
          <p:cNvPicPr/>
          <p:nvPr/>
        </p:nvPicPr>
        <p:blipFill>
          <a:blip r:embed="rId2" cstate="print">
            <a:extLst>
              <a:ext uri="{28A0092B-C50C-407E-A947-70E740481C1C}">
                <a14:useLocalDpi xmlns:a14="http://schemas.microsoft.com/office/drawing/2010/main" val="0"/>
              </a:ext>
            </a:extLst>
          </a:blip>
          <a:stretch>
            <a:fillRect/>
          </a:stretch>
        </p:blipFill>
        <p:spPr>
          <a:xfrm>
            <a:off x="3699087" y="657226"/>
            <a:ext cx="3074247" cy="1676930"/>
          </a:xfrm>
          <a:prstGeom prst="rect">
            <a:avLst/>
          </a:prstGeom>
        </p:spPr>
      </p:pic>
    </p:spTree>
    <p:extLst>
      <p:ext uri="{BB962C8B-B14F-4D97-AF65-F5344CB8AC3E}">
        <p14:creationId xmlns:p14="http://schemas.microsoft.com/office/powerpoint/2010/main" val="486544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normAutofit fontScale="92500"/>
          </a:bodyPr>
          <a:lstStyle/>
          <a:p>
            <a:endParaRPr lang="en-GB" dirty="0" smtClean="0"/>
          </a:p>
          <a:p>
            <a:endParaRPr lang="en-GB" dirty="0"/>
          </a:p>
          <a:p>
            <a:r>
              <a:rPr lang="en-GB" dirty="0" smtClean="0"/>
              <a:t>UCU </a:t>
            </a:r>
            <a:r>
              <a:rPr lang="en-GB" dirty="0"/>
              <a:t>supports trans workers' rights and, as champions of equality, we </a:t>
            </a:r>
            <a:r>
              <a:rPr lang="en-GB" dirty="0" smtClean="0"/>
              <a:t>welcome </a:t>
            </a:r>
            <a:r>
              <a:rPr lang="en-GB" dirty="0"/>
              <a:t>the increased visibility and empowerment of transgendered and non-binary people in our society</a:t>
            </a:r>
            <a:r>
              <a:rPr lang="en-GB" dirty="0" smtClean="0"/>
              <a:t>.</a:t>
            </a:r>
          </a:p>
          <a:p>
            <a:r>
              <a:rPr lang="en-GB" dirty="0"/>
              <a:t>Trans people, including students and staff in tertiary </a:t>
            </a:r>
            <a:r>
              <a:rPr lang="en-GB" dirty="0" smtClean="0"/>
              <a:t>education</a:t>
            </a:r>
            <a:r>
              <a:rPr lang="en-GB" dirty="0"/>
              <a:t>, face physical and verbal abuse, prejudice and discrimination, marginalisation and misrepresentation</a:t>
            </a:r>
            <a:r>
              <a:rPr lang="en-GB" dirty="0" smtClean="0"/>
              <a:t>. </a:t>
            </a:r>
          </a:p>
          <a:p>
            <a:r>
              <a:rPr lang="en-GB" dirty="0" smtClean="0"/>
              <a:t>UCU </a:t>
            </a:r>
            <a:r>
              <a:rPr lang="en-GB" dirty="0"/>
              <a:t>is fully committed to providing practical support and policy guidance for reps and trans members in challenging discrimination and harassment.</a:t>
            </a:r>
          </a:p>
        </p:txBody>
      </p:sp>
      <p:pic>
        <p:nvPicPr>
          <p:cNvPr id="4" name="Picture 3" descr="http://voicesandvisibility.org.uk/wp-content/uploads/2019/09/Transgender.png"/>
          <p:cNvPicPr/>
          <p:nvPr/>
        </p:nvPicPr>
        <p:blipFill>
          <a:blip r:embed="rId2">
            <a:extLst>
              <a:ext uri="{28A0092B-C50C-407E-A947-70E740481C1C}">
                <a14:useLocalDpi xmlns:a14="http://schemas.microsoft.com/office/drawing/2010/main" val="0"/>
              </a:ext>
            </a:extLst>
          </a:blip>
          <a:srcRect/>
          <a:stretch>
            <a:fillRect/>
          </a:stretch>
        </p:blipFill>
        <p:spPr bwMode="auto">
          <a:xfrm>
            <a:off x="1111674" y="0"/>
            <a:ext cx="2613660" cy="2333096"/>
          </a:xfrm>
          <a:prstGeom prst="rect">
            <a:avLst/>
          </a:prstGeom>
          <a:noFill/>
          <a:ln>
            <a:noFill/>
          </a:ln>
        </p:spPr>
      </p:pic>
      <p:pic>
        <p:nvPicPr>
          <p:cNvPr id="5" name="Picture 4" descr="http://voicesandvisibility.org.uk/wp-content/uploads/2019/09/non-binary-flag.png"/>
          <p:cNvPicPr/>
          <p:nvPr/>
        </p:nvPicPr>
        <p:blipFill>
          <a:blip r:embed="rId3">
            <a:extLst>
              <a:ext uri="{28A0092B-C50C-407E-A947-70E740481C1C}">
                <a14:useLocalDpi xmlns:a14="http://schemas.microsoft.com/office/drawing/2010/main" val="0"/>
              </a:ext>
            </a:extLst>
          </a:blip>
          <a:srcRect/>
          <a:stretch>
            <a:fillRect/>
          </a:stretch>
        </p:blipFill>
        <p:spPr bwMode="auto">
          <a:xfrm>
            <a:off x="6333067" y="220133"/>
            <a:ext cx="4165600" cy="2112963"/>
          </a:xfrm>
          <a:prstGeom prst="rect">
            <a:avLst/>
          </a:prstGeom>
          <a:noFill/>
          <a:ln>
            <a:noFill/>
          </a:ln>
        </p:spPr>
      </p:pic>
    </p:spTree>
    <p:extLst>
      <p:ext uri="{BB962C8B-B14F-4D97-AF65-F5344CB8AC3E}">
        <p14:creationId xmlns:p14="http://schemas.microsoft.com/office/powerpoint/2010/main" val="32048249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Research, Advice and Guidance</a:t>
            </a:r>
            <a:endParaRPr lang="en-GB" dirty="0"/>
          </a:p>
        </p:txBody>
      </p:sp>
      <p:pic>
        <p:nvPicPr>
          <p:cNvPr id="4" name="Content Placeholder 3"/>
          <p:cNvPicPr>
            <a:picLocks noGrp="1" noChangeAspect="1"/>
          </p:cNvPicPr>
          <p:nvPr>
            <p:ph idx="1"/>
          </p:nvPr>
        </p:nvPicPr>
        <p:blipFill>
          <a:blip r:embed="rId2"/>
          <a:stretch>
            <a:fillRect/>
          </a:stretch>
        </p:blipFill>
        <p:spPr>
          <a:xfrm>
            <a:off x="838200" y="1690688"/>
            <a:ext cx="3888004" cy="3609975"/>
          </a:xfrm>
          <a:prstGeom prst="rect">
            <a:avLst/>
          </a:prstGeom>
        </p:spPr>
      </p:pic>
      <p:pic>
        <p:nvPicPr>
          <p:cNvPr id="5" name="Picture 4"/>
          <p:cNvPicPr>
            <a:picLocks noChangeAspect="1"/>
          </p:cNvPicPr>
          <p:nvPr/>
        </p:nvPicPr>
        <p:blipFill>
          <a:blip r:embed="rId3"/>
          <a:stretch>
            <a:fillRect/>
          </a:stretch>
        </p:blipFill>
        <p:spPr>
          <a:xfrm>
            <a:off x="5293376" y="1690688"/>
            <a:ext cx="4680358" cy="5594910"/>
          </a:xfrm>
          <a:prstGeom prst="rect">
            <a:avLst/>
          </a:prstGeom>
        </p:spPr>
      </p:pic>
    </p:spTree>
    <p:extLst>
      <p:ext uri="{BB962C8B-B14F-4D97-AF65-F5344CB8AC3E}">
        <p14:creationId xmlns:p14="http://schemas.microsoft.com/office/powerpoint/2010/main" val="35905647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LGBT+ Voices, Visibility, History</a:t>
            </a:r>
            <a:endParaRPr lang="en-GB" dirty="0"/>
          </a:p>
        </p:txBody>
      </p:sp>
      <p:sp>
        <p:nvSpPr>
          <p:cNvPr id="3" name="Content Placeholder 2"/>
          <p:cNvSpPr>
            <a:spLocks noGrp="1"/>
          </p:cNvSpPr>
          <p:nvPr>
            <p:ph idx="1"/>
          </p:nvPr>
        </p:nvSpPr>
        <p:spPr/>
        <p:txBody>
          <a:bodyPr/>
          <a:lstStyle/>
          <a:p>
            <a:endParaRPr lang="en-GB" dirty="0" smtClean="0"/>
          </a:p>
          <a:p>
            <a:r>
              <a:rPr lang="en-GB" dirty="0" smtClean="0"/>
              <a:t>Important to ensure visibility of LGBT+ people in all areas including family, social, work, history and curriculum</a:t>
            </a:r>
            <a:endParaRPr lang="en-GB" dirty="0"/>
          </a:p>
          <a:p>
            <a:r>
              <a:rPr lang="en-GB" dirty="0" smtClean="0"/>
              <a:t>Keep a focus on international issues</a:t>
            </a:r>
            <a:r>
              <a:rPr lang="en-GB" dirty="0"/>
              <a:t> </a:t>
            </a:r>
            <a:r>
              <a:rPr lang="en-GB" dirty="0" smtClean="0"/>
              <a:t>including international working</a:t>
            </a:r>
          </a:p>
          <a:p>
            <a:pPr marL="0" indent="0">
              <a:buNone/>
            </a:pPr>
            <a:endParaRPr lang="en-GB" dirty="0" smtClean="0"/>
          </a:p>
          <a:p>
            <a:pPr marL="0" indent="0">
              <a:buNone/>
            </a:pPr>
            <a:endParaRPr lang="en-GB" dirty="0" smtClean="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82532" y="3916317"/>
            <a:ext cx="5532231" cy="1942615"/>
          </a:xfrm>
          <a:prstGeom prst="rect">
            <a:avLst/>
          </a:prstGeom>
        </p:spPr>
      </p:pic>
    </p:spTree>
    <p:extLst>
      <p:ext uri="{BB962C8B-B14F-4D97-AF65-F5344CB8AC3E}">
        <p14:creationId xmlns:p14="http://schemas.microsoft.com/office/powerpoint/2010/main" val="18614432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7338" y="660399"/>
            <a:ext cx="3969347" cy="5621868"/>
          </a:xfrm>
          <a:prstGeom prst="rect">
            <a:avLst/>
          </a:prstGeom>
        </p:spPr>
      </p:pic>
      <p:pic>
        <p:nvPicPr>
          <p:cNvPr id="3" name="Picture 2"/>
          <p:cNvPicPr>
            <a:picLocks noChangeAspect="1"/>
          </p:cNvPicPr>
          <p:nvPr/>
        </p:nvPicPr>
        <p:blipFill>
          <a:blip r:embed="rId3"/>
          <a:stretch>
            <a:fillRect/>
          </a:stretch>
        </p:blipFill>
        <p:spPr>
          <a:xfrm>
            <a:off x="5418667" y="660399"/>
            <a:ext cx="6434666" cy="2413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45195" y="3073399"/>
            <a:ext cx="4572009" cy="3232411"/>
          </a:xfrm>
          <a:prstGeom prst="rect">
            <a:avLst/>
          </a:prstGeom>
        </p:spPr>
      </p:pic>
    </p:spTree>
    <p:extLst>
      <p:ext uri="{BB962C8B-B14F-4D97-AF65-F5344CB8AC3E}">
        <p14:creationId xmlns:p14="http://schemas.microsoft.com/office/powerpoint/2010/main" val="9454653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Contacts</a:t>
            </a:r>
            <a:endParaRPr lang="en-GB" dirty="0"/>
          </a:p>
        </p:txBody>
      </p:sp>
      <p:sp>
        <p:nvSpPr>
          <p:cNvPr id="3" name="Content Placeholder 2"/>
          <p:cNvSpPr>
            <a:spLocks noGrp="1"/>
          </p:cNvSpPr>
          <p:nvPr>
            <p:ph idx="1"/>
          </p:nvPr>
        </p:nvSpPr>
        <p:spPr/>
        <p:txBody>
          <a:bodyPr/>
          <a:lstStyle/>
          <a:p>
            <a:r>
              <a:rPr lang="en-GB" dirty="0" smtClean="0"/>
              <a:t>UCU website: ucu.org.uk</a:t>
            </a:r>
          </a:p>
          <a:p>
            <a:endParaRPr lang="en-GB" dirty="0" smtClean="0"/>
          </a:p>
          <a:p>
            <a:r>
              <a:rPr lang="en-GB" dirty="0" smtClean="0"/>
              <a:t>Seth Atkin: </a:t>
            </a:r>
            <a:r>
              <a:rPr lang="en-GB" dirty="0" smtClean="0">
                <a:hlinkClick r:id="rId2"/>
              </a:rPr>
              <a:t>satkin@ucu.org.uk</a:t>
            </a:r>
            <a:endParaRPr lang="en-GB" dirty="0" smtClean="0"/>
          </a:p>
          <a:p>
            <a:pPr marL="0" indent="0">
              <a:buNone/>
            </a:pPr>
            <a:endParaRPr lang="en-GB" dirty="0"/>
          </a:p>
        </p:txBody>
      </p:sp>
      <p:pic>
        <p:nvPicPr>
          <p:cNvPr id="4" name="Picture 3"/>
          <p:cNvPicPr>
            <a:picLocks noChangeAspect="1"/>
          </p:cNvPicPr>
          <p:nvPr/>
        </p:nvPicPr>
        <p:blipFill>
          <a:blip r:embed="rId3"/>
          <a:stretch>
            <a:fillRect/>
          </a:stretch>
        </p:blipFill>
        <p:spPr>
          <a:xfrm>
            <a:off x="5716772" y="1027906"/>
            <a:ext cx="6475228" cy="4267200"/>
          </a:xfrm>
          <a:prstGeom prst="rect">
            <a:avLst/>
          </a:prstGeom>
        </p:spPr>
      </p:pic>
      <p:pic>
        <p:nvPicPr>
          <p:cNvPr id="5" name="Picture 4"/>
          <p:cNvPicPr>
            <a:picLocks noChangeAspect="1"/>
          </p:cNvPicPr>
          <p:nvPr/>
        </p:nvPicPr>
        <p:blipFill>
          <a:blip r:embed="rId4"/>
          <a:stretch>
            <a:fillRect/>
          </a:stretch>
        </p:blipFill>
        <p:spPr>
          <a:xfrm>
            <a:off x="838201" y="3256756"/>
            <a:ext cx="5035286" cy="3211777"/>
          </a:xfrm>
          <a:prstGeom prst="rect">
            <a:avLst/>
          </a:prstGeom>
        </p:spPr>
      </p:pic>
    </p:spTree>
    <p:extLst>
      <p:ext uri="{BB962C8B-B14F-4D97-AF65-F5344CB8AC3E}">
        <p14:creationId xmlns:p14="http://schemas.microsoft.com/office/powerpoint/2010/main" val="9916768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TotalTime>
  <Words>265</Words>
  <Application>Microsoft Office PowerPoint</Application>
  <PresentationFormat>Widescreen</PresentationFormat>
  <Paragraphs>23</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PowerPoint Presentation</vt:lpstr>
      <vt:lpstr>PowerPoint Presentation</vt:lpstr>
      <vt:lpstr>PowerPoint Presentation</vt:lpstr>
      <vt:lpstr>Research, Advice and Guidance</vt:lpstr>
      <vt:lpstr>LGBT+ Voices, Visibility, History</vt:lpstr>
      <vt:lpstr>PowerPoint Presentation</vt:lpstr>
      <vt:lpstr>Contacts</vt:lpstr>
    </vt:vector>
  </TitlesOfParts>
  <Company>University and College Union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Seth Atkin</dc:creator>
  <cp:lastModifiedBy>Seth Atkin</cp:lastModifiedBy>
  <cp:revision>8</cp:revision>
  <dcterms:created xsi:type="dcterms:W3CDTF">2020-02-11T16:48:29Z</dcterms:created>
  <dcterms:modified xsi:type="dcterms:W3CDTF">2020-02-11T17:28:43Z</dcterms:modified>
</cp:coreProperties>
</file>