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4" r:id="rId1"/>
  </p:sldMasterIdLst>
  <p:notesMasterIdLst>
    <p:notesMasterId r:id="rId35"/>
  </p:notesMasterIdLst>
  <p:handoutMasterIdLst>
    <p:handoutMasterId r:id="rId36"/>
  </p:handoutMasterIdLst>
  <p:sldIdLst>
    <p:sldId id="256" r:id="rId2"/>
    <p:sldId id="266" r:id="rId3"/>
    <p:sldId id="301" r:id="rId4"/>
    <p:sldId id="300" r:id="rId5"/>
    <p:sldId id="290" r:id="rId6"/>
    <p:sldId id="293" r:id="rId7"/>
    <p:sldId id="295" r:id="rId8"/>
    <p:sldId id="294" r:id="rId9"/>
    <p:sldId id="262" r:id="rId10"/>
    <p:sldId id="302" r:id="rId11"/>
    <p:sldId id="257" r:id="rId12"/>
    <p:sldId id="267" r:id="rId13"/>
    <p:sldId id="271" r:id="rId14"/>
    <p:sldId id="272" r:id="rId15"/>
    <p:sldId id="258" r:id="rId16"/>
    <p:sldId id="276" r:id="rId17"/>
    <p:sldId id="275" r:id="rId18"/>
    <p:sldId id="273" r:id="rId19"/>
    <p:sldId id="259" r:id="rId20"/>
    <p:sldId id="278" r:id="rId21"/>
    <p:sldId id="303" r:id="rId22"/>
    <p:sldId id="280" r:id="rId23"/>
    <p:sldId id="281" r:id="rId24"/>
    <p:sldId id="304" r:id="rId25"/>
    <p:sldId id="260" r:id="rId26"/>
    <p:sldId id="283" r:id="rId27"/>
    <p:sldId id="286" r:id="rId28"/>
    <p:sldId id="284" r:id="rId29"/>
    <p:sldId id="285" r:id="rId30"/>
    <p:sldId id="261" r:id="rId31"/>
    <p:sldId id="305" r:id="rId32"/>
    <p:sldId id="296" r:id="rId33"/>
    <p:sldId id="306"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872" autoAdjust="0"/>
  </p:normalViewPr>
  <p:slideViewPr>
    <p:cSldViewPr snapToGrid="0" snapToObjects="1">
      <p:cViewPr varScale="1">
        <p:scale>
          <a:sx n="64" d="100"/>
          <a:sy n="64" d="100"/>
        </p:scale>
        <p:origin x="-160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C8EA3E4-9A8E-D149-9F9C-6275955FB430}" type="datetimeFigureOut">
              <a:rPr lang="en-US" smtClean="0"/>
              <a:t>5/2/18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588A41E-8FA1-0849-B3C2-B26D41D47865}" type="slidenum">
              <a:rPr lang="en-US" smtClean="0"/>
              <a:t>‹#›</a:t>
            </a:fld>
            <a:endParaRPr lang="en-US"/>
          </a:p>
        </p:txBody>
      </p:sp>
    </p:spTree>
    <p:extLst>
      <p:ext uri="{BB962C8B-B14F-4D97-AF65-F5344CB8AC3E}">
        <p14:creationId xmlns:p14="http://schemas.microsoft.com/office/powerpoint/2010/main" val="1604753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6E0A94-CE25-1049-AA31-8CB7AA62E26A}" type="datetimeFigureOut">
              <a:rPr lang="en-US" smtClean="0"/>
              <a:t>5/2/18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49F93C-B4A5-E944-9E32-F32AF0269BF4}" type="slidenum">
              <a:rPr lang="en-US" smtClean="0"/>
              <a:t>‹#›</a:t>
            </a:fld>
            <a:endParaRPr lang="en-US"/>
          </a:p>
        </p:txBody>
      </p:sp>
    </p:spTree>
    <p:extLst>
      <p:ext uri="{BB962C8B-B14F-4D97-AF65-F5344CB8AC3E}">
        <p14:creationId xmlns:p14="http://schemas.microsoft.com/office/powerpoint/2010/main" val="3823229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a:t>
            </a:fld>
            <a:endParaRPr lang="en-US"/>
          </a:p>
        </p:txBody>
      </p:sp>
    </p:spTree>
    <p:extLst>
      <p:ext uri="{BB962C8B-B14F-4D97-AF65-F5344CB8AC3E}">
        <p14:creationId xmlns:p14="http://schemas.microsoft.com/office/powerpoint/2010/main" val="2341771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2</a:t>
            </a:fld>
            <a:endParaRPr lang="en-US"/>
          </a:p>
        </p:txBody>
      </p:sp>
    </p:spTree>
    <p:extLst>
      <p:ext uri="{BB962C8B-B14F-4D97-AF65-F5344CB8AC3E}">
        <p14:creationId xmlns:p14="http://schemas.microsoft.com/office/powerpoint/2010/main" val="733530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context for this research</a:t>
            </a:r>
            <a:r>
              <a:rPr lang="en-US" baseline="0" dirty="0" smtClean="0"/>
              <a:t> is the HK academy</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3</a:t>
            </a:fld>
            <a:endParaRPr lang="en-US"/>
          </a:p>
        </p:txBody>
      </p:sp>
    </p:spTree>
    <p:extLst>
      <p:ext uri="{BB962C8B-B14F-4D97-AF65-F5344CB8AC3E}">
        <p14:creationId xmlns:p14="http://schemas.microsoft.com/office/powerpoint/2010/main" val="778708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 out of 110 positions</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4</a:t>
            </a:fld>
            <a:endParaRPr lang="en-US"/>
          </a:p>
        </p:txBody>
      </p:sp>
    </p:spTree>
    <p:extLst>
      <p:ext uri="{BB962C8B-B14F-4D97-AF65-F5344CB8AC3E}">
        <p14:creationId xmlns:p14="http://schemas.microsoft.com/office/powerpoint/2010/main" val="2792369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smtClean="0"/>
              <a:t>Research Grants Council, Hong Kong</a:t>
            </a:r>
          </a:p>
          <a:p>
            <a:r>
              <a:rPr lang="en-HK" dirty="0" smtClean="0"/>
              <a:t>‘Higher Education, Inclusive Leadership and Gender: the Hong Kong Academy’</a:t>
            </a:r>
          </a:p>
          <a:p>
            <a:endParaRPr lang="en-HK" dirty="0" smtClean="0"/>
          </a:p>
          <a:p>
            <a:r>
              <a:rPr lang="en-HK" dirty="0" smtClean="0"/>
              <a:t>First research</a:t>
            </a:r>
            <a:r>
              <a:rPr lang="en-HK" baseline="0" dirty="0" smtClean="0"/>
              <a:t> question </a:t>
            </a:r>
            <a:endParaRPr lang="en-HK" dirty="0" smtClean="0"/>
          </a:p>
          <a:p>
            <a:r>
              <a:rPr lang="en-HK" dirty="0" smtClean="0"/>
              <a:t>To understand the policies, strategies and initiatives currently</a:t>
            </a:r>
            <a:r>
              <a:rPr lang="en-HK" baseline="0" dirty="0" smtClean="0"/>
              <a:t> in place to support the progression of women academics in Hong Kong.</a:t>
            </a:r>
          </a:p>
          <a:p>
            <a:endParaRPr lang="en-HK" baseline="0" dirty="0" smtClean="0"/>
          </a:p>
          <a:p>
            <a:r>
              <a:rPr lang="en-HK" baseline="0" dirty="0" smtClean="0"/>
              <a:t>Second research question</a:t>
            </a:r>
          </a:p>
          <a:p>
            <a:r>
              <a:rPr lang="en-HK" baseline="0" dirty="0" smtClean="0"/>
              <a:t>Important to understand what enables and prevents an academic’s career progression within Hong Kong. </a:t>
            </a:r>
            <a:endParaRPr lang="en-US" dirty="0"/>
          </a:p>
        </p:txBody>
      </p:sp>
      <p:sp>
        <p:nvSpPr>
          <p:cNvPr id="4" name="Slide Number Placeholder 3"/>
          <p:cNvSpPr>
            <a:spLocks noGrp="1"/>
          </p:cNvSpPr>
          <p:nvPr>
            <p:ph type="sldNum" sz="quarter" idx="10"/>
          </p:nvPr>
        </p:nvSpPr>
        <p:spPr/>
        <p:txBody>
          <a:bodyPr/>
          <a:lstStyle/>
          <a:p>
            <a:fld id="{7531DEDD-F263-41A9-B1D3-A6A938C3B83C}" type="slidenum">
              <a:rPr lang="en-US" smtClean="0"/>
              <a:t>5</a:t>
            </a:fld>
            <a:endParaRPr lang="en-US"/>
          </a:p>
        </p:txBody>
      </p:sp>
    </p:spTree>
    <p:extLst>
      <p:ext uri="{BB962C8B-B14F-4D97-AF65-F5344CB8AC3E}">
        <p14:creationId xmlns:p14="http://schemas.microsoft.com/office/powerpoint/2010/main" val="1334289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smtClean="0"/>
              <a:t>This paper present</a:t>
            </a:r>
            <a:r>
              <a:rPr lang="en-HK" baseline="0" dirty="0" smtClean="0"/>
              <a:t> the findings from the interviews with 35 women academics in Hong Kong, particularly looking at the silencing element.</a:t>
            </a:r>
          </a:p>
          <a:p>
            <a:endParaRPr lang="en-HK" baseline="0" dirty="0" smtClean="0"/>
          </a:p>
          <a:p>
            <a:r>
              <a:rPr lang="en-HK" sz="1200" kern="1200" dirty="0" smtClean="0">
                <a:solidFill>
                  <a:schemeClr val="tx1"/>
                </a:solidFill>
                <a:effectLst/>
                <a:latin typeface="+mn-lt"/>
                <a:ea typeface="+mn-ea"/>
                <a:cs typeface="+mn-cs"/>
              </a:rPr>
              <a:t>A quarter (25%) of women academics from *</a:t>
            </a:r>
            <a:r>
              <a:rPr lang="en-HK" sz="1200" b="1" kern="1200" dirty="0" smtClean="0">
                <a:solidFill>
                  <a:srgbClr val="FF0000"/>
                </a:solidFill>
                <a:effectLst/>
                <a:latin typeface="+mn-lt"/>
                <a:ea typeface="+mn-ea"/>
                <a:cs typeface="+mn-cs"/>
              </a:rPr>
              <a:t>science (total of 19 interviewees), </a:t>
            </a:r>
            <a:r>
              <a:rPr lang="en-HK" sz="1200" kern="1200" dirty="0" smtClean="0">
                <a:solidFill>
                  <a:schemeClr val="tx1"/>
                </a:solidFill>
                <a:effectLst/>
                <a:latin typeface="+mn-lt"/>
                <a:ea typeface="+mn-ea"/>
                <a:cs typeface="+mn-cs"/>
              </a:rPr>
              <a:t>and *</a:t>
            </a:r>
            <a:r>
              <a:rPr lang="en-HK" sz="1200" b="1" kern="1200" dirty="0" smtClean="0">
                <a:solidFill>
                  <a:schemeClr val="tx1"/>
                </a:solidFill>
                <a:effectLst/>
                <a:latin typeface="+mn-lt"/>
                <a:ea typeface="+mn-ea"/>
                <a:cs typeface="+mn-cs"/>
              </a:rPr>
              <a:t>social sciences and humanities (total of 25 interviewees) </a:t>
            </a:r>
            <a:r>
              <a:rPr lang="en-HK" sz="1200" kern="1200" dirty="0" smtClean="0">
                <a:solidFill>
                  <a:schemeClr val="tx1"/>
                </a:solidFill>
                <a:effectLst/>
                <a:latin typeface="+mn-lt"/>
                <a:ea typeface="+mn-ea"/>
                <a:cs typeface="+mn-cs"/>
              </a:rPr>
              <a:t>was targeted for interviews. A total of 170 academic women (85 from science and 85 from social sciences and humanities) were personally contacted by the PI via email, and an information sheet detailing the proposed project was included with the request to take part in the study. They were informed how the research will be used and to whom it will be reported. 49 academic women responded and 45 agreed to participate initially whilst 4 of them rejected the invitation due to tight schedule and lack of interest in the topic. However, 10 of them further withdrawn from participating in the study; 8 of them did not reply after several follow-up emails were sent out for interview arrangement, 1 withdrawn due to ‘busy schedule’ after 5 months of email communication and 1 prefers to talk to the PI instead of the research assistant. </a:t>
            </a:r>
            <a:endParaRPr lang="en-HK" dirty="0" smtClean="0"/>
          </a:p>
          <a:p>
            <a:endParaRPr lang="en-HK" dirty="0" smtClean="0"/>
          </a:p>
          <a:p>
            <a:r>
              <a:rPr lang="en-HK" b="1" dirty="0" smtClean="0"/>
              <a:t>Research</a:t>
            </a:r>
            <a:r>
              <a:rPr lang="en-HK" b="1" baseline="0" dirty="0" smtClean="0"/>
              <a:t> intensive universities </a:t>
            </a:r>
            <a:r>
              <a:rPr lang="en-HK" baseline="0" dirty="0" smtClean="0"/>
              <a:t>- Selecting research-intensive universities will also provide the ideal environment in which to explore the gendered research productivity gap (*Morley, 2013; </a:t>
            </a:r>
            <a:r>
              <a:rPr lang="en-HK" baseline="0" dirty="0" err="1" smtClean="0"/>
              <a:t>Aiston</a:t>
            </a:r>
            <a:r>
              <a:rPr lang="en-HK" baseline="0" dirty="0" smtClean="0"/>
              <a:t> &amp; Jung, 2015). </a:t>
            </a:r>
          </a:p>
          <a:p>
            <a:endParaRPr lang="en-HK" baseline="0" dirty="0" smtClean="0"/>
          </a:p>
          <a:p>
            <a:r>
              <a:rPr lang="en-HK" b="1" dirty="0" smtClean="0"/>
              <a:t>Ranks (Junior, mid-career,</a:t>
            </a:r>
            <a:r>
              <a:rPr lang="en-HK" b="1" baseline="0" dirty="0" smtClean="0"/>
              <a:t> senior)</a:t>
            </a:r>
            <a:r>
              <a:rPr lang="en-HK" baseline="0" dirty="0" smtClean="0"/>
              <a:t> - The PI was able to gain an insight into the perceived enablers and barriers to career progression at different points in academic’s career development.</a:t>
            </a:r>
          </a:p>
          <a:p>
            <a:endParaRPr lang="en-HK" baseline="0" dirty="0" smtClean="0"/>
          </a:p>
          <a:p>
            <a:r>
              <a:rPr lang="en-HK" b="1" baseline="0" dirty="0" smtClean="0"/>
              <a:t>Academic Discipline </a:t>
            </a:r>
            <a:r>
              <a:rPr lang="en-HK" baseline="0" dirty="0" smtClean="0"/>
              <a:t>- To enable comparative analysis across the universities.</a:t>
            </a:r>
          </a:p>
          <a:p>
            <a:endParaRPr lang="en-HK" baseline="0" dirty="0" smtClean="0"/>
          </a:p>
          <a:p>
            <a:r>
              <a:rPr lang="en-HK" b="1" baseline="0" dirty="0" err="1" smtClean="0"/>
              <a:t>NVivo</a:t>
            </a:r>
            <a:r>
              <a:rPr lang="en-HK" baseline="0" dirty="0" smtClean="0"/>
              <a:t> - The data were analysed with the aid of </a:t>
            </a:r>
            <a:r>
              <a:rPr lang="en-HK" baseline="0" dirty="0" err="1" smtClean="0"/>
              <a:t>NVivo</a:t>
            </a:r>
            <a:r>
              <a:rPr lang="en-HK" baseline="0" dirty="0" smtClean="0"/>
              <a:t>. The use of this software was helpful, for example, in relating theme identified to variables (Bryman, 2001) such as academic rank and discipline. In this way it becomes possible not only to look at the data set as whole, but also more easily analyse sub-sets with the data, for example, the relationship between the discourse of meritocracy and institutional policies such as pro-active hiring strategies. </a:t>
            </a:r>
          </a:p>
          <a:p>
            <a:endParaRPr lang="en-HK" baseline="0" dirty="0" smtClean="0"/>
          </a:p>
          <a:p>
            <a:r>
              <a:rPr lang="en-HK" baseline="0" dirty="0" smtClean="0"/>
              <a:t>*** What became apparent was an emergent conceptual framework</a:t>
            </a:r>
          </a:p>
          <a:p>
            <a:endParaRPr lang="en-HK" dirty="0" smtClean="0"/>
          </a:p>
        </p:txBody>
      </p:sp>
      <p:sp>
        <p:nvSpPr>
          <p:cNvPr id="4" name="Slide Number Placeholder 3"/>
          <p:cNvSpPr>
            <a:spLocks noGrp="1"/>
          </p:cNvSpPr>
          <p:nvPr>
            <p:ph type="sldNum" sz="quarter" idx="10"/>
          </p:nvPr>
        </p:nvSpPr>
        <p:spPr/>
        <p:txBody>
          <a:bodyPr/>
          <a:lstStyle/>
          <a:p>
            <a:fld id="{7531DEDD-F263-41A9-B1D3-A6A938C3B83C}" type="slidenum">
              <a:rPr lang="en-US" smtClean="0"/>
              <a:t>6</a:t>
            </a:fld>
            <a:endParaRPr lang="en-US"/>
          </a:p>
        </p:txBody>
      </p:sp>
    </p:spTree>
    <p:extLst>
      <p:ext uri="{BB962C8B-B14F-4D97-AF65-F5344CB8AC3E}">
        <p14:creationId xmlns:p14="http://schemas.microsoft.com/office/powerpoint/2010/main" val="4146032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7</a:t>
            </a:fld>
            <a:endParaRPr lang="en-US"/>
          </a:p>
        </p:txBody>
      </p:sp>
    </p:spTree>
    <p:extLst>
      <p:ext uri="{BB962C8B-B14F-4D97-AF65-F5344CB8AC3E}">
        <p14:creationId xmlns:p14="http://schemas.microsoft.com/office/powerpoint/2010/main" val="2861040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smtClean="0"/>
              <a:t>How</a:t>
            </a:r>
            <a:r>
              <a:rPr lang="en-HK" baseline="0" dirty="0" smtClean="0"/>
              <a:t> previous literature has hinted the concept of silencing</a:t>
            </a:r>
          </a:p>
          <a:p>
            <a:pPr marL="0" indent="0">
              <a:buNone/>
            </a:pPr>
            <a:r>
              <a:rPr lang="en-HK" baseline="0" dirty="0" smtClean="0"/>
              <a:t>1. Closely related to another prevailing issue, the </a:t>
            </a:r>
            <a:r>
              <a:rPr lang="en-HK" b="1" baseline="0" dirty="0" smtClean="0"/>
              <a:t>elite men’s network</a:t>
            </a:r>
            <a:r>
              <a:rPr lang="en-HK" baseline="0" dirty="0" smtClean="0"/>
              <a:t>. </a:t>
            </a:r>
            <a:r>
              <a:rPr lang="en-HK" baseline="0" dirty="0" err="1" smtClean="0"/>
              <a:t>Fotaki</a:t>
            </a:r>
            <a:r>
              <a:rPr lang="en-HK" baseline="0" dirty="0" smtClean="0"/>
              <a:t> (2013) claims that women very often were not encouraged or welcomed to participate in male-only discussion, arguing that ‘speaking in academic settings might be associated with a danger of a verbal assault and/ or intimidation’ (p. 1262) and this </a:t>
            </a:r>
            <a:r>
              <a:rPr lang="en-HK" b="1" baseline="0" dirty="0" smtClean="0"/>
              <a:t>will be more likely to have an impact on junior academics especially women. </a:t>
            </a:r>
          </a:p>
          <a:p>
            <a:pPr marL="228600" indent="-228600">
              <a:buAutoNum type="arabicPeriod"/>
            </a:pPr>
            <a:endParaRPr lang="en-HK" baseline="0" dirty="0" smtClean="0"/>
          </a:p>
          <a:p>
            <a:pPr marL="0" indent="0">
              <a:buNone/>
            </a:pPr>
            <a:r>
              <a:rPr lang="en-HK" b="0" baseline="0" dirty="0" smtClean="0"/>
              <a:t>2. </a:t>
            </a:r>
            <a:r>
              <a:rPr lang="en-HK" b="1" baseline="0" dirty="0" smtClean="0"/>
              <a:t>Academic hierarchy </a:t>
            </a:r>
            <a:r>
              <a:rPr lang="en-HK" baseline="0" dirty="0" smtClean="0"/>
              <a:t>- Marginalised group often with little power especially women and junior staff  were allocated with disproportionate amount ‘academic housework’ in Iceland, however it is not the norm for them to question such unfair allocation of workload and hence their voices remain unheard. </a:t>
            </a:r>
          </a:p>
          <a:p>
            <a:pPr marL="0" indent="0">
              <a:buNone/>
            </a:pPr>
            <a:endParaRPr lang="en-HK" baseline="0" dirty="0" smtClean="0"/>
          </a:p>
          <a:p>
            <a:r>
              <a:rPr lang="en-HK" dirty="0" smtClean="0"/>
              <a:t>3.</a:t>
            </a:r>
            <a:r>
              <a:rPr lang="en-HK" baseline="0" dirty="0" smtClean="0"/>
              <a:t> </a:t>
            </a:r>
            <a:r>
              <a:rPr lang="en-HK" b="1" baseline="0" dirty="0" smtClean="0"/>
              <a:t>The ‘politics of silence’ </a:t>
            </a:r>
            <a:r>
              <a:rPr lang="en-HK" baseline="0" dirty="0" smtClean="0"/>
              <a:t>- despite women, as academics, ‘have earned de jure rights to speak’ (p. 218), argued by Luke (1994), they still encounter a series of difficulties in speaking out as majority of them are in the position with limited power. She further illustrates the gender stereotype or expectation placed on women’s behaviour – that women are labelled as ‘too assertive’ or ‘bitchy’ when they do speak out, and to a certain extent, they are interrupted or ignored. </a:t>
            </a:r>
          </a:p>
          <a:p>
            <a:endParaRPr lang="en-HK" baseline="0" dirty="0" smtClean="0"/>
          </a:p>
          <a:p>
            <a:r>
              <a:rPr lang="en-HK" baseline="0" dirty="0" smtClean="0"/>
              <a:t>4. </a:t>
            </a:r>
            <a:r>
              <a:rPr lang="en-HK" b="1" baseline="0" dirty="0" smtClean="0"/>
              <a:t>Silence as a strategy </a:t>
            </a:r>
            <a:r>
              <a:rPr lang="en-HK" baseline="0" dirty="0" smtClean="0"/>
              <a:t>- Morley and </a:t>
            </a:r>
            <a:r>
              <a:rPr lang="en-HK" baseline="0" dirty="0" err="1" smtClean="0"/>
              <a:t>Crossouard</a:t>
            </a:r>
            <a:r>
              <a:rPr lang="en-HK" baseline="0" dirty="0" smtClean="0"/>
              <a:t> (2016b), that for example in the South Asian context women or authoritative women are viewed as transgressing or challenging the current status quo or hierarchy of the patriarchal domain. Silence, hence, is a strategy to ‘avoid unwanted attention or gender-based violence’ (Morley and </a:t>
            </a:r>
            <a:r>
              <a:rPr lang="en-HK" baseline="0" dirty="0" err="1" smtClean="0"/>
              <a:t>Crossouard</a:t>
            </a:r>
            <a:r>
              <a:rPr lang="en-HK" baseline="0" dirty="0" smtClean="0"/>
              <a:t>, 2016b, p. 809). *Keeping quiet was seen as strategically the best way to potentially secure their career advancement.*</a:t>
            </a:r>
          </a:p>
          <a:p>
            <a:endParaRPr lang="en-HK" baseline="0" dirty="0" smtClean="0"/>
          </a:p>
          <a:p>
            <a:r>
              <a:rPr lang="en-HK" baseline="0" dirty="0" smtClean="0"/>
              <a:t>Clearly what is not being mentioned in the current literature, is the conceptualisation of silencing as a main barrier limiting academic women’s career progression. Despite women’s silence was integrated as part of the discussion in some key literatures, intersection of silencing and other issues such as power and authority, or culture (which is a crucial factor and will be discussed in the following sections of this article) was not comprehensively discussed. </a:t>
            </a:r>
          </a:p>
          <a:p>
            <a:pPr marL="0" indent="0">
              <a:buNone/>
            </a:pPr>
            <a:endParaRPr lang="en-US" dirty="0"/>
          </a:p>
        </p:txBody>
      </p:sp>
      <p:sp>
        <p:nvSpPr>
          <p:cNvPr id="4" name="Slide Number Placeholder 3"/>
          <p:cNvSpPr>
            <a:spLocks noGrp="1"/>
          </p:cNvSpPr>
          <p:nvPr>
            <p:ph type="sldNum" sz="quarter" idx="10"/>
          </p:nvPr>
        </p:nvSpPr>
        <p:spPr/>
        <p:txBody>
          <a:bodyPr/>
          <a:lstStyle/>
          <a:p>
            <a:fld id="{7531DEDD-F263-41A9-B1D3-A6A938C3B83C}" type="slidenum">
              <a:rPr lang="en-US" smtClean="0"/>
              <a:t>8</a:t>
            </a:fld>
            <a:endParaRPr lang="en-US"/>
          </a:p>
        </p:txBody>
      </p:sp>
    </p:spTree>
    <p:extLst>
      <p:ext uri="{BB962C8B-B14F-4D97-AF65-F5344CB8AC3E}">
        <p14:creationId xmlns:p14="http://schemas.microsoft.com/office/powerpoint/2010/main" val="1120766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Uncovering women’s experience, particularly through the use of interview data, remains an important aspect of the feminist research tradition. The study of ‘micro-inequities’ would seem to be particularly fruitful in exploring this experience. </a:t>
            </a: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9</a:t>
            </a:fld>
            <a:endParaRPr lang="en-US"/>
          </a:p>
        </p:txBody>
      </p:sp>
    </p:spTree>
    <p:extLst>
      <p:ext uri="{BB962C8B-B14F-4D97-AF65-F5344CB8AC3E}">
        <p14:creationId xmlns:p14="http://schemas.microsoft.com/office/powerpoint/2010/main" val="201258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10</a:t>
            </a:fld>
            <a:endParaRPr lang="en-US"/>
          </a:p>
        </p:txBody>
      </p:sp>
    </p:spTree>
    <p:extLst>
      <p:ext uri="{BB962C8B-B14F-4D97-AF65-F5344CB8AC3E}">
        <p14:creationId xmlns:p14="http://schemas.microsoft.com/office/powerpoint/2010/main" val="1897548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11</a:t>
            </a:fld>
            <a:endParaRPr lang="en-US"/>
          </a:p>
        </p:txBody>
      </p:sp>
    </p:spTree>
    <p:extLst>
      <p:ext uri="{BB962C8B-B14F-4D97-AF65-F5344CB8AC3E}">
        <p14:creationId xmlns:p14="http://schemas.microsoft.com/office/powerpoint/2010/main" val="496064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mr-IN" baseline="0" dirty="0" smtClean="0"/>
              <a:t>…………………………</a:t>
            </a:r>
            <a:r>
              <a:rPr lang="en-GB" baseline="0" dirty="0" smtClean="0"/>
              <a:t>.</a:t>
            </a:r>
          </a:p>
          <a:p>
            <a:endParaRPr lang="en-GB"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interviewee makes reference to the ‘female personality’, women not being assertive enough and goes on to comment that women feel obliged to give explanations when they can’t do something which in turn sends out a ‘sign’, a signifier of ‘difference’. She concludes ‘We are almost conditioned into behaving in a particular way…’ But a reluctance to speak up, to say no, has significant consequences as this interviewee went on to explain. For her personally, this resulted in service responsibilities, which she observed her male colleagues had not had not had to do, which in turn impacted on the allocation of time given to other aspects of her life, particularly her research and her family. </a:t>
            </a:r>
            <a:endParaRPr lang="en-HK"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12</a:t>
            </a:fld>
            <a:endParaRPr lang="en-US"/>
          </a:p>
        </p:txBody>
      </p:sp>
    </p:spTree>
    <p:extLst>
      <p:ext uri="{BB962C8B-B14F-4D97-AF65-F5344CB8AC3E}">
        <p14:creationId xmlns:p14="http://schemas.microsoft.com/office/powerpoint/2010/main" val="1781761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13</a:t>
            </a:fld>
            <a:endParaRPr lang="en-US"/>
          </a:p>
        </p:txBody>
      </p:sp>
    </p:spTree>
    <p:extLst>
      <p:ext uri="{BB962C8B-B14F-4D97-AF65-F5344CB8AC3E}">
        <p14:creationId xmlns:p14="http://schemas.microsoft.com/office/powerpoint/2010/main" val="1211597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14</a:t>
            </a:fld>
            <a:endParaRPr lang="en-US"/>
          </a:p>
        </p:txBody>
      </p:sp>
    </p:spTree>
    <p:extLst>
      <p:ext uri="{BB962C8B-B14F-4D97-AF65-F5344CB8AC3E}">
        <p14:creationId xmlns:p14="http://schemas.microsoft.com/office/powerpoint/2010/main" val="1995886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a:t>
            </a:r>
            <a:r>
              <a:rPr lang="en-US" baseline="0" dirty="0" smtClean="0"/>
              <a:t> us take a look at what this silence looks like</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15</a:t>
            </a:fld>
            <a:endParaRPr lang="en-US"/>
          </a:p>
        </p:txBody>
      </p:sp>
    </p:spTree>
    <p:extLst>
      <p:ext uri="{BB962C8B-B14F-4D97-AF65-F5344CB8AC3E}">
        <p14:creationId xmlns:p14="http://schemas.microsoft.com/office/powerpoint/2010/main" val="61519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quotation also touches on another significant issue. This particular interviewee places the onerous of responsibility upon women speaking out. In the literature this is referred to as ‘fixing’ the women (</a:t>
            </a:r>
            <a:r>
              <a:rPr lang="en-GB" sz="1200" kern="1200" dirty="0" err="1" smtClean="0">
                <a:solidFill>
                  <a:schemeClr val="tx1"/>
                </a:solidFill>
                <a:effectLst/>
                <a:latin typeface="+mn-lt"/>
                <a:ea typeface="+mn-ea"/>
                <a:cs typeface="+mn-cs"/>
              </a:rPr>
              <a:t>Schiebinger</a:t>
            </a:r>
            <a:r>
              <a:rPr lang="en-GB" sz="1200" kern="1200" dirty="0" smtClean="0">
                <a:solidFill>
                  <a:schemeClr val="tx1"/>
                </a:solidFill>
                <a:effectLst/>
                <a:latin typeface="+mn-lt"/>
                <a:ea typeface="+mn-ea"/>
                <a:cs typeface="+mn-cs"/>
              </a:rPr>
              <a:t>, 1999); training for women should focus on building women’s confidence and self-esteem and developing their assertiveness, competiveness and aversion to risk. A ‘deficit’ model of women is put forward, whereby women are positioned as being in need of development to gain the same (</a:t>
            </a:r>
            <a:r>
              <a:rPr lang="en-GB" sz="1200" i="1" kern="1200" dirty="0" smtClean="0">
                <a:solidFill>
                  <a:schemeClr val="tx1"/>
                </a:solidFill>
                <a:effectLst/>
                <a:latin typeface="+mn-lt"/>
                <a:ea typeface="+mn-ea"/>
                <a:cs typeface="+mn-cs"/>
              </a:rPr>
              <a:t>prized</a:t>
            </a:r>
            <a:r>
              <a:rPr lang="en-GB" sz="1200" kern="1200" dirty="0" smtClean="0">
                <a:solidFill>
                  <a:schemeClr val="tx1"/>
                </a:solidFill>
                <a:effectLst/>
                <a:latin typeface="+mn-lt"/>
                <a:ea typeface="+mn-ea"/>
                <a:cs typeface="+mn-cs"/>
              </a:rPr>
              <a:t>) attributes as men (</a:t>
            </a:r>
            <a:r>
              <a:rPr lang="en-GB" sz="1200" kern="1200" dirty="0" err="1" smtClean="0">
                <a:solidFill>
                  <a:schemeClr val="tx1"/>
                </a:solidFill>
                <a:effectLst/>
                <a:latin typeface="+mn-lt"/>
                <a:ea typeface="+mn-ea"/>
                <a:cs typeface="+mn-cs"/>
              </a:rPr>
              <a:t>Cubillo</a:t>
            </a:r>
            <a:r>
              <a:rPr lang="en-GB" sz="1200" kern="1200" dirty="0" smtClean="0">
                <a:solidFill>
                  <a:schemeClr val="tx1"/>
                </a:solidFill>
                <a:effectLst/>
                <a:latin typeface="+mn-lt"/>
                <a:ea typeface="+mn-ea"/>
                <a:cs typeface="+mn-cs"/>
              </a:rPr>
              <a:t> and Brown, 2003).  </a:t>
            </a:r>
            <a:endParaRPr lang="en-HK" sz="1200" kern="1200" dirty="0" smtClean="0">
              <a:solidFill>
                <a:schemeClr val="tx1"/>
              </a:solidFill>
              <a:effectLst/>
              <a:latin typeface="+mn-lt"/>
              <a:ea typeface="+mn-ea"/>
              <a:cs typeface="+mn-cs"/>
            </a:endParaRPr>
          </a:p>
          <a:p>
            <a:endParaRPr lang="en-HK" dirty="0" smtClean="0"/>
          </a:p>
          <a:p>
            <a:r>
              <a:rPr lang="en-HK" dirty="0" smtClean="0"/>
              <a:t>***********</a:t>
            </a:r>
          </a:p>
          <a:p>
            <a:r>
              <a:rPr lang="en-HK" dirty="0" smtClean="0"/>
              <a:t>In this next quotation we see a potential explanation as to why women remain silent</a:t>
            </a:r>
            <a:r>
              <a:rPr lang="en-HK" baseline="0" dirty="0" smtClean="0"/>
              <a:t> in the context of meetings</a:t>
            </a:r>
            <a:r>
              <a:rPr lang="mr-IN" baseline="0" dirty="0" smtClean="0"/>
              <a:t>…</a:t>
            </a:r>
            <a:endParaRPr lang="en-GB" baseline="0" dirty="0" smtClean="0"/>
          </a:p>
          <a:p>
            <a:endParaRPr lang="en-GB" baseline="0" dirty="0" smtClean="0"/>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16</a:t>
            </a:fld>
            <a:endParaRPr lang="en-US"/>
          </a:p>
        </p:txBody>
      </p:sp>
    </p:spTree>
    <p:extLst>
      <p:ext uri="{BB962C8B-B14F-4D97-AF65-F5344CB8AC3E}">
        <p14:creationId xmlns:p14="http://schemas.microsoft.com/office/powerpoint/2010/main" val="3185933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 example of internal silencing as a strategy</a:t>
            </a:r>
          </a:p>
          <a:p>
            <a:endParaRPr lang="en-US" dirty="0" smtClean="0"/>
          </a:p>
          <a:p>
            <a:r>
              <a:rPr lang="en-US" dirty="0" smtClean="0"/>
              <a:t>This interviewee</a:t>
            </a:r>
            <a:r>
              <a:rPr lang="en-US" baseline="0" dirty="0" smtClean="0"/>
              <a:t> is moderating her </a:t>
            </a:r>
            <a:r>
              <a:rPr lang="en-US" baseline="0" dirty="0" err="1" smtClean="0"/>
              <a:t>behaviour</a:t>
            </a:r>
            <a:r>
              <a:rPr lang="en-US" baseline="0" dirty="0" smtClean="0"/>
              <a:t> to gain </a:t>
            </a:r>
            <a:r>
              <a:rPr lang="en-US" baseline="0" dirty="0" err="1" smtClean="0"/>
              <a:t>favour</a:t>
            </a:r>
            <a:r>
              <a:rPr lang="en-US" baseline="0" dirty="0" smtClean="0"/>
              <a:t> with male colleagues. </a:t>
            </a:r>
          </a:p>
          <a:p>
            <a:endParaRPr lang="en-US" baseline="0" dirty="0" smtClean="0"/>
          </a:p>
          <a:p>
            <a:r>
              <a:rPr lang="en-US" baseline="0" dirty="0" smtClean="0"/>
              <a:t>There are examples of even when women are faced with derogatory sexist remarks, women’s internal analysis still leads to silence as a strategic approach. Let us take an example</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17</a:t>
            </a:fld>
            <a:endParaRPr lang="en-US"/>
          </a:p>
        </p:txBody>
      </p:sp>
    </p:spTree>
    <p:extLst>
      <p:ext uri="{BB962C8B-B14F-4D97-AF65-F5344CB8AC3E}">
        <p14:creationId xmlns:p14="http://schemas.microsoft.com/office/powerpoint/2010/main" val="525526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 the metaphor of academic women being positioned as ‘academic housekeepers’ (ADD in literature) is literally applied in the comments made by this interviewee’s male colleague. This interviewee did comment – informing her colleague that is was not because she’s a woman that the lab is in good order – but the statement ‘I did not say anything’ indicates that the interviewee did not challenge her colleague’s gender stereotyping in the way she might have liked to. There is the strategic recognition that there would have been little point illustrated by the comment ‘I will never win’. </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18</a:t>
            </a:fld>
            <a:endParaRPr lang="en-US"/>
          </a:p>
        </p:txBody>
      </p:sp>
    </p:spTree>
    <p:extLst>
      <p:ext uri="{BB962C8B-B14F-4D97-AF65-F5344CB8AC3E}">
        <p14:creationId xmlns:p14="http://schemas.microsoft.com/office/powerpoint/2010/main" val="2942394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example illustrates how</a:t>
            </a:r>
            <a:r>
              <a:rPr lang="en-US" baseline="0" dirty="0" smtClean="0"/>
              <a:t> women who try to be heard are silenced. </a:t>
            </a: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19</a:t>
            </a:fld>
            <a:endParaRPr lang="en-US"/>
          </a:p>
        </p:txBody>
      </p:sp>
    </p:spTree>
    <p:extLst>
      <p:ext uri="{BB962C8B-B14F-4D97-AF65-F5344CB8AC3E}">
        <p14:creationId xmlns:p14="http://schemas.microsoft.com/office/powerpoint/2010/main" val="4014087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is implied in this observation is that women academics are not able to fully express their view – ‘the men start jumping in’ - nor are their views accepted or even considered, but rather ‘attacked’. The atmosphere that is depicted is one of aggression, in a context – a promotions committee – where the stakes are high.  The interviewee goes on to comment that a strong Chair is necessary to make sure that women are allowed to speak and not be silenced by their male colleagues. </a:t>
            </a:r>
            <a:endParaRPr lang="en-HK"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HK" sz="1200" kern="1200" dirty="0" smtClean="0">
              <a:solidFill>
                <a:schemeClr val="tx1"/>
              </a:solidFill>
              <a:effectLst/>
              <a:latin typeface="+mn-lt"/>
              <a:ea typeface="+mn-ea"/>
              <a:cs typeface="+mn-cs"/>
            </a:endParaRPr>
          </a:p>
          <a:p>
            <a:endParaRPr lang="en-US" dirty="0" smtClean="0"/>
          </a:p>
          <a:p>
            <a:r>
              <a:rPr lang="en-US" dirty="0" smtClean="0"/>
              <a:t>Would you go into a bar</a:t>
            </a:r>
            <a:r>
              <a:rPr lang="en-US" baseline="0" dirty="0" smtClean="0"/>
              <a:t> with a lot of racists? Women are turned off by this…</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20</a:t>
            </a:fld>
            <a:endParaRPr lang="en-US" dirty="0"/>
          </a:p>
        </p:txBody>
      </p:sp>
    </p:spTree>
    <p:extLst>
      <p:ext uri="{BB962C8B-B14F-4D97-AF65-F5344CB8AC3E}">
        <p14:creationId xmlns:p14="http://schemas.microsoft.com/office/powerpoint/2010/main" val="3002879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in this next quotation from the same interviewee, we see the accumulative effort of micro-inequities – ‘very small things’. Here the effect is described as academic women ‘checking out’.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HK" sz="1200" kern="1200" dirty="0" smtClean="0">
                <a:solidFill>
                  <a:schemeClr val="tx1"/>
                </a:solidFill>
                <a:effectLst/>
                <a:latin typeface="+mn-lt"/>
                <a:ea typeface="+mn-ea"/>
                <a:cs typeface="+mn-cs"/>
              </a:rPr>
              <a:t>Our next example describes the consequences of a female scientist speaking out. The interviewee had been given the responsibility of managing the lab. A disagreement arose between herself and a male colleague, who she describes as a white older man, in age, but not seniority. The disagreemet related to the correct use of a machine. The interviewee had asked her colleague not to use the machine in the way he was, as it then made it difficult for others to use. He refused and the interviewee asked her line manager to deal with the issue. She reports that the next day her colleague refused to help in the lab,  and that the day after she arrived to a message on her desk: </a:t>
            </a:r>
          </a:p>
          <a:p>
            <a:pPr marL="0" marR="0" indent="0" algn="l" defTabSz="457200" rtl="0" eaLnBrk="1" fontAlgn="auto" latinLnBrk="0" hangingPunct="1">
              <a:lnSpc>
                <a:spcPct val="100000"/>
              </a:lnSpc>
              <a:spcBef>
                <a:spcPts val="0"/>
              </a:spcBef>
              <a:spcAft>
                <a:spcPts val="0"/>
              </a:spcAft>
              <a:buClrTx/>
              <a:buSzTx/>
              <a:buFontTx/>
              <a:buNone/>
              <a:tabLst/>
              <a:defRPr/>
            </a:pPr>
            <a:endParaRPr lang="en-HK"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21</a:t>
            </a:fld>
            <a:endParaRPr lang="en-US"/>
          </a:p>
        </p:txBody>
      </p:sp>
    </p:spTree>
    <p:extLst>
      <p:ext uri="{BB962C8B-B14F-4D97-AF65-F5344CB8AC3E}">
        <p14:creationId xmlns:p14="http://schemas.microsoft.com/office/powerpoint/2010/main" val="127491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smtClean="0"/>
              <a:t>There was a colleague, like a fellow lab mate in my lab, he is a white male and he is older than me in age but in seniority he is like more junior than me in the lab. </a:t>
            </a:r>
            <a:r>
              <a:rPr lang="en-HK" b="1" dirty="0" smtClean="0"/>
              <a:t>So I’m a post, I was a postdoc and he was a graduate student, and he has had like work experience outside of academics, </a:t>
            </a:r>
            <a:r>
              <a:rPr lang="en-HK" dirty="0" smtClean="0"/>
              <a:t>so he’s very confident and he always like has a quite high impression of himself. As a postdoc in the lab, like I had been working with my adviser for a long time, my adviser…basically tasked me with a lot of management tasks in the lab, so for example to help write grants and things like that, and to do that a lot of time you have to ask the other members in the lab to contribute something. So one time there was a, we had a small disagreement about how to use a certain piece of equipment in the lab and </a:t>
            </a:r>
            <a:r>
              <a:rPr lang="en-HK" b="1" dirty="0" smtClean="0"/>
              <a:t>I told this colleague that he should not do like weird things to the machine because other people will want to use it, and he insisted that he wants to do these things to the machine, so I told the adviser like that he was planning to do this and that maybe that my adviser should tell him not to do it because I’m not in a position of authority.</a:t>
            </a:r>
            <a:r>
              <a:rPr lang="en-HK" dirty="0" smtClean="0"/>
              <a:t> So then the next time I asked this student for some help with a lab-related task, he not only refused me but the next day, like during the night time when I was not there, the next day I came back I found that he had wrote like in black marker over my desk.</a:t>
            </a:r>
          </a:p>
          <a:p>
            <a:endParaRPr lang="en-HK" dirty="0" smtClean="0"/>
          </a:p>
          <a:p>
            <a:r>
              <a:rPr lang="en-HK" dirty="0" smtClean="0"/>
              <a:t>-----------------------</a:t>
            </a:r>
          </a:p>
          <a:p>
            <a:r>
              <a:rPr lang="en-HK" dirty="0" smtClean="0"/>
              <a:t>The</a:t>
            </a:r>
            <a:r>
              <a:rPr lang="en-HK" baseline="0" dirty="0" smtClean="0"/>
              <a:t> interviewee further reflects on the consequences of not conforming to gender stereotypes and not being silent: </a:t>
            </a:r>
            <a:endParaRPr lang="en-HK" dirty="0" smtClean="0"/>
          </a:p>
          <a:p>
            <a:endParaRPr lang="en-HK" dirty="0" smtClean="0"/>
          </a:p>
          <a:p>
            <a:endParaRPr lang="en-HK" dirty="0" smtClean="0"/>
          </a:p>
          <a:p>
            <a:endParaRPr lang="en-HK" dirty="0" smtClean="0"/>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22</a:t>
            </a:fld>
            <a:endParaRPr lang="en-US"/>
          </a:p>
        </p:txBody>
      </p:sp>
    </p:spTree>
    <p:extLst>
      <p:ext uri="{BB962C8B-B14F-4D97-AF65-F5344CB8AC3E}">
        <p14:creationId xmlns:p14="http://schemas.microsoft.com/office/powerpoint/2010/main" val="3825513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consequences of transgression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HK" sz="1200" kern="1200" dirty="0" smtClean="0">
                <a:solidFill>
                  <a:schemeClr val="tx1"/>
                </a:solidFill>
                <a:effectLst/>
                <a:latin typeface="+mn-lt"/>
                <a:ea typeface="+mn-ea"/>
                <a:cs typeface="+mn-cs"/>
              </a:rPr>
              <a:t>Again we see an example of a woman being closed down converationally when she trys to speak and also the positioning of a confident academic woman as aggressive, a ‘bitch’. This further indicates why ‘fixing’ the women, as mentioned earlier in the article, is far from straight forward; when women exhibit ‘masculine’ characteristics they are demonised. Futher examples of women being silenced include the interviewee who spoke out critically in a public context and then received a telephone call to  ‘</a:t>
            </a:r>
            <a:r>
              <a:rPr lang="en-US" sz="1200" kern="1200" dirty="0" smtClean="0">
                <a:solidFill>
                  <a:schemeClr val="tx1"/>
                </a:solidFill>
                <a:effectLst/>
                <a:latin typeface="+mn-lt"/>
                <a:ea typeface="+mn-ea"/>
                <a:cs typeface="+mn-cs"/>
              </a:rPr>
              <a:t>封口 [seal your mouth, in Cantonese], you should just seal your mouth’. This same interviewee on speaking to her line manager about contract extension was also informed it was unlikely she would be granted it, the reason given being ‘講得唔好聽 你就係篤眼篤鼻 [Frankly speaking, you are such an eyesore, in Cantonese]. Silenced academic women can also be achieved by simply ignoring them and then attributing their ideas to male colleagues: ‘Some other male colleague would say exactly the same thing and whole group will go ‘Oh yeah, that’s really good point’ blah blah blah blah blah, and this happens to all of us, it’s just ridiculous.’ (Interviewee 10, Professor, Social Sciences and Humanities). This interviewee goes on to comment that she did not see the actions of her male colleagues as intentional, but raises an important point in relation to articulating micro-inequities: </a:t>
            </a:r>
            <a:endParaRPr lang="en-HK"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23</a:t>
            </a:fld>
            <a:endParaRPr lang="en-US"/>
          </a:p>
        </p:txBody>
      </p:sp>
    </p:spTree>
    <p:extLst>
      <p:ext uri="{BB962C8B-B14F-4D97-AF65-F5344CB8AC3E}">
        <p14:creationId xmlns:p14="http://schemas.microsoft.com/office/powerpoint/2010/main" val="192844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24</a:t>
            </a:fld>
            <a:endParaRPr lang="en-US"/>
          </a:p>
        </p:txBody>
      </p:sp>
    </p:spTree>
    <p:extLst>
      <p:ext uri="{BB962C8B-B14F-4D97-AF65-F5344CB8AC3E}">
        <p14:creationId xmlns:p14="http://schemas.microsoft.com/office/powerpoint/2010/main" val="3752537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following quotation from a female scientist refers to being in a minority and it is the absence of larger numbers of women that leads to this excluded status.</a:t>
            </a:r>
            <a:endParaRPr lang="en-HK"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25</a:t>
            </a:fld>
            <a:endParaRPr lang="en-US"/>
          </a:p>
        </p:txBody>
      </p:sp>
    </p:spTree>
    <p:extLst>
      <p:ext uri="{BB962C8B-B14F-4D97-AF65-F5344CB8AC3E}">
        <p14:creationId xmlns:p14="http://schemas.microsoft.com/office/powerpoint/2010/main" val="2355823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Women not consulted</a:t>
            </a:r>
            <a:r>
              <a:rPr lang="en-US" baseline="0" dirty="0" smtClean="0"/>
              <a:t>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NC goes on to say…need back story ‘</a:t>
            </a:r>
            <a:r>
              <a:rPr lang="en-US" sz="1200" kern="1200" dirty="0" smtClean="0">
                <a:solidFill>
                  <a:schemeClr val="tx1"/>
                </a:solidFill>
                <a:effectLst/>
                <a:latin typeface="+mn-lt"/>
                <a:ea typeface="+mn-ea"/>
                <a:cs typeface="+mn-cs"/>
              </a:rPr>
              <a:t>Ah, it’s closed door. It’s in the office … goes one to the office, and the others … some of them might know because my husband has been included’.</a:t>
            </a:r>
            <a:endParaRPr lang="en-HK"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26</a:t>
            </a:fld>
            <a:endParaRPr lang="en-US"/>
          </a:p>
        </p:txBody>
      </p:sp>
    </p:spTree>
    <p:extLst>
      <p:ext uri="{BB962C8B-B14F-4D97-AF65-F5344CB8AC3E}">
        <p14:creationId xmlns:p14="http://schemas.microsoft.com/office/powerpoint/2010/main" val="36746737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awareness of minority status and not being represented on important decision-making forums. </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27</a:t>
            </a:fld>
            <a:endParaRPr lang="en-US"/>
          </a:p>
        </p:txBody>
      </p:sp>
    </p:spTree>
    <p:extLst>
      <p:ext uri="{BB962C8B-B14F-4D97-AF65-F5344CB8AC3E}">
        <p14:creationId xmlns:p14="http://schemas.microsoft.com/office/powerpoint/2010/main" val="3791610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Lack of a critical mass…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Linked to the above quotation, the absence of women on selection panels, brings us to another key point, namely the notion of selection panel (male) members appointing in their own image:</a:t>
            </a:r>
            <a:endParaRPr lang="en-HK" sz="1200" kern="1200" dirty="0" smtClean="0">
              <a:solidFill>
                <a:schemeClr val="tx1"/>
              </a:solidFill>
              <a:effectLst/>
              <a:latin typeface="+mn-lt"/>
              <a:ea typeface="+mn-ea"/>
              <a:cs typeface="+mn-cs"/>
            </a:endParaRPr>
          </a:p>
          <a:p>
            <a:endParaRPr lang="en-US" dirty="0" smtClean="0"/>
          </a:p>
          <a:p>
            <a:endParaRPr lang="en-HK" dirty="0" smtClean="0"/>
          </a:p>
          <a:p>
            <a:r>
              <a:rPr lang="en-HK" dirty="0" smtClean="0"/>
              <a:t>Well, sometimes there’s no law where that says that there has to be females on the selection panel, shocking. Okay, now I mentioned before we had, in the time that I’ve been here we have one female dean but there’re problems with administration and my department head who is British-Australian let a re-vote, so we got all department heads together and they, he built up a big jussive on her about all the problems at and, and they did on her…she’s still at the university but not in a capacity of dean and there were some comments also I had heard made about her, her, as a woman, and, and I don’t know whether are some other reasons why they were so keen to get rid of her, was it because they, and they don’t think that she was strong enough as a, as a department head or, or what. </a:t>
            </a:r>
            <a:r>
              <a:rPr lang="en-HK" b="1" dirty="0" smtClean="0"/>
              <a:t>And there were some, I, I did hear comments made, she, she had a tendency to go off on tangents but some men do that too, so I did hear some sexist comments made at the time but I mean am I going to say that she was a great administrator? </a:t>
            </a:r>
            <a:r>
              <a:rPr lang="en-HK" dirty="0" smtClean="0"/>
              <a:t>No. But I do not, didn’t like the comments, some of the comments that I heard about her too and I didn’t like the </a:t>
            </a:r>
            <a:r>
              <a:rPr lang="en-HK" b="1" dirty="0" smtClean="0"/>
              <a:t>comment that ‘Oh, well, it will be long time before we…’, they will get another female dean because of what happened with her. Since when did she carry the flag for all women?</a:t>
            </a:r>
            <a:r>
              <a:rPr lang="en-HK" dirty="0" smtClean="0"/>
              <a:t> So that part I, I, you know, do they say that if a, if, if one male dean is, is not so great and they, is, are people gonna say ‘Oh, well, we shouldn’t hire male dean again?’, I don’t think so, so that part does made me mad, yeah.</a:t>
            </a:r>
          </a:p>
          <a:p>
            <a:endParaRPr lang="en-HK" dirty="0" smtClean="0"/>
          </a:p>
          <a:p>
            <a:r>
              <a:rPr lang="en-HK" dirty="0" smtClean="0"/>
              <a:t>------------------------------</a:t>
            </a:r>
          </a:p>
          <a:p>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28</a:t>
            </a:fld>
            <a:endParaRPr lang="en-US"/>
          </a:p>
        </p:txBody>
      </p:sp>
    </p:spTree>
    <p:extLst>
      <p:ext uri="{BB962C8B-B14F-4D97-AF65-F5344CB8AC3E}">
        <p14:creationId xmlns:p14="http://schemas.microsoft.com/office/powerpoint/2010/main" val="14537691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a:t>
            </a:r>
            <a:r>
              <a:rPr lang="en-US" baseline="0" dirty="0" smtClean="0"/>
              <a:t> back story – what does she first say about this aggressive model? </a:t>
            </a:r>
          </a:p>
          <a:p>
            <a:endParaRPr lang="en-HK" baseline="0" dirty="0" smtClean="0"/>
          </a:p>
          <a:p>
            <a:r>
              <a:rPr lang="en-HK" dirty="0" smtClean="0"/>
              <a:t>Now the, how that relates to gender? It has everything to do with gender. So people who are in positions of power from the time that I joined have largely been male and…in addition to that, the institutional constraints that I talked about are highly patriarchal, so…I think that when…that because, you know, the whole sort of the caring ethos is, is one that…is more consistent with the </a:t>
            </a:r>
            <a:r>
              <a:rPr lang="en-HK" dirty="0" err="1" smtClean="0"/>
              <a:t>maternalistic</a:t>
            </a:r>
            <a:r>
              <a:rPr lang="en-HK" dirty="0" smtClean="0"/>
              <a:t> structure, paternalistic structure is more of a controlling one rather than a caring one right? </a:t>
            </a:r>
            <a:r>
              <a:rPr lang="en-HK" b="1" dirty="0" smtClean="0"/>
              <a:t>So the caring comes through in the control, so is kind of like the kind of contradiction that girls with caring control, </a:t>
            </a:r>
            <a:r>
              <a:rPr lang="en-HK" dirty="0" smtClean="0"/>
              <a:t>this is the language we use in criminology, so. </a:t>
            </a:r>
            <a:r>
              <a:rPr lang="en-HK" b="1" dirty="0" smtClean="0"/>
              <a:t>So you know there is this kind of…weird stronghold between care and control and so, you know, the kind of fathers know best sort of thing, I mean I’m, I, I mean you call me cynical but having sort of been here twenty something years, I think I can say with, with some detachment, that the system is highly…is highly gender-biased, yeah.</a:t>
            </a:r>
            <a:endParaRPr lang="en-US" b="1" dirty="0"/>
          </a:p>
        </p:txBody>
      </p:sp>
      <p:sp>
        <p:nvSpPr>
          <p:cNvPr id="4" name="Slide Number Placeholder 3"/>
          <p:cNvSpPr>
            <a:spLocks noGrp="1"/>
          </p:cNvSpPr>
          <p:nvPr>
            <p:ph type="sldNum" sz="quarter" idx="10"/>
          </p:nvPr>
        </p:nvSpPr>
        <p:spPr/>
        <p:txBody>
          <a:bodyPr/>
          <a:lstStyle/>
          <a:p>
            <a:fld id="{B649F93C-B4A5-E944-9E32-F32AF0269BF4}" type="slidenum">
              <a:rPr lang="en-US" smtClean="0"/>
              <a:t>29</a:t>
            </a:fld>
            <a:endParaRPr lang="en-US"/>
          </a:p>
        </p:txBody>
      </p:sp>
    </p:spTree>
    <p:extLst>
      <p:ext uri="{BB962C8B-B14F-4D97-AF65-F5344CB8AC3E}">
        <p14:creationId xmlns:p14="http://schemas.microsoft.com/office/powerpoint/2010/main" val="3017715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own</a:t>
            </a:r>
            <a:r>
              <a:rPr lang="en-US" baseline="0" dirty="0" smtClean="0"/>
              <a:t> extensive research within this context </a:t>
            </a:r>
            <a:r>
              <a:rPr lang="mr-IN" baseline="0" dirty="0" smtClean="0"/>
              <a:t>–</a:t>
            </a:r>
            <a:r>
              <a:rPr lang="en-US" baseline="0" dirty="0" smtClean="0"/>
              <a:t> looking at the role of culture </a:t>
            </a:r>
            <a:r>
              <a:rPr lang="mr-IN" baseline="0" dirty="0" smtClean="0"/>
              <a:t>–</a:t>
            </a:r>
            <a:r>
              <a:rPr lang="en-US" baseline="0" dirty="0" smtClean="0"/>
              <a:t> particularly traditional Chinese culture </a:t>
            </a:r>
            <a:r>
              <a:rPr lang="mr-IN" baseline="0" dirty="0" smtClean="0"/>
              <a:t>–</a:t>
            </a:r>
            <a:r>
              <a:rPr lang="en-US" baseline="0" dirty="0" smtClean="0"/>
              <a:t> this includes interviewees within this study, a large-scale survey of women academics across the Hong Kong higher education sector, interviews with the most senior women academic leaders and 5 out of the 8 presidents</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30</a:t>
            </a:fld>
            <a:endParaRPr lang="en-US"/>
          </a:p>
        </p:txBody>
      </p:sp>
    </p:spTree>
    <p:extLst>
      <p:ext uri="{BB962C8B-B14F-4D97-AF65-F5344CB8AC3E}">
        <p14:creationId xmlns:p14="http://schemas.microsoft.com/office/powerpoint/2010/main" val="957049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r-IN" baseline="0" dirty="0" smtClean="0"/>
              <a:t>…</a:t>
            </a:r>
            <a:endParaRPr lang="en-US" dirty="0"/>
          </a:p>
        </p:txBody>
      </p:sp>
      <p:sp>
        <p:nvSpPr>
          <p:cNvPr id="4" name="Slide Number Placeholder 3"/>
          <p:cNvSpPr>
            <a:spLocks noGrp="1"/>
          </p:cNvSpPr>
          <p:nvPr>
            <p:ph type="sldNum" sz="quarter" idx="10"/>
          </p:nvPr>
        </p:nvSpPr>
        <p:spPr/>
        <p:txBody>
          <a:bodyPr/>
          <a:lstStyle/>
          <a:p>
            <a:fld id="{B649F93C-B4A5-E944-9E32-F32AF0269BF4}" type="slidenum">
              <a:rPr lang="en-US" smtClean="0"/>
              <a:t>31</a:t>
            </a:fld>
            <a:endParaRPr lang="en-US"/>
          </a:p>
        </p:txBody>
      </p:sp>
    </p:spTree>
    <p:extLst>
      <p:ext uri="{BB962C8B-B14F-4D97-AF65-F5344CB8AC3E}">
        <p14:creationId xmlns:p14="http://schemas.microsoft.com/office/powerpoint/2010/main" val="3457279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32</a:t>
            </a:fld>
            <a:endParaRPr lang="en-US"/>
          </a:p>
        </p:txBody>
      </p:sp>
    </p:spTree>
    <p:extLst>
      <p:ext uri="{BB962C8B-B14F-4D97-AF65-F5344CB8AC3E}">
        <p14:creationId xmlns:p14="http://schemas.microsoft.com/office/powerpoint/2010/main" val="2425171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9F93C-B4A5-E944-9E32-F32AF0269BF4}" type="slidenum">
              <a:rPr lang="en-US" smtClean="0"/>
              <a:t>33</a:t>
            </a:fld>
            <a:endParaRPr lang="en-US"/>
          </a:p>
        </p:txBody>
      </p:sp>
    </p:spTree>
    <p:extLst>
      <p:ext uri="{BB962C8B-B14F-4D97-AF65-F5344CB8AC3E}">
        <p14:creationId xmlns:p14="http://schemas.microsoft.com/office/powerpoint/2010/main" val="2172107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371D0069-4868-FF43-8C43-F73D8F2D03AE}" type="datetimeFigureOut">
              <a:rPr lang="en-US" smtClean="0"/>
              <a:t>5/2/18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5FD889E0-CAB2-4699-909D-B9A88D47ACB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371D0069-4868-FF43-8C43-F73D8F2D03AE}" type="datetimeFigureOut">
              <a:rPr lang="en-US" smtClean="0"/>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GB"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371D0069-4868-FF43-8C43-F73D8F2D03AE}" type="datetimeFigureOut">
              <a:rPr lang="en-US" smtClean="0"/>
              <a:t>5/2/18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0772A598-09EC-F445-88E6-960AA285507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GB"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GB" smtClean="0"/>
              <a:t>Click to edit Master text styles</a:t>
            </a:r>
          </a:p>
        </p:txBody>
      </p:sp>
      <p:sp>
        <p:nvSpPr>
          <p:cNvPr id="4" name="Date Placeholder 3"/>
          <p:cNvSpPr>
            <a:spLocks noGrp="1"/>
          </p:cNvSpPr>
          <p:nvPr>
            <p:ph type="dt" sz="half" idx="10"/>
          </p:nvPr>
        </p:nvSpPr>
        <p:spPr/>
        <p:txBody>
          <a:bodyPr/>
          <a:lstStyle/>
          <a:p>
            <a:fld id="{371D0069-4868-FF43-8C43-F73D8F2D03AE}" type="datetimeFigureOut">
              <a:rPr lang="en-US" smtClean="0"/>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2A598-09EC-F445-88E6-960AA285507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GB"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71D0069-4868-FF43-8C43-F73D8F2D03AE}" type="datetimeFigureOut">
              <a:rPr lang="en-US" smtClean="0"/>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2A598-09EC-F445-88E6-960AA285507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GB"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GB"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6"/>
          <p:cNvSpPr>
            <a:spLocks noGrp="1"/>
          </p:cNvSpPr>
          <p:nvPr>
            <p:ph type="dt" sz="half" idx="10"/>
          </p:nvPr>
        </p:nvSpPr>
        <p:spPr/>
        <p:txBody>
          <a:bodyPr/>
          <a:lstStyle/>
          <a:p>
            <a:fld id="{371D0069-4868-FF43-8C43-F73D8F2D03AE}" type="datetimeFigureOut">
              <a:rPr lang="en-US" smtClean="0"/>
              <a:t>5/2/18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72A598-09EC-F445-88E6-960AA285507C}"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371D0069-4868-FF43-8C43-F73D8F2D03AE}" type="datetimeFigureOut">
              <a:rPr lang="en-US" smtClean="0"/>
              <a:t>5/2/18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D0069-4868-FF43-8C43-F73D8F2D03AE}" type="datetimeFigureOut">
              <a:rPr lang="en-US" smtClean="0"/>
              <a:t>5/2/18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GB"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GB"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GB"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GB"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GB"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GB"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GB"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1D0069-4868-FF43-8C43-F73D8F2D03AE}" type="datetimeFigureOut">
              <a:rPr lang="en-US" smtClean="0"/>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371D0069-4868-FF43-8C43-F73D8F2D03AE}" type="datetimeFigureOut">
              <a:rPr lang="en-US" smtClean="0"/>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GB"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371D0069-4868-FF43-8C43-F73D8F2D03AE}" type="datetimeFigureOut">
              <a:rPr lang="en-US" smtClean="0"/>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2A598-09EC-F445-88E6-960AA285507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GB"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371D0069-4868-FF43-8C43-F73D8F2D03AE}" type="datetimeFigureOut">
              <a:rPr lang="en-US" smtClean="0"/>
              <a:t>5/2/18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0772A598-09EC-F445-88E6-960AA285507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gif"/></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4" Type="http://schemas.openxmlformats.org/officeDocument/2006/relationships/image" Target="../media/image12.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Silence/Silencing of Academic Women</a:t>
            </a:r>
            <a:br>
              <a:rPr lang="en-US" dirty="0" smtClean="0"/>
            </a:br>
            <a:endParaRPr lang="en-US" dirty="0"/>
          </a:p>
        </p:txBody>
      </p:sp>
      <p:sp>
        <p:nvSpPr>
          <p:cNvPr id="3" name="Subtitle 2"/>
          <p:cNvSpPr>
            <a:spLocks noGrp="1"/>
          </p:cNvSpPr>
          <p:nvPr>
            <p:ph type="subTitle" idx="1"/>
          </p:nvPr>
        </p:nvSpPr>
        <p:spPr/>
        <p:txBody>
          <a:bodyPr>
            <a:normAutofit/>
          </a:bodyPr>
          <a:lstStyle/>
          <a:p>
            <a:r>
              <a:rPr lang="en-US" dirty="0" smtClean="0"/>
              <a:t>Sarah Jane Aiston, University of Birmingham </a:t>
            </a:r>
          </a:p>
          <a:p>
            <a:r>
              <a:rPr lang="en-US" dirty="0" smtClean="0"/>
              <a:t>Kent </a:t>
            </a:r>
            <a:r>
              <a:rPr lang="en-US" dirty="0" err="1" smtClean="0"/>
              <a:t>Fo</a:t>
            </a:r>
            <a:r>
              <a:rPr lang="en-US" dirty="0" smtClean="0"/>
              <a:t>, The Women’s Foundation, Hong Kong </a:t>
            </a:r>
          </a:p>
        </p:txBody>
      </p:sp>
      <p:pic>
        <p:nvPicPr>
          <p:cNvPr id="5" name="Picture 6" descr="Image result for hku cr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7705" y="249316"/>
            <a:ext cx="1644797" cy="164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7817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Women Academics </a:t>
            </a:r>
            <a:endParaRPr lang="en-US" dirty="0"/>
          </a:p>
        </p:txBody>
      </p:sp>
      <p:sp>
        <p:nvSpPr>
          <p:cNvPr id="3" name="Content Placeholder 2"/>
          <p:cNvSpPr>
            <a:spLocks noGrp="1"/>
          </p:cNvSpPr>
          <p:nvPr>
            <p:ph idx="1"/>
          </p:nvPr>
        </p:nvSpPr>
        <p:spPr/>
        <p:txBody>
          <a:bodyPr/>
          <a:lstStyle/>
          <a:p>
            <a:pPr marL="0" indent="0">
              <a:buNone/>
            </a:pPr>
            <a:r>
              <a:rPr lang="en-US" dirty="0" smtClean="0"/>
              <a:t>Extensive research </a:t>
            </a:r>
            <a:r>
              <a:rPr lang="en-US" dirty="0"/>
              <a:t>demonstrates that women continue to fail to move through academic hierarchies and reach the most senior </a:t>
            </a:r>
            <a:r>
              <a:rPr lang="en-US" dirty="0" smtClean="0"/>
              <a:t>ranks </a:t>
            </a:r>
            <a:r>
              <a:rPr lang="en-US" dirty="0"/>
              <a:t>and leadership </a:t>
            </a:r>
            <a:r>
              <a:rPr lang="en-US" dirty="0" smtClean="0"/>
              <a:t>positions in the profession</a:t>
            </a:r>
          </a:p>
          <a:p>
            <a:pPr marL="0" indent="0">
              <a:buNone/>
            </a:pPr>
            <a:r>
              <a:rPr lang="en-US" dirty="0" smtClean="0"/>
              <a:t>The </a:t>
            </a:r>
            <a:r>
              <a:rPr lang="en-US" dirty="0"/>
              <a:t>underrepresentation of women as academic leaders is a global phenomenon (Morley, 2014</a:t>
            </a:r>
            <a:r>
              <a:rPr lang="en-US" dirty="0" smtClean="0"/>
              <a:t>)</a:t>
            </a:r>
            <a:endParaRPr lang="en-US" dirty="0"/>
          </a:p>
          <a:p>
            <a:pPr marL="0" indent="0">
              <a:buNone/>
            </a:pPr>
            <a:r>
              <a:rPr lang="en-US" dirty="0" smtClean="0"/>
              <a:t>How </a:t>
            </a:r>
            <a:r>
              <a:rPr lang="en-US" dirty="0"/>
              <a:t>and why the academic gender gap remains is complex, with research suggesting numerous factors that contribute to this enduring </a:t>
            </a:r>
            <a:r>
              <a:rPr lang="en-US" dirty="0" smtClean="0"/>
              <a:t>problem</a:t>
            </a:r>
            <a:r>
              <a:rPr lang="en-US" dirty="0"/>
              <a:t> </a:t>
            </a:r>
            <a:r>
              <a:rPr lang="en-US" dirty="0" smtClean="0"/>
              <a:t> </a:t>
            </a:r>
            <a:endParaRPr lang="en-HK" dirty="0"/>
          </a:p>
          <a:p>
            <a:pPr marL="0" indent="0">
              <a:buNone/>
            </a:pPr>
            <a:endParaRPr lang="en-US" dirty="0"/>
          </a:p>
        </p:txBody>
      </p:sp>
    </p:spTree>
    <p:extLst>
      <p:ext uri="{BB962C8B-B14F-4D97-AF65-F5344CB8AC3E}">
        <p14:creationId xmlns:p14="http://schemas.microsoft.com/office/powerpoint/2010/main" val="17319745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a:t>
            </a:r>
            <a:endParaRPr lang="en-US" dirty="0"/>
          </a:p>
        </p:txBody>
      </p:sp>
      <p:sp>
        <p:nvSpPr>
          <p:cNvPr id="3" name="Content Placeholder 2"/>
          <p:cNvSpPr>
            <a:spLocks noGrp="1"/>
          </p:cNvSpPr>
          <p:nvPr>
            <p:ph idx="1"/>
          </p:nvPr>
        </p:nvSpPr>
        <p:spPr/>
        <p:txBody>
          <a:bodyPr/>
          <a:lstStyle/>
          <a:p>
            <a:pPr marL="0" indent="0">
              <a:buNone/>
            </a:pPr>
            <a:r>
              <a:rPr lang="en-US" dirty="0" smtClean="0"/>
              <a:t>This paper brings a new conceptual dimension to our understanding of this complex and enduring issue. </a:t>
            </a:r>
          </a:p>
          <a:p>
            <a:pPr marL="0" indent="0">
              <a:buNone/>
            </a:pPr>
            <a:r>
              <a:rPr lang="en-US" dirty="0" smtClean="0"/>
              <a:t>Based on interviews with women academics from three world leading, research-intensive universities, the concept of the silence and silencing of academic women is introduced. </a:t>
            </a:r>
          </a:p>
        </p:txBody>
      </p:sp>
    </p:spTree>
    <p:extLst>
      <p:ext uri="{BB962C8B-B14F-4D97-AF65-F5344CB8AC3E}">
        <p14:creationId xmlns:p14="http://schemas.microsoft.com/office/powerpoint/2010/main" val="268296060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Hong Kong Academy</a:t>
            </a:r>
            <a:endParaRPr lang="en-US" dirty="0"/>
          </a:p>
        </p:txBody>
      </p:sp>
      <p:sp>
        <p:nvSpPr>
          <p:cNvPr id="3" name="Content Placeholder 2"/>
          <p:cNvSpPr>
            <a:spLocks noGrp="1"/>
          </p:cNvSpPr>
          <p:nvPr>
            <p:ph idx="1"/>
          </p:nvPr>
        </p:nvSpPr>
        <p:spPr/>
        <p:txBody>
          <a:bodyPr/>
          <a:lstStyle/>
          <a:p>
            <a:pPr marL="0" indent="0">
              <a:buNone/>
            </a:pPr>
            <a:r>
              <a:rPr lang="en-US" dirty="0" smtClean="0"/>
              <a:t>8 publicly funded (UGC) universities</a:t>
            </a:r>
          </a:p>
          <a:p>
            <a:pPr marL="0" indent="0">
              <a:buNone/>
            </a:pPr>
            <a:r>
              <a:rPr lang="en-US" dirty="0" smtClean="0"/>
              <a:t>A strong sector in terms of world rankings at institutional and disciplinary levels: e.g. 4 in top 100 QS World University Rankings but…</a:t>
            </a:r>
          </a:p>
          <a:p>
            <a:pPr marL="0" indent="0">
              <a:buNone/>
            </a:pPr>
            <a:r>
              <a:rPr lang="en-US" dirty="0" smtClean="0"/>
              <a:t>Women woefully underrepresented in the most senior leadership roles: 7.3% hold position of Dean and above (Aiston and Yang, 2017) </a:t>
            </a:r>
            <a:endParaRPr lang="en-US" dirty="0"/>
          </a:p>
        </p:txBody>
      </p:sp>
    </p:spTree>
    <p:extLst>
      <p:ext uri="{BB962C8B-B14F-4D97-AF65-F5344CB8AC3E}">
        <p14:creationId xmlns:p14="http://schemas.microsoft.com/office/powerpoint/2010/main" val="374818418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5397"/>
            <a:ext cx="7886700" cy="1325563"/>
          </a:xfrm>
        </p:spPr>
        <p:txBody>
          <a:bodyPr/>
          <a:lstStyle/>
          <a:p>
            <a:r>
              <a:rPr lang="en-HK" dirty="0" smtClean="0"/>
              <a:t/>
            </a:r>
            <a:br>
              <a:rPr lang="en-HK" dirty="0" smtClean="0"/>
            </a:br>
            <a:r>
              <a:rPr lang="en-HK" dirty="0" smtClean="0"/>
              <a:t/>
            </a:r>
            <a:br>
              <a:rPr lang="en-HK" dirty="0" smtClean="0"/>
            </a:br>
            <a:r>
              <a:rPr lang="en-HK" dirty="0" smtClean="0"/>
              <a:t>Background to the research</a:t>
            </a:r>
            <a:endParaRPr lang="en-US" dirty="0"/>
          </a:p>
        </p:txBody>
      </p:sp>
      <p:sp>
        <p:nvSpPr>
          <p:cNvPr id="3" name="Content Placeholder 2"/>
          <p:cNvSpPr>
            <a:spLocks noGrp="1"/>
          </p:cNvSpPr>
          <p:nvPr>
            <p:ph idx="1"/>
          </p:nvPr>
        </p:nvSpPr>
        <p:spPr>
          <a:xfrm>
            <a:off x="628650" y="1580961"/>
            <a:ext cx="7886700" cy="4596003"/>
          </a:xfrm>
        </p:spPr>
        <p:txBody>
          <a:bodyPr/>
          <a:lstStyle/>
          <a:p>
            <a:pPr marL="0" indent="0">
              <a:buNone/>
            </a:pPr>
            <a:endParaRPr lang="en-HK" dirty="0" smtClean="0"/>
          </a:p>
          <a:p>
            <a:pPr marL="0" indent="0">
              <a:buNone/>
            </a:pPr>
            <a:r>
              <a:rPr lang="en-HK" dirty="0" smtClean="0"/>
              <a:t>Two central research questions:</a:t>
            </a:r>
          </a:p>
          <a:p>
            <a:r>
              <a:rPr lang="en-HK" dirty="0" smtClean="0"/>
              <a:t>How, and to what extent, are universities in Hong Kong supporting career progression of women academics and their entry to senior leadership roles?</a:t>
            </a:r>
          </a:p>
          <a:p>
            <a:endParaRPr lang="en-HK" dirty="0" smtClean="0"/>
          </a:p>
          <a:p>
            <a:r>
              <a:rPr lang="en-HK" dirty="0" smtClean="0"/>
              <a:t>What are the enablers and barriers to career progression and entry to senior leadership roles within the Hong Kong context?</a:t>
            </a:r>
            <a:endParaRPr lang="en-US" dirty="0"/>
          </a:p>
        </p:txBody>
      </p:sp>
      <p:pic>
        <p:nvPicPr>
          <p:cNvPr id="4" name="Picture 4" descr="https://cerg1.ugc.edu.hk/hkpfs/graphics/rgc_ban.gif;jsessionid=kcPi9JYo7jx7s1kMLOooDu4B.undef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2238" y="449518"/>
            <a:ext cx="3733800" cy="665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8475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48834"/>
            <a:ext cx="7313613" cy="868362"/>
          </a:xfrm>
        </p:spPr>
        <p:txBody>
          <a:bodyPr/>
          <a:lstStyle/>
          <a:p>
            <a:r>
              <a:rPr lang="en-HK" dirty="0" smtClean="0"/>
              <a:t>Semi-structured interviews</a:t>
            </a:r>
            <a:endParaRPr lang="en-US" dirty="0"/>
          </a:p>
        </p:txBody>
      </p:sp>
      <p:sp>
        <p:nvSpPr>
          <p:cNvPr id="3" name="Content Placeholder 2"/>
          <p:cNvSpPr>
            <a:spLocks noGrp="1"/>
          </p:cNvSpPr>
          <p:nvPr>
            <p:ph idx="1"/>
          </p:nvPr>
        </p:nvSpPr>
        <p:spPr>
          <a:xfrm>
            <a:off x="2996868" y="3807358"/>
            <a:ext cx="3388178" cy="747758"/>
          </a:xfrm>
        </p:spPr>
        <p:txBody>
          <a:bodyPr>
            <a:normAutofit fontScale="92500"/>
          </a:bodyPr>
          <a:lstStyle/>
          <a:p>
            <a:pPr marL="0" indent="0">
              <a:buNone/>
            </a:pPr>
            <a:r>
              <a:rPr lang="en-HK" b="1" dirty="0" smtClean="0"/>
              <a:t>Stratified sampling method</a:t>
            </a:r>
          </a:p>
        </p:txBody>
      </p:sp>
      <p:sp>
        <p:nvSpPr>
          <p:cNvPr id="4" name="Rectangle 3"/>
          <p:cNvSpPr/>
          <p:nvPr/>
        </p:nvSpPr>
        <p:spPr>
          <a:xfrm>
            <a:off x="334737" y="1110605"/>
            <a:ext cx="2859133" cy="2862322"/>
          </a:xfrm>
          <a:prstGeom prst="rect">
            <a:avLst/>
          </a:prstGeom>
        </p:spPr>
        <p:txBody>
          <a:bodyPr wrap="square">
            <a:spAutoFit/>
          </a:bodyPr>
          <a:lstStyle/>
          <a:p>
            <a:pPr lvl="1"/>
            <a:endParaRPr lang="en-HK" sz="2400" dirty="0" smtClean="0"/>
          </a:p>
          <a:p>
            <a:pPr lvl="1"/>
            <a:r>
              <a:rPr lang="en-HK" sz="2400" b="1" dirty="0" smtClean="0"/>
              <a:t>17</a:t>
            </a:r>
            <a:r>
              <a:rPr lang="en-HK" sz="2400" dirty="0" smtClean="0"/>
              <a:t> Assistant professors</a:t>
            </a:r>
          </a:p>
          <a:p>
            <a:pPr lvl="1"/>
            <a:r>
              <a:rPr lang="en-HK" sz="2400" b="1" dirty="0" smtClean="0"/>
              <a:t>8</a:t>
            </a:r>
            <a:r>
              <a:rPr lang="en-HK" sz="2400" dirty="0" smtClean="0"/>
              <a:t> Associate professors</a:t>
            </a:r>
          </a:p>
          <a:p>
            <a:pPr lvl="1"/>
            <a:r>
              <a:rPr lang="en-HK" sz="2400" b="1" dirty="0" smtClean="0"/>
              <a:t>10</a:t>
            </a:r>
            <a:r>
              <a:rPr lang="en-HK" sz="2400" dirty="0" smtClean="0"/>
              <a:t> Full professors </a:t>
            </a:r>
          </a:p>
          <a:p>
            <a:pPr lvl="1"/>
            <a:endParaRPr lang="en-HK" dirty="0" smtClean="0"/>
          </a:p>
          <a:p>
            <a:pPr lvl="1"/>
            <a:endParaRPr lang="en-HK" dirty="0" smtClean="0"/>
          </a:p>
        </p:txBody>
      </p:sp>
      <p:sp>
        <p:nvSpPr>
          <p:cNvPr id="5" name="Rectangle 4"/>
          <p:cNvSpPr/>
          <p:nvPr/>
        </p:nvSpPr>
        <p:spPr>
          <a:xfrm>
            <a:off x="5163095" y="1491110"/>
            <a:ext cx="3634741" cy="1569660"/>
          </a:xfrm>
          <a:prstGeom prst="rect">
            <a:avLst/>
          </a:prstGeom>
        </p:spPr>
        <p:txBody>
          <a:bodyPr wrap="square">
            <a:spAutoFit/>
          </a:bodyPr>
          <a:lstStyle/>
          <a:p>
            <a:pPr lvl="1"/>
            <a:r>
              <a:rPr lang="en-HK" sz="2400" b="1" dirty="0" smtClean="0"/>
              <a:t>13</a:t>
            </a:r>
            <a:r>
              <a:rPr lang="en-HK" sz="2400" dirty="0" smtClean="0"/>
              <a:t> sciences and engineering</a:t>
            </a:r>
          </a:p>
          <a:p>
            <a:pPr lvl="1"/>
            <a:r>
              <a:rPr lang="en-HK" sz="2400" b="1" dirty="0" smtClean="0"/>
              <a:t>22</a:t>
            </a:r>
            <a:r>
              <a:rPr lang="en-HK" sz="2400" dirty="0" smtClean="0"/>
              <a:t> social sciences and humanities </a:t>
            </a:r>
            <a:endParaRPr lang="en-US" sz="2400" dirty="0"/>
          </a:p>
        </p:txBody>
      </p:sp>
      <p:sp>
        <p:nvSpPr>
          <p:cNvPr id="7" name="Rectangle 6"/>
          <p:cNvSpPr/>
          <p:nvPr/>
        </p:nvSpPr>
        <p:spPr>
          <a:xfrm>
            <a:off x="5163095" y="4421986"/>
            <a:ext cx="3980906" cy="2123658"/>
          </a:xfrm>
          <a:prstGeom prst="rect">
            <a:avLst/>
          </a:prstGeom>
        </p:spPr>
        <p:txBody>
          <a:bodyPr wrap="square">
            <a:spAutoFit/>
          </a:bodyPr>
          <a:lstStyle/>
          <a:p>
            <a:pPr lvl="1"/>
            <a:endParaRPr lang="en-HK" sz="2400" dirty="0" smtClean="0"/>
          </a:p>
          <a:p>
            <a:pPr lvl="1"/>
            <a:r>
              <a:rPr lang="en-HK" sz="2400" b="1" dirty="0" smtClean="0"/>
              <a:t>28</a:t>
            </a:r>
            <a:r>
              <a:rPr lang="en-HK" sz="2400" dirty="0" smtClean="0"/>
              <a:t> Asian (20 Chinese, 8 non-Chinese) </a:t>
            </a:r>
          </a:p>
          <a:p>
            <a:pPr lvl="1"/>
            <a:r>
              <a:rPr lang="en-HK" sz="2400" b="1" dirty="0" smtClean="0"/>
              <a:t>7</a:t>
            </a:r>
            <a:r>
              <a:rPr lang="en-HK" sz="2400" dirty="0" smtClean="0"/>
              <a:t> Non-Asian</a:t>
            </a:r>
          </a:p>
          <a:p>
            <a:pPr lvl="1"/>
            <a:endParaRPr lang="en-HK" dirty="0" smtClean="0"/>
          </a:p>
          <a:p>
            <a:pPr lvl="1"/>
            <a:endParaRPr lang="en-HK" dirty="0" smtClean="0"/>
          </a:p>
        </p:txBody>
      </p:sp>
      <p:pic>
        <p:nvPicPr>
          <p:cNvPr id="1028" name="Picture 4" descr="Image result for cuh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278" y="5481897"/>
            <a:ext cx="1507344" cy="10429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hku cre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0842" y="4296854"/>
            <a:ext cx="1106922" cy="11069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hkust"/>
          <p:cNvPicPr>
            <a:picLocks noChangeAspect="1" noChangeArrowheads="1"/>
          </p:cNvPicPr>
          <p:nvPr/>
        </p:nvPicPr>
        <p:blipFill rotWithShape="1">
          <a:blip r:embed="rId5">
            <a:extLst>
              <a:ext uri="{28A0092B-C50C-407E-A947-70E740481C1C}">
                <a14:useLocalDpi xmlns:a14="http://schemas.microsoft.com/office/drawing/2010/main" val="0"/>
              </a:ext>
            </a:extLst>
          </a:blip>
          <a:srcRect r="76750"/>
          <a:stretch/>
        </p:blipFill>
        <p:spPr bwMode="auto">
          <a:xfrm>
            <a:off x="2027390" y="5378608"/>
            <a:ext cx="906981" cy="124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513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Silence and silencing as a conceptual framework</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Silence </a:t>
            </a:r>
            <a:r>
              <a:rPr lang="en-US" dirty="0"/>
              <a:t>– why academic women remain silent</a:t>
            </a:r>
          </a:p>
          <a:p>
            <a:pPr marL="0" indent="0">
              <a:buNone/>
            </a:pPr>
            <a:endParaRPr lang="en-US" dirty="0"/>
          </a:p>
          <a:p>
            <a:pPr marL="0" indent="0">
              <a:buNone/>
            </a:pPr>
            <a:r>
              <a:rPr lang="en-US" dirty="0"/>
              <a:t>Silencing – how academic women are silenced</a:t>
            </a:r>
          </a:p>
          <a:p>
            <a:endParaRPr lang="en-US" dirty="0"/>
          </a:p>
        </p:txBody>
      </p:sp>
    </p:spTree>
    <p:extLst>
      <p:ext uri="{BB962C8B-B14F-4D97-AF65-F5344CB8AC3E}">
        <p14:creationId xmlns:p14="http://schemas.microsoft.com/office/powerpoint/2010/main" val="37891891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smtClean="0"/>
              <a:t>Current literature…</a:t>
            </a:r>
            <a:endParaRPr lang="en-US" dirty="0"/>
          </a:p>
        </p:txBody>
      </p:sp>
      <p:sp>
        <p:nvSpPr>
          <p:cNvPr id="3" name="Content Placeholder 2"/>
          <p:cNvSpPr>
            <a:spLocks noGrp="1"/>
          </p:cNvSpPr>
          <p:nvPr>
            <p:ph sz="half" idx="1"/>
          </p:nvPr>
        </p:nvSpPr>
        <p:spPr>
          <a:xfrm>
            <a:off x="542506" y="1735138"/>
            <a:ext cx="3938054" cy="1920240"/>
          </a:xfrm>
        </p:spPr>
        <p:txBody>
          <a:bodyPr>
            <a:normAutofit/>
          </a:bodyPr>
          <a:lstStyle/>
          <a:p>
            <a:pPr marL="0" indent="0" algn="just">
              <a:buNone/>
            </a:pPr>
            <a:r>
              <a:rPr lang="en-HK" sz="1800" b="1" dirty="0"/>
              <a:t>The ‘politics of silence’  (Luke 1994</a:t>
            </a:r>
            <a:r>
              <a:rPr lang="en-HK" sz="1800" b="1" dirty="0" smtClean="0"/>
              <a:t>) </a:t>
            </a:r>
            <a:r>
              <a:rPr lang="en-HK" sz="1800" dirty="0" smtClean="0"/>
              <a:t>Women academics encounter difficulties in </a:t>
            </a:r>
            <a:r>
              <a:rPr lang="en-HK" sz="1800" i="1" dirty="0" smtClean="0"/>
              <a:t>speaking out </a:t>
            </a:r>
            <a:r>
              <a:rPr lang="en-HK" sz="1800" dirty="0" smtClean="0"/>
              <a:t>– majority have limited power. </a:t>
            </a:r>
            <a:endParaRPr lang="en-HK" sz="1800" dirty="0"/>
          </a:p>
        </p:txBody>
      </p:sp>
      <p:sp>
        <p:nvSpPr>
          <p:cNvPr id="7" name="Content Placeholder 6"/>
          <p:cNvSpPr>
            <a:spLocks noGrp="1"/>
          </p:cNvSpPr>
          <p:nvPr>
            <p:ph sz="half" idx="13"/>
          </p:nvPr>
        </p:nvSpPr>
        <p:spPr>
          <a:xfrm>
            <a:off x="542506" y="4188734"/>
            <a:ext cx="3938054" cy="2486387"/>
          </a:xfrm>
        </p:spPr>
        <p:txBody>
          <a:bodyPr>
            <a:noAutofit/>
          </a:bodyPr>
          <a:lstStyle/>
          <a:p>
            <a:pPr marL="0" indent="0" algn="just">
              <a:buNone/>
            </a:pPr>
            <a:r>
              <a:rPr lang="en-HK" sz="1800" b="1" dirty="0"/>
              <a:t>Academic hierarchy and silencing</a:t>
            </a:r>
          </a:p>
          <a:p>
            <a:pPr marL="0" indent="0" algn="just">
              <a:buNone/>
            </a:pPr>
            <a:r>
              <a:rPr lang="en-HK" sz="1800" dirty="0"/>
              <a:t>Marginalised </a:t>
            </a:r>
            <a:r>
              <a:rPr lang="en-HK" sz="1800" dirty="0" smtClean="0"/>
              <a:t>groups </a:t>
            </a:r>
            <a:r>
              <a:rPr lang="en-HK" sz="1800" dirty="0"/>
              <a:t>often with little power (women and junior staff</a:t>
            </a:r>
            <a:r>
              <a:rPr lang="en-HK" sz="1800" dirty="0" smtClean="0"/>
              <a:t>) allocated ‘academic </a:t>
            </a:r>
            <a:r>
              <a:rPr lang="en-HK" sz="1800" dirty="0"/>
              <a:t>housework</a:t>
            </a:r>
            <a:r>
              <a:rPr lang="en-HK" sz="1800" dirty="0" smtClean="0"/>
              <a:t>’. Norm not to challenge workload allocation = </a:t>
            </a:r>
            <a:r>
              <a:rPr lang="en-HK" sz="1800" i="1" dirty="0" smtClean="0"/>
              <a:t>voices unheard</a:t>
            </a:r>
            <a:r>
              <a:rPr lang="en-HK" sz="1800" dirty="0" smtClean="0"/>
              <a:t> (</a:t>
            </a:r>
            <a:r>
              <a:rPr lang="en-HK" sz="1800" dirty="0"/>
              <a:t>Heijstra, Steinthorsdóttir and Einarsdóttir, 2016)</a:t>
            </a:r>
            <a:endParaRPr lang="en-US" sz="1800" dirty="0"/>
          </a:p>
        </p:txBody>
      </p:sp>
      <p:sp>
        <p:nvSpPr>
          <p:cNvPr id="8" name="Content Placeholder 7"/>
          <p:cNvSpPr>
            <a:spLocks noGrp="1"/>
          </p:cNvSpPr>
          <p:nvPr>
            <p:ph sz="half" idx="14"/>
          </p:nvPr>
        </p:nvSpPr>
        <p:spPr>
          <a:xfrm>
            <a:off x="4945598" y="1765618"/>
            <a:ext cx="3566160" cy="1920240"/>
          </a:xfrm>
        </p:spPr>
        <p:txBody>
          <a:bodyPr>
            <a:normAutofit fontScale="70000" lnSpcReduction="20000"/>
          </a:bodyPr>
          <a:lstStyle/>
          <a:p>
            <a:pPr marL="0" indent="0" algn="just">
              <a:buNone/>
            </a:pPr>
            <a:r>
              <a:rPr lang="en-HK" sz="2600" b="1" dirty="0" smtClean="0"/>
              <a:t>Male-only discussions and silencing </a:t>
            </a:r>
          </a:p>
          <a:p>
            <a:pPr marL="0" indent="0" algn="just">
              <a:buNone/>
            </a:pPr>
            <a:r>
              <a:rPr lang="en-HK" sz="2600" dirty="0" smtClean="0"/>
              <a:t>‘</a:t>
            </a:r>
            <a:r>
              <a:rPr lang="en-HK" sz="2600" i="1" dirty="0"/>
              <a:t>speaking </a:t>
            </a:r>
            <a:r>
              <a:rPr lang="en-HK" sz="2600" dirty="0"/>
              <a:t>in academic settings might be associated with a danger of a verbal assault and</a:t>
            </a:r>
            <a:r>
              <a:rPr lang="en-HK" sz="2600" dirty="0" smtClean="0"/>
              <a:t>/or </a:t>
            </a:r>
            <a:r>
              <a:rPr lang="en-HK" sz="2600" dirty="0"/>
              <a:t>intimidation’ (Fotaki, 2013, p. 1262) </a:t>
            </a:r>
          </a:p>
          <a:p>
            <a:pPr marL="0" indent="0">
              <a:buNone/>
            </a:pPr>
            <a:endParaRPr lang="en-US" dirty="0"/>
          </a:p>
        </p:txBody>
      </p:sp>
      <p:sp>
        <p:nvSpPr>
          <p:cNvPr id="9" name="Content Placeholder 8"/>
          <p:cNvSpPr>
            <a:spLocks noGrp="1"/>
          </p:cNvSpPr>
          <p:nvPr>
            <p:ph sz="half" idx="15"/>
          </p:nvPr>
        </p:nvSpPr>
        <p:spPr>
          <a:xfrm>
            <a:off x="4945598" y="4190992"/>
            <a:ext cx="3566160" cy="2240451"/>
          </a:xfrm>
        </p:spPr>
        <p:txBody>
          <a:bodyPr>
            <a:normAutofit/>
          </a:bodyPr>
          <a:lstStyle/>
          <a:p>
            <a:pPr marL="0" indent="0">
              <a:buNone/>
            </a:pPr>
            <a:r>
              <a:rPr lang="en-HK" sz="1900" b="1" dirty="0" smtClean="0"/>
              <a:t>Silence </a:t>
            </a:r>
            <a:r>
              <a:rPr lang="en-HK" sz="1900" b="1" dirty="0"/>
              <a:t>as a strategy </a:t>
            </a:r>
          </a:p>
          <a:p>
            <a:pPr marL="0" indent="0">
              <a:buNone/>
            </a:pPr>
            <a:r>
              <a:rPr lang="en-HK" sz="1900" dirty="0"/>
              <a:t>Silence, is a strategy to ‘avoid unwanted attention or gender-based violence’ (Morley and Crossouard, 2016b, p. 809). </a:t>
            </a:r>
          </a:p>
          <a:p>
            <a:pPr marL="0" indent="0">
              <a:buNone/>
            </a:pPr>
            <a:endParaRPr lang="en-US" dirty="0"/>
          </a:p>
        </p:txBody>
      </p:sp>
    </p:spTree>
    <p:extLst>
      <p:ext uri="{BB962C8B-B14F-4D97-AF65-F5344CB8AC3E}">
        <p14:creationId xmlns:p14="http://schemas.microsoft.com/office/powerpoint/2010/main" val="24424686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framing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In exploring the concept of silence/</a:t>
            </a:r>
            <a:r>
              <a:rPr lang="en-US" dirty="0" err="1" smtClean="0"/>
              <a:t>ing</a:t>
            </a:r>
            <a:r>
              <a:rPr lang="en-US" dirty="0" smtClean="0"/>
              <a:t>, ‘micro-inequities’ became relevant. </a:t>
            </a:r>
          </a:p>
          <a:p>
            <a:pPr marL="0" indent="0">
              <a:buNone/>
            </a:pPr>
            <a:r>
              <a:rPr lang="en-US" b="1" dirty="0" smtClean="0"/>
              <a:t>Micro-inequities</a:t>
            </a:r>
            <a:r>
              <a:rPr lang="en-US" dirty="0" smtClean="0"/>
              <a:t>: ‘small events’, </a:t>
            </a:r>
            <a:r>
              <a:rPr lang="en-US" dirty="0"/>
              <a:t>which are hard-to-prove, covert and often </a:t>
            </a:r>
            <a:r>
              <a:rPr lang="en-US" dirty="0" smtClean="0"/>
              <a:t>unintentional</a:t>
            </a:r>
            <a:r>
              <a:rPr lang="mr-IN" dirty="0" smtClean="0"/>
              <a:t>…</a:t>
            </a:r>
            <a:endParaRPr lang="en-GB" dirty="0" smtClean="0"/>
          </a:p>
          <a:p>
            <a:pPr marL="0" indent="0">
              <a:buNone/>
            </a:pPr>
            <a:r>
              <a:rPr lang="en-US" dirty="0"/>
              <a:t>Research indicates that much of the discrimination women experience in the academy is subtle and almost intangible (Aiston, 2011). It is ‘hidden’, thereby making the case for the study of micro-inequities as a mechanism to uncover it (Aiston, 2015)</a:t>
            </a:r>
            <a:endParaRPr lang="en-HK" dirty="0"/>
          </a:p>
          <a:p>
            <a:pPr marL="0" indent="0">
              <a:buNone/>
            </a:pPr>
            <a:r>
              <a:rPr lang="en-US" dirty="0" smtClean="0"/>
              <a:t>The cumulative effect at the individual level can damage self-esteem and led to withdrawal. Case to be made for not viewing each act individually, but for studying the aggregate effects and patterns that are relevant to understanding bias and discrimination (Brennan, 2013)</a:t>
            </a:r>
          </a:p>
          <a:p>
            <a:pPr marL="0" indent="0">
              <a:buNone/>
            </a:pPr>
            <a:r>
              <a:rPr lang="en-US" dirty="0" smtClean="0"/>
              <a:t> </a:t>
            </a:r>
            <a:endParaRPr lang="en-US" dirty="0"/>
          </a:p>
        </p:txBody>
      </p:sp>
    </p:spTree>
    <p:extLst>
      <p:ext uri="{BB962C8B-B14F-4D97-AF65-F5344CB8AC3E}">
        <p14:creationId xmlns:p14="http://schemas.microsoft.com/office/powerpoint/2010/main" val="140106120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framing</a:t>
            </a:r>
            <a:endParaRPr lang="en-US" dirty="0"/>
          </a:p>
        </p:txBody>
      </p:sp>
      <p:sp>
        <p:nvSpPr>
          <p:cNvPr id="3" name="Content Placeholder 2"/>
          <p:cNvSpPr>
            <a:spLocks noGrp="1"/>
          </p:cNvSpPr>
          <p:nvPr>
            <p:ph idx="1"/>
          </p:nvPr>
        </p:nvSpPr>
        <p:spPr/>
        <p:txBody>
          <a:bodyPr/>
          <a:lstStyle/>
          <a:p>
            <a:pPr marL="0" indent="0">
              <a:buNone/>
            </a:pPr>
            <a:r>
              <a:rPr lang="en-US" dirty="0" smtClean="0"/>
              <a:t>The study of ‘</a:t>
            </a:r>
            <a:r>
              <a:rPr lang="en-US" dirty="0" err="1" smtClean="0"/>
              <a:t>micropolitics</a:t>
            </a:r>
            <a:r>
              <a:rPr lang="en-US" dirty="0" smtClean="0"/>
              <a:t>’ is relatedly important in </a:t>
            </a:r>
            <a:r>
              <a:rPr lang="en-US" dirty="0" err="1" smtClean="0"/>
              <a:t>analysing</a:t>
            </a:r>
            <a:r>
              <a:rPr lang="en-US" dirty="0" smtClean="0"/>
              <a:t> the silence and silencing of academic women</a:t>
            </a:r>
          </a:p>
          <a:p>
            <a:pPr marL="0" indent="0">
              <a:buNone/>
            </a:pPr>
            <a:r>
              <a:rPr lang="en-US" b="1" dirty="0" err="1" smtClean="0"/>
              <a:t>Micropolitics</a:t>
            </a:r>
            <a:r>
              <a:rPr lang="en-US" b="1" dirty="0"/>
              <a:t>: </a:t>
            </a:r>
            <a:r>
              <a:rPr lang="en-HK" dirty="0"/>
              <a:t>micropolitics focuses on the ways in which power is relayed in everyday </a:t>
            </a:r>
            <a:r>
              <a:rPr lang="en-HK" dirty="0" smtClean="0"/>
              <a:t>practices </a:t>
            </a:r>
            <a:r>
              <a:rPr lang="mr-IN" dirty="0" smtClean="0"/>
              <a:t>–</a:t>
            </a:r>
            <a:r>
              <a:rPr lang="en-HK" dirty="0" smtClean="0"/>
              <a:t> seemingly ‘trivial’ incidents reveal the subtle and sophisticated manner in which power is achieved </a:t>
            </a:r>
            <a:r>
              <a:rPr lang="en-HK" dirty="0"/>
              <a:t>(Morley, 2006) </a:t>
            </a:r>
            <a:endParaRPr lang="en-HK" dirty="0" smtClean="0"/>
          </a:p>
          <a:p>
            <a:pPr marL="0" indent="0">
              <a:buNone/>
            </a:pPr>
            <a:endParaRPr lang="en-HK" dirty="0"/>
          </a:p>
          <a:p>
            <a:pPr marL="0" indent="0">
              <a:buNone/>
            </a:pPr>
            <a:endParaRPr lang="en-US" dirty="0"/>
          </a:p>
        </p:txBody>
      </p:sp>
    </p:spTree>
    <p:extLst>
      <p:ext uri="{BB962C8B-B14F-4D97-AF65-F5344CB8AC3E}">
        <p14:creationId xmlns:p14="http://schemas.microsoft.com/office/powerpoint/2010/main" val="247099771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Silence of </a:t>
            </a:r>
            <a:r>
              <a:rPr lang="en-US" dirty="0" err="1"/>
              <a:t>S</a:t>
            </a:r>
            <a:r>
              <a:rPr lang="en-US" dirty="0" err="1" smtClean="0"/>
              <a:t>ocialisation</a:t>
            </a:r>
            <a:r>
              <a:rPr lang="en-US" dirty="0" smtClean="0"/>
              <a:t>: Constructing the Feminine</a:t>
            </a:r>
            <a:endParaRPr lang="en-US" dirty="0"/>
          </a:p>
        </p:txBody>
      </p:sp>
      <p:sp>
        <p:nvSpPr>
          <p:cNvPr id="3" name="Content Placeholder 2"/>
          <p:cNvSpPr>
            <a:spLocks noGrp="1"/>
          </p:cNvSpPr>
          <p:nvPr>
            <p:ph idx="1"/>
          </p:nvPr>
        </p:nvSpPr>
        <p:spPr/>
        <p:txBody>
          <a:bodyPr/>
          <a:lstStyle/>
          <a:p>
            <a:pPr marL="0" indent="0">
              <a:buNone/>
            </a:pPr>
            <a:r>
              <a:rPr lang="en-US" b="1" dirty="0" smtClean="0"/>
              <a:t>A. Part </a:t>
            </a:r>
            <a:r>
              <a:rPr lang="en-US" b="1" dirty="0"/>
              <a:t>I</a:t>
            </a:r>
            <a:r>
              <a:rPr lang="en-US" dirty="0" smtClean="0"/>
              <a:t>: Internal silencing - </a:t>
            </a:r>
            <a:r>
              <a:rPr lang="en-US" i="1" dirty="0"/>
              <a:t>t</a:t>
            </a:r>
            <a:r>
              <a:rPr lang="en-US" i="1" dirty="0" smtClean="0"/>
              <a:t>he inner voice </a:t>
            </a:r>
          </a:p>
          <a:p>
            <a:pPr marL="0" indent="0">
              <a:buNone/>
            </a:pPr>
            <a:r>
              <a:rPr lang="en-US" dirty="0" smtClean="0"/>
              <a:t>Research indicates </a:t>
            </a:r>
            <a:r>
              <a:rPr lang="en-US" i="1" dirty="0" smtClean="0"/>
              <a:t>‘</a:t>
            </a:r>
            <a:r>
              <a:rPr lang="en-US" dirty="0"/>
              <a:t>i</a:t>
            </a:r>
            <a:r>
              <a:rPr lang="en-US" dirty="0" smtClean="0"/>
              <a:t>nternal’ barriers play a role in women’s career progression </a:t>
            </a:r>
            <a:r>
              <a:rPr lang="mr-IN" dirty="0" smtClean="0"/>
              <a:t>–</a:t>
            </a:r>
            <a:r>
              <a:rPr lang="en-US" dirty="0" smtClean="0"/>
              <a:t> e.g. lack of confidence. </a:t>
            </a:r>
            <a:endParaRPr lang="en-US" dirty="0"/>
          </a:p>
          <a:p>
            <a:pPr marL="0" indent="0">
              <a:buNone/>
            </a:pPr>
            <a:r>
              <a:rPr lang="en-US" dirty="0" smtClean="0"/>
              <a:t>These barriers are acknowledged as a consequence of </a:t>
            </a:r>
            <a:r>
              <a:rPr lang="en-US" dirty="0" err="1" smtClean="0"/>
              <a:t>socialisation</a:t>
            </a:r>
            <a:r>
              <a:rPr lang="en-US" dirty="0" smtClean="0"/>
              <a:t> and gender stereotyping (</a:t>
            </a:r>
            <a:r>
              <a:rPr lang="en-US" dirty="0" err="1" smtClean="0"/>
              <a:t>Cubillo</a:t>
            </a:r>
            <a:r>
              <a:rPr lang="en-US" dirty="0" smtClean="0"/>
              <a:t> and Brown, 2003)</a:t>
            </a:r>
          </a:p>
          <a:p>
            <a:pPr marL="0" indent="0">
              <a:buNone/>
            </a:pPr>
            <a:r>
              <a:rPr lang="en-US" dirty="0" smtClean="0"/>
              <a:t>Our argument is as follows: it is this </a:t>
            </a:r>
            <a:r>
              <a:rPr lang="en-US" dirty="0" err="1" smtClean="0"/>
              <a:t>socialistion</a:t>
            </a:r>
            <a:r>
              <a:rPr lang="en-US" dirty="0" smtClean="0"/>
              <a:t> that silences women in the academy</a:t>
            </a:r>
          </a:p>
        </p:txBody>
      </p:sp>
    </p:spTree>
    <p:extLst>
      <p:ext uri="{BB962C8B-B14F-4D97-AF65-F5344CB8AC3E}">
        <p14:creationId xmlns:p14="http://schemas.microsoft.com/office/powerpoint/2010/main" val="23431376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a:t>
            </a:r>
            <a:r>
              <a:rPr lang="en-US" dirty="0"/>
              <a:t>But now that’s, that’s a female personality thing right? I mean we could say no, we’re not going to do it but we don’t, and I think that’s partly, probably our fault or maybe the fact that we don’t, we’re not assertive enough in saying ‘I’m busy’, right? So I don’t think we protect our time very well and I don’t think…heads probably </a:t>
            </a:r>
            <a:r>
              <a:rPr lang="en-US" dirty="0" err="1"/>
              <a:t>realise</a:t>
            </a:r>
            <a:r>
              <a:rPr lang="en-US" dirty="0"/>
              <a:t> </a:t>
            </a:r>
            <a:r>
              <a:rPr lang="en-US" dirty="0" smtClean="0"/>
              <a:t>that</a:t>
            </a:r>
            <a:r>
              <a:rPr lang="mr-IN" dirty="0" smtClean="0"/>
              <a:t>…</a:t>
            </a:r>
            <a:endParaRPr lang="en-US" dirty="0" smtClean="0"/>
          </a:p>
          <a:p>
            <a:pPr marL="0" indent="0">
              <a:buNone/>
            </a:pPr>
            <a:r>
              <a:rPr lang="en-US" sz="2000" b="1" dirty="0" smtClean="0"/>
              <a:t>(Interviewee 1, Professor, Social Sciences and Humanities)</a:t>
            </a:r>
            <a:endParaRPr lang="en-HK" sz="2000" b="1" dirty="0"/>
          </a:p>
          <a:p>
            <a:pPr marL="0" indent="0">
              <a:buNone/>
            </a:pPr>
            <a:endParaRPr lang="en-US" dirty="0"/>
          </a:p>
        </p:txBody>
      </p:sp>
    </p:spTree>
    <p:extLst>
      <p:ext uri="{BB962C8B-B14F-4D97-AF65-F5344CB8AC3E}">
        <p14:creationId xmlns:p14="http://schemas.microsoft.com/office/powerpoint/2010/main" val="19378084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35138"/>
            <a:ext cx="7313613" cy="4574222"/>
          </a:xfrm>
        </p:spPr>
        <p:txBody>
          <a:bodyPr>
            <a:normAutofit/>
          </a:bodyPr>
          <a:lstStyle/>
          <a:p>
            <a:pPr marL="0" indent="0">
              <a:buNone/>
            </a:pPr>
            <a:r>
              <a:rPr lang="en-US" dirty="0"/>
              <a:t>…but many women always feel, myself included and I’ve struggled a lot to, to overcome this, I always feel my points are not good enough, my delivery is not convincing enough, I, I don’t, I’m not clever enough, I’m not…good enough to be where I want to be or to be in certain positions and this, this mentality has </a:t>
            </a:r>
            <a:r>
              <a:rPr lang="en-US" dirty="0" smtClean="0"/>
              <a:t>made </a:t>
            </a:r>
            <a:r>
              <a:rPr lang="en-US" dirty="0"/>
              <a:t>it, has made a lot of women…choose to, choose to be, you </a:t>
            </a:r>
            <a:r>
              <a:rPr lang="en-US" dirty="0" smtClean="0"/>
              <a:t>know</a:t>
            </a:r>
            <a:r>
              <a:rPr lang="mr-IN" dirty="0" smtClean="0"/>
              <a:t>…</a:t>
            </a:r>
            <a:r>
              <a:rPr lang="en-US" dirty="0" smtClean="0"/>
              <a:t> </a:t>
            </a:r>
            <a:r>
              <a:rPr lang="en-US" dirty="0"/>
              <a:t>ordinary 港女 [Hong Kong Girls, in Cantonese], ordinary </a:t>
            </a:r>
            <a:r>
              <a:rPr lang="en-US" dirty="0" smtClean="0"/>
              <a:t>women</a:t>
            </a:r>
            <a:r>
              <a:rPr lang="mr-IN" dirty="0" smtClean="0"/>
              <a:t>…</a:t>
            </a:r>
            <a:r>
              <a:rPr lang="en-US" dirty="0" smtClean="0"/>
              <a:t>such </a:t>
            </a:r>
            <a:r>
              <a:rPr lang="en-US" dirty="0"/>
              <a:t>a </a:t>
            </a:r>
            <a:r>
              <a:rPr lang="en-US" dirty="0" smtClean="0"/>
              <a:t>waste</a:t>
            </a:r>
            <a:r>
              <a:rPr lang="en-US" dirty="0"/>
              <a:t>. </a:t>
            </a:r>
            <a:endParaRPr lang="en-HK" dirty="0"/>
          </a:p>
          <a:p>
            <a:pPr marL="0" indent="0">
              <a:buNone/>
            </a:pPr>
            <a:r>
              <a:rPr lang="en-US" sz="2000" b="1" dirty="0" smtClean="0"/>
              <a:t>(Interviewee 11, Associate Professor, Social Sciences and Humanities)</a:t>
            </a:r>
            <a:endParaRPr lang="en-US" sz="2000" b="1" dirty="0"/>
          </a:p>
        </p:txBody>
      </p:sp>
    </p:spTree>
    <p:extLst>
      <p:ext uri="{BB962C8B-B14F-4D97-AF65-F5344CB8AC3E}">
        <p14:creationId xmlns:p14="http://schemas.microsoft.com/office/powerpoint/2010/main" val="81739691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I do, I do wonder whether, I mean there, there, again there are personality issues involved, there are gender issues involved, women are still taught to be </a:t>
            </a:r>
            <a:r>
              <a:rPr lang="en-US" i="1" dirty="0"/>
              <a:t>quiet,</a:t>
            </a:r>
            <a:r>
              <a:rPr lang="en-US" dirty="0"/>
              <a:t> not to be aggressive, so I’m sure there is a gender dimension, again it doesn’t fit every single person but I’m sure there is a gender dimension. </a:t>
            </a:r>
            <a:endParaRPr lang="en-HK" dirty="0"/>
          </a:p>
          <a:p>
            <a:pPr marL="0" indent="0">
              <a:buNone/>
            </a:pPr>
            <a:r>
              <a:rPr lang="en-US" sz="2000" b="1" dirty="0" smtClean="0"/>
              <a:t>(Interviewee 13, Associate Professor, Social Sciences and Humanities)</a:t>
            </a:r>
            <a:endParaRPr lang="en-US" sz="2000" b="1" dirty="0"/>
          </a:p>
        </p:txBody>
      </p:sp>
    </p:spTree>
    <p:extLst>
      <p:ext uri="{BB962C8B-B14F-4D97-AF65-F5344CB8AC3E}">
        <p14:creationId xmlns:p14="http://schemas.microsoft.com/office/powerpoint/2010/main" val="143265933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Silence of </a:t>
            </a:r>
            <a:r>
              <a:rPr lang="en-US" dirty="0" err="1" smtClean="0"/>
              <a:t>Socialisation</a:t>
            </a:r>
            <a:r>
              <a:rPr lang="en-US" dirty="0"/>
              <a:t>: Constructing the Feminine</a:t>
            </a:r>
          </a:p>
        </p:txBody>
      </p:sp>
      <p:sp>
        <p:nvSpPr>
          <p:cNvPr id="3" name="Content Placeholder 2"/>
          <p:cNvSpPr>
            <a:spLocks noGrp="1"/>
          </p:cNvSpPr>
          <p:nvPr>
            <p:ph idx="1"/>
          </p:nvPr>
        </p:nvSpPr>
        <p:spPr/>
        <p:txBody>
          <a:bodyPr/>
          <a:lstStyle/>
          <a:p>
            <a:pPr marL="0" indent="0">
              <a:buNone/>
            </a:pPr>
            <a:r>
              <a:rPr lang="en-US" b="1" dirty="0" smtClean="0"/>
              <a:t>A Part II</a:t>
            </a:r>
            <a:r>
              <a:rPr lang="en-US" dirty="0" smtClean="0"/>
              <a:t>: Internal silencing - </a:t>
            </a:r>
            <a:r>
              <a:rPr lang="en-US" i="1" dirty="0" smtClean="0"/>
              <a:t>Silence and conformity as a strategy</a:t>
            </a:r>
          </a:p>
          <a:p>
            <a:pPr marL="0" indent="0">
              <a:buNone/>
            </a:pPr>
            <a:r>
              <a:rPr lang="en-US" dirty="0" smtClean="0"/>
              <a:t>Gendered societal clues guide our </a:t>
            </a:r>
            <a:r>
              <a:rPr lang="en-US" dirty="0" err="1" smtClean="0"/>
              <a:t>behaviour</a:t>
            </a:r>
            <a:r>
              <a:rPr lang="en-US" dirty="0" smtClean="0"/>
              <a:t> and decisions on how to negotiate academic ‘space’. </a:t>
            </a:r>
          </a:p>
          <a:p>
            <a:pPr marL="0" indent="0">
              <a:buNone/>
            </a:pPr>
            <a:r>
              <a:rPr lang="en-US" dirty="0" smtClean="0"/>
              <a:t>Internal silencing relates to silence as an ‘inner’ strategy.</a:t>
            </a:r>
            <a:endParaRPr lang="en-US" dirty="0"/>
          </a:p>
        </p:txBody>
      </p:sp>
    </p:spTree>
    <p:extLst>
      <p:ext uri="{BB962C8B-B14F-4D97-AF65-F5344CB8AC3E}">
        <p14:creationId xmlns:p14="http://schemas.microsoft.com/office/powerpoint/2010/main" val="108274362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83772" y="1528355"/>
            <a:ext cx="7615646" cy="5212080"/>
          </a:xfrm>
        </p:spPr>
        <p:txBody>
          <a:bodyPr>
            <a:normAutofit/>
          </a:bodyPr>
          <a:lstStyle/>
          <a:p>
            <a:pPr marL="0" indent="0">
              <a:buNone/>
            </a:pPr>
            <a:r>
              <a:rPr lang="en-US" dirty="0" smtClean="0"/>
              <a:t>…and </a:t>
            </a:r>
            <a:r>
              <a:rPr lang="en-US" dirty="0"/>
              <a:t>there’s a lot of issues in our university with, that I believe, as I said earlier, I believe begin with female faculty for whatever reasons </a:t>
            </a:r>
            <a:r>
              <a:rPr lang="en-US" i="1" dirty="0"/>
              <a:t>not opening their mouths </a:t>
            </a:r>
            <a:r>
              <a:rPr lang="en-US" dirty="0"/>
              <a:t>and </a:t>
            </a:r>
            <a:r>
              <a:rPr lang="en-US" i="1" dirty="0"/>
              <a:t>making their voices heard</a:t>
            </a:r>
            <a:r>
              <a:rPr lang="en-US" dirty="0"/>
              <a:t>, and I don’t know if it’s because they lack seniority, I don’t know if it’s because culturally they are women and they are supposed to be polite, I don’t, I really don’t know, I just know it’s what happening, these women sit in this </a:t>
            </a:r>
            <a:r>
              <a:rPr lang="en-US" dirty="0" smtClean="0"/>
              <a:t>room</a:t>
            </a:r>
            <a:r>
              <a:rPr lang="mr-IN" dirty="0" smtClean="0"/>
              <a:t>…</a:t>
            </a:r>
            <a:r>
              <a:rPr lang="en-US" dirty="0" smtClean="0"/>
              <a:t> </a:t>
            </a:r>
            <a:r>
              <a:rPr lang="en-US" dirty="0"/>
              <a:t>and they just don’t talk, and it’s like pulling </a:t>
            </a:r>
            <a:r>
              <a:rPr lang="en-US" dirty="0" smtClean="0"/>
              <a:t>teeth…So </a:t>
            </a:r>
            <a:r>
              <a:rPr lang="en-US" dirty="0"/>
              <a:t>I think the, that, that barrier right that, is it a lack of confidence, is it, you know, these social norms? I don’t know what it is but I think it’s something that needs to be worked on</a:t>
            </a:r>
            <a:r>
              <a:rPr lang="en-US" dirty="0" smtClean="0"/>
              <a:t>.</a:t>
            </a:r>
          </a:p>
          <a:p>
            <a:pPr marL="0" indent="0">
              <a:buNone/>
            </a:pPr>
            <a:r>
              <a:rPr lang="en-HK" sz="2000" b="1" dirty="0" smtClean="0"/>
              <a:t>(Interviewee 8, Associate Professor, Social Sciences and Humanities)</a:t>
            </a:r>
            <a:endParaRPr lang="en-HK" sz="2000" b="1" dirty="0"/>
          </a:p>
          <a:p>
            <a:pPr marL="0" indent="0">
              <a:buNone/>
            </a:pPr>
            <a:endParaRPr lang="en-US" dirty="0"/>
          </a:p>
        </p:txBody>
      </p:sp>
    </p:spTree>
    <p:extLst>
      <p:ext uri="{BB962C8B-B14F-4D97-AF65-F5344CB8AC3E}">
        <p14:creationId xmlns:p14="http://schemas.microsoft.com/office/powerpoint/2010/main" val="251736539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we have been hiring </a:t>
            </a:r>
            <a:r>
              <a:rPr lang="en-US" dirty="0" smtClean="0"/>
              <a:t>‘friend’s </a:t>
            </a:r>
            <a:r>
              <a:rPr lang="en-US" dirty="0"/>
              <a:t>and I mean that’s just been very incestuous and we’ve hired one woman since but I mean she is junior, she’s totally, she’s got to do with these guys, she’s got totally align, you know, and just, you just sit there in meetings like been very, you know, she’s not mousy person, but </a:t>
            </a:r>
            <a:r>
              <a:rPr lang="en-US" i="1" dirty="0"/>
              <a:t>she is mousy with them because she wants their </a:t>
            </a:r>
            <a:r>
              <a:rPr lang="en-US" i="1" dirty="0" err="1"/>
              <a:t>favour</a:t>
            </a:r>
            <a:r>
              <a:rPr lang="en-US" dirty="0"/>
              <a:t>, you know, and that I understand that.</a:t>
            </a:r>
            <a:endParaRPr lang="en-HK" dirty="0"/>
          </a:p>
          <a:p>
            <a:pPr marL="0" indent="0">
              <a:buNone/>
            </a:pPr>
            <a:r>
              <a:rPr lang="en-US" sz="2000" b="1" dirty="0" smtClean="0"/>
              <a:t>(Interviewee 7, Associate Professor, Social Sciences and Humanities)</a:t>
            </a:r>
            <a:endParaRPr lang="en-US" sz="2000" b="1" dirty="0"/>
          </a:p>
        </p:txBody>
      </p:sp>
    </p:spTree>
    <p:extLst>
      <p:ext uri="{BB962C8B-B14F-4D97-AF65-F5344CB8AC3E}">
        <p14:creationId xmlns:p14="http://schemas.microsoft.com/office/powerpoint/2010/main" val="403681022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35137"/>
            <a:ext cx="7313613" cy="4809353"/>
          </a:xfrm>
        </p:spPr>
        <p:txBody>
          <a:bodyPr>
            <a:normAutofit/>
          </a:bodyPr>
          <a:lstStyle/>
          <a:p>
            <a:pPr marL="0" indent="0">
              <a:buNone/>
            </a:pPr>
            <a:r>
              <a:rPr lang="en-US" dirty="0"/>
              <a:t>…and then one of the professors I share lab with come and say, oh, clearly you see that it’s a woman who organizes a lab, you are really better than us to do the organization and cleaning</a:t>
            </a:r>
            <a:r>
              <a:rPr lang="en-US" i="1" dirty="0"/>
              <a:t>. I did not say anything </a:t>
            </a:r>
            <a:r>
              <a:rPr lang="en-US" dirty="0"/>
              <a:t>because I don’t want to fight for that, because I think this person … </a:t>
            </a:r>
            <a:r>
              <a:rPr lang="en-US" i="1" dirty="0"/>
              <a:t>I will never win </a:t>
            </a:r>
            <a:r>
              <a:rPr lang="en-US" dirty="0"/>
              <a:t>so it doesn’t, at some point, but again I wanted to say … I think I just said, </a:t>
            </a:r>
            <a:r>
              <a:rPr lang="en-US" dirty="0" smtClean="0"/>
              <a:t>no</a:t>
            </a:r>
            <a:r>
              <a:rPr lang="en-US" dirty="0"/>
              <a:t>, it’s not because I’m a woman, I said because I need the place, so I have no choice, I have to do it. It’s not because I’m a woman, and I like to clean the lab, nothing has to do, okay, that’s cleaning, but he thinks…so….</a:t>
            </a:r>
            <a:endParaRPr lang="en-HK" dirty="0"/>
          </a:p>
          <a:p>
            <a:pPr marL="0" indent="0">
              <a:buNone/>
            </a:pPr>
            <a:r>
              <a:rPr lang="en-US" sz="2000" b="1" dirty="0" smtClean="0"/>
              <a:t>(Interviewee 18, Assistant Professor, Sciences)</a:t>
            </a:r>
            <a:endParaRPr lang="en-US" sz="2000" b="1" dirty="0"/>
          </a:p>
        </p:txBody>
      </p:sp>
    </p:spTree>
    <p:extLst>
      <p:ext uri="{BB962C8B-B14F-4D97-AF65-F5344CB8AC3E}">
        <p14:creationId xmlns:p14="http://schemas.microsoft.com/office/powerpoint/2010/main" val="9636854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Silencing of Academic Women</a:t>
            </a:r>
            <a:endParaRPr lang="en-US" dirty="0"/>
          </a:p>
        </p:txBody>
      </p:sp>
      <p:sp>
        <p:nvSpPr>
          <p:cNvPr id="3" name="Content Placeholder 2"/>
          <p:cNvSpPr>
            <a:spLocks noGrp="1"/>
          </p:cNvSpPr>
          <p:nvPr>
            <p:ph idx="1"/>
          </p:nvPr>
        </p:nvSpPr>
        <p:spPr/>
        <p:txBody>
          <a:bodyPr/>
          <a:lstStyle/>
          <a:p>
            <a:pPr marL="0" indent="0">
              <a:buNone/>
            </a:pPr>
            <a:r>
              <a:rPr lang="en-US" b="1" dirty="0" smtClean="0"/>
              <a:t>B Part I </a:t>
            </a:r>
            <a:r>
              <a:rPr lang="en-US" dirty="0" smtClean="0"/>
              <a:t>External silencing – </a:t>
            </a:r>
            <a:r>
              <a:rPr lang="en-US" i="1" dirty="0" smtClean="0"/>
              <a:t>the consequences of speaking out</a:t>
            </a:r>
          </a:p>
          <a:p>
            <a:pPr marL="0" indent="0">
              <a:buNone/>
            </a:pPr>
            <a:r>
              <a:rPr lang="en-US" dirty="0" smtClean="0"/>
              <a:t>There are consequences for academic women when they do not remain silent.</a:t>
            </a:r>
          </a:p>
        </p:txBody>
      </p:sp>
    </p:spTree>
    <p:extLst>
      <p:ext uri="{BB962C8B-B14F-4D97-AF65-F5344CB8AC3E}">
        <p14:creationId xmlns:p14="http://schemas.microsoft.com/office/powerpoint/2010/main" val="24948593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46484"/>
            <a:ext cx="7313613" cy="868362"/>
          </a:xfrm>
        </p:spPr>
        <p:txBody>
          <a:bodyPr/>
          <a:lstStyle/>
          <a:p>
            <a:endParaRPr lang="en-US" dirty="0"/>
          </a:p>
        </p:txBody>
      </p:sp>
      <p:sp>
        <p:nvSpPr>
          <p:cNvPr id="3" name="Content Placeholder 2"/>
          <p:cNvSpPr>
            <a:spLocks noGrp="1"/>
          </p:cNvSpPr>
          <p:nvPr>
            <p:ph idx="1"/>
          </p:nvPr>
        </p:nvSpPr>
        <p:spPr>
          <a:xfrm>
            <a:off x="796834" y="1384663"/>
            <a:ext cx="7707086" cy="5225143"/>
          </a:xfrm>
        </p:spPr>
        <p:txBody>
          <a:bodyPr>
            <a:noAutofit/>
          </a:bodyPr>
          <a:lstStyle/>
          <a:p>
            <a:pPr marL="0" indent="0">
              <a:buNone/>
            </a:pPr>
            <a:r>
              <a:rPr lang="en-US" sz="2000" dirty="0" smtClean="0"/>
              <a:t>so</a:t>
            </a:r>
            <a:r>
              <a:rPr lang="en-US" sz="2000" dirty="0"/>
              <a:t>…I’ve seen a, recently and committees where, you know, as I said this promotion committee there are three women four men, every time a woman tries to speak up, the men start jumping in and attacking, you see this, this is the type of atmosphere we have and unless something is done about it</a:t>
            </a:r>
            <a:r>
              <a:rPr lang="en-US" sz="2000" dirty="0" smtClean="0"/>
              <a:t>…</a:t>
            </a:r>
            <a:endParaRPr lang="en-HK" sz="2000" dirty="0"/>
          </a:p>
          <a:p>
            <a:pPr marL="0" indent="0">
              <a:buNone/>
            </a:pPr>
            <a:r>
              <a:rPr lang="en-HK" sz="1800" b="1" dirty="0" smtClean="0"/>
              <a:t>(Interviewee 1, Professor, Social Sciences and Humanities) </a:t>
            </a:r>
            <a:endParaRPr lang="en-US" sz="1800" b="1" dirty="0"/>
          </a:p>
        </p:txBody>
      </p:sp>
    </p:spTree>
    <p:extLst>
      <p:ext uri="{BB962C8B-B14F-4D97-AF65-F5344CB8AC3E}">
        <p14:creationId xmlns:p14="http://schemas.microsoft.com/office/powerpoint/2010/main" val="368616842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a:t>And so unless these types of </a:t>
            </a:r>
            <a:r>
              <a:rPr lang="en-US" i="1" dirty="0"/>
              <a:t>very small </a:t>
            </a:r>
            <a:r>
              <a:rPr lang="en-US" i="1" dirty="0" smtClean="0"/>
              <a:t>things</a:t>
            </a:r>
            <a:r>
              <a:rPr lang="en-US" dirty="0" smtClean="0"/>
              <a:t>, </a:t>
            </a:r>
            <a:r>
              <a:rPr lang="en-US" dirty="0"/>
              <a:t>that they are </a:t>
            </a:r>
            <a:r>
              <a:rPr lang="en-US" dirty="0" smtClean="0"/>
              <a:t>taken </a:t>
            </a:r>
            <a:r>
              <a:rPr lang="en-US" dirty="0"/>
              <a:t>into account, women check out after a while because they say ‘I don’t want to deal with these nonsenses, you guys want to fight over these things you do it, right, but we’re not interested’ and I think this is part of the problem. </a:t>
            </a:r>
            <a:endParaRPr lang="en-HK" dirty="0"/>
          </a:p>
          <a:p>
            <a:pPr marL="0" indent="0">
              <a:buNone/>
            </a:pPr>
            <a:r>
              <a:rPr lang="en-HK" dirty="0" smtClean="0"/>
              <a:t>(</a:t>
            </a:r>
            <a:r>
              <a:rPr lang="en-HK" dirty="0"/>
              <a:t>Interviewee 1, Professor, Social Sciences and Humanities)</a:t>
            </a:r>
          </a:p>
          <a:p>
            <a:pPr marL="0" indent="0">
              <a:buNone/>
            </a:pPr>
            <a:endParaRPr lang="en-US" dirty="0"/>
          </a:p>
        </p:txBody>
      </p:sp>
    </p:spTree>
    <p:extLst>
      <p:ext uri="{BB962C8B-B14F-4D97-AF65-F5344CB8AC3E}">
        <p14:creationId xmlns:p14="http://schemas.microsoft.com/office/powerpoint/2010/main" val="333797483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914400" y="1735138"/>
            <a:ext cx="7313613" cy="4822416"/>
          </a:xfrm>
        </p:spPr>
        <p:txBody>
          <a:bodyPr>
            <a:normAutofit lnSpcReduction="10000"/>
          </a:bodyPr>
          <a:lstStyle/>
          <a:p>
            <a:pPr marL="0" indent="0">
              <a:buNone/>
            </a:pPr>
            <a:r>
              <a:rPr lang="en-US" dirty="0"/>
              <a:t>Yeah, so he, he wrote ‘You told on me, that’s why I’m not going to help you’, yeah, in black Sharpie marker on my desk, and of course, so I knew who it was and I just thought it is like very very immature. And to me, it seemed like he probably would not do this if I was a…a white male right?</a:t>
            </a:r>
            <a:r>
              <a:rPr lang="en-HK" dirty="0"/>
              <a:t> I, and I mean and this is also based on like other remarks that he will sometimes make, saying things like ‘Oh, you’re just the puppet’, like ‘You don’t have any power’, like it’s almost like because I’m a woman and I have more responsibility in the lab, he didn’t feel happy about it and so he just would say or do certain things to trying put you down yeah, yeah. </a:t>
            </a:r>
            <a:endParaRPr lang="en-HK" dirty="0" smtClean="0"/>
          </a:p>
          <a:p>
            <a:pPr marL="0" indent="0">
              <a:buNone/>
            </a:pPr>
            <a:r>
              <a:rPr lang="en-HK" sz="2000" b="1" dirty="0" smtClean="0"/>
              <a:t>(Interviewee 23, Assistant Professor, Sciences)</a:t>
            </a:r>
          </a:p>
        </p:txBody>
      </p:sp>
    </p:spTree>
    <p:extLst>
      <p:ext uri="{BB962C8B-B14F-4D97-AF65-F5344CB8AC3E}">
        <p14:creationId xmlns:p14="http://schemas.microsoft.com/office/powerpoint/2010/main" val="236811821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914400" y="1554479"/>
            <a:ext cx="7563394" cy="5159829"/>
          </a:xfrm>
        </p:spPr>
        <p:txBody>
          <a:bodyPr>
            <a:noAutofit/>
          </a:bodyPr>
          <a:lstStyle/>
          <a:p>
            <a:pPr marL="0" indent="0">
              <a:buNone/>
            </a:pPr>
            <a:r>
              <a:rPr lang="en-US" sz="2000" dirty="0"/>
              <a:t>I do also feel like when women are successful…that people tend to make a judgment about their character or personality, I think like powerful women are often perceived as being like bitchy, or mean, or too aggressive, but men in the same, doing the same </a:t>
            </a:r>
            <a:r>
              <a:rPr lang="en-US" sz="2000" dirty="0" err="1"/>
              <a:t>behaviour</a:t>
            </a:r>
            <a:r>
              <a:rPr lang="en-US" sz="2000" dirty="0"/>
              <a:t> were not, like there are times when I feel I am interrupted when I’m speaking, by men, those kind of things, yeah, yeah. </a:t>
            </a:r>
            <a:endParaRPr lang="en-HK" sz="2000" dirty="0"/>
          </a:p>
          <a:p>
            <a:pPr marL="0" indent="0">
              <a:buNone/>
            </a:pPr>
            <a:r>
              <a:rPr lang="en-US" sz="2000" dirty="0"/>
              <a:t>And, and I have heard a few comments where people say like ‘Oh, you ‘re very…’, they didn’t, I mean they know me so they don’t want to use bad words like too aggressive or bitchy but they will say ‘Oh, you’re very 女强人 [</a:t>
            </a:r>
            <a:r>
              <a:rPr lang="en-US" sz="2000" dirty="0" err="1"/>
              <a:t>nv</a:t>
            </a:r>
            <a:r>
              <a:rPr lang="en-US" sz="2000" dirty="0"/>
              <a:t> </a:t>
            </a:r>
            <a:r>
              <a:rPr lang="en-US" sz="2000" dirty="0" err="1"/>
              <a:t>qiang</a:t>
            </a:r>
            <a:r>
              <a:rPr lang="en-US" sz="2000" dirty="0"/>
              <a:t> </a:t>
            </a:r>
            <a:r>
              <a:rPr lang="en-US" sz="2000" dirty="0" err="1"/>
              <a:t>ren</a:t>
            </a:r>
            <a:r>
              <a:rPr lang="en-US" sz="2000" dirty="0"/>
              <a:t>, strong women, in Chinese], like 女强人 [Strong women, in Cantonese]’, you know and I don’t necessarily think that it necessarily put in the positive way, you know, yeah.</a:t>
            </a:r>
            <a:endParaRPr lang="en-HK" sz="2000" dirty="0"/>
          </a:p>
          <a:p>
            <a:pPr marL="0" indent="0">
              <a:buNone/>
            </a:pPr>
            <a:r>
              <a:rPr lang="en-US" sz="1800" b="1" dirty="0" smtClean="0"/>
              <a:t>(Interviewee 23, Assistant Professor, Sciences)</a:t>
            </a:r>
            <a:endParaRPr lang="en-US" sz="1800" b="1" dirty="0"/>
          </a:p>
        </p:txBody>
      </p:sp>
    </p:spTree>
    <p:extLst>
      <p:ext uri="{BB962C8B-B14F-4D97-AF65-F5344CB8AC3E}">
        <p14:creationId xmlns:p14="http://schemas.microsoft.com/office/powerpoint/2010/main" val="417358670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I think if you brought it, is very awkward because when you bring it up, you just seem petulant like you </a:t>
            </a:r>
            <a:r>
              <a:rPr lang="en-US" dirty="0" smtClean="0"/>
              <a:t>are saying </a:t>
            </a:r>
            <a:r>
              <a:rPr lang="en-US" dirty="0"/>
              <a:t>‘I said that point before, why didn’t everyone listen to me?’ so it is a very awkward spot to be in.</a:t>
            </a:r>
            <a:endParaRPr lang="en-HK" dirty="0"/>
          </a:p>
          <a:p>
            <a:pPr marL="0" indent="0">
              <a:buNone/>
            </a:pPr>
            <a:endParaRPr lang="en-US" dirty="0"/>
          </a:p>
        </p:txBody>
      </p:sp>
    </p:spTree>
    <p:extLst>
      <p:ext uri="{BB962C8B-B14F-4D97-AF65-F5344CB8AC3E}">
        <p14:creationId xmlns:p14="http://schemas.microsoft.com/office/powerpoint/2010/main" val="399412401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pPr marL="0" indent="0">
              <a:buNone/>
            </a:pPr>
            <a:r>
              <a:rPr lang="en-US" b="1" smtClean="0"/>
              <a:t>B Part </a:t>
            </a:r>
            <a:r>
              <a:rPr lang="en-US" b="1" dirty="0" smtClean="0"/>
              <a:t>II </a:t>
            </a:r>
            <a:r>
              <a:rPr lang="en-US" dirty="0" smtClean="0"/>
              <a:t>External silencing: </a:t>
            </a:r>
            <a:r>
              <a:rPr lang="en-US" i="1" dirty="0" smtClean="0"/>
              <a:t>silence by exclusion </a:t>
            </a:r>
          </a:p>
          <a:p>
            <a:pPr marL="0" indent="0">
              <a:buNone/>
            </a:pPr>
            <a:r>
              <a:rPr lang="en-US" dirty="0" smtClean="0"/>
              <a:t>Academic women are silenced by exclusion. This exclusion manifests itself in numerous ways and in being excluded women almost become invisible. </a:t>
            </a:r>
          </a:p>
        </p:txBody>
      </p:sp>
    </p:spTree>
    <p:extLst>
      <p:ext uri="{BB962C8B-B14F-4D97-AF65-F5344CB8AC3E}">
        <p14:creationId xmlns:p14="http://schemas.microsoft.com/office/powerpoint/2010/main" val="20554265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35137"/>
            <a:ext cx="7313613" cy="4861605"/>
          </a:xfrm>
        </p:spPr>
        <p:txBody>
          <a:bodyPr>
            <a:normAutofit/>
          </a:bodyPr>
          <a:lstStyle/>
          <a:p>
            <a:pPr marL="0" indent="0">
              <a:buNone/>
            </a:pPr>
            <a:r>
              <a:rPr lang="en-US" dirty="0" smtClean="0"/>
              <a:t>…But </a:t>
            </a:r>
            <a:r>
              <a:rPr lang="en-US" dirty="0"/>
              <a:t>is very, it becomes very difficult to really give examples of this, but it’s more like a feeling that clearly, just first, the numbers, because we are always in minority. We are … in my department we have two women, and out of twenty. So … mix, give you an idea and so also, so that is minority. And sometimes we are not included in the discussion, but is it because we are the junior </a:t>
            </a:r>
            <a:r>
              <a:rPr lang="en-US" dirty="0" smtClean="0"/>
              <a:t>one? </a:t>
            </a:r>
            <a:r>
              <a:rPr lang="en-US" dirty="0"/>
              <a:t>Is it because we are women? </a:t>
            </a:r>
            <a:endParaRPr lang="en-US" dirty="0" smtClean="0"/>
          </a:p>
          <a:p>
            <a:pPr marL="0" indent="0">
              <a:buNone/>
            </a:pPr>
            <a:r>
              <a:rPr lang="en-US" sz="1900" b="1" dirty="0" smtClean="0"/>
              <a:t>(Interviewee 18, Assistant Professor, Sciences)</a:t>
            </a:r>
          </a:p>
          <a:p>
            <a:pPr marL="0" indent="0">
              <a:buNone/>
            </a:pPr>
            <a:endParaRPr lang="en-HK" dirty="0"/>
          </a:p>
          <a:p>
            <a:pPr marL="0" indent="0">
              <a:buNone/>
            </a:pPr>
            <a:endParaRPr lang="en-US" dirty="0"/>
          </a:p>
        </p:txBody>
      </p:sp>
    </p:spTree>
    <p:extLst>
      <p:ext uri="{BB962C8B-B14F-4D97-AF65-F5344CB8AC3E}">
        <p14:creationId xmlns:p14="http://schemas.microsoft.com/office/powerpoint/2010/main" val="280371783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35137"/>
            <a:ext cx="7445829" cy="4704851"/>
          </a:xfrm>
        </p:spPr>
        <p:txBody>
          <a:bodyPr/>
          <a:lstStyle/>
          <a:p>
            <a:pPr marL="0" indent="0">
              <a:buNone/>
            </a:pPr>
            <a:r>
              <a:rPr lang="en-US" dirty="0" smtClean="0"/>
              <a:t>…well</a:t>
            </a:r>
            <a:r>
              <a:rPr lang="en-US" dirty="0"/>
              <a:t>, in terms of numbers and also when you think about, you know, most of these committees like whether it is a research-related or is about, well, distribution of money, I think most of them are sort of like have </a:t>
            </a:r>
            <a:r>
              <a:rPr lang="en-US" dirty="0" smtClean="0"/>
              <a:t>male </a:t>
            </a:r>
            <a:r>
              <a:rPr lang="en-US" dirty="0"/>
              <a:t>members rather than have female members, that is something that I observe, you know, as one of member in this Art Faculty, yeah, yup.</a:t>
            </a:r>
            <a:endParaRPr lang="en-HK" dirty="0"/>
          </a:p>
          <a:p>
            <a:pPr marL="0" indent="0">
              <a:buNone/>
            </a:pPr>
            <a:r>
              <a:rPr lang="en-US" sz="2000" b="1" dirty="0" smtClean="0"/>
              <a:t>(Interviewee 24, Assistant Professor, Social Sciences and Humanities)</a:t>
            </a:r>
            <a:endParaRPr lang="en-US" sz="2000" b="1" dirty="0"/>
          </a:p>
        </p:txBody>
      </p:sp>
    </p:spTree>
    <p:extLst>
      <p:ext uri="{BB962C8B-B14F-4D97-AF65-F5344CB8AC3E}">
        <p14:creationId xmlns:p14="http://schemas.microsoft.com/office/powerpoint/2010/main" val="195989615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35137"/>
            <a:ext cx="7313613" cy="4678725"/>
          </a:xfrm>
        </p:spPr>
        <p:txBody>
          <a:bodyPr/>
          <a:lstStyle/>
          <a:p>
            <a:pPr marL="0" indent="0">
              <a:buNone/>
            </a:pPr>
            <a:r>
              <a:rPr lang="en-US" dirty="0" smtClean="0"/>
              <a:t>…but </a:t>
            </a:r>
            <a:r>
              <a:rPr lang="en-US" dirty="0"/>
              <a:t>if there is an international search the question, the key question to ask is ‘How many people on the panel are women?’, and that’s an area where there needs to be some more work because there wasn’t any, I’m sure there wasn’t, there were no females on the selection panels here.</a:t>
            </a:r>
            <a:endParaRPr lang="en-HK" dirty="0"/>
          </a:p>
          <a:p>
            <a:pPr marL="0" indent="0">
              <a:buNone/>
            </a:pPr>
            <a:r>
              <a:rPr lang="en-US" sz="2000" b="1" dirty="0" smtClean="0"/>
              <a:t>(Interviewee 12, Professor, Social Sciences and Humanities)</a:t>
            </a:r>
          </a:p>
        </p:txBody>
      </p:sp>
    </p:spTree>
    <p:extLst>
      <p:ext uri="{BB962C8B-B14F-4D97-AF65-F5344CB8AC3E}">
        <p14:creationId xmlns:p14="http://schemas.microsoft.com/office/powerpoint/2010/main" val="51565054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35137"/>
            <a:ext cx="7432766" cy="4809353"/>
          </a:xfrm>
        </p:spPr>
        <p:txBody>
          <a:bodyPr>
            <a:normAutofit/>
          </a:bodyPr>
          <a:lstStyle/>
          <a:p>
            <a:pPr marL="0" indent="0">
              <a:buNone/>
            </a:pPr>
            <a:r>
              <a:rPr lang="en-US" dirty="0" smtClean="0"/>
              <a:t>….the </a:t>
            </a:r>
            <a:r>
              <a:rPr lang="en-US" dirty="0"/>
              <a:t>institution itself is highly patriarchal</a:t>
            </a:r>
            <a:r>
              <a:rPr lang="en-US" dirty="0" smtClean="0"/>
              <a:t>… </a:t>
            </a:r>
            <a:r>
              <a:rPr lang="en-US" dirty="0"/>
              <a:t>you are going to…surround yourself with people who are like-mind, like-personality and have the same sort of agenda and so this just keeps perpetuating itself and so the ability of women and women who do not fit the model of what I described, that aggressive model, there’s no room for them</a:t>
            </a:r>
            <a:r>
              <a:rPr lang="en-US" dirty="0" smtClean="0"/>
              <a:t>.</a:t>
            </a:r>
          </a:p>
          <a:p>
            <a:pPr marL="0" indent="0">
              <a:buNone/>
            </a:pPr>
            <a:r>
              <a:rPr lang="en-HK" sz="2000" b="1" dirty="0" smtClean="0"/>
              <a:t>(Interviewee 14, Professor, Social Sciences and Humanities)</a:t>
            </a:r>
            <a:endParaRPr lang="en-HK" sz="2000" b="1" dirty="0"/>
          </a:p>
          <a:p>
            <a:pPr marL="0" indent="0">
              <a:buNone/>
            </a:pPr>
            <a:endParaRPr lang="en-US" dirty="0"/>
          </a:p>
        </p:txBody>
      </p:sp>
    </p:spTree>
    <p:extLst>
      <p:ext uri="{BB962C8B-B14F-4D97-AF65-F5344CB8AC3E}">
        <p14:creationId xmlns:p14="http://schemas.microsoft.com/office/powerpoint/2010/main" val="38974412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Silence and Silencing: cultural context</a:t>
            </a:r>
            <a:endParaRPr lang="en-US" dirty="0"/>
          </a:p>
        </p:txBody>
      </p:sp>
      <p:sp>
        <p:nvSpPr>
          <p:cNvPr id="3" name="Content Placeholder 2"/>
          <p:cNvSpPr>
            <a:spLocks noGrp="1"/>
          </p:cNvSpPr>
          <p:nvPr>
            <p:ph idx="1"/>
          </p:nvPr>
        </p:nvSpPr>
        <p:spPr/>
        <p:txBody>
          <a:bodyPr/>
          <a:lstStyle/>
          <a:p>
            <a:pPr marL="0" indent="0">
              <a:buNone/>
            </a:pPr>
            <a:r>
              <a:rPr lang="en-US" dirty="0"/>
              <a:t>Research suggests </a:t>
            </a:r>
            <a:r>
              <a:rPr lang="en-US" dirty="0" smtClean="0"/>
              <a:t>that </a:t>
            </a:r>
            <a:r>
              <a:rPr lang="en-US" dirty="0"/>
              <a:t>Asian culture espouses a specific concept of femininity. </a:t>
            </a:r>
            <a:endParaRPr lang="en-US" dirty="0" smtClean="0"/>
          </a:p>
          <a:p>
            <a:pPr marL="0" indent="0">
              <a:buNone/>
            </a:pPr>
            <a:r>
              <a:rPr lang="en-US" dirty="0" smtClean="0"/>
              <a:t>Women’s </a:t>
            </a:r>
            <a:r>
              <a:rPr lang="en-US" dirty="0"/>
              <a:t>roles and conduct in public are framed by cultural expectations that place a premium on women as dutiful wives, mothers and homemakers and on women’s public conduct as ‘</a:t>
            </a:r>
            <a:r>
              <a:rPr lang="en-US" i="1" dirty="0"/>
              <a:t>subdued</a:t>
            </a:r>
            <a:r>
              <a:rPr lang="en-US" dirty="0"/>
              <a:t>’, ‘</a:t>
            </a:r>
            <a:r>
              <a:rPr lang="en-US" i="1" dirty="0"/>
              <a:t>quiet</a:t>
            </a:r>
            <a:r>
              <a:rPr lang="en-US" dirty="0"/>
              <a:t>’ and ‘</a:t>
            </a:r>
            <a:r>
              <a:rPr lang="en-US" i="1" dirty="0"/>
              <a:t>withdrawn</a:t>
            </a:r>
            <a:r>
              <a:rPr lang="en-US" dirty="0"/>
              <a:t>’ (Luke, 1998, 2000). </a:t>
            </a:r>
          </a:p>
        </p:txBody>
      </p:sp>
    </p:spTree>
    <p:extLst>
      <p:ext uri="{BB962C8B-B14F-4D97-AF65-F5344CB8AC3E}">
        <p14:creationId xmlns:p14="http://schemas.microsoft.com/office/powerpoint/2010/main" val="265959350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Silence and Silencing: cultural context</a:t>
            </a:r>
            <a:endParaRPr lang="en-US" dirty="0"/>
          </a:p>
        </p:txBody>
      </p:sp>
      <p:sp>
        <p:nvSpPr>
          <p:cNvPr id="3" name="Content Placeholder 2"/>
          <p:cNvSpPr>
            <a:spLocks noGrp="1"/>
          </p:cNvSpPr>
          <p:nvPr>
            <p:ph idx="1"/>
          </p:nvPr>
        </p:nvSpPr>
        <p:spPr/>
        <p:txBody>
          <a:bodyPr/>
          <a:lstStyle/>
          <a:p>
            <a:pPr marL="0" indent="0">
              <a:buNone/>
            </a:pPr>
            <a:r>
              <a:rPr lang="en-US" dirty="0"/>
              <a:t>S</a:t>
            </a:r>
            <a:r>
              <a:rPr lang="en-US" dirty="0" smtClean="0"/>
              <a:t>trikingly </a:t>
            </a:r>
            <a:r>
              <a:rPr lang="en-US" dirty="0"/>
              <a:t>mixed views as to whether Asian culture </a:t>
            </a:r>
            <a:r>
              <a:rPr lang="en-US" dirty="0" smtClean="0"/>
              <a:t>serves  </a:t>
            </a:r>
            <a:r>
              <a:rPr lang="en-US" dirty="0"/>
              <a:t>as a barrier to women’s progression. </a:t>
            </a:r>
            <a:endParaRPr lang="en-US" dirty="0" smtClean="0"/>
          </a:p>
          <a:p>
            <a:pPr marL="0" indent="0">
              <a:buNone/>
            </a:pPr>
            <a:r>
              <a:rPr lang="en-US" dirty="0" smtClean="0"/>
              <a:t>The </a:t>
            </a:r>
            <a:r>
              <a:rPr lang="en-US" dirty="0"/>
              <a:t>role of culture </a:t>
            </a:r>
            <a:r>
              <a:rPr lang="en-US" dirty="0" smtClean="0"/>
              <a:t>is </a:t>
            </a:r>
            <a:r>
              <a:rPr lang="en-US" dirty="0"/>
              <a:t>only one aspect of what is a complex problem. </a:t>
            </a:r>
            <a:endParaRPr lang="en-US" dirty="0" smtClean="0"/>
          </a:p>
          <a:p>
            <a:pPr marL="0" indent="0">
              <a:buNone/>
            </a:pPr>
            <a:r>
              <a:rPr lang="en-US" dirty="0" smtClean="0"/>
              <a:t>The </a:t>
            </a:r>
            <a:r>
              <a:rPr lang="en-US" dirty="0"/>
              <a:t>most </a:t>
            </a:r>
            <a:r>
              <a:rPr lang="en-US" dirty="0" smtClean="0"/>
              <a:t>influential </a:t>
            </a:r>
            <a:r>
              <a:rPr lang="en-US" dirty="0"/>
              <a:t>factors limiting women’s potential </a:t>
            </a:r>
            <a:r>
              <a:rPr lang="en-US" dirty="0" smtClean="0"/>
              <a:t>are identified </a:t>
            </a:r>
            <a:r>
              <a:rPr lang="en-US" dirty="0"/>
              <a:t>as </a:t>
            </a:r>
            <a:r>
              <a:rPr lang="en-US" i="1" dirty="0"/>
              <a:t>power </a:t>
            </a:r>
            <a:r>
              <a:rPr lang="en-US" dirty="0"/>
              <a:t>and </a:t>
            </a:r>
            <a:r>
              <a:rPr lang="en-US" i="1" dirty="0"/>
              <a:t>patriarchy. </a:t>
            </a:r>
            <a:endParaRPr lang="en-US" i="1" dirty="0" smtClean="0"/>
          </a:p>
          <a:p>
            <a:pPr marL="0" indent="0">
              <a:buNone/>
            </a:pPr>
            <a:r>
              <a:rPr lang="en-US" dirty="0" smtClean="0"/>
              <a:t>Culture of </a:t>
            </a:r>
            <a:r>
              <a:rPr lang="en-US" b="1" dirty="0" smtClean="0"/>
              <a:t>gender</a:t>
            </a:r>
            <a:r>
              <a:rPr lang="en-US" dirty="0" smtClean="0"/>
              <a:t> </a:t>
            </a:r>
            <a:endParaRPr lang="en-US" dirty="0"/>
          </a:p>
          <a:p>
            <a:pPr marL="0" indent="0">
              <a:buNone/>
            </a:pPr>
            <a:endParaRPr lang="en-US" dirty="0"/>
          </a:p>
        </p:txBody>
      </p:sp>
    </p:spTree>
    <p:extLst>
      <p:ext uri="{BB962C8B-B14F-4D97-AF65-F5344CB8AC3E}">
        <p14:creationId xmlns:p14="http://schemas.microsoft.com/office/powerpoint/2010/main" val="144119043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thoughts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This paper, in introducing the conceptual framework of the silence/</a:t>
            </a:r>
            <a:r>
              <a:rPr lang="en-US" dirty="0" err="1" smtClean="0"/>
              <a:t>ing</a:t>
            </a:r>
            <a:r>
              <a:rPr lang="en-US" dirty="0" smtClean="0"/>
              <a:t> of academic women, suggests that micro-inequities need to be taken more seriously in advocating equity in the academy.  </a:t>
            </a:r>
          </a:p>
          <a:p>
            <a:pPr marL="0" indent="0">
              <a:buNone/>
            </a:pPr>
            <a:r>
              <a:rPr lang="en-US" dirty="0" smtClean="0"/>
              <a:t>This </a:t>
            </a:r>
            <a:r>
              <a:rPr lang="en-US" dirty="0"/>
              <a:t>does not mean we need to take steps to </a:t>
            </a:r>
            <a:r>
              <a:rPr lang="en-US" dirty="0" smtClean="0"/>
              <a:t>legislate, </a:t>
            </a:r>
            <a:r>
              <a:rPr lang="en-US" dirty="0"/>
              <a:t>or even self-regulation does not seem that promising, </a:t>
            </a:r>
            <a:r>
              <a:rPr lang="en-US" dirty="0" smtClean="0"/>
              <a:t>e.g. </a:t>
            </a:r>
            <a:r>
              <a:rPr lang="en-US" dirty="0"/>
              <a:t>for those actions that occur below the threshold of conscious decision making. But it is appropriate within the workplace to raise awareness of the problem of micro-inequities (Brennan, p. 193). </a:t>
            </a:r>
            <a:endParaRPr lang="en-US" dirty="0" smtClean="0"/>
          </a:p>
          <a:p>
            <a:pPr marL="0" indent="0">
              <a:buNone/>
            </a:pPr>
            <a:endParaRPr lang="en-US" dirty="0"/>
          </a:p>
        </p:txBody>
      </p:sp>
    </p:spTree>
    <p:extLst>
      <p:ext uri="{BB962C8B-B14F-4D97-AF65-F5344CB8AC3E}">
        <p14:creationId xmlns:p14="http://schemas.microsoft.com/office/powerpoint/2010/main" val="148102424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thoughts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Study of micro-inequities and </a:t>
            </a:r>
            <a:r>
              <a:rPr lang="en-US" dirty="0" err="1"/>
              <a:t>micropolitics</a:t>
            </a:r>
            <a:r>
              <a:rPr lang="en-US" dirty="0"/>
              <a:t> provide some insight into why legislation, policies and initiatives are not as successful as </a:t>
            </a:r>
            <a:r>
              <a:rPr lang="en-US" dirty="0" smtClean="0"/>
              <a:t>they might be.</a:t>
            </a:r>
          </a:p>
          <a:p>
            <a:pPr marL="0" indent="0">
              <a:buNone/>
            </a:pPr>
            <a:r>
              <a:rPr lang="en-US" dirty="0"/>
              <a:t>‘Underpinning much of the understanding of </a:t>
            </a:r>
            <a:r>
              <a:rPr lang="en-US" dirty="0" err="1"/>
              <a:t>micropolitics</a:t>
            </a:r>
            <a:r>
              <a:rPr lang="en-US" dirty="0"/>
              <a:t> is the elusive sense that something is going on which cannot be satisfactorily named or described’ </a:t>
            </a:r>
            <a:r>
              <a:rPr lang="en-US" dirty="0" smtClean="0"/>
              <a:t>(Morley 2006).</a:t>
            </a:r>
          </a:p>
          <a:p>
            <a:pPr marL="0" indent="0">
              <a:buNone/>
            </a:pPr>
            <a:r>
              <a:rPr lang="en-US" dirty="0" smtClean="0"/>
              <a:t>The </a:t>
            </a:r>
            <a:r>
              <a:rPr lang="en-US" dirty="0"/>
              <a:t>conceptual framework of the silence/</a:t>
            </a:r>
            <a:r>
              <a:rPr lang="en-US" dirty="0" err="1"/>
              <a:t>ing</a:t>
            </a:r>
            <a:r>
              <a:rPr lang="en-US" dirty="0"/>
              <a:t> of academic women is a further move </a:t>
            </a:r>
            <a:r>
              <a:rPr lang="en-US"/>
              <a:t>towards </a:t>
            </a:r>
            <a:r>
              <a:rPr lang="en-US" smtClean="0"/>
              <a:t>naming that </a:t>
            </a:r>
            <a:r>
              <a:rPr lang="en-US" dirty="0"/>
              <a:t>which cannot be named.  </a:t>
            </a:r>
            <a:endParaRPr lang="en-HK" dirty="0"/>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2449888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29511</TotalTime>
  <Words>5896</Words>
  <Application>Microsoft Macintosh PowerPoint</Application>
  <PresentationFormat>On-screen Show (4:3)</PresentationFormat>
  <Paragraphs>229</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Inkwell</vt:lpstr>
      <vt:lpstr>The Silence/Silencing of Academic Women </vt:lpstr>
      <vt:lpstr>Women Academics </vt:lpstr>
      <vt:lpstr>Aim </vt:lpstr>
      <vt:lpstr>Hong Kong Academy</vt:lpstr>
      <vt:lpstr>  Background to the research</vt:lpstr>
      <vt:lpstr>Semi-structured interviews</vt:lpstr>
      <vt:lpstr>Silence and silencing as a conceptual framework</vt:lpstr>
      <vt:lpstr>Current literature…</vt:lpstr>
      <vt:lpstr>Theoretical framing</vt:lpstr>
      <vt:lpstr>Theoretical framing</vt:lpstr>
      <vt:lpstr>The Silence of Socialisation: Constructing the Feminine</vt:lpstr>
      <vt:lpstr>PowerPoint Presentation</vt:lpstr>
      <vt:lpstr>PowerPoint Presentation</vt:lpstr>
      <vt:lpstr>PowerPoint Presentation</vt:lpstr>
      <vt:lpstr>The Silence of Socialisation: Constructing the Feminine</vt:lpstr>
      <vt:lpstr>PowerPoint Presentation</vt:lpstr>
      <vt:lpstr>PowerPoint Presentation</vt:lpstr>
      <vt:lpstr>PowerPoint Presentation</vt:lpstr>
      <vt:lpstr>The Silencing of Academic Women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Silence and Silencing: cultural context</vt:lpstr>
      <vt:lpstr>Silence and Silencing: cultural context</vt:lpstr>
      <vt:lpstr>Concluding thoughts</vt:lpstr>
      <vt:lpstr>Concluding thoughts </vt:lpstr>
    </vt:vector>
  </TitlesOfParts>
  <Company>HKU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Silence and Silencing of a Academic Women</dc:title>
  <dc:creator>Sarah Aiston</dc:creator>
  <cp:lastModifiedBy>Sarah Aiston</cp:lastModifiedBy>
  <cp:revision>85</cp:revision>
  <cp:lastPrinted>2018-02-04T18:59:58Z</cp:lastPrinted>
  <dcterms:created xsi:type="dcterms:W3CDTF">2017-06-12T09:45:07Z</dcterms:created>
  <dcterms:modified xsi:type="dcterms:W3CDTF">2018-02-05T12:46:37Z</dcterms:modified>
</cp:coreProperties>
</file>