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3"/>
  </p:notesMasterIdLst>
  <p:handoutMasterIdLst>
    <p:handoutMasterId r:id="rId24"/>
  </p:handoutMasterIdLst>
  <p:sldIdLst>
    <p:sldId id="256" r:id="rId10"/>
    <p:sldId id="259" r:id="rId11"/>
    <p:sldId id="257" r:id="rId12"/>
    <p:sldId id="258" r:id="rId13"/>
    <p:sldId id="275" r:id="rId14"/>
    <p:sldId id="264" r:id="rId15"/>
    <p:sldId id="261" r:id="rId16"/>
    <p:sldId id="268" r:id="rId17"/>
    <p:sldId id="273" r:id="rId18"/>
    <p:sldId id="271" r:id="rId19"/>
    <p:sldId id="272" r:id="rId20"/>
    <p:sldId id="270" r:id="rId21"/>
    <p:sldId id="26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92B"/>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754" autoAdjust="0"/>
  </p:normalViewPr>
  <p:slideViewPr>
    <p:cSldViewPr snapToGrid="0" showGuides="1">
      <p:cViewPr varScale="1">
        <p:scale>
          <a:sx n="128" d="100"/>
          <a:sy n="128" d="100"/>
        </p:scale>
        <p:origin x="1116"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03/03/2017</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03/03/2017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theme" Target="../theme/theme8.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theme" Target="../theme/theme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13.xml.rels><?xml version="1.0" encoding="UTF-8" standalone="yes"?>
<Relationships xmlns="http://schemas.openxmlformats.org/package/2006/relationships"><Relationship Id="rId2" Type="http://schemas.openxmlformats.org/officeDocument/2006/relationships/hyperlink" Target="http://issuu.com/undp_in_europe_cis/docs/_roma_at_a_glance_web/1" TargetMode="External"/><Relationship Id="rId1" Type="http://schemas.openxmlformats.org/officeDocument/2006/relationships/slideLayout" Target="../slideLayouts/slideLayout1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084305" y="3351749"/>
            <a:ext cx="6858000" cy="315118"/>
          </a:xfrm>
        </p:spPr>
        <p:txBody>
          <a:bodyPr/>
          <a:lstStyle/>
          <a:p>
            <a:r>
              <a:rPr lang="en-GB" sz="1400" dirty="0">
                <a:latin typeface="+mj-lt"/>
              </a:rPr>
              <a:t>Dr Emily </a:t>
            </a:r>
            <a:r>
              <a:rPr lang="en-GB" sz="1400" dirty="0" smtClean="0">
                <a:latin typeface="+mj-lt"/>
              </a:rPr>
              <a:t>Danvers, Dr </a:t>
            </a:r>
            <a:r>
              <a:rPr lang="en-GB" sz="1400" dirty="0" err="1">
                <a:latin typeface="+mj-lt"/>
              </a:rPr>
              <a:t>Tamsin</a:t>
            </a:r>
            <a:r>
              <a:rPr lang="en-GB" sz="1400" dirty="0">
                <a:latin typeface="+mj-lt"/>
              </a:rPr>
              <a:t> Hinton </a:t>
            </a:r>
            <a:r>
              <a:rPr lang="en-GB" sz="1400" dirty="0" smtClean="0">
                <a:latin typeface="+mj-lt"/>
              </a:rPr>
              <a:t>Smith, </a:t>
            </a:r>
            <a:r>
              <a:rPr lang="en-GB" sz="1400" dirty="0" err="1">
                <a:latin typeface="+mj-lt"/>
              </a:rPr>
              <a:t>T</a:t>
            </a:r>
            <a:r>
              <a:rPr lang="en-GB" sz="1400" dirty="0" err="1" smtClean="0">
                <a:latin typeface="+mj-lt"/>
              </a:rPr>
              <a:t>anja</a:t>
            </a:r>
            <a:r>
              <a:rPr lang="en-GB" sz="1400" dirty="0" smtClean="0">
                <a:latin typeface="+mj-lt"/>
              </a:rPr>
              <a:t> </a:t>
            </a:r>
            <a:r>
              <a:rPr lang="en-GB" sz="1400" dirty="0" err="1" smtClean="0">
                <a:latin typeface="+mj-lt"/>
              </a:rPr>
              <a:t>Jovanovic</a:t>
            </a:r>
            <a:r>
              <a:rPr lang="en-GB" sz="1400" dirty="0" smtClean="0">
                <a:latin typeface="+mj-lt"/>
              </a:rPr>
              <a:t> </a:t>
            </a:r>
            <a:endParaRPr lang="en-GB" sz="1400" dirty="0">
              <a:latin typeface="+mj-lt"/>
            </a:endParaRPr>
          </a:p>
          <a:p>
            <a:r>
              <a:rPr lang="en-GB" sz="1400" i="1" dirty="0" smtClean="0">
                <a:latin typeface="+mj-lt"/>
              </a:rPr>
              <a:t>CHEER (Centre for Higher Education and Equity Research)</a:t>
            </a:r>
            <a:endParaRPr lang="en-GB" sz="1400" i="1" dirty="0">
              <a:latin typeface="+mj-lt"/>
            </a:endParaRPr>
          </a:p>
        </p:txBody>
      </p:sp>
      <p:sp>
        <p:nvSpPr>
          <p:cNvPr id="3" name="Title 2"/>
          <p:cNvSpPr>
            <a:spLocks noGrp="1"/>
          </p:cNvSpPr>
          <p:nvPr>
            <p:ph type="ctrTitle"/>
          </p:nvPr>
        </p:nvSpPr>
        <p:spPr>
          <a:xfrm>
            <a:off x="278026" y="605996"/>
            <a:ext cx="8470558" cy="2419350"/>
          </a:xfrm>
        </p:spPr>
        <p:txBody>
          <a:bodyPr>
            <a:noAutofit/>
          </a:bodyPr>
          <a:lstStyle/>
          <a:p>
            <a:r>
              <a:rPr lang="en-US" sz="4000" dirty="0"/>
              <a:t>Roma students’ experiences in European Higher Education: Exploring gender, identity and marginalisation</a:t>
            </a:r>
          </a:p>
        </p:txBody>
      </p:sp>
      <p:pic>
        <p:nvPicPr>
          <p:cNvPr id="6" name="Picture 5"/>
          <p:cNvPicPr>
            <a:picLocks noChangeAspect="1"/>
          </p:cNvPicPr>
          <p:nvPr/>
        </p:nvPicPr>
        <p:blipFill>
          <a:blip r:embed="rId2"/>
          <a:stretch>
            <a:fillRect/>
          </a:stretch>
        </p:blipFill>
        <p:spPr>
          <a:xfrm>
            <a:off x="89882" y="4308389"/>
            <a:ext cx="3681026" cy="2455226"/>
          </a:xfrm>
          <a:prstGeom prst="rect">
            <a:avLst/>
          </a:prstGeom>
        </p:spPr>
      </p:pic>
      <p:pic>
        <p:nvPicPr>
          <p:cNvPr id="11" name="Picture 10"/>
          <p:cNvPicPr>
            <a:picLocks noChangeAspect="1"/>
          </p:cNvPicPr>
          <p:nvPr/>
        </p:nvPicPr>
        <p:blipFill rotWithShape="1">
          <a:blip r:embed="rId3"/>
          <a:srcRect l="23293" t="19125" r="24113" b="15273"/>
          <a:stretch/>
        </p:blipFill>
        <p:spPr>
          <a:xfrm>
            <a:off x="5511113" y="4277497"/>
            <a:ext cx="3534032" cy="2479589"/>
          </a:xfrm>
          <a:prstGeom prst="rect">
            <a:avLst/>
          </a:prstGeom>
        </p:spPr>
      </p:pic>
    </p:spTree>
    <p:extLst>
      <p:ext uri="{BB962C8B-B14F-4D97-AF65-F5344CB8AC3E}">
        <p14:creationId xmlns:p14="http://schemas.microsoft.com/office/powerpoint/2010/main" val="3360839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500742" y="1771649"/>
            <a:ext cx="8354933" cy="3961885"/>
          </a:xfrm>
        </p:spPr>
        <p:txBody>
          <a:bodyPr>
            <a:normAutofit lnSpcReduction="10000"/>
          </a:bodyPr>
          <a:lstStyle/>
          <a:p>
            <a:pPr marL="285750" indent="-285750">
              <a:buFont typeface="Arial" panose="020B0604020202020204" pitchFamily="34" charset="0"/>
              <a:buChar char="•"/>
            </a:pPr>
            <a:r>
              <a:rPr lang="en-GB" sz="1800" dirty="0" smtClean="0"/>
              <a:t>Roma as a heterogeneous minority ethnic group with considerable debate over categorisation and naming.</a:t>
            </a:r>
          </a:p>
          <a:p>
            <a:pPr marL="285750" indent="-285750">
              <a:buFont typeface="Arial" panose="020B0604020202020204" pitchFamily="34" charset="0"/>
              <a:buChar char="•"/>
            </a:pPr>
            <a:r>
              <a:rPr lang="en-GB" sz="1800" dirty="0" smtClean="0"/>
              <a:t>Roma young people are vastly underrepresented in higher education (HE) compared to their non-Roma peers. </a:t>
            </a:r>
            <a:r>
              <a:rPr lang="en-US" sz="1800" dirty="0" smtClean="0"/>
              <a:t>Less</a:t>
            </a:r>
            <a:r>
              <a:rPr lang="en-US" sz="1800" dirty="0"/>
              <a:t> than </a:t>
            </a:r>
            <a:r>
              <a:rPr lang="en-US" sz="1800" b="1" dirty="0"/>
              <a:t>1% </a:t>
            </a:r>
            <a:r>
              <a:rPr lang="en-US" sz="1800" dirty="0"/>
              <a:t>of Roma in Europe </a:t>
            </a:r>
            <a:r>
              <a:rPr lang="en-GB" sz="1800" dirty="0" smtClean="0"/>
              <a:t>complete </a:t>
            </a:r>
            <a:r>
              <a:rPr lang="en-GB" sz="1800" dirty="0"/>
              <a:t>a tertiary-level qualification</a:t>
            </a:r>
            <a:r>
              <a:rPr lang="en-US" sz="1800" dirty="0" smtClean="0"/>
              <a:t>. </a:t>
            </a:r>
            <a:r>
              <a:rPr lang="en-GB" sz="1800" dirty="0" smtClean="0"/>
              <a:t>(</a:t>
            </a:r>
            <a:r>
              <a:rPr lang="en-GB" sz="1800" dirty="0"/>
              <a:t>UNDP </a:t>
            </a:r>
            <a:r>
              <a:rPr lang="en-GB" sz="1800" i="1" dirty="0"/>
              <a:t>et al., </a:t>
            </a:r>
            <a:r>
              <a:rPr lang="en-GB" sz="1800" dirty="0"/>
              <a:t>2011).</a:t>
            </a:r>
            <a:r>
              <a:rPr lang="en-US" sz="1800" dirty="0"/>
              <a:t> In the UK this equates to around 11 times lower than the whole </a:t>
            </a:r>
            <a:r>
              <a:rPr lang="en-US" sz="1800" dirty="0" smtClean="0"/>
              <a:t>population</a:t>
            </a:r>
            <a:r>
              <a:rPr lang="en-US" sz="1800" dirty="0"/>
              <a:t> </a:t>
            </a:r>
            <a:r>
              <a:rPr lang="en-US" sz="1800" dirty="0" smtClean="0"/>
              <a:t>(</a:t>
            </a:r>
            <a:r>
              <a:rPr lang="en-GB" sz="1800" dirty="0" smtClean="0"/>
              <a:t>HESA, 2017)</a:t>
            </a:r>
            <a:endParaRPr lang="en-GB" sz="1800" dirty="0"/>
          </a:p>
          <a:p>
            <a:pPr marL="285750" indent="-285750">
              <a:buFont typeface="Arial" panose="020B0604020202020204" pitchFamily="34" charset="0"/>
              <a:buChar char="•"/>
            </a:pPr>
            <a:r>
              <a:rPr lang="en-US" sz="1800" dirty="0" smtClean="0"/>
              <a:t>There </a:t>
            </a:r>
            <a:r>
              <a:rPr lang="en-US" sz="1800" dirty="0"/>
              <a:t>are complex factors structuring the under-representation of Roma students within </a:t>
            </a:r>
            <a:r>
              <a:rPr lang="en-US" sz="1800" dirty="0" smtClean="0"/>
              <a:t>HE including </a:t>
            </a:r>
            <a:r>
              <a:rPr lang="en-US" sz="1800" dirty="0"/>
              <a:t>material deprivation, geographical marginalisation and racism/discrimination. </a:t>
            </a:r>
          </a:p>
          <a:p>
            <a:pPr marL="285750" indent="-285750">
              <a:buFont typeface="Arial" panose="020B0604020202020204" pitchFamily="34" charset="0"/>
              <a:buChar char="•"/>
            </a:pPr>
            <a:r>
              <a:rPr lang="en-US" sz="1800" dirty="0" smtClean="0"/>
              <a:t>Progress </a:t>
            </a:r>
            <a:r>
              <a:rPr lang="en-US" sz="1800" dirty="0"/>
              <a:t>on Roma integration and inclusion in the UK </a:t>
            </a:r>
            <a:r>
              <a:rPr lang="en-US" sz="1800" dirty="0" smtClean="0"/>
              <a:t>in particular (in </a:t>
            </a:r>
            <a:r>
              <a:rPr lang="en-US" sz="1800" dirty="0"/>
              <a:t>response to the EU National Framework for Roma Integration) is exceptionally slow or even absent in many policy areas </a:t>
            </a:r>
          </a:p>
        </p:txBody>
      </p:sp>
      <p:sp>
        <p:nvSpPr>
          <p:cNvPr id="4" name="Subtitle 3"/>
          <p:cNvSpPr>
            <a:spLocks noGrp="1"/>
          </p:cNvSpPr>
          <p:nvPr>
            <p:ph type="subTitle" idx="1"/>
          </p:nvPr>
        </p:nvSpPr>
        <p:spPr/>
        <p:txBody>
          <a:bodyPr/>
          <a:lstStyle/>
          <a:p>
            <a:r>
              <a:rPr lang="en-GB" dirty="0" smtClean="0"/>
              <a:t>Roma Exclusions</a:t>
            </a:r>
            <a:endParaRPr lang="en-GB" dirty="0"/>
          </a:p>
        </p:txBody>
      </p:sp>
    </p:spTree>
    <p:extLst>
      <p:ext uri="{BB962C8B-B14F-4D97-AF65-F5344CB8AC3E}">
        <p14:creationId xmlns:p14="http://schemas.microsoft.com/office/powerpoint/2010/main" val="1500623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7"/>
          </p:nvPr>
        </p:nvSpPr>
        <p:spPr/>
        <p:txBody>
          <a:bodyPr>
            <a:normAutofit/>
          </a:bodyPr>
          <a:lstStyle/>
          <a:p>
            <a:pPr marL="285750" indent="-285750">
              <a:buFont typeface="Arial" panose="020B0604020202020204" pitchFamily="34" charset="0"/>
              <a:buChar char="•"/>
            </a:pPr>
            <a:r>
              <a:rPr lang="en-US" sz="1700" dirty="0" smtClean="0"/>
              <a:t>The HEIM (</a:t>
            </a:r>
            <a:r>
              <a:rPr lang="en-US" sz="1700" dirty="0"/>
              <a:t>Higher Education Internationalisation and </a:t>
            </a:r>
            <a:r>
              <a:rPr lang="en-US" sz="1700" dirty="0" smtClean="0"/>
              <a:t>Mobility) project looks at equity and inclusion within internationalised HE, focusing on the </a:t>
            </a:r>
            <a:r>
              <a:rPr lang="en-US" sz="1700" dirty="0"/>
              <a:t>Roma community in </a:t>
            </a:r>
            <a:r>
              <a:rPr lang="en-US" sz="1700" dirty="0" smtClean="0"/>
              <a:t>Europe. </a:t>
            </a:r>
          </a:p>
          <a:p>
            <a:pPr marL="285750" indent="-285750">
              <a:buFont typeface="Arial" panose="020B0604020202020204" pitchFamily="34" charset="0"/>
              <a:buChar char="•"/>
            </a:pPr>
            <a:r>
              <a:rPr lang="en-US" sz="1700" dirty="0" smtClean="0"/>
              <a:t>It is a partnership between </a:t>
            </a:r>
            <a:r>
              <a:rPr lang="en-US" sz="1700" dirty="0"/>
              <a:t>three universities (Sussex, </a:t>
            </a:r>
            <a:r>
              <a:rPr lang="en-US" sz="1700" dirty="0" err="1"/>
              <a:t>Umeå</a:t>
            </a:r>
            <a:r>
              <a:rPr lang="en-US" sz="1700" dirty="0"/>
              <a:t> and Seville) and the Roma Education Fund (REF), based in </a:t>
            </a:r>
            <a:r>
              <a:rPr lang="en-US" sz="1700" dirty="0" smtClean="0"/>
              <a:t>Hungary</a:t>
            </a:r>
            <a:r>
              <a:rPr lang="en-US" sz="1700" dirty="0"/>
              <a:t>. </a:t>
            </a:r>
            <a:endParaRPr lang="en-US" sz="1700" dirty="0" smtClean="0"/>
          </a:p>
          <a:p>
            <a:pPr marL="285750" indent="-285750">
              <a:buFont typeface="Arial" panose="020B0604020202020204" pitchFamily="34" charset="0"/>
              <a:buChar char="•"/>
            </a:pPr>
            <a:r>
              <a:rPr lang="en-US" sz="1700" dirty="0" smtClean="0"/>
              <a:t>The project runs from January </a:t>
            </a:r>
            <a:r>
              <a:rPr lang="en-US" sz="1700" dirty="0"/>
              <a:t>2015 </a:t>
            </a:r>
            <a:r>
              <a:rPr lang="en-US" sz="1700" dirty="0" smtClean="0"/>
              <a:t>- December 2017 and comprises </a:t>
            </a:r>
            <a:r>
              <a:rPr lang="en-US" sz="1700" dirty="0"/>
              <a:t>of secondments, staff exchange and collaborative </a:t>
            </a:r>
            <a:r>
              <a:rPr lang="en-US" sz="1700" dirty="0" smtClean="0"/>
              <a:t>inquiry. Outputs include capacity building, training materials, network building, policy and institutional guidance and working papers and academic journal articles. </a:t>
            </a:r>
            <a:endParaRPr lang="en-GB" sz="1700" dirty="0"/>
          </a:p>
          <a:p>
            <a:pPr marL="285750" indent="-285750">
              <a:buFont typeface="Arial" panose="020B0604020202020204" pitchFamily="34" charset="0"/>
              <a:buChar char="•"/>
            </a:pPr>
            <a:endParaRPr lang="en-GB" sz="1700" dirty="0"/>
          </a:p>
        </p:txBody>
      </p:sp>
      <p:sp>
        <p:nvSpPr>
          <p:cNvPr id="10" name="Subtitle 9"/>
          <p:cNvSpPr>
            <a:spLocks noGrp="1"/>
          </p:cNvSpPr>
          <p:nvPr>
            <p:ph type="subTitle" idx="1"/>
          </p:nvPr>
        </p:nvSpPr>
        <p:spPr/>
        <p:txBody>
          <a:bodyPr/>
          <a:lstStyle/>
          <a:p>
            <a:r>
              <a:rPr lang="en-GB" dirty="0" smtClean="0"/>
              <a:t>The HEIM Project</a:t>
            </a:r>
            <a:endParaRPr lang="en-GB" dirty="0"/>
          </a:p>
        </p:txBody>
      </p:sp>
      <p:pic>
        <p:nvPicPr>
          <p:cNvPr id="2050" name="Picture 2" descr="http://www.sussex.ac.uk/wcm/assets/media/41/banner/397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32221"/>
            <a:ext cx="9144000"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490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fontScale="92500" lnSpcReduction="20000"/>
          </a:bodyPr>
          <a:lstStyle/>
          <a:p>
            <a:pPr marL="285750" indent="-285750">
              <a:buFont typeface="Arial" panose="020B0604020202020204" pitchFamily="34" charset="0"/>
              <a:buChar char="•"/>
            </a:pPr>
            <a:r>
              <a:rPr lang="en-GB" sz="1800" dirty="0" smtClean="0"/>
              <a:t>In March 2015, we were seconded to Budapest to write a briefing report based on policy analysis and meetings with Roma activists and NGO colleagues on the situation of Roma in UK HE. </a:t>
            </a:r>
          </a:p>
          <a:p>
            <a:pPr marL="285750" indent="-285750">
              <a:buFont typeface="Arial" panose="020B0604020202020204" pitchFamily="34" charset="0"/>
              <a:buChar char="•"/>
            </a:pPr>
            <a:r>
              <a:rPr lang="en-GB" sz="1800" dirty="0" smtClean="0"/>
              <a:t>Gender emerged as a key theme in this ethnographic scoping work - prompting further exploration.</a:t>
            </a:r>
          </a:p>
          <a:p>
            <a:pPr marL="285750" indent="-285750">
              <a:buFont typeface="Arial" panose="020B0604020202020204" pitchFamily="34" charset="0"/>
              <a:buChar char="•"/>
            </a:pPr>
            <a:r>
              <a:rPr lang="en-GB" sz="1800" dirty="0" smtClean="0"/>
              <a:t>We conducted semi-structured face-to-face interviews with 5 Roma women about their experiences of access and participation in higher education and the graduate labour market. </a:t>
            </a:r>
          </a:p>
          <a:p>
            <a:pPr marL="285750" indent="-285750">
              <a:buFont typeface="Arial" panose="020B0604020202020204" pitchFamily="34" charset="0"/>
              <a:buChar char="•"/>
            </a:pPr>
            <a:r>
              <a:rPr lang="en-GB" sz="1800" dirty="0" smtClean="0"/>
              <a:t>These women were from Albania</a:t>
            </a:r>
            <a:r>
              <a:rPr lang="en-GB" sz="1800" dirty="0"/>
              <a:t>, Macedonia, Romania and Serbia</a:t>
            </a:r>
            <a:r>
              <a:rPr lang="en-GB" sz="1800" dirty="0" smtClean="0"/>
              <a:t>.</a:t>
            </a:r>
            <a:r>
              <a:rPr lang="en-GB" sz="1800" dirty="0"/>
              <a:t> Three were currently studying towards PhDs, and all were active internationally in Roma </a:t>
            </a:r>
            <a:r>
              <a:rPr lang="en-GB" sz="1800" dirty="0" smtClean="0"/>
              <a:t>activism. </a:t>
            </a:r>
          </a:p>
          <a:p>
            <a:pPr marL="285750" indent="-285750">
              <a:buFont typeface="Arial" panose="020B0604020202020204" pitchFamily="34" charset="0"/>
              <a:buChar char="•"/>
            </a:pPr>
            <a:r>
              <a:rPr lang="en-GB" sz="1800" dirty="0" smtClean="0"/>
              <a:t>These </a:t>
            </a:r>
            <a:r>
              <a:rPr lang="en-GB" sz="1800" dirty="0"/>
              <a:t>interviews offered in-depth insight </a:t>
            </a:r>
            <a:r>
              <a:rPr lang="en-GB" sz="1800" dirty="0" smtClean="0"/>
              <a:t>into </a:t>
            </a:r>
            <a:r>
              <a:rPr lang="en-GB" sz="1800" dirty="0"/>
              <a:t>the experiences of Roma women students in European Higher </a:t>
            </a:r>
            <a:r>
              <a:rPr lang="en-GB" sz="1800" dirty="0" smtClean="0"/>
              <a:t>Education, deserving of a distinct analysis.</a:t>
            </a:r>
          </a:p>
        </p:txBody>
      </p:sp>
      <p:sp>
        <p:nvSpPr>
          <p:cNvPr id="3" name="Subtitle 2"/>
          <p:cNvSpPr>
            <a:spLocks noGrp="1"/>
          </p:cNvSpPr>
          <p:nvPr>
            <p:ph type="subTitle" idx="1"/>
          </p:nvPr>
        </p:nvSpPr>
        <p:spPr/>
        <p:txBody>
          <a:bodyPr>
            <a:normAutofit fontScale="92500"/>
          </a:bodyPr>
          <a:lstStyle/>
          <a:p>
            <a:r>
              <a:rPr lang="en-GB" dirty="0" smtClean="0"/>
              <a:t>Researching Roma Women</a:t>
            </a:r>
            <a:endParaRPr lang="en-GB" dirty="0"/>
          </a:p>
        </p:txBody>
      </p:sp>
    </p:spTree>
    <p:extLst>
      <p:ext uri="{BB962C8B-B14F-4D97-AF65-F5344CB8AC3E}">
        <p14:creationId xmlns:p14="http://schemas.microsoft.com/office/powerpoint/2010/main" val="1527182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93405" y="1622854"/>
            <a:ext cx="8142514" cy="3979563"/>
          </a:xfrm>
        </p:spPr>
        <p:txBody>
          <a:bodyPr>
            <a:normAutofit fontScale="92500" lnSpcReduction="20000"/>
          </a:bodyPr>
          <a:lstStyle/>
          <a:p>
            <a:pPr marL="285750" indent="-285750">
              <a:buFont typeface="Arial"/>
              <a:buChar char="•"/>
            </a:pPr>
            <a:r>
              <a:rPr lang="en-US" sz="1800" dirty="0" smtClean="0"/>
              <a:t>Spain </a:t>
            </a:r>
            <a:r>
              <a:rPr lang="en-US" sz="1800" dirty="0"/>
              <a:t>as the only country outside CEE to participate in the</a:t>
            </a:r>
            <a:r>
              <a:rPr lang="en-US" sz="1800" i="1" dirty="0"/>
              <a:t> Decade of Roma Inclusion </a:t>
            </a:r>
            <a:r>
              <a:rPr lang="en-US" sz="1800" dirty="0"/>
              <a:t>(2005-2015</a:t>
            </a:r>
            <a:r>
              <a:rPr lang="en-US" sz="1800" dirty="0" smtClean="0"/>
              <a:t>) </a:t>
            </a:r>
            <a:endParaRPr lang="en-US" sz="1800" dirty="0"/>
          </a:p>
          <a:p>
            <a:pPr marL="285750" indent="-285750">
              <a:buFont typeface="Arial"/>
              <a:buChar char="•"/>
            </a:pPr>
            <a:r>
              <a:rPr lang="en-US" sz="1800" dirty="0"/>
              <a:t>The largest Roma population outside CEE</a:t>
            </a:r>
          </a:p>
          <a:p>
            <a:pPr marL="285750" indent="-285750">
              <a:buFont typeface="Arial"/>
              <a:buChar char="•"/>
            </a:pPr>
            <a:r>
              <a:rPr lang="en-US" sz="1800" dirty="0"/>
              <a:t>Both Spain and CEE persistent </a:t>
            </a:r>
            <a:r>
              <a:rPr lang="en-US" sz="1800" dirty="0" err="1"/>
              <a:t>characterised</a:t>
            </a:r>
            <a:r>
              <a:rPr lang="en-US" sz="1800" dirty="0"/>
              <a:t> by persistent discrimination against Roma </a:t>
            </a:r>
            <a:r>
              <a:rPr lang="en-US" sz="1800" u="sng" dirty="0"/>
              <a:t>alongside</a:t>
            </a:r>
            <a:r>
              <a:rPr lang="en-US" sz="1800" dirty="0"/>
              <a:t> internationally-</a:t>
            </a:r>
            <a:r>
              <a:rPr lang="en-US" sz="1800" dirty="0" err="1"/>
              <a:t>recognised</a:t>
            </a:r>
            <a:r>
              <a:rPr lang="en-US" sz="1800" dirty="0"/>
              <a:t> inclusion strategies</a:t>
            </a:r>
          </a:p>
          <a:p>
            <a:pPr marL="285750" indent="-285750">
              <a:buFont typeface="Arial"/>
              <a:buChar char="•"/>
            </a:pPr>
            <a:r>
              <a:rPr lang="en-US" sz="1800" dirty="0"/>
              <a:t>Opportunities for Roma negatively impacted in both CEE and Spain by decreasing social protection: end of state socialism in CEE, 1989 and economic recession in Spain, 2010</a:t>
            </a:r>
          </a:p>
          <a:p>
            <a:pPr marL="285750" indent="-285750">
              <a:buFont typeface="Arial"/>
              <a:buChar char="•"/>
            </a:pPr>
            <a:r>
              <a:rPr lang="en-US" sz="1800" dirty="0"/>
              <a:t>Internationally </a:t>
            </a:r>
            <a:r>
              <a:rPr lang="en-US" sz="1800" dirty="0" err="1"/>
              <a:t>recognised</a:t>
            </a:r>
            <a:r>
              <a:rPr lang="en-US" sz="1800" dirty="0"/>
              <a:t> ‘Spanish model for Roma inclusion’ from 1989 -  based on a widely inclusive, universal welfare system</a:t>
            </a:r>
          </a:p>
          <a:p>
            <a:pPr marL="285750" indent="-285750">
              <a:buFont typeface="Arial"/>
              <a:buChar char="•"/>
            </a:pPr>
            <a:r>
              <a:rPr lang="en-US" sz="1800" dirty="0"/>
              <a:t>BUT in contrast to CEE, no Affirmative Action policies in Spanish HE targeting Roma or any other ethnic group – despite rising overall HE participation in Spain, participation remains low for disadvantaged groups, including those from migrant, working-class, and low parental education backgrounds</a:t>
            </a:r>
            <a:r>
              <a:rPr lang="en-GB" sz="1800" dirty="0"/>
              <a:t> </a:t>
            </a:r>
          </a:p>
          <a:p>
            <a:pPr marL="171450" indent="-171450">
              <a:buFont typeface="Arial"/>
              <a:buChar char="•"/>
            </a:pPr>
            <a:endParaRPr lang="en-US" sz="1400" dirty="0"/>
          </a:p>
        </p:txBody>
      </p:sp>
      <p:sp>
        <p:nvSpPr>
          <p:cNvPr id="3" name="Subtitle 2"/>
          <p:cNvSpPr>
            <a:spLocks noGrp="1"/>
          </p:cNvSpPr>
          <p:nvPr>
            <p:ph type="subTitle" idx="1"/>
          </p:nvPr>
        </p:nvSpPr>
        <p:spPr/>
        <p:txBody>
          <a:bodyPr>
            <a:normAutofit fontScale="70000" lnSpcReduction="20000"/>
          </a:bodyPr>
          <a:lstStyle/>
          <a:p>
            <a:r>
              <a:rPr lang="en-GB" dirty="0" smtClean="0"/>
              <a:t>Researching Roma Women in Spain</a:t>
            </a:r>
            <a:endParaRPr lang="en-GB" dirty="0"/>
          </a:p>
        </p:txBody>
      </p:sp>
    </p:spTree>
    <p:extLst>
      <p:ext uri="{BB962C8B-B14F-4D97-AF65-F5344CB8AC3E}">
        <p14:creationId xmlns:p14="http://schemas.microsoft.com/office/powerpoint/2010/main" val="124182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93405" y="1705748"/>
            <a:ext cx="8142514" cy="3846555"/>
          </a:xfrm>
        </p:spPr>
        <p:txBody>
          <a:bodyPr>
            <a:noAutofit/>
          </a:bodyPr>
          <a:lstStyle/>
          <a:p>
            <a:pPr marL="285750" indent="-285750">
              <a:buFont typeface="Arial"/>
              <a:buChar char="•"/>
            </a:pPr>
            <a:r>
              <a:rPr lang="en-GB" sz="1700" dirty="0" smtClean="0"/>
              <a:t>Operationalising gender as an </a:t>
            </a:r>
            <a:r>
              <a:rPr lang="en-GB" sz="1700" dirty="0" err="1" smtClean="0"/>
              <a:t>essentialising</a:t>
            </a:r>
            <a:r>
              <a:rPr lang="en-GB" sz="1700" dirty="0" smtClean="0"/>
              <a:t> positioning </a:t>
            </a:r>
            <a:r>
              <a:rPr lang="en-GB" sz="1700" dirty="0"/>
              <a:t>– conveying participants’ own </a:t>
            </a:r>
            <a:r>
              <a:rPr lang="en-GB" sz="1700" dirty="0" smtClean="0"/>
              <a:t>meanings, acknowledging the construction of opportunities and similarities with other marginalised groups</a:t>
            </a:r>
          </a:p>
          <a:p>
            <a:pPr marL="285750" indent="-285750">
              <a:buFont typeface="Arial"/>
              <a:buChar char="•"/>
            </a:pPr>
            <a:r>
              <a:rPr lang="en-GB" sz="1700" dirty="0" smtClean="0"/>
              <a:t>Intersectionality (Crenshaw, 1991; Collins, 1990; Baca </a:t>
            </a:r>
            <a:r>
              <a:rPr lang="en-GB" sz="1700" dirty="0"/>
              <a:t>Zinn and Thornton Dill, </a:t>
            </a:r>
            <a:r>
              <a:rPr lang="en-GB" sz="1700" dirty="0" smtClean="0"/>
              <a:t>1996) - participants lives, research process, and negotiating the complexities</a:t>
            </a:r>
          </a:p>
          <a:p>
            <a:pPr marL="285750" indent="-285750">
              <a:buFont typeface="Arial"/>
              <a:buChar char="•"/>
            </a:pPr>
            <a:r>
              <a:rPr lang="en-GB" sz="1700" dirty="0" smtClean="0"/>
              <a:t>Slippery spaces – shifting identities, boundary crossings between researcher and participant – individuals as ‘not </a:t>
            </a:r>
            <a:r>
              <a:rPr lang="en-GB" sz="1700" dirty="0"/>
              <a:t>only the actor, but also the author’ (</a:t>
            </a:r>
            <a:r>
              <a:rPr lang="en-GB" sz="1700" dirty="0" err="1"/>
              <a:t>MacIntyre</a:t>
            </a:r>
            <a:r>
              <a:rPr lang="en-GB" sz="1700" dirty="0"/>
              <a:t>, 1981, p. 198</a:t>
            </a:r>
            <a:r>
              <a:rPr lang="en-GB" sz="1700" dirty="0" smtClean="0"/>
              <a:t>)</a:t>
            </a:r>
          </a:p>
          <a:p>
            <a:pPr marL="285750" indent="-285750">
              <a:buFont typeface="Arial"/>
              <a:buChar char="•"/>
            </a:pPr>
            <a:r>
              <a:rPr lang="en-GB" sz="1700" dirty="0" smtClean="0"/>
              <a:t>RISE and collaborative partnerships – researcher as ‘traveller’ (</a:t>
            </a:r>
            <a:r>
              <a:rPr lang="en-GB" sz="1700" dirty="0" err="1" smtClean="0"/>
              <a:t>Kvale</a:t>
            </a:r>
            <a:r>
              <a:rPr lang="en-GB" sz="1700" dirty="0" smtClean="0"/>
              <a:t>, 1996) or ‘feminist as tourist’ (</a:t>
            </a:r>
            <a:r>
              <a:rPr lang="en-GB" sz="1700" dirty="0" err="1" smtClean="0"/>
              <a:t>Mohanty</a:t>
            </a:r>
            <a:r>
              <a:rPr lang="en-GB" sz="1700" dirty="0" smtClean="0"/>
              <a:t>, 2003) and democratising the research process? </a:t>
            </a:r>
          </a:p>
          <a:p>
            <a:pPr marL="285750" indent="-285750">
              <a:buFont typeface="Arial"/>
              <a:buChar char="•"/>
            </a:pPr>
            <a:r>
              <a:rPr lang="en-GB" sz="1700" dirty="0" smtClean="0"/>
              <a:t>For a politics of ‘speaking nearby’ (</a:t>
            </a:r>
            <a:r>
              <a:rPr lang="en-GB" sz="1700" dirty="0" err="1" smtClean="0"/>
              <a:t>Trin</a:t>
            </a:r>
            <a:r>
              <a:rPr lang="en-GB" sz="1700" dirty="0" smtClean="0"/>
              <a:t> Minh ha, 1992) and feminist solidarity across unequal power relations (</a:t>
            </a:r>
            <a:r>
              <a:rPr lang="en-GB" sz="1700" dirty="0" err="1" smtClean="0"/>
              <a:t>Mohanty</a:t>
            </a:r>
            <a:r>
              <a:rPr lang="en-GB" sz="1700" dirty="0" smtClean="0"/>
              <a:t>, 2003)</a:t>
            </a:r>
            <a:endParaRPr lang="en-GB" sz="1700" dirty="0"/>
          </a:p>
        </p:txBody>
      </p:sp>
      <p:sp>
        <p:nvSpPr>
          <p:cNvPr id="3" name="Subtitle 2"/>
          <p:cNvSpPr>
            <a:spLocks noGrp="1"/>
          </p:cNvSpPr>
          <p:nvPr>
            <p:ph type="subTitle" idx="1"/>
          </p:nvPr>
        </p:nvSpPr>
        <p:spPr/>
        <p:txBody>
          <a:bodyPr/>
          <a:lstStyle/>
          <a:p>
            <a:r>
              <a:rPr lang="en-GB" dirty="0" smtClean="0"/>
              <a:t>Feminist Researchers?!</a:t>
            </a:r>
            <a:endParaRPr lang="en-GB" dirty="0"/>
          </a:p>
        </p:txBody>
      </p:sp>
    </p:spTree>
    <p:extLst>
      <p:ext uri="{BB962C8B-B14F-4D97-AF65-F5344CB8AC3E}">
        <p14:creationId xmlns:p14="http://schemas.microsoft.com/office/powerpoint/2010/main" val="885914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14616"/>
            <a:ext cx="8142514" cy="4109779"/>
          </a:xfrm>
        </p:spPr>
        <p:txBody>
          <a:bodyPr>
            <a:normAutofit fontScale="92500" lnSpcReduction="20000"/>
          </a:bodyPr>
          <a:lstStyle/>
          <a:p>
            <a:pPr algn="r"/>
            <a:r>
              <a:rPr lang="en-GB" sz="1800" i="1" dirty="0"/>
              <a:t>Being a woman, being a Roma woman, being an educated woman, I feel like you’re not accepted anywhere.  I feel about myself in [home country] when I go there I’m not accepted in my community, I’m not accepted in the non-Roma community. I feel somehow I’m in </a:t>
            </a:r>
            <a:r>
              <a:rPr lang="en-GB" sz="1800" i="1" dirty="0" smtClean="0"/>
              <a:t>between. (</a:t>
            </a:r>
            <a:r>
              <a:rPr lang="en-GB" sz="1800" i="1" dirty="0" err="1" smtClean="0"/>
              <a:t>Tatjana</a:t>
            </a:r>
            <a:r>
              <a:rPr lang="en-GB" sz="1800" i="1" dirty="0" smtClean="0"/>
              <a:t>)</a:t>
            </a:r>
          </a:p>
          <a:p>
            <a:pPr algn="r"/>
            <a:endParaRPr lang="en-GB" sz="1800" i="1" dirty="0" smtClean="0"/>
          </a:p>
          <a:p>
            <a:pPr marL="285750" indent="-285750">
              <a:buFont typeface="Arial" panose="020B0604020202020204" pitchFamily="34" charset="0"/>
              <a:buChar char="•"/>
            </a:pPr>
            <a:r>
              <a:rPr lang="en-GB" sz="1800" dirty="0" smtClean="0"/>
              <a:t>Feelings </a:t>
            </a:r>
            <a:r>
              <a:rPr lang="en-GB" sz="1800" dirty="0"/>
              <a:t>of </a:t>
            </a:r>
            <a:r>
              <a:rPr lang="en-GB" sz="1800" dirty="0" smtClean="0"/>
              <a:t>‘un-belonging’ </a:t>
            </a:r>
            <a:r>
              <a:rPr lang="en-GB" sz="1800" dirty="0"/>
              <a:t>in both their new lives of HE and professional employment, and traditional ties of marriages, family, and community - frequently expressed as engendering a sense of slipping between spaces, belonging </a:t>
            </a:r>
            <a:r>
              <a:rPr lang="en-GB" sz="1800" dirty="0" smtClean="0"/>
              <a:t>nowhere.</a:t>
            </a:r>
            <a:endParaRPr lang="en-GB" sz="1800" i="1" dirty="0" smtClean="0"/>
          </a:p>
          <a:p>
            <a:pPr marL="285750" indent="-285750">
              <a:buFont typeface="Arial" panose="020B0604020202020204" pitchFamily="34" charset="0"/>
              <a:buChar char="•"/>
            </a:pPr>
            <a:r>
              <a:rPr lang="en-GB" sz="1800" dirty="0"/>
              <a:t>Roma women’s ‘double disadvantage’ in mainstream culture and Roma communities (</a:t>
            </a:r>
            <a:r>
              <a:rPr lang="en-GB" sz="1800" dirty="0" err="1"/>
              <a:t>Kyuchukov</a:t>
            </a:r>
            <a:r>
              <a:rPr lang="en-GB" sz="1800" dirty="0"/>
              <a:t>, 2003, p.97).</a:t>
            </a:r>
          </a:p>
          <a:p>
            <a:pPr marL="285750" indent="-285750">
              <a:buFont typeface="Arial" panose="020B0604020202020204" pitchFamily="34" charset="0"/>
              <a:buChar char="•"/>
            </a:pPr>
            <a:r>
              <a:rPr lang="en-GB" sz="1800" dirty="0" smtClean="0"/>
              <a:t>Tensions </a:t>
            </a:r>
            <a:r>
              <a:rPr lang="en-GB" sz="1800" dirty="0"/>
              <a:t>of identity and belonging felt differently in relation to multiple (and often shifting) identities comprising national identity, religion, geographic location, social class and marital status, suggesting a complex set of factors constructing the educated female Roma </a:t>
            </a:r>
            <a:r>
              <a:rPr lang="en-GB" sz="1800" dirty="0" smtClean="0"/>
              <a:t>subject.</a:t>
            </a:r>
          </a:p>
          <a:p>
            <a:endParaRPr lang="en-GB" sz="1600" i="1" dirty="0"/>
          </a:p>
          <a:p>
            <a:endParaRPr lang="en-GB" dirty="0" smtClean="0"/>
          </a:p>
          <a:p>
            <a:endParaRPr lang="en-GB" dirty="0"/>
          </a:p>
        </p:txBody>
      </p:sp>
      <p:sp>
        <p:nvSpPr>
          <p:cNvPr id="3" name="Subtitle 2"/>
          <p:cNvSpPr>
            <a:spLocks noGrp="1"/>
          </p:cNvSpPr>
          <p:nvPr>
            <p:ph type="subTitle" idx="1"/>
          </p:nvPr>
        </p:nvSpPr>
        <p:spPr/>
        <p:txBody>
          <a:bodyPr>
            <a:normAutofit fontScale="70000" lnSpcReduction="20000"/>
          </a:bodyPr>
          <a:lstStyle/>
          <a:p>
            <a:r>
              <a:rPr lang="en-GB" dirty="0" smtClean="0"/>
              <a:t>1. Tensions of Identity and Belonging</a:t>
            </a:r>
            <a:endParaRPr lang="en-GB" dirty="0"/>
          </a:p>
        </p:txBody>
      </p:sp>
    </p:spTree>
    <p:extLst>
      <p:ext uri="{BB962C8B-B14F-4D97-AF65-F5344CB8AC3E}">
        <p14:creationId xmlns:p14="http://schemas.microsoft.com/office/powerpoint/2010/main" val="182579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47568"/>
            <a:ext cx="8142514" cy="4110681"/>
          </a:xfrm>
        </p:spPr>
        <p:txBody>
          <a:bodyPr>
            <a:noAutofit/>
          </a:bodyPr>
          <a:lstStyle/>
          <a:p>
            <a:pPr algn="r"/>
            <a:r>
              <a:rPr lang="en-GB" sz="1700" i="1" dirty="0"/>
              <a:t>I don’t know whether University broke my marriage or opened my eyes. Men don't necessarily want a professional woman next to them, it becomes too much. I realised that I could do more than iron my husband's shirts</a:t>
            </a:r>
            <a:r>
              <a:rPr lang="en-GB" sz="1700" dirty="0"/>
              <a:t>. (Mila)</a:t>
            </a:r>
          </a:p>
          <a:p>
            <a:endParaRPr lang="en-GB" sz="1700" b="1" dirty="0" smtClean="0"/>
          </a:p>
          <a:p>
            <a:pPr marL="285750" indent="-285750">
              <a:buFont typeface="Arial" panose="020B0604020202020204" pitchFamily="34" charset="0"/>
              <a:buChar char="•"/>
            </a:pPr>
            <a:r>
              <a:rPr lang="en-GB" sz="1700" dirty="0" smtClean="0"/>
              <a:t>Opportunities </a:t>
            </a:r>
            <a:r>
              <a:rPr lang="en-GB" sz="1700" i="1" dirty="0"/>
              <a:t>simultaneously</a:t>
            </a:r>
            <a:r>
              <a:rPr lang="en-GB" sz="1700" dirty="0"/>
              <a:t> opened and </a:t>
            </a:r>
            <a:r>
              <a:rPr lang="en-GB" sz="1700" dirty="0" smtClean="0"/>
              <a:t>closed - while </a:t>
            </a:r>
            <a:r>
              <a:rPr lang="en-GB" sz="1700" dirty="0"/>
              <a:t>HE presented a precarious offer of financial, intellectual and personal rewards, it also opened up new sites of exclusion and </a:t>
            </a:r>
            <a:r>
              <a:rPr lang="en-GB" sz="1700" dirty="0" smtClean="0"/>
              <a:t>marginalisation. This reflects Brine </a:t>
            </a:r>
            <a:r>
              <a:rPr lang="en-GB" sz="1700" dirty="0"/>
              <a:t>and Waller (2004</a:t>
            </a:r>
            <a:r>
              <a:rPr lang="en-GB" sz="1700" dirty="0" smtClean="0"/>
              <a:t>) who assert that for </a:t>
            </a:r>
            <a:r>
              <a:rPr lang="en-GB" sz="1700" dirty="0"/>
              <a:t>marginalised groups accessing HE </a:t>
            </a:r>
            <a:r>
              <a:rPr lang="en-GB" sz="1700" i="1" dirty="0" smtClean="0"/>
              <a:t>‘</a:t>
            </a:r>
            <a:r>
              <a:rPr lang="en-GB" sz="1700" i="1" dirty="0"/>
              <a:t>t</a:t>
            </a:r>
            <a:r>
              <a:rPr lang="en-GB" sz="1700" i="1" dirty="0" smtClean="0"/>
              <a:t>win </a:t>
            </a:r>
            <a:r>
              <a:rPr lang="en-GB" sz="1700" i="1" dirty="0"/>
              <a:t>images of opportunity and risk </a:t>
            </a:r>
            <a:r>
              <a:rPr lang="en-GB" sz="1700" i="1" dirty="0" smtClean="0"/>
              <a:t>shimmer’</a:t>
            </a:r>
            <a:r>
              <a:rPr lang="en-GB" sz="1700" dirty="0" smtClean="0"/>
              <a:t> </a:t>
            </a:r>
            <a:r>
              <a:rPr lang="en-GB" sz="1700" dirty="0"/>
              <a:t>(p. 103) </a:t>
            </a:r>
          </a:p>
          <a:p>
            <a:pPr marL="285750" indent="-285750">
              <a:buFont typeface="Arial" panose="020B0604020202020204" pitchFamily="34" charset="0"/>
              <a:buChar char="•"/>
            </a:pPr>
            <a:r>
              <a:rPr lang="en-GB" sz="1700" dirty="0" smtClean="0"/>
              <a:t>These women’s stories did not suggest a neutralised </a:t>
            </a:r>
            <a:r>
              <a:rPr lang="en-GB" sz="1700" dirty="0"/>
              <a:t>a</a:t>
            </a:r>
            <a:r>
              <a:rPr lang="en-GB" sz="1700" i="1" dirty="0"/>
              <a:t>g</a:t>
            </a:r>
            <a:r>
              <a:rPr lang="en-GB" sz="1700" dirty="0"/>
              <a:t>entic chooser prevalent in dominant theorisations of international HE mobility. Instead they could be more accurately characterised as complex, multi-causal processes of </a:t>
            </a:r>
            <a:r>
              <a:rPr lang="en-GB" sz="1700" i="1" dirty="0"/>
              <a:t>becoming</a:t>
            </a:r>
            <a:r>
              <a:rPr lang="en-GB" sz="1700" dirty="0"/>
              <a:t> that enacted simultaneous pulls between past/future and between former/possible selves. </a:t>
            </a:r>
            <a:endParaRPr lang="en-GB" sz="1700" dirty="0" smtClean="0"/>
          </a:p>
          <a:p>
            <a:endParaRPr lang="en-GB" sz="1700" dirty="0"/>
          </a:p>
        </p:txBody>
      </p:sp>
      <p:sp>
        <p:nvSpPr>
          <p:cNvPr id="3" name="Subtitle 2"/>
          <p:cNvSpPr>
            <a:spLocks noGrp="1"/>
          </p:cNvSpPr>
          <p:nvPr>
            <p:ph type="subTitle" idx="1"/>
          </p:nvPr>
        </p:nvSpPr>
        <p:spPr/>
        <p:txBody>
          <a:bodyPr>
            <a:normAutofit fontScale="85000" lnSpcReduction="10000"/>
          </a:bodyPr>
          <a:lstStyle/>
          <a:p>
            <a:r>
              <a:rPr lang="en-GB" dirty="0" smtClean="0"/>
              <a:t>2. Doors Opening and Closing</a:t>
            </a:r>
            <a:endParaRPr lang="en-GB" dirty="0"/>
          </a:p>
        </p:txBody>
      </p:sp>
    </p:spTree>
    <p:extLst>
      <p:ext uri="{BB962C8B-B14F-4D97-AF65-F5344CB8AC3E}">
        <p14:creationId xmlns:p14="http://schemas.microsoft.com/office/powerpoint/2010/main" val="412913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771650"/>
            <a:ext cx="8142514" cy="4126642"/>
          </a:xfrm>
        </p:spPr>
        <p:txBody>
          <a:bodyPr>
            <a:noAutofit/>
          </a:bodyPr>
          <a:lstStyle/>
          <a:p>
            <a:pPr algn="r"/>
            <a:r>
              <a:rPr lang="en-US" sz="1700" i="1" dirty="0"/>
              <a:t>Studying means leaving your Roma culture? No, I’ve seen that in </a:t>
            </a:r>
            <a:r>
              <a:rPr lang="en-US" sz="1700" i="1" dirty="0" err="1"/>
              <a:t>marginalised</a:t>
            </a:r>
            <a:r>
              <a:rPr lang="en-US" sz="1700" i="1" dirty="0"/>
              <a:t> contexts but not where I live, in my town... It doesn’t depend of the culture but on the context in which you are (Flora)</a:t>
            </a:r>
            <a:endParaRPr lang="en-GB" sz="1700" i="1" dirty="0"/>
          </a:p>
          <a:p>
            <a:pPr algn="r"/>
            <a:r>
              <a:rPr lang="en-GB" sz="1700" i="1" dirty="0"/>
              <a:t>I was a normal student, as everyone else in the classroom (</a:t>
            </a:r>
            <a:r>
              <a:rPr lang="en-GB" sz="1700" i="1" dirty="0" err="1"/>
              <a:t>Antro</a:t>
            </a:r>
            <a:r>
              <a:rPr lang="en-GB" sz="1700" i="1" dirty="0"/>
              <a:t>) </a:t>
            </a:r>
          </a:p>
          <a:p>
            <a:pPr algn="r"/>
            <a:r>
              <a:rPr lang="en-GB" sz="1700" i="1" dirty="0"/>
              <a:t>My high school was an integrated school. I was the only </a:t>
            </a:r>
            <a:r>
              <a:rPr lang="en-GB" sz="1700" i="1" dirty="0" err="1"/>
              <a:t>Gitano</a:t>
            </a:r>
            <a:r>
              <a:rPr lang="en-GB" sz="1700" i="1" dirty="0"/>
              <a:t> studying there (</a:t>
            </a:r>
            <a:r>
              <a:rPr lang="en-GB" sz="1700" i="1" dirty="0" err="1"/>
              <a:t>Ets</a:t>
            </a:r>
            <a:r>
              <a:rPr lang="en-GB" sz="1700" i="1" dirty="0"/>
              <a:t>)</a:t>
            </a:r>
          </a:p>
          <a:p>
            <a:pPr algn="r"/>
            <a:r>
              <a:rPr lang="en-US" sz="1700" i="1" dirty="0"/>
              <a:t> </a:t>
            </a:r>
            <a:endParaRPr lang="en-GB" sz="1700" i="1" dirty="0"/>
          </a:p>
          <a:p>
            <a:pPr marL="171450" indent="-171450">
              <a:buFont typeface="Arial"/>
              <a:buChar char="•"/>
            </a:pPr>
            <a:r>
              <a:rPr lang="en-US" sz="1700" dirty="0" smtClean="0"/>
              <a:t>‘</a:t>
            </a:r>
            <a:r>
              <a:rPr lang="en-US" sz="1700" dirty="0" err="1"/>
              <a:t>Normalised</a:t>
            </a:r>
            <a:r>
              <a:rPr lang="en-US" sz="1700" dirty="0"/>
              <a:t>’ </a:t>
            </a:r>
            <a:r>
              <a:rPr lang="en-US" sz="1700" dirty="0" smtClean="0"/>
              <a:t>as </a:t>
            </a:r>
            <a:r>
              <a:rPr lang="en-US" sz="1700" dirty="0"/>
              <a:t>opposed to ‘</a:t>
            </a:r>
            <a:r>
              <a:rPr lang="en-US" sz="1700" dirty="0" err="1"/>
              <a:t>marginalised</a:t>
            </a:r>
            <a:r>
              <a:rPr lang="en-US" sz="1700" dirty="0"/>
              <a:t>’ upbringings</a:t>
            </a:r>
          </a:p>
          <a:p>
            <a:pPr marL="171450" indent="-171450">
              <a:buFont typeface="Arial"/>
              <a:buChar char="•"/>
            </a:pPr>
            <a:r>
              <a:rPr lang="en-GB" sz="1700" dirty="0" smtClean="0"/>
              <a:t>Not </a:t>
            </a:r>
            <a:r>
              <a:rPr lang="en-GB" sz="1700" dirty="0"/>
              <a:t>socially, economically or occupationally different from the wider population</a:t>
            </a:r>
          </a:p>
          <a:p>
            <a:pPr marL="171450" indent="-171450">
              <a:buFont typeface="Arial"/>
              <a:buChar char="•"/>
            </a:pPr>
            <a:r>
              <a:rPr lang="en-GB" sz="1700" dirty="0"/>
              <a:t>Spanish Roma students researched all lived and had been educated in areas integrated with the mainstream community, as is in line with the Spanish model of </a:t>
            </a:r>
            <a:r>
              <a:rPr lang="en-GB" sz="1700" dirty="0" smtClean="0"/>
              <a:t>inclusion</a:t>
            </a:r>
          </a:p>
        </p:txBody>
      </p:sp>
      <p:sp>
        <p:nvSpPr>
          <p:cNvPr id="3" name="Subtitle 2"/>
          <p:cNvSpPr>
            <a:spLocks noGrp="1"/>
          </p:cNvSpPr>
          <p:nvPr>
            <p:ph type="subTitle" idx="1"/>
          </p:nvPr>
        </p:nvSpPr>
        <p:spPr/>
        <p:txBody>
          <a:bodyPr>
            <a:normAutofit fontScale="77500" lnSpcReduction="20000"/>
          </a:bodyPr>
          <a:lstStyle/>
          <a:p>
            <a:r>
              <a:rPr lang="en-US" dirty="0"/>
              <a:t>3</a:t>
            </a:r>
            <a:r>
              <a:rPr lang="en-US" dirty="0" smtClean="0"/>
              <a:t>. Integration </a:t>
            </a:r>
            <a:r>
              <a:rPr lang="en-US" dirty="0"/>
              <a:t>and </a:t>
            </a:r>
            <a:r>
              <a:rPr lang="en-US" dirty="0" err="1"/>
              <a:t>normalisation</a:t>
            </a:r>
            <a:r>
              <a:rPr lang="en-US" dirty="0"/>
              <a:t> </a:t>
            </a:r>
          </a:p>
        </p:txBody>
      </p:sp>
    </p:spTree>
    <p:extLst>
      <p:ext uri="{BB962C8B-B14F-4D97-AF65-F5344CB8AC3E}">
        <p14:creationId xmlns:p14="http://schemas.microsoft.com/office/powerpoint/2010/main" val="55322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64043"/>
            <a:ext cx="8142514" cy="4514335"/>
          </a:xfrm>
        </p:spPr>
        <p:txBody>
          <a:bodyPr>
            <a:normAutofit fontScale="77500" lnSpcReduction="20000"/>
          </a:bodyPr>
          <a:lstStyle/>
          <a:p>
            <a:pPr algn="r"/>
            <a:r>
              <a:rPr lang="en-US" sz="2200" i="1" dirty="0"/>
              <a:t>Declared as Gitano? No, I don’t know anyone. There might be others because sometimes I see people with some features… but I don’t ask them “hey, are you Gitano?” I simply don’t speak about it…. I have told my close friends I’m Roma because I don’t have any problem with saying “I’m Gitano”… because they are my friends and I never heard any derogatory comment from them regarding Roma… But, when it comes to anyone in the classroom, somebody that I just see once or twice a week, one hour, or from who I have heard negative things about Roma… I pass. (</a:t>
            </a:r>
            <a:r>
              <a:rPr lang="en-US" sz="2200" i="1" dirty="0" err="1"/>
              <a:t>Refre</a:t>
            </a:r>
            <a:r>
              <a:rPr lang="en-US" sz="2200" i="1" dirty="0"/>
              <a:t>, Spain)</a:t>
            </a:r>
            <a:endParaRPr lang="en-GB" sz="2200" i="1" dirty="0"/>
          </a:p>
          <a:p>
            <a:pPr marL="171450" indent="-171450">
              <a:buFont typeface="Arial"/>
              <a:buChar char="•"/>
            </a:pPr>
            <a:endParaRPr lang="en-US" sz="2200" dirty="0" smtClean="0"/>
          </a:p>
          <a:p>
            <a:pPr marL="171450" indent="-171450">
              <a:buFont typeface="Arial"/>
              <a:buChar char="•"/>
            </a:pPr>
            <a:r>
              <a:rPr lang="en-US" sz="2200" dirty="0" smtClean="0"/>
              <a:t>Competing </a:t>
            </a:r>
            <a:r>
              <a:rPr lang="en-US" sz="2200" dirty="0"/>
              <a:t>pulls of ‘coming out’ (</a:t>
            </a:r>
            <a:r>
              <a:rPr lang="en-US" sz="2200" dirty="0" err="1"/>
              <a:t>Pantea</a:t>
            </a:r>
            <a:r>
              <a:rPr lang="en-US" sz="2200" dirty="0"/>
              <a:t>, 2015) versus ‘ethnic invisibility’ (Abajo and Carrasco, 2004; Padilla-Carmona </a:t>
            </a:r>
            <a:r>
              <a:rPr lang="en-US" sz="2200" i="1" dirty="0"/>
              <a:t>et al.</a:t>
            </a:r>
            <a:r>
              <a:rPr lang="en-US" sz="2200" dirty="0"/>
              <a:t>, 2016) </a:t>
            </a:r>
            <a:endParaRPr lang="en-GB" sz="2200" dirty="0"/>
          </a:p>
          <a:p>
            <a:pPr marL="171450" indent="-171450">
              <a:buFont typeface="Arial"/>
              <a:buChar char="•"/>
            </a:pPr>
            <a:r>
              <a:rPr lang="en-US" sz="2200" dirty="0" smtClean="0"/>
              <a:t>Existence </a:t>
            </a:r>
            <a:r>
              <a:rPr lang="en-US" sz="2200" dirty="0"/>
              <a:t>of Affirmative Action in CEE implies a compulsion to disclose ethnicity and also an often explicit requirement to ‘give back’ in return for support received. In contrast, the presence of discrimination against Roma in Spain alongside an absence of targeted support, gives little impetus for disclosure of </a:t>
            </a:r>
            <a:r>
              <a:rPr lang="en-US" sz="2200" dirty="0" smtClean="0"/>
              <a:t>ethnicity</a:t>
            </a:r>
            <a:r>
              <a:rPr lang="en-US" dirty="0"/>
              <a:t>.</a:t>
            </a:r>
            <a:endParaRPr lang="en-GB" sz="2200" dirty="0"/>
          </a:p>
        </p:txBody>
      </p:sp>
      <p:sp>
        <p:nvSpPr>
          <p:cNvPr id="3" name="Subtitle 2"/>
          <p:cNvSpPr>
            <a:spLocks noGrp="1"/>
          </p:cNvSpPr>
          <p:nvPr>
            <p:ph type="subTitle" idx="1"/>
          </p:nvPr>
        </p:nvSpPr>
        <p:spPr/>
        <p:txBody>
          <a:bodyPr>
            <a:normAutofit fontScale="70000" lnSpcReduction="20000"/>
          </a:bodyPr>
          <a:lstStyle/>
          <a:p>
            <a:r>
              <a:rPr lang="en-US" dirty="0" smtClean="0"/>
              <a:t>4. ‘Coming out’ or ‘ethnic invisibility’</a:t>
            </a:r>
            <a:endParaRPr lang="en-US" dirty="0"/>
          </a:p>
        </p:txBody>
      </p:sp>
    </p:spTree>
    <p:extLst>
      <p:ext uri="{BB962C8B-B14F-4D97-AF65-F5344CB8AC3E}">
        <p14:creationId xmlns:p14="http://schemas.microsoft.com/office/powerpoint/2010/main" val="3668332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01411" y="1532752"/>
            <a:ext cx="8142514" cy="4184307"/>
          </a:xfrm>
        </p:spPr>
        <p:txBody>
          <a:bodyPr>
            <a:normAutofit fontScale="77500" lnSpcReduction="20000"/>
          </a:bodyPr>
          <a:lstStyle/>
          <a:p>
            <a:pPr algn="r"/>
            <a:r>
              <a:rPr lang="en-GB" sz="2200" i="1" dirty="0"/>
              <a:t>S</a:t>
            </a:r>
            <a:r>
              <a:rPr lang="en-US" sz="2200" i="1" dirty="0" err="1"/>
              <a:t>omeone</a:t>
            </a:r>
            <a:r>
              <a:rPr lang="en-US" sz="2200" i="1" dirty="0"/>
              <a:t> started to say that me and my brother were </a:t>
            </a:r>
            <a:r>
              <a:rPr lang="en-US" sz="2200" i="1" dirty="0" err="1"/>
              <a:t>Gitanos</a:t>
            </a:r>
            <a:r>
              <a:rPr lang="en-US" sz="2200" i="1" dirty="0"/>
              <a:t>… Before that I knew that I was different but didn’t know what difference was that and then, one day, he started to release that I was Gitano… and I suppose that I started to see it as something negative, because of the things they said about me… (</a:t>
            </a:r>
            <a:r>
              <a:rPr lang="en-US" sz="2200" i="1" dirty="0" err="1" smtClean="0"/>
              <a:t>Antro</a:t>
            </a:r>
            <a:r>
              <a:rPr lang="en-US" sz="2200" i="1" dirty="0"/>
              <a:t>)</a:t>
            </a:r>
            <a:endParaRPr lang="en-GB" sz="2200" dirty="0"/>
          </a:p>
          <a:p>
            <a:pPr marL="171450" indent="-171450">
              <a:buFont typeface="Arial"/>
              <a:buChar char="•"/>
            </a:pPr>
            <a:endParaRPr lang="en-GB" sz="2200" dirty="0" smtClean="0"/>
          </a:p>
          <a:p>
            <a:pPr algn="r"/>
            <a:r>
              <a:rPr lang="en-US" sz="2200" i="1" dirty="0"/>
              <a:t>My mates thought I was joking when I told them I was Gitano (</a:t>
            </a:r>
            <a:r>
              <a:rPr lang="en-US" sz="2200" i="1" dirty="0" err="1"/>
              <a:t>Antro</a:t>
            </a:r>
            <a:r>
              <a:rPr lang="en-US" sz="2200" i="1" dirty="0"/>
              <a:t>)</a:t>
            </a:r>
            <a:endParaRPr lang="en-GB" sz="2200" dirty="0"/>
          </a:p>
          <a:p>
            <a:pPr marL="171450" indent="-171450">
              <a:buFont typeface="Arial"/>
              <a:buChar char="•"/>
            </a:pPr>
            <a:endParaRPr lang="en-GB" sz="2200" dirty="0"/>
          </a:p>
          <a:p>
            <a:pPr marL="171450" indent="-171450">
              <a:buFont typeface="Arial"/>
              <a:buChar char="•"/>
            </a:pPr>
            <a:r>
              <a:rPr lang="en-GB" sz="2200" dirty="0" smtClean="0"/>
              <a:t>Spanish Roma invariably described inclusion as reliant on Roma </a:t>
            </a:r>
            <a:r>
              <a:rPr lang="en-GB" sz="2200" dirty="0"/>
              <a:t>origin remaining hidden from peers and </a:t>
            </a:r>
            <a:r>
              <a:rPr lang="en-GB" sz="2200" dirty="0" smtClean="0"/>
              <a:t>teachers</a:t>
            </a:r>
          </a:p>
          <a:p>
            <a:pPr marL="171450" indent="-171450">
              <a:buFont typeface="Arial"/>
              <a:buChar char="•"/>
            </a:pPr>
            <a:r>
              <a:rPr lang="en-US" sz="2200" dirty="0" smtClean="0"/>
              <a:t>‘Ethnic invisibility’ - Roma </a:t>
            </a:r>
            <a:r>
              <a:rPr lang="en-US" sz="2200" dirty="0"/>
              <a:t>from CEE countries sometimes described </a:t>
            </a:r>
            <a:r>
              <a:rPr lang="en-US" sz="2200" dirty="0" smtClean="0"/>
              <a:t>experiencing </a:t>
            </a:r>
            <a:r>
              <a:rPr lang="en-US" sz="2200" dirty="0"/>
              <a:t>prejudice because of ‘not being white.’ In contrast, Spanish Roma a</a:t>
            </a:r>
            <a:r>
              <a:rPr lang="en-US" sz="2200" dirty="0" smtClean="0"/>
              <a:t>re </a:t>
            </a:r>
            <a:r>
              <a:rPr lang="en-US" sz="2200" dirty="0"/>
              <a:t>often physically </a:t>
            </a:r>
            <a:r>
              <a:rPr lang="en-US" sz="2200" dirty="0" err="1"/>
              <a:t>undifferentiable</a:t>
            </a:r>
            <a:r>
              <a:rPr lang="en-US" sz="2200" dirty="0"/>
              <a:t> from </a:t>
            </a:r>
            <a:r>
              <a:rPr lang="en-US" sz="2200" dirty="0" smtClean="0"/>
              <a:t>non</a:t>
            </a:r>
            <a:r>
              <a:rPr lang="en-US" sz="2200" dirty="0"/>
              <a:t>-Roma peers, and </a:t>
            </a:r>
            <a:r>
              <a:rPr lang="en-US" sz="2200" dirty="0" smtClean="0"/>
              <a:t>hence </a:t>
            </a:r>
            <a:r>
              <a:rPr lang="en-US" sz="2200" dirty="0"/>
              <a:t>assumed not to </a:t>
            </a:r>
            <a:r>
              <a:rPr lang="en-US" sz="2200" dirty="0" smtClean="0"/>
              <a:t>be</a:t>
            </a:r>
            <a:endParaRPr lang="en-GB" sz="2200" dirty="0"/>
          </a:p>
          <a:p>
            <a:pPr marL="171450" indent="-171450">
              <a:buFont typeface="Arial"/>
              <a:buChar char="•"/>
            </a:pPr>
            <a:r>
              <a:rPr lang="en-GB" sz="2200" dirty="0" smtClean="0"/>
              <a:t>A fragile</a:t>
            </a:r>
            <a:r>
              <a:rPr lang="en-GB" sz="2200" dirty="0"/>
              <a:t>, illusive basis of inclusion and </a:t>
            </a:r>
            <a:r>
              <a:rPr lang="en-GB" sz="2200" dirty="0" smtClean="0"/>
              <a:t>belonging? </a:t>
            </a:r>
          </a:p>
          <a:p>
            <a:pPr marL="171450" indent="-171450">
              <a:buFont typeface="Arial"/>
              <a:buChar char="•"/>
            </a:pPr>
            <a:r>
              <a:rPr lang="en-US" sz="2200" dirty="0"/>
              <a:t>B</a:t>
            </a:r>
            <a:r>
              <a:rPr lang="en-US" sz="2200" dirty="0" smtClean="0"/>
              <a:t>eing welcome contingent on </a:t>
            </a:r>
            <a:r>
              <a:rPr lang="en-GB" sz="2200" dirty="0" smtClean="0"/>
              <a:t>looking and behaving as non-Roma</a:t>
            </a:r>
            <a:endParaRPr lang="en-GB" sz="2200" dirty="0"/>
          </a:p>
          <a:p>
            <a:endParaRPr lang="en-US" dirty="0"/>
          </a:p>
          <a:p>
            <a:endParaRPr lang="en-US" dirty="0"/>
          </a:p>
        </p:txBody>
      </p:sp>
      <p:sp>
        <p:nvSpPr>
          <p:cNvPr id="3" name="Subtitle 2"/>
          <p:cNvSpPr>
            <a:spLocks noGrp="1"/>
          </p:cNvSpPr>
          <p:nvPr>
            <p:ph type="subTitle" idx="1"/>
          </p:nvPr>
        </p:nvSpPr>
        <p:spPr/>
        <p:txBody>
          <a:bodyPr/>
          <a:lstStyle/>
          <a:p>
            <a:r>
              <a:rPr lang="en-US" dirty="0" smtClean="0"/>
              <a:t>5. A precarious inclusion</a:t>
            </a:r>
            <a:endParaRPr lang="en-US" dirty="0"/>
          </a:p>
        </p:txBody>
      </p:sp>
    </p:spTree>
    <p:extLst>
      <p:ext uri="{BB962C8B-B14F-4D97-AF65-F5344CB8AC3E}">
        <p14:creationId xmlns:p14="http://schemas.microsoft.com/office/powerpoint/2010/main" val="2677501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fontScale="92500" lnSpcReduction="10000"/>
          </a:bodyPr>
          <a:lstStyle/>
          <a:p>
            <a:pPr marL="171450" indent="-171450">
              <a:buFont typeface="Arial"/>
              <a:buChar char="•"/>
            </a:pPr>
            <a:r>
              <a:rPr lang="en-GB" sz="1700" dirty="0" smtClean="0"/>
              <a:t>The need to validate the experiences </a:t>
            </a:r>
            <a:r>
              <a:rPr lang="en-GB" sz="1700" dirty="0"/>
              <a:t>that diverse students bring to HE </a:t>
            </a:r>
            <a:endParaRPr lang="en-GB" sz="1700" dirty="0" smtClean="0"/>
          </a:p>
          <a:p>
            <a:pPr marL="171450" indent="-171450">
              <a:buFont typeface="Arial"/>
              <a:buChar char="•"/>
            </a:pPr>
            <a:r>
              <a:rPr lang="en-GB" sz="1700" dirty="0" smtClean="0"/>
              <a:t>The </a:t>
            </a:r>
            <a:r>
              <a:rPr lang="en-GB" sz="1700" dirty="0"/>
              <a:t>opportunity to redress chasms between community of origin and being a university student and </a:t>
            </a:r>
            <a:r>
              <a:rPr lang="en-GB" sz="1700" dirty="0" smtClean="0"/>
              <a:t>graduate</a:t>
            </a:r>
            <a:r>
              <a:rPr lang="en-GB" sz="1700" dirty="0"/>
              <a:t> </a:t>
            </a:r>
            <a:r>
              <a:rPr lang="en-GB" sz="1700" dirty="0" smtClean="0"/>
              <a:t>that emerge from </a:t>
            </a:r>
            <a:r>
              <a:rPr lang="en-GB" sz="1700" dirty="0"/>
              <a:t>Roma students’ narratives in this </a:t>
            </a:r>
            <a:r>
              <a:rPr lang="en-GB" sz="1700" dirty="0" smtClean="0"/>
              <a:t>research</a:t>
            </a:r>
          </a:p>
          <a:p>
            <a:pPr marL="171450" indent="-171450">
              <a:buFont typeface="Arial"/>
              <a:buChar char="•"/>
            </a:pPr>
            <a:r>
              <a:rPr lang="en-GB" sz="1700" dirty="0" smtClean="0"/>
              <a:t>Enabling </a:t>
            </a:r>
            <a:r>
              <a:rPr lang="en-GB" sz="1700" dirty="0"/>
              <a:t>processes of becoming that do not inherently require breaking with minority community in order to achieve belonging within the </a:t>
            </a:r>
            <a:r>
              <a:rPr lang="en-GB" sz="1700" dirty="0" smtClean="0"/>
              <a:t>academy</a:t>
            </a:r>
          </a:p>
          <a:p>
            <a:pPr marL="171450" indent="-171450">
              <a:buFont typeface="Arial"/>
              <a:buChar char="•"/>
            </a:pPr>
            <a:r>
              <a:rPr lang="en-US" sz="1700" dirty="0" smtClean="0"/>
              <a:t>Addressing </a:t>
            </a:r>
            <a:r>
              <a:rPr lang="en-US" sz="1700" dirty="0"/>
              <a:t>the </a:t>
            </a:r>
            <a:r>
              <a:rPr lang="en-US" sz="1700" dirty="0" smtClean="0"/>
              <a:t>impact of </a:t>
            </a:r>
            <a:r>
              <a:rPr lang="en-US" sz="1700" dirty="0"/>
              <a:t>cultural assimilation </a:t>
            </a:r>
            <a:r>
              <a:rPr lang="en-US" sz="1700" dirty="0" smtClean="0"/>
              <a:t>approaches on engendering ethnic </a:t>
            </a:r>
            <a:r>
              <a:rPr lang="en-US" sz="1700" dirty="0"/>
              <a:t>invisibility responses </a:t>
            </a:r>
            <a:r>
              <a:rPr lang="en-US" sz="1700" dirty="0" smtClean="0"/>
              <a:t>by individuals is central to ensuring that </a:t>
            </a:r>
            <a:r>
              <a:rPr lang="en-US" sz="1700" dirty="0"/>
              <a:t>Roma are not simply numerically present in </a:t>
            </a:r>
            <a:r>
              <a:rPr lang="en-US" sz="1700" dirty="0" smtClean="0"/>
              <a:t>HE</a:t>
            </a:r>
            <a:endParaRPr lang="en-US" sz="1700" dirty="0"/>
          </a:p>
          <a:p>
            <a:pPr marL="171450" indent="-171450">
              <a:buFont typeface="Arial"/>
              <a:buChar char="•"/>
            </a:pPr>
            <a:r>
              <a:rPr lang="en-US" sz="1700" dirty="0" smtClean="0"/>
              <a:t>The need to be </a:t>
            </a:r>
            <a:r>
              <a:rPr lang="en-US" sz="1700" dirty="0"/>
              <a:t>able to ‘come out’ without being perceived </a:t>
            </a:r>
            <a:r>
              <a:rPr lang="en-US" sz="1700" i="1" dirty="0"/>
              <a:t>out of place </a:t>
            </a:r>
            <a:r>
              <a:rPr lang="en-US" sz="1700" dirty="0"/>
              <a:t>in doing </a:t>
            </a:r>
            <a:r>
              <a:rPr lang="en-US" sz="1700" dirty="0" smtClean="0"/>
              <a:t>so</a:t>
            </a:r>
          </a:p>
          <a:p>
            <a:pPr marL="171450" indent="-171450">
              <a:buFont typeface="Arial"/>
              <a:buChar char="•"/>
            </a:pPr>
            <a:r>
              <a:rPr lang="en-US" sz="1700" dirty="0" smtClean="0"/>
              <a:t>Positioning HE as an individual right and responsibility </a:t>
            </a:r>
            <a:r>
              <a:rPr lang="en-US" sz="1700" i="1" dirty="0" smtClean="0"/>
              <a:t>for all </a:t>
            </a:r>
            <a:r>
              <a:rPr lang="en-US" sz="1700" dirty="0" smtClean="0"/>
              <a:t>rather</a:t>
            </a:r>
            <a:r>
              <a:rPr lang="en-US" sz="1700" i="1" dirty="0" smtClean="0"/>
              <a:t> </a:t>
            </a:r>
            <a:r>
              <a:rPr lang="en-US" sz="1700" dirty="0" smtClean="0"/>
              <a:t>than a gift to be repaid by the </a:t>
            </a:r>
            <a:r>
              <a:rPr lang="en-US" sz="1700" dirty="0" err="1" smtClean="0"/>
              <a:t>marginalised</a:t>
            </a:r>
            <a:r>
              <a:rPr lang="en-US" sz="1700" dirty="0" smtClean="0"/>
              <a:t>. </a:t>
            </a:r>
            <a:endParaRPr lang="en-GB" sz="1700" dirty="0"/>
          </a:p>
          <a:p>
            <a:endParaRPr lang="en-US" dirty="0"/>
          </a:p>
        </p:txBody>
      </p:sp>
      <p:sp>
        <p:nvSpPr>
          <p:cNvPr id="3" name="Subtitle 2"/>
          <p:cNvSpPr>
            <a:spLocks noGrp="1"/>
          </p:cNvSpPr>
          <p:nvPr>
            <p:ph type="subTitle" idx="1"/>
          </p:nvPr>
        </p:nvSpPr>
        <p:spPr/>
        <p:txBody>
          <a:bodyPr/>
          <a:lstStyle/>
          <a:p>
            <a:r>
              <a:rPr lang="en-US" dirty="0" smtClean="0"/>
              <a:t>Conclusions</a:t>
            </a:r>
            <a:endParaRPr lang="en-US" dirty="0"/>
          </a:p>
        </p:txBody>
      </p:sp>
    </p:spTree>
    <p:extLst>
      <p:ext uri="{BB962C8B-B14F-4D97-AF65-F5344CB8AC3E}">
        <p14:creationId xmlns:p14="http://schemas.microsoft.com/office/powerpoint/2010/main" val="1613355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fontScale="40000" lnSpcReduction="20000"/>
          </a:bodyPr>
          <a:lstStyle/>
          <a:p>
            <a:r>
              <a:rPr lang="es-ES" sz="2000" dirty="0"/>
              <a:t>Abajo, J. E. and Carrasco, S. (</a:t>
            </a:r>
            <a:r>
              <a:rPr lang="es-ES" sz="2000" dirty="0" err="1" smtClean="0"/>
              <a:t>Eds</a:t>
            </a:r>
            <a:r>
              <a:rPr lang="es-ES" sz="2000" dirty="0" smtClean="0"/>
              <a:t>) (2004) </a:t>
            </a:r>
            <a:r>
              <a:rPr lang="en-GB" sz="2000" i="1" dirty="0" err="1"/>
              <a:t>Trayectorias</a:t>
            </a:r>
            <a:r>
              <a:rPr lang="en-GB" sz="2000" i="1" dirty="0"/>
              <a:t> de </a:t>
            </a:r>
            <a:r>
              <a:rPr lang="en-GB" sz="2000" i="1" dirty="0" err="1"/>
              <a:t>éxito</a:t>
            </a:r>
            <a:r>
              <a:rPr lang="en-GB" sz="2000" i="1" dirty="0"/>
              <a:t> escolar de </a:t>
            </a:r>
            <a:r>
              <a:rPr lang="en-GB" sz="2000" i="1" dirty="0" err="1"/>
              <a:t>gitanas</a:t>
            </a:r>
            <a:r>
              <a:rPr lang="en-GB" sz="2000" i="1" dirty="0"/>
              <a:t> y </a:t>
            </a:r>
            <a:r>
              <a:rPr lang="en-GB" sz="2000" i="1" dirty="0" err="1"/>
              <a:t>gitanos</a:t>
            </a:r>
            <a:r>
              <a:rPr lang="en-GB" sz="2000" i="1" dirty="0"/>
              <a:t> en </a:t>
            </a:r>
            <a:r>
              <a:rPr lang="en-GB" sz="2000" i="1" dirty="0" err="1"/>
              <a:t>España</a:t>
            </a:r>
            <a:r>
              <a:rPr lang="en-GB" sz="2000" i="1" dirty="0"/>
              <a:t>: </a:t>
            </a:r>
            <a:r>
              <a:rPr lang="en-GB" sz="2000" i="1" dirty="0" err="1"/>
              <a:t>Encrucijadas</a:t>
            </a:r>
            <a:r>
              <a:rPr lang="en-GB" sz="2000" i="1" dirty="0"/>
              <a:t> </a:t>
            </a:r>
            <a:r>
              <a:rPr lang="en-GB" sz="2000" i="1" dirty="0" err="1"/>
              <a:t>sobre</a:t>
            </a:r>
            <a:r>
              <a:rPr lang="en-GB" sz="2000" i="1" dirty="0"/>
              <a:t> </a:t>
            </a:r>
            <a:r>
              <a:rPr lang="en-GB" sz="2000" i="1" dirty="0" err="1"/>
              <a:t>educación</a:t>
            </a:r>
            <a:r>
              <a:rPr lang="en-GB" sz="2000" i="1" dirty="0"/>
              <a:t>, </a:t>
            </a:r>
            <a:r>
              <a:rPr lang="en-GB" sz="2000" i="1" dirty="0" err="1"/>
              <a:t>género</a:t>
            </a:r>
            <a:r>
              <a:rPr lang="en-GB" sz="2000" i="1" dirty="0"/>
              <a:t> y </a:t>
            </a:r>
            <a:r>
              <a:rPr lang="en-GB" sz="2000" i="1" dirty="0" err="1"/>
              <a:t>cambio</a:t>
            </a:r>
            <a:r>
              <a:rPr lang="en-GB" sz="2000" i="1" dirty="0"/>
              <a:t> cultural (School successful trajectories of Roma girls and boys in Spain: Crossroads of Education, Gender and Cultural Change),</a:t>
            </a:r>
            <a:r>
              <a:rPr lang="es-ES" sz="2000" dirty="0"/>
              <a:t> Madrid, Instituto de la Mujer/CIDE. </a:t>
            </a:r>
            <a:endParaRPr lang="en-GB" sz="2000" dirty="0"/>
          </a:p>
          <a:p>
            <a:r>
              <a:rPr lang="en-GB" sz="2000" dirty="0"/>
              <a:t>Baca </a:t>
            </a:r>
            <a:r>
              <a:rPr lang="en-GB" sz="2000" dirty="0" err="1"/>
              <a:t>Zinn</a:t>
            </a:r>
            <a:r>
              <a:rPr lang="en-GB" sz="2000" dirty="0"/>
              <a:t>, M. and Thornton Dill, B. (1996). Theorizing Difference from Multiracial. Feminisms. </a:t>
            </a:r>
            <a:r>
              <a:rPr lang="en-GB" sz="2000" i="1" dirty="0"/>
              <a:t>Feminist Studies</a:t>
            </a:r>
            <a:r>
              <a:rPr lang="en-GB" sz="2000" dirty="0"/>
              <a:t> 22 (2), pp. 321-33</a:t>
            </a:r>
            <a:r>
              <a:rPr lang="en-GB" sz="2000" dirty="0" smtClean="0"/>
              <a:t>.</a:t>
            </a:r>
          </a:p>
          <a:p>
            <a:r>
              <a:rPr lang="en-GB" sz="2000" dirty="0" smtClean="0"/>
              <a:t>Brine</a:t>
            </a:r>
            <a:r>
              <a:rPr lang="en-GB" sz="2000" dirty="0"/>
              <a:t>, J. and Waller, R. </a:t>
            </a:r>
            <a:r>
              <a:rPr lang="en-GB" sz="2000" dirty="0" smtClean="0"/>
              <a:t>(2004) ‘</a:t>
            </a:r>
            <a:r>
              <a:rPr lang="en-GB" sz="2000" dirty="0"/>
              <a:t>Working-class Women on an Access Course: Risk, Opportunity and (Re)constructing Identities.’ </a:t>
            </a:r>
            <a:r>
              <a:rPr lang="en-GB" sz="2000" dirty="0" err="1"/>
              <a:t>in.</a:t>
            </a:r>
            <a:r>
              <a:rPr lang="en-GB" sz="2000" i="1" dirty="0" err="1"/>
              <a:t>Gender</a:t>
            </a:r>
            <a:r>
              <a:rPr lang="en-GB" sz="2000" i="1" dirty="0"/>
              <a:t> and Education</a:t>
            </a:r>
            <a:r>
              <a:rPr lang="en-GB" sz="2000" dirty="0"/>
              <a:t>, Vol.16 No.1, pp. 97-</a:t>
            </a:r>
            <a:r>
              <a:rPr lang="en-GB" sz="2000" dirty="0" smtClean="0"/>
              <a:t>114.</a:t>
            </a:r>
          </a:p>
          <a:p>
            <a:r>
              <a:rPr lang="en-GB" sz="2000" dirty="0" smtClean="0"/>
              <a:t>Chen</a:t>
            </a:r>
            <a:r>
              <a:rPr lang="en-GB" sz="2000" dirty="0"/>
              <a:t>, N. (1992). Speaking Nearby: A Conversation with Trinh T. Minh–ha. </a:t>
            </a:r>
            <a:r>
              <a:rPr lang="en-GB" sz="2000" i="1" dirty="0"/>
              <a:t>Visual Anthropology Review </a:t>
            </a:r>
            <a:r>
              <a:rPr lang="en-GB" sz="2000" dirty="0"/>
              <a:t>8(1), pp. 82-91</a:t>
            </a:r>
            <a:r>
              <a:rPr lang="en-GB" sz="2000" dirty="0" smtClean="0"/>
              <a:t>.</a:t>
            </a:r>
          </a:p>
          <a:p>
            <a:r>
              <a:rPr lang="en-GB" sz="2000" dirty="0" smtClean="0"/>
              <a:t>Collins</a:t>
            </a:r>
            <a:r>
              <a:rPr lang="en-GB" sz="2000" dirty="0"/>
              <a:t>, P.H. (1990). </a:t>
            </a:r>
            <a:r>
              <a:rPr lang="en-GB" sz="2000" i="1" dirty="0"/>
              <a:t>Black Feminist Thought: Knowledge, Consciousness and the Politics of Empowerment</a:t>
            </a:r>
            <a:r>
              <a:rPr lang="en-GB" sz="2000" dirty="0"/>
              <a:t>. Boston, USA: </a:t>
            </a:r>
            <a:r>
              <a:rPr lang="en-GB" sz="2000" dirty="0" err="1"/>
              <a:t>Unwin</a:t>
            </a:r>
            <a:r>
              <a:rPr lang="en-GB" sz="2000" dirty="0"/>
              <a:t> Hyman</a:t>
            </a:r>
            <a:r>
              <a:rPr lang="en-GB" sz="2000" dirty="0" smtClean="0"/>
              <a:t>.</a:t>
            </a:r>
            <a:r>
              <a:rPr lang="en-GB" sz="2000" dirty="0"/>
              <a:t> </a:t>
            </a:r>
          </a:p>
          <a:p>
            <a:r>
              <a:rPr lang="en-GB" sz="2000" dirty="0"/>
              <a:t>Crenshaw, K. (2003). Traffic at the Crossroads: Multiple Oppressions. In </a:t>
            </a:r>
            <a:r>
              <a:rPr lang="en-GB" sz="2000" i="1" dirty="0"/>
              <a:t>Sister- hood is </a:t>
            </a:r>
            <a:r>
              <a:rPr lang="en-GB" sz="2000" i="1" dirty="0" smtClean="0"/>
              <a:t>Forever</a:t>
            </a:r>
            <a:r>
              <a:rPr lang="en-GB" sz="2000" i="1" dirty="0"/>
              <a:t>: The Women’s Anthology for a New Millennium</a:t>
            </a:r>
            <a:r>
              <a:rPr lang="en-GB" sz="2000" dirty="0"/>
              <a:t>, edited by R. Morgan, 43–57. </a:t>
            </a:r>
            <a:r>
              <a:rPr lang="en-GB" sz="2000" dirty="0" smtClean="0"/>
              <a:t>Washington</a:t>
            </a:r>
            <a:r>
              <a:rPr lang="en-GB" sz="2000" dirty="0"/>
              <a:t>, DC: Washington Square Press. </a:t>
            </a:r>
            <a:endParaRPr lang="en-US" sz="2000" dirty="0" smtClean="0"/>
          </a:p>
          <a:p>
            <a:r>
              <a:rPr lang="en-US" sz="2000" dirty="0" smtClean="0"/>
              <a:t>Department </a:t>
            </a:r>
            <a:r>
              <a:rPr lang="en-US" sz="2000" dirty="0"/>
              <a:t>for Business Innovation and Skills (</a:t>
            </a:r>
            <a:r>
              <a:rPr lang="en-US" sz="2000" dirty="0" smtClean="0"/>
              <a:t>2014). </a:t>
            </a:r>
            <a:r>
              <a:rPr lang="en-US" sz="2000" i="1" dirty="0"/>
              <a:t>Participation Rates in Higher Education 2006-2013</a:t>
            </a:r>
            <a:r>
              <a:rPr lang="en-US" sz="2000" dirty="0"/>
              <a:t>. London: Department for Business Innovation and Skills. </a:t>
            </a:r>
            <a:endParaRPr lang="en-US" sz="2000" dirty="0" smtClean="0"/>
          </a:p>
          <a:p>
            <a:r>
              <a:rPr lang="en-US" sz="2000" dirty="0"/>
              <a:t>HESA (2017). </a:t>
            </a:r>
            <a:r>
              <a:rPr lang="en-US" sz="2000" i="1" dirty="0"/>
              <a:t>Higher education student enrolments and qualifications obtained at higher education providers in the United Kingdom by </a:t>
            </a:r>
            <a:r>
              <a:rPr lang="en-US" sz="2000" i="1" dirty="0" err="1"/>
              <a:t>ethncity</a:t>
            </a:r>
            <a:r>
              <a:rPr lang="en-US" sz="2000" i="1" dirty="0"/>
              <a:t> 2015/16</a:t>
            </a:r>
            <a:r>
              <a:rPr lang="en-US" sz="2000" dirty="0"/>
              <a:t>. London: Higher Education Statistics Agency</a:t>
            </a:r>
            <a:r>
              <a:rPr lang="en-US" sz="2000" dirty="0" smtClean="0"/>
              <a:t>.</a:t>
            </a:r>
          </a:p>
          <a:p>
            <a:r>
              <a:rPr lang="en-GB" sz="2000" dirty="0" err="1" smtClean="0"/>
              <a:t>Kvale</a:t>
            </a:r>
            <a:r>
              <a:rPr lang="en-GB" sz="2000" dirty="0" smtClean="0"/>
              <a:t>, S. (1996) </a:t>
            </a:r>
            <a:r>
              <a:rPr lang="en-GB" sz="2000" i="1" dirty="0" smtClean="0"/>
              <a:t>An Introduction to Qualitative Research Interviewing.</a:t>
            </a:r>
            <a:r>
              <a:rPr lang="en-GB" sz="2000" dirty="0" smtClean="0"/>
              <a:t> London: Sage. </a:t>
            </a:r>
          </a:p>
          <a:p>
            <a:r>
              <a:rPr lang="en-GB" sz="2000" dirty="0" err="1" smtClean="0"/>
              <a:t>MacIntyre</a:t>
            </a:r>
            <a:r>
              <a:rPr lang="en-GB" sz="2000" dirty="0"/>
              <a:t>, A. (1981). </a:t>
            </a:r>
            <a:r>
              <a:rPr lang="en-GB" sz="2000" i="1" dirty="0"/>
              <a:t>After virtue: A study in moral theory.</a:t>
            </a:r>
            <a:r>
              <a:rPr lang="en-GB" sz="2000" dirty="0"/>
              <a:t> London, UK: Duckworth</a:t>
            </a:r>
            <a:r>
              <a:rPr lang="en-GB" sz="2000" dirty="0" smtClean="0"/>
              <a:t>.</a:t>
            </a:r>
            <a:endParaRPr lang="en-GB" sz="2000" dirty="0"/>
          </a:p>
          <a:p>
            <a:r>
              <a:rPr lang="en-GB" sz="2000" dirty="0" err="1"/>
              <a:t>Mohanty</a:t>
            </a:r>
            <a:r>
              <a:rPr lang="en-GB" sz="2000" dirty="0"/>
              <a:t>, C. (2003) </a:t>
            </a:r>
            <a:r>
              <a:rPr lang="en-GB" sz="2000" i="1" dirty="0"/>
              <a:t>Feminism without Borders: Decolonizing Theory, Practicing Solidarity. </a:t>
            </a:r>
            <a:r>
              <a:rPr lang="en-GB" sz="2000" dirty="0"/>
              <a:t>North Carolina, USA: Duke University Press</a:t>
            </a:r>
            <a:r>
              <a:rPr lang="en-GB" sz="2000" dirty="0" smtClean="0"/>
              <a:t>.</a:t>
            </a:r>
            <a:endParaRPr lang="en-US" sz="2000" dirty="0" smtClean="0"/>
          </a:p>
          <a:p>
            <a:r>
              <a:rPr lang="es-ES" sz="2000" dirty="0"/>
              <a:t>Padilla-Carmona, M.T., González Monteagudo, J. and Soria Vílchez, A. </a:t>
            </a:r>
            <a:r>
              <a:rPr lang="es-ES" sz="2000" dirty="0" smtClean="0"/>
              <a:t>(2016) ‘Los </a:t>
            </a:r>
            <a:r>
              <a:rPr lang="es-ES" sz="2000" dirty="0"/>
              <a:t>gitanos en la universidad española: Un estudio de caso de trayectorias de </a:t>
            </a:r>
            <a:r>
              <a:rPr lang="es-ES" sz="2000" dirty="0" smtClean="0"/>
              <a:t>éxito’ </a:t>
            </a:r>
            <a:r>
              <a:rPr lang="es-ES" sz="2000" dirty="0"/>
              <a:t>(Roma </a:t>
            </a:r>
            <a:r>
              <a:rPr lang="es-ES" sz="2000" dirty="0" err="1"/>
              <a:t>students</a:t>
            </a:r>
            <a:r>
              <a:rPr lang="es-ES" sz="2000" dirty="0"/>
              <a:t> in </a:t>
            </a:r>
            <a:r>
              <a:rPr lang="es-ES" sz="2000" dirty="0" err="1"/>
              <a:t>Higher</a:t>
            </a:r>
            <a:r>
              <a:rPr lang="es-ES" sz="2000" dirty="0"/>
              <a:t> </a:t>
            </a:r>
            <a:r>
              <a:rPr lang="es-ES" sz="2000" dirty="0" err="1"/>
              <a:t>Education</a:t>
            </a:r>
            <a:r>
              <a:rPr lang="es-ES" sz="2000" dirty="0"/>
              <a:t>: A </a:t>
            </a:r>
            <a:r>
              <a:rPr lang="es-ES" sz="2000" dirty="0" err="1"/>
              <a:t>qualitativeresearchonsuccessfultrajectories</a:t>
            </a:r>
            <a:r>
              <a:rPr lang="es-ES" sz="2000" dirty="0"/>
              <a:t>) in  </a:t>
            </a:r>
            <a:r>
              <a:rPr lang="en-US" sz="2000" i="1" dirty="0" err="1" smtClean="0"/>
              <a:t>Revista</a:t>
            </a:r>
            <a:r>
              <a:rPr lang="en-US" sz="2000" i="1" dirty="0" smtClean="0"/>
              <a:t> </a:t>
            </a:r>
            <a:r>
              <a:rPr lang="en-US" sz="2000" i="1" dirty="0"/>
              <a:t>de </a:t>
            </a:r>
            <a:r>
              <a:rPr lang="en-US" sz="2000" i="1" dirty="0" err="1" smtClean="0"/>
              <a:t>Educación</a:t>
            </a:r>
            <a:r>
              <a:rPr lang="en-US" sz="2000" i="1" dirty="0" smtClean="0"/>
              <a:t>. </a:t>
            </a:r>
            <a:r>
              <a:rPr lang="es-ES" sz="2000" dirty="0"/>
              <a:t>(</a:t>
            </a:r>
            <a:r>
              <a:rPr lang="es-ES" sz="2000" dirty="0" err="1"/>
              <a:t>Under</a:t>
            </a:r>
            <a:r>
              <a:rPr lang="es-ES" sz="2000" dirty="0"/>
              <a:t> </a:t>
            </a:r>
            <a:r>
              <a:rPr lang="es-ES" sz="2000" dirty="0" err="1"/>
              <a:t>review</a:t>
            </a:r>
            <a:r>
              <a:rPr lang="es-ES" sz="2000" dirty="0"/>
              <a:t>) </a:t>
            </a:r>
            <a:endParaRPr lang="en-GB" sz="2000" dirty="0" smtClean="0"/>
          </a:p>
          <a:p>
            <a:r>
              <a:rPr lang="en-GB" sz="2000" dirty="0" err="1" smtClean="0"/>
              <a:t>Pantea</a:t>
            </a:r>
            <a:r>
              <a:rPr lang="en-GB" sz="2000" dirty="0"/>
              <a:t>, M.C. (2012) From ‘Making a Living’ to ‘Getting Ahead’: Roma Women's </a:t>
            </a:r>
            <a:r>
              <a:rPr lang="en-GB" sz="2000" dirty="0" smtClean="0"/>
              <a:t>Experiences </a:t>
            </a:r>
            <a:r>
              <a:rPr lang="en-GB" sz="2000" dirty="0"/>
              <a:t>of Migration, </a:t>
            </a:r>
            <a:r>
              <a:rPr lang="en-GB" sz="2000" i="1" dirty="0"/>
              <a:t>Journal of Ethnic and Migration Studies</a:t>
            </a:r>
            <a:r>
              <a:rPr lang="en-GB" sz="2000" dirty="0"/>
              <a:t>, 38(8)</a:t>
            </a:r>
            <a:r>
              <a:rPr lang="en-GB" sz="2000" dirty="0" smtClean="0"/>
              <a:t>, 1251</a:t>
            </a:r>
            <a:r>
              <a:rPr lang="en-GB" sz="2000" dirty="0"/>
              <a:t>-1268</a:t>
            </a:r>
            <a:r>
              <a:rPr lang="en-GB" sz="2000" dirty="0" smtClean="0"/>
              <a:t>.</a:t>
            </a:r>
          </a:p>
          <a:p>
            <a:r>
              <a:rPr lang="en-GB" sz="2000" dirty="0" smtClean="0"/>
              <a:t>United </a:t>
            </a:r>
            <a:r>
              <a:rPr lang="en-GB" sz="2000" dirty="0"/>
              <a:t>Nations Development Programme, World Bank and European </a:t>
            </a:r>
            <a:r>
              <a:rPr lang="en-GB" sz="2000" dirty="0" err="1"/>
              <a:t>Commission.</a:t>
            </a:r>
            <a:r>
              <a:rPr lang="en-GB" sz="2000" i="1" dirty="0" err="1"/>
              <a:t>The</a:t>
            </a:r>
            <a:r>
              <a:rPr lang="en-GB" sz="2000" i="1" dirty="0"/>
              <a:t> Situation of Roma in 11 EU Member States</a:t>
            </a:r>
            <a:r>
              <a:rPr lang="en-GB" sz="2000" dirty="0"/>
              <a:t>. </a:t>
            </a:r>
            <a:r>
              <a:rPr lang="en-GB" sz="2000" u="sng" dirty="0">
                <a:hlinkClick r:id="rId2"/>
              </a:rPr>
              <a:t>http://issuu.com/undp_in_europe_cis/docs/_roma_at_a_glance_web/1 - download</a:t>
            </a:r>
            <a:r>
              <a:rPr lang="en-GB" sz="2000" u="sng" dirty="0"/>
              <a:t>. </a:t>
            </a:r>
            <a:r>
              <a:rPr lang="en-GB" sz="2000" dirty="0"/>
              <a:t>2011a, Accessed 03 April 2015. </a:t>
            </a:r>
          </a:p>
          <a:p>
            <a:endParaRPr lang="en-GB" dirty="0"/>
          </a:p>
        </p:txBody>
      </p:sp>
      <p:sp>
        <p:nvSpPr>
          <p:cNvPr id="3" name="Subtitle 2"/>
          <p:cNvSpPr>
            <a:spLocks noGrp="1"/>
          </p:cNvSpPr>
          <p:nvPr>
            <p:ph type="subTitle" idx="1"/>
          </p:nvPr>
        </p:nvSpPr>
        <p:spPr/>
        <p:txBody>
          <a:bodyPr/>
          <a:lstStyle/>
          <a:p>
            <a:r>
              <a:rPr lang="en-GB" dirty="0" smtClean="0"/>
              <a:t>References</a:t>
            </a:r>
            <a:endParaRPr lang="en-GB" dirty="0"/>
          </a:p>
        </p:txBody>
      </p:sp>
    </p:spTree>
    <p:extLst>
      <p:ext uri="{BB962C8B-B14F-4D97-AF65-F5344CB8AC3E}">
        <p14:creationId xmlns:p14="http://schemas.microsoft.com/office/powerpoint/2010/main" val="1787486627"/>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UoS Title 1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22D82D01-EC9C-4EAD-8B3D-025619A61275}"/>
    </a:ext>
  </a:extLst>
</a:theme>
</file>

<file path=ppt/theme/theme3.xml><?xml version="1.0" encoding="utf-8"?>
<a:theme xmlns:a="http://schemas.openxmlformats.org/drawingml/2006/main" name="UoS Title 2">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06F2081F-71D5-4313-BFE0-71CAC04C70C2}"/>
    </a:ext>
  </a:extLst>
</a:theme>
</file>

<file path=ppt/theme/theme4.xml><?xml version="1.0" encoding="utf-8"?>
<a:theme xmlns:a="http://schemas.openxmlformats.org/drawingml/2006/main" name="UoS Title 2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1E6E0983-90E4-485F-88AC-91532DD3FE8B}"/>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6.xml><?xml version="1.0" encoding="utf-8"?>
<a:theme xmlns:a="http://schemas.openxmlformats.org/drawingml/2006/main" name="Turquois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2171F1C2-6428-4C44-9532-700C2E24A372}"/>
    </a:ext>
  </a:extLst>
</a:theme>
</file>

<file path=ppt/theme/theme7.xml><?xml version="1.0" encoding="utf-8"?>
<a:theme xmlns:a="http://schemas.openxmlformats.org/drawingml/2006/main" name="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C0C09B7-BD1F-4F25-8C9C-C89A2C93230F}"/>
    </a:ext>
  </a:extLst>
</a:theme>
</file>

<file path=ppt/theme/theme8.xml><?xml version="1.0" encoding="utf-8"?>
<a:theme xmlns:a="http://schemas.openxmlformats.org/drawingml/2006/main" name="Blu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E651764-881C-46F0-BAE6-D1AD39131839}"/>
    </a:ext>
  </a:extLst>
</a:theme>
</file>

<file path=ppt/theme/theme9.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E9B942CE-CE2B-4D60-BFEC-8A8500C9109D}"/>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Template>
  <TotalTime>555</TotalTime>
  <Words>1704</Words>
  <Application>Microsoft Office PowerPoint</Application>
  <PresentationFormat>On-screen Show (4:3)</PresentationFormat>
  <Paragraphs>87</Paragraphs>
  <Slides>13</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13</vt:i4>
      </vt:variant>
    </vt:vector>
  </HeadingPairs>
  <TitlesOfParts>
    <vt:vector size="25" baseType="lpstr">
      <vt:lpstr>Arial</vt:lpstr>
      <vt:lpstr>Calibri</vt:lpstr>
      <vt:lpstr>Georgia</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Roma students’ experiences in European Higher Education: Exploring gender, identity and marginalisation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students’ experiences in European Higher Education: Exploring gender, identity and marginalisation</dc:title>
  <dc:creator>Emily Danvers</dc:creator>
  <cp:lastModifiedBy>Heather Stanley</cp:lastModifiedBy>
  <cp:revision>41</cp:revision>
  <dcterms:created xsi:type="dcterms:W3CDTF">2016-11-28T14:25:33Z</dcterms:created>
  <dcterms:modified xsi:type="dcterms:W3CDTF">2017-03-03T08:07:25Z</dcterms:modified>
</cp:coreProperties>
</file>