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20" r:id="rId2"/>
    <p:sldMasterId id="2147483705" r:id="rId3"/>
    <p:sldMasterId id="2147483746" r:id="rId4"/>
    <p:sldMasterId id="2147483789" r:id="rId5"/>
    <p:sldMasterId id="2147483974" r:id="rId6"/>
    <p:sldMasterId id="2147483995" r:id="rId7"/>
    <p:sldMasterId id="2147484016" r:id="rId8"/>
    <p:sldMasterId id="2147484037" r:id="rId9"/>
  </p:sldMasterIdLst>
  <p:notesMasterIdLst>
    <p:notesMasterId r:id="rId28"/>
  </p:notesMasterIdLst>
  <p:handoutMasterIdLst>
    <p:handoutMasterId r:id="rId29"/>
  </p:handoutMasterIdLst>
  <p:sldIdLst>
    <p:sldId id="256" r:id="rId10"/>
    <p:sldId id="257" r:id="rId11"/>
    <p:sldId id="260" r:id="rId12"/>
    <p:sldId id="258" r:id="rId13"/>
    <p:sldId id="261" r:id="rId14"/>
    <p:sldId id="263" r:id="rId15"/>
    <p:sldId id="276" r:id="rId16"/>
    <p:sldId id="275" r:id="rId17"/>
    <p:sldId id="271" r:id="rId18"/>
    <p:sldId id="262" r:id="rId19"/>
    <p:sldId id="268" r:id="rId20"/>
    <p:sldId id="264" r:id="rId21"/>
    <p:sldId id="272" r:id="rId22"/>
    <p:sldId id="265" r:id="rId23"/>
    <p:sldId id="277" r:id="rId24"/>
    <p:sldId id="273" r:id="rId25"/>
    <p:sldId id="267" r:id="rId26"/>
    <p:sldId id="26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showGuides="1">
      <p:cViewPr varScale="1">
        <p:scale>
          <a:sx n="74" d="100"/>
          <a:sy n="74" d="100"/>
        </p:scale>
        <p:origin x="1164"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06/09/2017</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06/09/2017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Tree>
    <p:extLst>
      <p:ext uri="{BB962C8B-B14F-4D97-AF65-F5344CB8AC3E}">
        <p14:creationId xmlns:p14="http://schemas.microsoft.com/office/powerpoint/2010/main" val="6893246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2138809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390569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827463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6054043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59057" cy="6679101"/>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096334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gr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12385447">
            <a:off x="4935738" y="4442902"/>
            <a:ext cx="622961" cy="940549"/>
          </a:xfrm>
          <a:prstGeom prst="rect">
            <a:avLst/>
          </a:prstGeom>
        </p:spPr>
      </p:pic>
      <p:sp>
        <p:nvSpPr>
          <p:cNvPr id="16" name="Subtitle 2"/>
          <p:cNvSpPr txBox="1">
            <a:spLocks/>
          </p:cNvSpPr>
          <p:nvPr userDrawn="1"/>
        </p:nvSpPr>
        <p:spPr>
          <a:xfrm>
            <a:off x="5813435" y="4467732"/>
            <a:ext cx="1580796" cy="1005200"/>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38059388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23" name="Group 22"/>
          <p:cNvGrpSpPr/>
          <p:nvPr userDrawn="1"/>
        </p:nvGrpSpPr>
        <p:grpSpPr>
          <a:xfrm>
            <a:off x="-7145" y="-84667"/>
            <a:ext cx="9265445" cy="7027334"/>
            <a:chOff x="-9526" y="-84667"/>
            <a:chExt cx="12353925" cy="702733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73622" y="3287224"/>
              <a:ext cx="6870621" cy="270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179147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oS aerial">
    <p:spTree>
      <p:nvGrpSpPr>
        <p:cNvPr id="1" name=""/>
        <p:cNvGrpSpPr/>
        <p:nvPr/>
      </p:nvGrpSpPr>
      <p:grpSpPr>
        <a:xfrm>
          <a:off x="0" y="0"/>
          <a:ext cx="0" cy="0"/>
          <a:chOff x="0" y="0"/>
          <a:chExt cx="0" cy="0"/>
        </a:xfrm>
      </p:grpSpPr>
      <p:pic>
        <p:nvPicPr>
          <p:cNvPr id="35" name="Picture 3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28" name="Group 27"/>
          <p:cNvGrpSpPr/>
          <p:nvPr userDrawn="1"/>
        </p:nvGrpSpPr>
        <p:grpSpPr>
          <a:xfrm>
            <a:off x="-7145" y="-84666"/>
            <a:ext cx="9255919" cy="7027333"/>
            <a:chOff x="-9526" y="-84666"/>
            <a:chExt cx="12341224" cy="7027333"/>
          </a:xfrm>
        </p:grpSpPr>
        <p:sp>
          <p:nvSpPr>
            <p:cNvPr id="29" name="Rectangle 28"/>
            <p:cNvSpPr/>
            <p:nvPr/>
          </p:nvSpPr>
          <p:spPr>
            <a:xfrm>
              <a:off x="-9526" y="-84666"/>
              <a:ext cx="12192000" cy="1735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0" name="Rectangle 29"/>
            <p:cNvSpPr/>
            <p:nvPr/>
          </p:nvSpPr>
          <p:spPr>
            <a:xfrm>
              <a:off x="9525" y="6769077"/>
              <a:ext cx="12192000" cy="1735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1" name="Rectangle 3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32" name="Rectangle 31"/>
            <p:cNvSpPr/>
            <p:nvPr/>
          </p:nvSpPr>
          <p:spPr>
            <a:xfrm rot="5400000">
              <a:off x="8767271" y="3293574"/>
              <a:ext cx="6870621" cy="2582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4" name="Picture 3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6"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7"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032777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23" name="Group 22"/>
          <p:cNvGrpSpPr/>
          <p:nvPr userDrawn="1"/>
        </p:nvGrpSpPr>
        <p:grpSpPr>
          <a:xfrm>
            <a:off x="-7145" y="-84667"/>
            <a:ext cx="9246395" cy="6943744"/>
            <a:chOff x="-9526" y="-84667"/>
            <a:chExt cx="12328525" cy="6943744"/>
          </a:xfrm>
        </p:grpSpPr>
        <p:sp>
          <p:nvSpPr>
            <p:cNvPr id="24" name="Rectangle 23"/>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a:off x="9525"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8760922" y="3299924"/>
              <a:ext cx="6870621" cy="2455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1"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2"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96507442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60428119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7228066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oS staircase">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24" name="Group 23"/>
          <p:cNvGrpSpPr/>
          <p:nvPr userDrawn="1"/>
        </p:nvGrpSpPr>
        <p:grpSpPr>
          <a:xfrm>
            <a:off x="-7145" y="-84667"/>
            <a:ext cx="9236869" cy="7032702"/>
            <a:chOff x="-9526" y="-84667"/>
            <a:chExt cx="12315824" cy="7032702"/>
          </a:xfrm>
        </p:grpSpPr>
        <p:sp>
          <p:nvSpPr>
            <p:cNvPr id="25" name="Rectangle 24"/>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7" name="Rectangle 26"/>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8" name="Rectangle 27"/>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30" name="Picture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2"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3"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7294541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78456"/>
            <a:ext cx="8966198" cy="6690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Tree>
    <p:extLst>
      <p:ext uri="{BB962C8B-B14F-4D97-AF65-F5344CB8AC3E}">
        <p14:creationId xmlns:p14="http://schemas.microsoft.com/office/powerpoint/2010/main" val="419592466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40513540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78322311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14585873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78457"/>
            <a:ext cx="8966198" cy="6690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11"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2"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0605745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oS customise">
    <p:spTree>
      <p:nvGrpSpPr>
        <p:cNvPr id="1" name=""/>
        <p:cNvGrpSpPr/>
        <p:nvPr/>
      </p:nvGrpSpPr>
      <p:grpSpPr>
        <a:xfrm>
          <a:off x="0" y="0"/>
          <a:ext cx="0" cy="0"/>
          <a:chOff x="0" y="0"/>
          <a:chExt cx="0" cy="0"/>
        </a:xfrm>
      </p:grpSpPr>
      <p:sp>
        <p:nvSpPr>
          <p:cNvPr id="15" name="Picture Placeholder 12"/>
          <p:cNvSpPr>
            <a:spLocks noGrp="1"/>
          </p:cNvSpPr>
          <p:nvPr>
            <p:ph type="pic" sz="quarter" idx="11" hasCustomPrompt="1"/>
          </p:nvPr>
        </p:nvSpPr>
        <p:spPr>
          <a:xfrm>
            <a:off x="88899" y="88900"/>
            <a:ext cx="8994377" cy="6704422"/>
          </a:xfrm>
          <a:prstGeom prst="rect">
            <a:avLst/>
          </a:prstGeom>
          <a:solidFill>
            <a:schemeClr val="bg1">
              <a:lumMod val="85000"/>
            </a:schemeClr>
          </a:solidFill>
        </p:spPr>
        <p:txBody>
          <a:bodyPr tIns="2088000"/>
          <a:lstStyle>
            <a:lvl1pPr marL="0" indent="0" algn="ctr">
              <a:buNone/>
              <a:defRPr baseline="0">
                <a:solidFill>
                  <a:schemeClr val="bg1">
                    <a:lumMod val="65000"/>
                  </a:schemeClr>
                </a:solidFill>
              </a:defRPr>
            </a:lvl1pPr>
          </a:lstStyle>
          <a:p>
            <a:r>
              <a:rPr lang="en-GB" dirty="0" smtClean="0"/>
              <a:t>Drag your image here</a:t>
            </a:r>
            <a:endParaRPr lang="en-GB" dirty="0"/>
          </a:p>
        </p:txBody>
      </p:sp>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grpSp>
        <p:nvGrpSpPr>
          <p:cNvPr id="21" name="Group 20"/>
          <p:cNvGrpSpPr/>
          <p:nvPr userDrawn="1"/>
        </p:nvGrpSpPr>
        <p:grpSpPr>
          <a:xfrm>
            <a:off x="-7145" y="-84667"/>
            <a:ext cx="9236869" cy="7032702"/>
            <a:chOff x="-9526" y="-84667"/>
            <a:chExt cx="12315824" cy="7032702"/>
          </a:xfrm>
        </p:grpSpPr>
        <p:sp>
          <p:nvSpPr>
            <p:cNvPr id="22" name="Rectangle 21"/>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sp>
        <p:nvSpPr>
          <p:cNvPr id="28" name="Picture Placeholder 4"/>
          <p:cNvSpPr>
            <a:spLocks noGrp="1"/>
          </p:cNvSpPr>
          <p:nvPr>
            <p:ph type="pic" sz="quarter" idx="12" hasCustomPrompt="1"/>
          </p:nvPr>
        </p:nvSpPr>
        <p:spPr>
          <a:xfrm>
            <a:off x="4045276" y="445155"/>
            <a:ext cx="1072824" cy="933418"/>
          </a:xfrm>
          <a:prstGeom prst="rect">
            <a:avLst/>
          </a:prstGeom>
        </p:spPr>
        <p:txBody>
          <a:bodyPr/>
          <a:lstStyle>
            <a:lvl1pPr marL="0" indent="0" algn="ctr">
              <a:buNone/>
              <a:defRPr sz="1050" b="0">
                <a:solidFill>
                  <a:schemeClr val="bg1"/>
                </a:solidFill>
              </a:defRPr>
            </a:lvl1pPr>
          </a:lstStyle>
          <a:p>
            <a:r>
              <a:rPr lang="en-GB" dirty="0" smtClean="0"/>
              <a:t>Logo</a:t>
            </a:r>
            <a:endParaRPr lang="en-GB" dirty="0"/>
          </a:p>
        </p:txBody>
      </p:sp>
      <p:sp>
        <p:nvSpPr>
          <p:cNvPr id="29"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0"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04819176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2"/>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sp>
          <p:nvSpPr>
            <p:cNvPr id="2" name="Rectangle 1"/>
            <p:cNvSpPr/>
            <p:nvPr userDrawn="1"/>
          </p:nvSpPr>
          <p:spPr>
            <a:xfrm>
              <a:off x="0" y="0"/>
              <a:ext cx="914400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7" y="445154"/>
              <a:ext cx="1072823" cy="942921"/>
            </a:xfrm>
            <a:prstGeom prst="rect">
              <a:avLst/>
            </a:prstGeom>
          </p:spPr>
        </p:pic>
      </p:gr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9214553" flipV="1">
            <a:off x="4723002" y="1477556"/>
            <a:ext cx="622961" cy="940549"/>
          </a:xfrm>
          <a:prstGeom prst="rect">
            <a:avLst/>
          </a:prstGeom>
        </p:spPr>
      </p:pic>
      <p:sp>
        <p:nvSpPr>
          <p:cNvPr id="8" name="Subtitle 2"/>
          <p:cNvSpPr txBox="1">
            <a:spLocks/>
          </p:cNvSpPr>
          <p:nvPr userDrawn="1"/>
        </p:nvSpPr>
        <p:spPr>
          <a:xfrm>
            <a:off x="5600699" y="2095052"/>
            <a:ext cx="1580796" cy="412534"/>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1100" kern="1200" spc="110" baseline="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sz="800" spc="0" dirty="0" smtClean="0">
                <a:solidFill>
                  <a:schemeClr val="tx1"/>
                </a:solidFill>
              </a:rPr>
              <a:t>Copy and paste</a:t>
            </a:r>
            <a:r>
              <a:rPr lang="en-GB" sz="800" spc="0" baseline="0" dirty="0" smtClean="0">
                <a:solidFill>
                  <a:schemeClr val="tx1"/>
                </a:solidFill>
              </a:rPr>
              <a:t> this logo onto your customised title slide</a:t>
            </a:r>
            <a:endParaRPr lang="en-GB" sz="800" spc="0" dirty="0">
              <a:solidFill>
                <a:schemeClr val="tx1"/>
              </a:solidFill>
            </a:endParaRPr>
          </a:p>
        </p:txBody>
      </p:sp>
    </p:spTree>
    <p:extLst>
      <p:ext uri="{BB962C8B-B14F-4D97-AF65-F5344CB8AC3E}">
        <p14:creationId xmlns:p14="http://schemas.microsoft.com/office/powerpoint/2010/main" val="203884376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S aerial">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21875" r="2890"/>
          <a:stretch/>
        </p:blipFill>
        <p:spPr>
          <a:xfrm>
            <a:off x="19050" y="0"/>
            <a:ext cx="91725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0060313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oS library">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2">
            <a:extLst>
              <a:ext uri="{28A0092B-C50C-407E-A947-70E740481C1C}">
                <a14:useLocalDpi xmlns:a14="http://schemas.microsoft.com/office/drawing/2010/main" val="0"/>
              </a:ext>
            </a:extLst>
          </a:blip>
          <a:srcRect l="13672" r="11718"/>
          <a:stretch/>
        </p:blipFill>
        <p:spPr>
          <a:xfrm>
            <a:off x="-1" y="0"/>
            <a:ext cx="9096375" cy="6858000"/>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6"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7"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312426663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oS library">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9" r="9954"/>
          <a:stretch/>
        </p:blipFill>
        <p:spPr>
          <a:xfrm>
            <a:off x="28575" y="-10819"/>
            <a:ext cx="9210676" cy="6822781"/>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9822441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UoS library">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a:extLst>
              <a:ext uri="{28A0092B-C50C-407E-A947-70E740481C1C}">
                <a14:useLocalDpi xmlns:a14="http://schemas.microsoft.com/office/drawing/2010/main" val="0"/>
              </a:ext>
            </a:extLst>
          </a:blip>
          <a:srcRect l="15378" r="8995"/>
          <a:stretch/>
        </p:blipFill>
        <p:spPr>
          <a:xfrm>
            <a:off x="19050" y="38180"/>
            <a:ext cx="9124950" cy="6787008"/>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30"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48141165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oS beach">
    <p:spTree>
      <p:nvGrpSpPr>
        <p:cNvPr id="1" name=""/>
        <p:cNvGrpSpPr/>
        <p:nvPr/>
      </p:nvGrpSpPr>
      <p:grpSpPr>
        <a:xfrm>
          <a:off x="0" y="0"/>
          <a:ext cx="0" cy="0"/>
          <a:chOff x="0" y="0"/>
          <a:chExt cx="0" cy="0"/>
        </a:xfrm>
      </p:grpSpPr>
      <p:pic>
        <p:nvPicPr>
          <p:cNvPr id="26" name="Picture 2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19" name="Group 18"/>
          <p:cNvGrpSpPr/>
          <p:nvPr userDrawn="1"/>
        </p:nvGrpSpPr>
        <p:grpSpPr>
          <a:xfrm>
            <a:off x="-7145" y="-84667"/>
            <a:ext cx="9236869" cy="7032702"/>
            <a:chOff x="-9526" y="-84667"/>
            <a:chExt cx="12315824" cy="7032702"/>
          </a:xfrm>
        </p:grpSpPr>
        <p:sp>
          <p:nvSpPr>
            <p:cNvPr id="20" name="Rectangle 19"/>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3" name="Rectangle 22"/>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7"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8"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52501144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UoS librar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2555" t="7210" r="17517" b="-57"/>
          <a:stretch/>
        </p:blipFill>
        <p:spPr>
          <a:xfrm>
            <a:off x="19049" y="71436"/>
            <a:ext cx="9124951" cy="6815139"/>
          </a:xfrm>
          <a:prstGeom prst="rect">
            <a:avLst/>
          </a:prstGeom>
        </p:spPr>
      </p:pic>
      <p:grpSp>
        <p:nvGrpSpPr>
          <p:cNvPr id="18" name="Group 17"/>
          <p:cNvGrpSpPr/>
          <p:nvPr userDrawn="1"/>
        </p:nvGrpSpPr>
        <p:grpSpPr>
          <a:xfrm>
            <a:off x="-7145" y="-84667"/>
            <a:ext cx="9236869" cy="7032702"/>
            <a:chOff x="-9526" y="-84667"/>
            <a:chExt cx="12315824" cy="7032702"/>
          </a:xfrm>
        </p:grpSpPr>
        <p:sp>
          <p:nvSpPr>
            <p:cNvPr id="19" name="Rectangle 18"/>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0" name="Rectangle 19"/>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1" name="Rectangle 20"/>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2" name="Rectangle 21"/>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445155"/>
            <a:ext cx="1072823" cy="942921"/>
          </a:xfrm>
          <a:prstGeom prst="rect">
            <a:avLst/>
          </a:prstGeom>
        </p:spPr>
      </p:pic>
      <p:sp>
        <p:nvSpPr>
          <p:cNvPr id="25" name="Subtitle 2"/>
          <p:cNvSpPr>
            <a:spLocks noGrp="1"/>
          </p:cNvSpPr>
          <p:nvPr>
            <p:ph type="subTitle" idx="1" hasCustomPrompt="1"/>
          </p:nvPr>
        </p:nvSpPr>
        <p:spPr>
          <a:xfrm>
            <a:off x="1143000" y="2705266"/>
            <a:ext cx="6858000" cy="315118"/>
          </a:xfrm>
          <a:prstGeom prst="rect">
            <a:avLst/>
          </a:prstGeom>
        </p:spPr>
        <p:txBody>
          <a:bodyPr anchor="b"/>
          <a:lstStyle>
            <a:lvl1pPr marL="0" indent="0" algn="ctr">
              <a:buNone/>
              <a:defRPr sz="105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2999" y="3071046"/>
            <a:ext cx="6858001" cy="2380842"/>
          </a:xfrm>
          <a:prstGeom prst="rect">
            <a:avLst/>
          </a:prstGeom>
        </p:spPr>
        <p:txBody>
          <a:bodyPr anchor="t">
            <a:normAutofit/>
          </a:bodyPr>
          <a:lstStyle>
            <a:lvl1pPr algn="ctr">
              <a:defRPr sz="600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6706588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1937440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4588558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90182606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90737921"/>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userDrawn="1">
          <p15:clr>
            <a:srgbClr val="FBAE40"/>
          </p15:clr>
        </p15:guide>
        <p15:guide id="2" pos="2914" userDrawn="1">
          <p15:clr>
            <a:srgbClr val="FBAE40"/>
          </p15:clr>
        </p15:guide>
        <p15:guide id="3" pos="543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02369946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2388459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a:buNone/>
              <a:defRPr sz="5000" spc="8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8058147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642765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5834126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721883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0886989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81923795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83881631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04502051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9070672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57" userDrawn="1">
          <p15:clr>
            <a:srgbClr val="FBAE40"/>
          </p15:clr>
        </p15:guide>
        <p15:guide id="3" pos="290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564227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24264590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49206991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93074872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157065350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440891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0006991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15711154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278101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0132611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6995742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95772208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59471571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13310041"/>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63207822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3933749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2814315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443142241"/>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443546244"/>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4667" y="1435101"/>
            <a:ext cx="4446869"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9188614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17288616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4550205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986712115"/>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64103878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2740326532"/>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512770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569982577"/>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730655557"/>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41403763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34146102"/>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84445214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705607146"/>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66598787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165167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38253240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40183117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3282776368"/>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05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949979005"/>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148158754"/>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91045256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561815252"/>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727771531"/>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839305729"/>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6644639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04600247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40407373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255342944"/>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38180042"/>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0956054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545729560"/>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792579090"/>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28376488"/>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65328958"/>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159503845"/>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grpSp>
        <p:nvGrpSpPr>
          <p:cNvPr id="12" name="Group 11"/>
          <p:cNvGrpSpPr/>
          <p:nvPr userDrawn="1"/>
        </p:nvGrpSpPr>
        <p:grpSpPr>
          <a:xfrm>
            <a:off x="-7144" y="-12621"/>
            <a:ext cx="9158288" cy="6871698"/>
            <a:chOff x="-9525" y="-12621"/>
            <a:chExt cx="12211050" cy="6871698"/>
          </a:xfrm>
        </p:grpSpPr>
        <p:sp>
          <p:nvSpPr>
            <p:cNvPr id="8" name="Rectangle 7"/>
            <p:cNvSpPr/>
            <p:nvPr/>
          </p:nvSpPr>
          <p:spPr>
            <a:xfrm>
              <a:off x="0" y="-11544"/>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9" name="Rectangle 8"/>
            <p:cNvSpPr/>
            <p:nvPr/>
          </p:nvSpPr>
          <p:spPr>
            <a:xfrm>
              <a:off x="0" y="6769077"/>
              <a:ext cx="12192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Rectangle 9"/>
            <p:cNvSpPr/>
            <p:nvPr/>
          </p:nvSpPr>
          <p:spPr>
            <a:xfrm rot="5400000">
              <a:off x="-3399053" y="3377984"/>
              <a:ext cx="6869544" cy="9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p:cNvSpPr/>
            <p:nvPr/>
          </p:nvSpPr>
          <p:spPr>
            <a:xfrm rot="5400000">
              <a:off x="8720970" y="3377445"/>
              <a:ext cx="6870621" cy="90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77053368"/>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35467329"/>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217245436"/>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2161286878"/>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1172241968"/>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3538224293"/>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321100852"/>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4012858626"/>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4274068855"/>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195484430"/>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3987844000"/>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9" name="Rectangle 2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6"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25377134"/>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70512596"/>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4621155"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9" name="Picture Placeholder 3"/>
          <p:cNvSpPr>
            <a:spLocks noGrp="1"/>
          </p:cNvSpPr>
          <p:nvPr>
            <p:ph type="pic" sz="quarter" idx="17"/>
          </p:nvPr>
        </p:nvSpPr>
        <p:spPr>
          <a:xfrm>
            <a:off x="498336" y="1771651"/>
            <a:ext cx="4022102"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2076894570"/>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5" name="Rectangle 24"/>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5" name="Content Placeholder 4"/>
          <p:cNvSpPr>
            <a:spLocks noGrp="1"/>
          </p:cNvSpPr>
          <p:nvPr>
            <p:ph sz="quarter" idx="17" hasCustomPrompt="1"/>
          </p:nvPr>
        </p:nvSpPr>
        <p:spPr>
          <a:xfrm>
            <a:off x="4625579" y="1770824"/>
            <a:ext cx="3996928"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smtClean="0"/>
              <a:t>Click to insert content</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87917788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3475">
          <p15:clr>
            <a:srgbClr val="FBAE40"/>
          </p15:clr>
        </p15:guide>
        <p15:guide id="2" pos="2914">
          <p15:clr>
            <a:srgbClr val="FBAE40"/>
          </p15:clr>
        </p15:guide>
        <p15:guide id="3" pos="5432">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21" name="Rectangle 20"/>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9"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629899759"/>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 Textbox">
    <p:spTree>
      <p:nvGrpSpPr>
        <p:cNvPr id="1" name=""/>
        <p:cNvGrpSpPr/>
        <p:nvPr/>
      </p:nvGrpSpPr>
      <p:grpSpPr>
        <a:xfrm>
          <a:off x="0" y="0"/>
          <a:ext cx="0" cy="0"/>
          <a:chOff x="0" y="0"/>
          <a:chExt cx="0" cy="0"/>
        </a:xfrm>
      </p:grpSpPr>
      <p:sp>
        <p:nvSpPr>
          <p:cNvPr id="24" name="Rectangle 23"/>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50074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1" name="Text Placeholder 4"/>
          <p:cNvSpPr>
            <a:spLocks noGrp="1"/>
          </p:cNvSpPr>
          <p:nvPr>
            <p:ph type="body" sz="quarter" idx="18"/>
          </p:nvPr>
        </p:nvSpPr>
        <p:spPr>
          <a:xfrm>
            <a:off x="4621153" y="1771650"/>
            <a:ext cx="4022102" cy="3729684"/>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2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864052185"/>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562900048"/>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box wide">
    <p:spTree>
      <p:nvGrpSpPr>
        <p:cNvPr id="1" name=""/>
        <p:cNvGrpSpPr/>
        <p:nvPr/>
      </p:nvGrpSpPr>
      <p:grpSpPr>
        <a:xfrm>
          <a:off x="0" y="0"/>
          <a:ext cx="0" cy="0"/>
          <a:chOff x="0" y="0"/>
          <a:chExt cx="0" cy="0"/>
        </a:xfrm>
      </p:grpSpPr>
      <p:sp>
        <p:nvSpPr>
          <p:cNvPr id="20" name="Rectangle 19"/>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500743" y="1771650"/>
            <a:ext cx="8142514" cy="3740151"/>
          </a:xfrm>
          <a:prstGeom prst="rect">
            <a:avLst/>
          </a:prstGeom>
        </p:spPr>
        <p:txBody>
          <a:bodyPr wrap="square" numCol="1"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smtClean="0">
              <a:effectLst/>
              <a:latin typeface="Arial" panose="020B0604020202020204" pitchFamily="34" charset="0"/>
            </a:endParaRPr>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4256610081"/>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1212131906"/>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3046" y="5800676"/>
            <a:ext cx="797904" cy="701291"/>
          </a:xfrm>
          <a:prstGeom prst="rect">
            <a:avLst/>
          </a:prstGeom>
        </p:spPr>
      </p:pic>
    </p:spTree>
    <p:extLst>
      <p:ext uri="{BB962C8B-B14F-4D97-AF65-F5344CB8AC3E}">
        <p14:creationId xmlns:p14="http://schemas.microsoft.com/office/powerpoint/2010/main" val="3333035025"/>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1568217452"/>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tement and content block">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10" cy="5325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1834283" y="4050165"/>
            <a:ext cx="5467877" cy="599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3" name="Content Placeholder 2"/>
          <p:cNvSpPr>
            <a:spLocks noGrp="1"/>
          </p:cNvSpPr>
          <p:nvPr>
            <p:ph sz="quarter" idx="18" hasCustomPrompt="1"/>
          </p:nvPr>
        </p:nvSpPr>
        <p:spPr>
          <a:xfrm>
            <a:off x="4620434" y="1436276"/>
            <a:ext cx="443466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987741648"/>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and photo block">
    <p:spTree>
      <p:nvGrpSpPr>
        <p:cNvPr id="1" name=""/>
        <p:cNvGrpSpPr/>
        <p:nvPr/>
      </p:nvGrpSpPr>
      <p:grpSpPr>
        <a:xfrm>
          <a:off x="0" y="0"/>
          <a:ext cx="0" cy="0"/>
          <a:chOff x="0" y="0"/>
          <a:chExt cx="0" cy="0"/>
        </a:xfrm>
      </p:grpSpPr>
      <p:sp>
        <p:nvSpPr>
          <p:cNvPr id="17" name="Rectangle 1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88898" y="1436275"/>
            <a:ext cx="4442208" cy="5325259"/>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9" name="Rectangle 8"/>
          <p:cNvSpPr/>
          <p:nvPr userDrawn="1"/>
        </p:nvSpPr>
        <p:spPr>
          <a:xfrm>
            <a:off x="4620435" y="1436275"/>
            <a:ext cx="4434668" cy="5325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130015" y="2162629"/>
            <a:ext cx="3524250" cy="3218055"/>
          </a:xfrm>
          <a:prstGeom prst="rect">
            <a:avLst/>
          </a:prstGeom>
        </p:spPr>
        <p:txBody>
          <a:bodyPr anchor="ctr">
            <a:normAutofit/>
          </a:bodyPr>
          <a:lstStyle>
            <a:lvl1pPr marL="0" indent="0" algn="ctr">
              <a:buNone/>
              <a:defRPr sz="1200" spc="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289" y="5773180"/>
            <a:ext cx="845701" cy="743301"/>
          </a:xfrm>
          <a:prstGeom prst="rect">
            <a:avLst/>
          </a:prstGeom>
        </p:spPr>
      </p:pic>
    </p:spTree>
    <p:extLst>
      <p:ext uri="{BB962C8B-B14F-4D97-AF65-F5344CB8AC3E}">
        <p14:creationId xmlns:p14="http://schemas.microsoft.com/office/powerpoint/2010/main" val="18719495"/>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photo block 2">
    <p:spTree>
      <p:nvGrpSpPr>
        <p:cNvPr id="1" name=""/>
        <p:cNvGrpSpPr/>
        <p:nvPr/>
      </p:nvGrpSpPr>
      <p:grpSpPr>
        <a:xfrm>
          <a:off x="0" y="0"/>
          <a:ext cx="0" cy="0"/>
          <a:chOff x="0" y="0"/>
          <a:chExt cx="0" cy="0"/>
        </a:xfrm>
      </p:grpSpPr>
      <p:sp>
        <p:nvSpPr>
          <p:cNvPr id="18" name="Rectangle 17"/>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6276"/>
            <a:ext cx="444263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923776518"/>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4620434" y="1435100"/>
            <a:ext cx="4434665" cy="2679701"/>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Rectangle 9"/>
          <p:cNvSpPr/>
          <p:nvPr userDrawn="1"/>
        </p:nvSpPr>
        <p:spPr>
          <a:xfrm>
            <a:off x="88898" y="1435101"/>
            <a:ext cx="4442638" cy="53264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Picture Placeholder 3"/>
          <p:cNvSpPr>
            <a:spLocks noGrp="1"/>
          </p:cNvSpPr>
          <p:nvPr>
            <p:ph type="pic" sz="quarter" idx="12"/>
          </p:nvPr>
        </p:nvSpPr>
        <p:spPr>
          <a:xfrm>
            <a:off x="4620434" y="4210051"/>
            <a:ext cx="2685162"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1" name="Picture Placeholder 3"/>
          <p:cNvSpPr>
            <a:spLocks noGrp="1"/>
          </p:cNvSpPr>
          <p:nvPr>
            <p:ph type="pic" sz="quarter" idx="13"/>
          </p:nvPr>
        </p:nvSpPr>
        <p:spPr>
          <a:xfrm>
            <a:off x="7394496" y="4210051"/>
            <a:ext cx="1660603" cy="2551483"/>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7" name="Text Placeholder 4"/>
          <p:cNvSpPr>
            <a:spLocks noGrp="1"/>
          </p:cNvSpPr>
          <p:nvPr>
            <p:ph type="body" sz="quarter" idx="11" hasCustomPrompt="1"/>
          </p:nvPr>
        </p:nvSpPr>
        <p:spPr>
          <a:xfrm>
            <a:off x="592543" y="2162629"/>
            <a:ext cx="3524250" cy="3218055"/>
          </a:xfrm>
          <a:prstGeom prst="rect">
            <a:avLst/>
          </a:prstGeom>
        </p:spPr>
        <p:txBody>
          <a:bodyPr anchor="ctr">
            <a:normAutofit/>
          </a:bodyPr>
          <a:lstStyle>
            <a:lvl1pPr marL="0" indent="0" algn="ctr">
              <a:buNone/>
              <a:defRPr sz="1200" spc="0" baseline="0">
                <a:solidFill>
                  <a:schemeClr val="tx1"/>
                </a:solidFill>
                <a:latin typeface="+mn-lt"/>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8"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5715" y="5800676"/>
            <a:ext cx="797904" cy="701291"/>
          </a:xfrm>
          <a:prstGeom prst="rect">
            <a:avLst/>
          </a:prstGeom>
        </p:spPr>
      </p:pic>
    </p:spTree>
    <p:extLst>
      <p:ext uri="{BB962C8B-B14F-4D97-AF65-F5344CB8AC3E}">
        <p14:creationId xmlns:p14="http://schemas.microsoft.com/office/powerpoint/2010/main" val="22370395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content block">
    <p:spTree>
      <p:nvGrpSpPr>
        <p:cNvPr id="1" name=""/>
        <p:cNvGrpSpPr/>
        <p:nvPr/>
      </p:nvGrpSpPr>
      <p:grpSpPr>
        <a:xfrm>
          <a:off x="0" y="0"/>
          <a:ext cx="0" cy="0"/>
          <a:chOff x="0" y="0"/>
          <a:chExt cx="0" cy="0"/>
        </a:xfrm>
      </p:grpSpPr>
      <p:sp>
        <p:nvSpPr>
          <p:cNvPr id="26" name="Rectangle 25"/>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p:cNvSpPr/>
          <p:nvPr userDrawn="1"/>
        </p:nvSpPr>
        <p:spPr>
          <a:xfrm>
            <a:off x="4620435" y="1436276"/>
            <a:ext cx="4434668"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1" hasCustomPrompt="1"/>
          </p:nvPr>
        </p:nvSpPr>
        <p:spPr>
          <a:xfrm>
            <a:off x="5134387" y="2162629"/>
            <a:ext cx="3524250" cy="3218055"/>
          </a:xfrm>
          <a:prstGeom prst="rect">
            <a:avLst/>
          </a:prstGeom>
        </p:spPr>
        <p:txBody>
          <a:bodyPr anchor="ctr">
            <a:normAutofit/>
          </a:bodyPr>
          <a:lstStyle>
            <a:lvl1pPr marL="0" indent="0" algn="ctr">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Content Placeholder 2"/>
          <p:cNvSpPr>
            <a:spLocks noGrp="1"/>
          </p:cNvSpPr>
          <p:nvPr>
            <p:ph sz="quarter" idx="18" hasCustomPrompt="1"/>
          </p:nvPr>
        </p:nvSpPr>
        <p:spPr>
          <a:xfrm>
            <a:off x="88898" y="1436276"/>
            <a:ext cx="4442638" cy="5324888"/>
          </a:xfrm>
          <a:prstGeom prst="rect">
            <a:avLst/>
          </a:prstGeom>
        </p:spPr>
        <p:txBody>
          <a:bodyPr tIns="3168000"/>
          <a:lstStyle>
            <a:lvl1pPr marL="0" indent="0" algn="ctr">
              <a:buNone/>
              <a:defRPr sz="1500">
                <a:solidFill>
                  <a:schemeClr val="bg2"/>
                </a:solidFill>
              </a:defRPr>
            </a:lvl1pPr>
          </a:lstStyle>
          <a:p>
            <a:pPr lvl="0"/>
            <a:r>
              <a:rPr lang="en-US" dirty="0" smtClean="0"/>
              <a:t>Click to insert content</a:t>
            </a:r>
            <a:endParaRPr lang="en-GB" dirty="0"/>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7559" y="5800676"/>
            <a:ext cx="797904" cy="701291"/>
          </a:xfrm>
          <a:prstGeom prst="rect">
            <a:avLst/>
          </a:prstGeom>
        </p:spPr>
      </p:pic>
    </p:spTree>
    <p:extLst>
      <p:ext uri="{BB962C8B-B14F-4D97-AF65-F5344CB8AC3E}">
        <p14:creationId xmlns:p14="http://schemas.microsoft.com/office/powerpoint/2010/main" val="282393691"/>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27" name="Rectangle 26"/>
          <p:cNvSpPr/>
          <p:nvPr userDrawn="1"/>
        </p:nvSpPr>
        <p:spPr>
          <a:xfrm>
            <a:off x="88898" y="88900"/>
            <a:ext cx="8966204"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7277"/>
            <a:ext cx="5959749"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1" name="Text Placeholder 4"/>
          <p:cNvSpPr>
            <a:spLocks noGrp="1"/>
          </p:cNvSpPr>
          <p:nvPr>
            <p:ph type="body" sz="quarter" idx="13" hasCustomPrompt="1"/>
          </p:nvPr>
        </p:nvSpPr>
        <p:spPr>
          <a:xfrm>
            <a:off x="3375694" y="1765300"/>
            <a:ext cx="5444456"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7" name="Picture Placeholder 3"/>
          <p:cNvSpPr>
            <a:spLocks noGrp="1"/>
          </p:cNvSpPr>
          <p:nvPr>
            <p:ph type="pic" sz="quarter" idx="16" hasCustomPrompt="1"/>
          </p:nvPr>
        </p:nvSpPr>
        <p:spPr>
          <a:xfrm>
            <a:off x="3108750" y="4435477"/>
            <a:ext cx="2927979"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7" hasCustomPrompt="1"/>
          </p:nvPr>
        </p:nvSpPr>
        <p:spPr>
          <a:xfrm>
            <a:off x="6125628" y="4435477"/>
            <a:ext cx="2933931" cy="2326057"/>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29" name="Rectangle 28"/>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1"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32"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Tree>
    <p:extLst>
      <p:ext uri="{BB962C8B-B14F-4D97-AF65-F5344CB8AC3E}">
        <p14:creationId xmlns:p14="http://schemas.microsoft.com/office/powerpoint/2010/main" val="160699826"/>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and image montage 2">
    <p:spTree>
      <p:nvGrpSpPr>
        <p:cNvPr id="1" name=""/>
        <p:cNvGrpSpPr/>
        <p:nvPr/>
      </p:nvGrpSpPr>
      <p:grpSpPr>
        <a:xfrm>
          <a:off x="0" y="0"/>
          <a:ext cx="0" cy="0"/>
          <a:chOff x="0" y="0"/>
          <a:chExt cx="0" cy="0"/>
        </a:xfrm>
      </p:grpSpPr>
      <p:sp>
        <p:nvSpPr>
          <p:cNvPr id="20" name="Rectangle 19"/>
          <p:cNvSpPr/>
          <p:nvPr userDrawn="1"/>
        </p:nvSpPr>
        <p:spPr>
          <a:xfrm>
            <a:off x="88898" y="3747639"/>
            <a:ext cx="2923563"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p:cNvSpPr/>
          <p:nvPr userDrawn="1"/>
        </p:nvSpPr>
        <p:spPr>
          <a:xfrm>
            <a:off x="3099810" y="1436200"/>
            <a:ext cx="2936919"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p:cNvSpPr/>
          <p:nvPr userDrawn="1"/>
        </p:nvSpPr>
        <p:spPr>
          <a:xfrm>
            <a:off x="6124078" y="1435124"/>
            <a:ext cx="2923563"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3099810" y="4434401"/>
            <a:ext cx="5947831" cy="2327133"/>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8" name="Picture Placeholder 3"/>
          <p:cNvSpPr>
            <a:spLocks noGrp="1"/>
          </p:cNvSpPr>
          <p:nvPr>
            <p:ph type="pic" sz="quarter" idx="11" hasCustomPrompt="1"/>
          </p:nvPr>
        </p:nvSpPr>
        <p:spPr>
          <a:xfrm>
            <a:off x="100817" y="1436201"/>
            <a:ext cx="2911644" cy="2221461"/>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8" y="88900"/>
            <a:ext cx="8970662"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7" name="Text Placeholder 4"/>
          <p:cNvSpPr>
            <a:spLocks noGrp="1"/>
          </p:cNvSpPr>
          <p:nvPr>
            <p:ph type="body" sz="quarter" idx="13" hasCustomPrompt="1"/>
          </p:nvPr>
        </p:nvSpPr>
        <p:spPr>
          <a:xfrm>
            <a:off x="3375695" y="1765300"/>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9" name="Text Placeholder 4"/>
          <p:cNvSpPr>
            <a:spLocks noGrp="1"/>
          </p:cNvSpPr>
          <p:nvPr>
            <p:ph type="body" sz="quarter" idx="14" hasCustomPrompt="1"/>
          </p:nvPr>
        </p:nvSpPr>
        <p:spPr>
          <a:xfrm>
            <a:off x="6417252" y="1765299"/>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366204" y="4130636"/>
            <a:ext cx="2386012" cy="2247901"/>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382362560"/>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image montage 3">
    <p:spTree>
      <p:nvGrpSpPr>
        <p:cNvPr id="1" name=""/>
        <p:cNvGrpSpPr/>
        <p:nvPr/>
      </p:nvGrpSpPr>
      <p:grpSpPr>
        <a:xfrm>
          <a:off x="0" y="0"/>
          <a:ext cx="0" cy="0"/>
          <a:chOff x="0" y="0"/>
          <a:chExt cx="0" cy="0"/>
        </a:xfrm>
      </p:grpSpPr>
      <p:sp>
        <p:nvSpPr>
          <p:cNvPr id="15" name="Rectangle 14"/>
          <p:cNvSpPr/>
          <p:nvPr userDrawn="1"/>
        </p:nvSpPr>
        <p:spPr>
          <a:xfrm>
            <a:off x="88896" y="1437278"/>
            <a:ext cx="2934260"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p:cNvSpPr/>
          <p:nvPr userDrawn="1"/>
        </p:nvSpPr>
        <p:spPr>
          <a:xfrm>
            <a:off x="3112053" y="1437278"/>
            <a:ext cx="2925904"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88896" y="4122329"/>
            <a:ext cx="2928780" cy="2639205"/>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0" name="Picture Placeholder 3"/>
          <p:cNvSpPr>
            <a:spLocks noGrp="1"/>
          </p:cNvSpPr>
          <p:nvPr>
            <p:ph type="pic" sz="quarter" idx="16" hasCustomPrompt="1"/>
          </p:nvPr>
        </p:nvSpPr>
        <p:spPr>
          <a:xfrm>
            <a:off x="3112052" y="4130635"/>
            <a:ext cx="2925903" cy="2630898"/>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0" name="Rectangle 19"/>
          <p:cNvSpPr/>
          <p:nvPr userDrawn="1"/>
        </p:nvSpPr>
        <p:spPr>
          <a:xfrm>
            <a:off x="6126854" y="4130635"/>
            <a:ext cx="2932705"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p:cNvSpPr/>
          <p:nvPr userDrawn="1"/>
        </p:nvSpPr>
        <p:spPr>
          <a:xfrm>
            <a:off x="88896" y="88900"/>
            <a:ext cx="8970663"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2" name="Picture Placeholder 3"/>
          <p:cNvSpPr>
            <a:spLocks noGrp="1"/>
          </p:cNvSpPr>
          <p:nvPr>
            <p:ph type="pic" sz="quarter" idx="11" hasCustomPrompt="1"/>
          </p:nvPr>
        </p:nvSpPr>
        <p:spPr>
          <a:xfrm>
            <a:off x="6126854" y="1437276"/>
            <a:ext cx="2932705" cy="2615202"/>
          </a:xfrm>
          <a:prstGeom prst="rect">
            <a:avLst/>
          </a:prstGeom>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
        <p:nvSpPr>
          <p:cNvPr id="18" name="Text Placeholder 4"/>
          <p:cNvSpPr>
            <a:spLocks noGrp="1"/>
          </p:cNvSpPr>
          <p:nvPr>
            <p:ph type="body" sz="quarter" idx="13" hasCustomPrompt="1"/>
          </p:nvPr>
        </p:nvSpPr>
        <p:spPr>
          <a:xfrm>
            <a:off x="336606"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3" name="Text Placeholder 4"/>
          <p:cNvSpPr>
            <a:spLocks noGrp="1"/>
          </p:cNvSpPr>
          <p:nvPr>
            <p:ph type="body" sz="quarter" idx="15" hasCustomPrompt="1"/>
          </p:nvPr>
        </p:nvSpPr>
        <p:spPr>
          <a:xfrm>
            <a:off x="6407534" y="4486275"/>
            <a:ext cx="2386012" cy="1955822"/>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24" name="Text Placeholder 4"/>
          <p:cNvSpPr>
            <a:spLocks noGrp="1"/>
          </p:cNvSpPr>
          <p:nvPr>
            <p:ph type="body" sz="quarter" idx="17" hasCustomPrompt="1"/>
          </p:nvPr>
        </p:nvSpPr>
        <p:spPr>
          <a:xfrm>
            <a:off x="3339663" y="1765300"/>
            <a:ext cx="2356588" cy="198234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Tree>
    <p:extLst>
      <p:ext uri="{BB962C8B-B14F-4D97-AF65-F5344CB8AC3E}">
        <p14:creationId xmlns:p14="http://schemas.microsoft.com/office/powerpoint/2010/main" val="1565487527"/>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8" name="Picture Placeholder 3"/>
          <p:cNvSpPr>
            <a:spLocks noGrp="1"/>
          </p:cNvSpPr>
          <p:nvPr>
            <p:ph type="pic" sz="quarter" idx="11" hasCustomPrompt="1"/>
          </p:nvPr>
        </p:nvSpPr>
        <p:spPr>
          <a:xfrm>
            <a:off x="88896" y="1437277"/>
            <a:ext cx="2930957"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3" name="Picture Placeholder 3"/>
          <p:cNvSpPr>
            <a:spLocks noGrp="1"/>
          </p:cNvSpPr>
          <p:nvPr>
            <p:ph type="pic" sz="quarter" idx="16" hasCustomPrompt="1"/>
          </p:nvPr>
        </p:nvSpPr>
        <p:spPr>
          <a:xfrm>
            <a:off x="3108748" y="4138184"/>
            <a:ext cx="2930958"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6" name="Picture Placeholder 3"/>
          <p:cNvSpPr>
            <a:spLocks noGrp="1"/>
          </p:cNvSpPr>
          <p:nvPr>
            <p:ph type="pic" sz="quarter" idx="17" hasCustomPrompt="1"/>
          </p:nvPr>
        </p:nvSpPr>
        <p:spPr>
          <a:xfrm>
            <a:off x="6128602" y="4136006"/>
            <a:ext cx="29265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7" name="Picture Placeholder 3"/>
          <p:cNvSpPr>
            <a:spLocks noGrp="1"/>
          </p:cNvSpPr>
          <p:nvPr>
            <p:ph type="pic" sz="quarter" idx="18" hasCustomPrompt="1"/>
          </p:nvPr>
        </p:nvSpPr>
        <p:spPr>
          <a:xfrm>
            <a:off x="3108750" y="1437276"/>
            <a:ext cx="2930956"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9" name="Picture Placeholder 3"/>
          <p:cNvSpPr>
            <a:spLocks noGrp="1"/>
          </p:cNvSpPr>
          <p:nvPr>
            <p:ph type="pic" sz="quarter" idx="19" hasCustomPrompt="1"/>
          </p:nvPr>
        </p:nvSpPr>
        <p:spPr>
          <a:xfrm>
            <a:off x="6128602" y="1437276"/>
            <a:ext cx="2926502"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22" name="Picture Placeholder 3"/>
          <p:cNvSpPr>
            <a:spLocks noGrp="1"/>
          </p:cNvSpPr>
          <p:nvPr>
            <p:ph type="pic" sz="quarter" idx="20" hasCustomPrompt="1"/>
          </p:nvPr>
        </p:nvSpPr>
        <p:spPr>
          <a:xfrm>
            <a:off x="88897" y="4138188"/>
            <a:ext cx="2930955"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smtClean="0"/>
              <a:t>Photo</a:t>
            </a:r>
            <a:endParaRPr lang="en-GB" dirty="0"/>
          </a:p>
        </p:txBody>
      </p:sp>
      <p:sp>
        <p:nvSpPr>
          <p:cNvPr id="11" name="Rectangle 10"/>
          <p:cNvSpPr/>
          <p:nvPr userDrawn="1"/>
        </p:nvSpPr>
        <p:spPr>
          <a:xfrm>
            <a:off x="88896" y="88900"/>
            <a:ext cx="8966207" cy="1257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Text Placeholder 4"/>
          <p:cNvSpPr>
            <a:spLocks noGrp="1"/>
          </p:cNvSpPr>
          <p:nvPr>
            <p:ph type="body" sz="quarter" idx="15" hasCustomPrompt="1"/>
          </p:nvPr>
        </p:nvSpPr>
        <p:spPr>
          <a:xfrm>
            <a:off x="366204"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3" name="Text Placeholder 4"/>
          <p:cNvSpPr>
            <a:spLocks noGrp="1"/>
          </p:cNvSpPr>
          <p:nvPr>
            <p:ph type="body" sz="quarter" idx="21" hasCustomPrompt="1"/>
          </p:nvPr>
        </p:nvSpPr>
        <p:spPr>
          <a:xfrm>
            <a:off x="366204"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4" name="Text Placeholder 4"/>
          <p:cNvSpPr>
            <a:spLocks noGrp="1"/>
          </p:cNvSpPr>
          <p:nvPr>
            <p:ph type="body" sz="quarter" idx="22" hasCustomPrompt="1"/>
          </p:nvPr>
        </p:nvSpPr>
        <p:spPr>
          <a:xfrm>
            <a:off x="337774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5" name="Text Placeholder 4"/>
          <p:cNvSpPr>
            <a:spLocks noGrp="1"/>
          </p:cNvSpPr>
          <p:nvPr>
            <p:ph type="body" sz="quarter" idx="23" hasCustomPrompt="1"/>
          </p:nvPr>
        </p:nvSpPr>
        <p:spPr>
          <a:xfrm>
            <a:off x="337774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6" name="Text Placeholder 4"/>
          <p:cNvSpPr>
            <a:spLocks noGrp="1"/>
          </p:cNvSpPr>
          <p:nvPr>
            <p:ph type="body" sz="quarter" idx="24" hasCustomPrompt="1"/>
          </p:nvPr>
        </p:nvSpPr>
        <p:spPr>
          <a:xfrm>
            <a:off x="6406698" y="4473576"/>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7" name="Text Placeholder 4"/>
          <p:cNvSpPr>
            <a:spLocks noGrp="1"/>
          </p:cNvSpPr>
          <p:nvPr>
            <p:ph type="body" sz="quarter" idx="25" hasCustomPrompt="1"/>
          </p:nvPr>
        </p:nvSpPr>
        <p:spPr>
          <a:xfrm>
            <a:off x="6406698" y="1762733"/>
            <a:ext cx="2386012" cy="1943060"/>
          </a:xfrm>
          <a:prstGeom prst="rect">
            <a:avLst/>
          </a:prstGeom>
        </p:spPr>
        <p:txBody>
          <a:bodyPr anchor="ctr">
            <a:normAutofit/>
          </a:bodyPr>
          <a:lstStyle>
            <a:lvl1pPr marL="0" indent="0" algn="ctr">
              <a:lnSpc>
                <a:spcPct val="120000"/>
              </a:lnSpc>
              <a:buNone/>
              <a:defRPr sz="1200" spc="0" baseline="0">
                <a:solidFill>
                  <a:schemeClr val="tx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Delete text box if not used</a:t>
            </a:r>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41090172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5.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theme" Target="../theme/theme8.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3" Type="http://schemas.openxmlformats.org/officeDocument/2006/relationships/slideLayout" Target="../slideLayouts/slideLayout109.xml"/><Relationship Id="rId21" Type="http://schemas.openxmlformats.org/officeDocument/2006/relationships/theme" Target="../theme/theme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2" Type="http://schemas.openxmlformats.org/officeDocument/2006/relationships/slideLayout" Target="../slideLayouts/slideLayout108.xml"/><Relationship Id="rId16" Type="http://schemas.openxmlformats.org/officeDocument/2006/relationships/slideLayout" Target="../slideLayouts/slideLayout122.xml"/><Relationship Id="rId20" Type="http://schemas.openxmlformats.org/officeDocument/2006/relationships/slideLayout" Target="../slideLayouts/slideLayout126.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slideLayout" Target="../slideLayouts/slideLayout121.xml"/><Relationship Id="rId10" Type="http://schemas.openxmlformats.org/officeDocument/2006/relationships/slideLayout" Target="../slideLayouts/slideLayout116.xml"/><Relationship Id="rId19" Type="http://schemas.openxmlformats.org/officeDocument/2006/relationships/slideLayout" Target="../slideLayouts/slideLayout125.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717" r:id="rId3"/>
    <p:sldLayoutId id="2147483718" r:id="rId4"/>
    <p:sldLayoutId id="2147483719"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131259"/>
      </p:ext>
    </p:extLst>
  </p:cSld>
  <p:clrMap bg1="lt1" tx1="dk1" bg2="lt2" tx2="dk2" accent1="accent1" accent2="accent2" accent3="accent3" accent4="accent4" accent5="accent5" accent6="accent6" hlink="hlink" folHlink="folHlink"/>
  <p:sldLayoutIdLst>
    <p:sldLayoutId id="2147483729" r:id="rId1"/>
    <p:sldLayoutId id="2147484058" r:id="rId2"/>
    <p:sldLayoutId id="2147483726" r:id="rId3"/>
    <p:sldLayoutId id="2147483879" r:id="rId4"/>
    <p:sldLayoutId id="2147483698" r:id="rId5"/>
    <p:sldLayoutId id="2147483884" r:id="rId6"/>
    <p:sldLayoutId id="2147483728" r:id="rId7"/>
    <p:sldLayoutId id="2147483882"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7574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51" r:id="rId3"/>
    <p:sldLayoutId id="2147483752" r:id="rId4"/>
    <p:sldLayoutId id="2147483753" r:id="rId5"/>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3785" r:id="rId1"/>
    <p:sldLayoutId id="2147484059" r:id="rId2"/>
    <p:sldLayoutId id="2147483749" r:id="rId3"/>
    <p:sldLayoutId id="2147483880" r:id="rId4"/>
    <p:sldLayoutId id="2147483750" r:id="rId5"/>
    <p:sldLayoutId id="2147483883" r:id="rId6"/>
    <p:sldLayoutId id="2147483786" r:id="rId7"/>
    <p:sldLayoutId id="2147483881"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3900" r:id="rId1"/>
    <p:sldLayoutId id="2147483890" r:id="rId2"/>
    <p:sldLayoutId id="2147483889" r:id="rId3"/>
    <p:sldLayoutId id="2147483791" r:id="rId4"/>
    <p:sldLayoutId id="2147483793" r:id="rId5"/>
    <p:sldLayoutId id="2147483794" r:id="rId6"/>
    <p:sldLayoutId id="2147483795" r:id="rId7"/>
    <p:sldLayoutId id="2147483796" r:id="rId8"/>
    <p:sldLayoutId id="2147483895" r:id="rId9"/>
    <p:sldLayoutId id="2147483901" r:id="rId10"/>
    <p:sldLayoutId id="2147483805" r:id="rId11"/>
    <p:sldLayoutId id="2147483973"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220024"/>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401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41810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42185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3588832"/>
            <a:ext cx="6858000" cy="1047562"/>
          </a:xfrm>
        </p:spPr>
        <p:txBody>
          <a:bodyPr/>
          <a:lstStyle/>
          <a:p>
            <a:r>
              <a:rPr lang="en-GB" sz="2000" b="1" dirty="0" smtClean="0"/>
              <a:t>Disrupting discourses</a:t>
            </a:r>
          </a:p>
          <a:p>
            <a:r>
              <a:rPr lang="en-GB" sz="2000" b="1" dirty="0" smtClean="0"/>
              <a:t>Rethinking the student experience: </a:t>
            </a:r>
          </a:p>
          <a:p>
            <a:r>
              <a:rPr lang="en-GB" sz="2000" b="1" dirty="0" smtClean="0"/>
              <a:t>the case of student carers</a:t>
            </a:r>
          </a:p>
          <a:p>
            <a:r>
              <a:rPr lang="en-GB" sz="2000" b="1" dirty="0" smtClean="0"/>
              <a:t>BERA 2017</a:t>
            </a:r>
          </a:p>
          <a:p>
            <a:endParaRPr lang="en-GB" sz="2000" b="1" dirty="0"/>
          </a:p>
        </p:txBody>
      </p:sp>
      <p:sp>
        <p:nvSpPr>
          <p:cNvPr id="4" name="Title 3"/>
          <p:cNvSpPr>
            <a:spLocks noGrp="1"/>
          </p:cNvSpPr>
          <p:nvPr>
            <p:ph type="ctrTitle"/>
          </p:nvPr>
        </p:nvSpPr>
        <p:spPr/>
        <p:txBody>
          <a:bodyPr>
            <a:normAutofit/>
          </a:bodyPr>
          <a:lstStyle/>
          <a:p>
            <a:r>
              <a:rPr lang="en-US" b="1" dirty="0"/>
              <a:t/>
            </a:r>
            <a:br>
              <a:rPr lang="en-US" b="1" dirty="0"/>
            </a:br>
            <a:endParaRPr lang="en-GB" sz="4000" b="1" dirty="0"/>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spTree>
    <p:extLst>
      <p:ext uri="{BB962C8B-B14F-4D97-AF65-F5344CB8AC3E}">
        <p14:creationId xmlns:p14="http://schemas.microsoft.com/office/powerpoint/2010/main" val="146159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43000" y="4400201"/>
            <a:ext cx="6857999" cy="1330898"/>
          </a:xfrm>
        </p:spPr>
        <p:txBody>
          <a:bodyPr/>
          <a:lstStyle/>
          <a:p>
            <a:r>
              <a:rPr lang="en-GB" sz="2000" dirty="0" smtClean="0"/>
              <a:t>Dr Charlotte Morris</a:t>
            </a:r>
            <a:endParaRPr lang="en-GB" sz="2000" dirty="0"/>
          </a:p>
        </p:txBody>
      </p:sp>
      <p:sp>
        <p:nvSpPr>
          <p:cNvPr id="4" name="Title 3"/>
          <p:cNvSpPr>
            <a:spLocks noGrp="1"/>
          </p:cNvSpPr>
          <p:nvPr>
            <p:ph type="ctrTitle"/>
          </p:nvPr>
        </p:nvSpPr>
        <p:spPr>
          <a:xfrm>
            <a:off x="1142999" y="1009650"/>
            <a:ext cx="6858001" cy="3266136"/>
          </a:xfrm>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smtClean="0"/>
              <a:t/>
            </a:r>
            <a:br>
              <a:rPr lang="en-GB" dirty="0" smtClean="0"/>
            </a:br>
            <a:r>
              <a:rPr lang="en-GB" dirty="0"/>
              <a:t/>
            </a:r>
            <a:br>
              <a:rPr lang="en-GB" dirty="0"/>
            </a:br>
            <a:r>
              <a:rPr lang="en-GB" dirty="0" smtClean="0"/>
              <a:t>Rethinking the student experience: The case of student parents /carers</a:t>
            </a:r>
            <a:endParaRPr lang="en-GB" dirty="0"/>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spTree>
    <p:extLst>
      <p:ext uri="{BB962C8B-B14F-4D97-AF65-F5344CB8AC3E}">
        <p14:creationId xmlns:p14="http://schemas.microsoft.com/office/powerpoint/2010/main" val="3256010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7"/>
          </p:nvPr>
        </p:nvSpPr>
        <p:spPr>
          <a:xfrm>
            <a:off x="500743" y="1771650"/>
            <a:ext cx="8153860" cy="3959449"/>
          </a:xfrm>
        </p:spPr>
        <p:txBody>
          <a:bodyPr>
            <a:normAutofit/>
          </a:bodyPr>
          <a:lstStyle/>
          <a:p>
            <a:r>
              <a:rPr lang="en-GB" sz="1800" dirty="0" smtClean="0"/>
              <a:t>‘The student experience’</a:t>
            </a:r>
          </a:p>
          <a:p>
            <a:r>
              <a:rPr lang="en-GB" sz="1800" dirty="0" smtClean="0"/>
              <a:t>‘Belonging’ (key concept in retention literature)</a:t>
            </a:r>
          </a:p>
          <a:p>
            <a:r>
              <a:rPr lang="en-GB" sz="1800" dirty="0" smtClean="0"/>
              <a:t>The </a:t>
            </a:r>
            <a:r>
              <a:rPr lang="en-GB" sz="1800" dirty="0"/>
              <a:t>‘ideal learner’ who is constructed through discourse as ‘male, white, middle-class and able-bodied, an autonomous individual, unencumbered by domestic responsibility, poverty or self-doubt’ </a:t>
            </a:r>
            <a:r>
              <a:rPr lang="en-GB" sz="1800" dirty="0" smtClean="0"/>
              <a:t>and caring responsibilities.</a:t>
            </a:r>
          </a:p>
          <a:p>
            <a:r>
              <a:rPr lang="en-GB" sz="1800" dirty="0" smtClean="0"/>
              <a:t>(</a:t>
            </a:r>
            <a:r>
              <a:rPr lang="en-GB" sz="1800" dirty="0" err="1"/>
              <a:t>Leathwood</a:t>
            </a:r>
            <a:r>
              <a:rPr lang="en-GB" sz="1800" dirty="0"/>
              <a:t> and O’Connell, 2003, p. 599</a:t>
            </a:r>
            <a:r>
              <a:rPr lang="en-GB" sz="1800" dirty="0" smtClean="0"/>
              <a:t>)</a:t>
            </a:r>
          </a:p>
          <a:p>
            <a:endParaRPr lang="en-GB" sz="1800" i="1" dirty="0"/>
          </a:p>
          <a:p>
            <a:r>
              <a:rPr lang="en-GB" sz="1800" i="1" dirty="0" smtClean="0"/>
              <a:t>How do these discourses impact on student carers?</a:t>
            </a:r>
          </a:p>
          <a:p>
            <a:r>
              <a:rPr lang="en-GB" sz="1800" i="1" dirty="0" smtClean="0"/>
              <a:t>Why the gap between discourses of belonging &amp; inclusion and experiences?</a:t>
            </a:r>
          </a:p>
          <a:p>
            <a:r>
              <a:rPr lang="en-GB" sz="1800" i="1" dirty="0" smtClean="0"/>
              <a:t>To what extent are student carers able to recognise and resist such discourse?</a:t>
            </a:r>
            <a:endParaRPr lang="en-GB" sz="1800" i="1" dirty="0"/>
          </a:p>
        </p:txBody>
      </p:sp>
      <p:sp>
        <p:nvSpPr>
          <p:cNvPr id="4" name="Subtitle 3"/>
          <p:cNvSpPr>
            <a:spLocks noGrp="1"/>
          </p:cNvSpPr>
          <p:nvPr>
            <p:ph type="subTitle" idx="1"/>
          </p:nvPr>
        </p:nvSpPr>
        <p:spPr/>
        <p:txBody>
          <a:bodyPr/>
          <a:lstStyle/>
          <a:p>
            <a:r>
              <a:rPr lang="en-GB" dirty="0" smtClean="0"/>
              <a:t>Discourses</a:t>
            </a:r>
            <a:endParaRPr lang="en-GB" dirty="0"/>
          </a:p>
        </p:txBody>
      </p:sp>
    </p:spTree>
    <p:extLst>
      <p:ext uri="{BB962C8B-B14F-4D97-AF65-F5344CB8AC3E}">
        <p14:creationId xmlns:p14="http://schemas.microsoft.com/office/powerpoint/2010/main" val="1823722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p:txBody>
          <a:bodyPr>
            <a:normAutofit lnSpcReduction="10000"/>
          </a:bodyPr>
          <a:lstStyle/>
          <a:p>
            <a:pPr marL="285750" indent="-285750">
              <a:buFont typeface="Arial" panose="020B0604020202020204" pitchFamily="34" charset="0"/>
              <a:buChar char="•"/>
            </a:pPr>
            <a:r>
              <a:rPr lang="en-GB" sz="1800" dirty="0" smtClean="0"/>
              <a:t>Post 1992 university; case study – student parents</a:t>
            </a:r>
          </a:p>
          <a:p>
            <a:pPr marL="285750" indent="-285750">
              <a:buFont typeface="Arial" panose="020B0604020202020204" pitchFamily="34" charset="0"/>
              <a:buChar char="•"/>
            </a:pPr>
            <a:r>
              <a:rPr lang="en-GB" sz="1800" dirty="0" smtClean="0"/>
              <a:t>Institutional research - Learning and teaching fellowship funded</a:t>
            </a:r>
          </a:p>
          <a:p>
            <a:pPr marL="285750" indent="-285750">
              <a:buFont typeface="Arial" panose="020B0604020202020204" pitchFamily="34" charset="0"/>
              <a:buChar char="•"/>
            </a:pPr>
            <a:r>
              <a:rPr lang="en-GB" sz="1800" dirty="0" smtClean="0"/>
              <a:t>Research and development, feeding into equality and diversity work &amp; policy</a:t>
            </a:r>
            <a:endParaRPr lang="en-GB" sz="1800" dirty="0"/>
          </a:p>
          <a:p>
            <a:pPr marL="285750" indent="-285750">
              <a:buFont typeface="Arial" panose="020B0604020202020204" pitchFamily="34" charset="0"/>
              <a:buChar char="•"/>
            </a:pPr>
            <a:r>
              <a:rPr lang="en-GB" sz="1800" dirty="0" smtClean="0"/>
              <a:t>Phase one: Literature review – empirical research; neoliberal context; care.</a:t>
            </a:r>
          </a:p>
          <a:p>
            <a:pPr marL="285750" indent="-285750">
              <a:buFont typeface="Arial" panose="020B0604020202020204" pitchFamily="34" charset="0"/>
              <a:buChar char="•"/>
            </a:pPr>
            <a:r>
              <a:rPr lang="en-GB" sz="1800" dirty="0" smtClean="0"/>
              <a:t>Survey of 130 student parents; </a:t>
            </a:r>
          </a:p>
          <a:p>
            <a:pPr marL="285750" indent="-285750">
              <a:buFont typeface="Arial" panose="020B0604020202020204" pitchFamily="34" charset="0"/>
              <a:buChar char="•"/>
            </a:pPr>
            <a:r>
              <a:rPr lang="en-GB" sz="1800" dirty="0" smtClean="0"/>
              <a:t>12 interviews (8 undergraduate, 4 postgraduate);</a:t>
            </a:r>
          </a:p>
          <a:p>
            <a:pPr marL="285750" indent="-285750">
              <a:buFont typeface="Arial" panose="020B0604020202020204" pitchFamily="34" charset="0"/>
              <a:buChar char="•"/>
            </a:pPr>
            <a:r>
              <a:rPr lang="en-GB" sz="1800" dirty="0" smtClean="0"/>
              <a:t>Phase two: 8 further case studies of student carers; </a:t>
            </a:r>
          </a:p>
          <a:p>
            <a:pPr marL="285750" indent="-285750">
              <a:buFont typeface="Arial" panose="020B0604020202020204" pitchFamily="34" charset="0"/>
              <a:buChar char="•"/>
            </a:pPr>
            <a:r>
              <a:rPr lang="en-GB" sz="1800" dirty="0" smtClean="0"/>
              <a:t>According </a:t>
            </a:r>
            <a:r>
              <a:rPr lang="en-GB" sz="1800" dirty="0"/>
              <a:t>to the Care Act </a:t>
            </a:r>
            <a:r>
              <a:rPr lang="en-GB" sz="1800" dirty="0" smtClean="0"/>
              <a:t>(2014) </a:t>
            </a:r>
            <a:r>
              <a:rPr lang="en-GB" sz="1800" dirty="0"/>
              <a:t>a carer is someone ‘who provides or intends to provide care for an adult or child</a:t>
            </a:r>
            <a:r>
              <a:rPr lang="en-GB" sz="1800" dirty="0" smtClean="0"/>
              <a:t>’. </a:t>
            </a:r>
          </a:p>
          <a:p>
            <a:pPr marL="285750" indent="-285750">
              <a:buFont typeface="Arial" panose="020B0604020202020204" pitchFamily="34" charset="0"/>
              <a:buChar char="•"/>
            </a:pPr>
            <a:endParaRPr lang="en-GB" sz="1800" dirty="0"/>
          </a:p>
        </p:txBody>
      </p:sp>
      <p:sp>
        <p:nvSpPr>
          <p:cNvPr id="2" name="Subtitle 1"/>
          <p:cNvSpPr>
            <a:spLocks noGrp="1"/>
          </p:cNvSpPr>
          <p:nvPr>
            <p:ph type="subTitle" idx="1"/>
          </p:nvPr>
        </p:nvSpPr>
        <p:spPr/>
        <p:txBody>
          <a:bodyPr/>
          <a:lstStyle/>
          <a:p>
            <a:r>
              <a:rPr lang="en-GB" dirty="0" smtClean="0"/>
              <a:t>The project</a:t>
            </a:r>
            <a:endParaRPr lang="en-GB" dirty="0"/>
          </a:p>
        </p:txBody>
      </p:sp>
      <p:sp>
        <p:nvSpPr>
          <p:cNvPr id="6" name="Subtitle 4"/>
          <p:cNvSpPr txBox="1">
            <a:spLocks/>
          </p:cNvSpPr>
          <p:nvPr/>
        </p:nvSpPr>
        <p:spPr>
          <a:xfrm>
            <a:off x="1142999" y="253521"/>
            <a:ext cx="6715126" cy="45719"/>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GB" dirty="0"/>
          </a:p>
        </p:txBody>
      </p:sp>
    </p:spTree>
    <p:extLst>
      <p:ext uri="{BB962C8B-B14F-4D97-AF65-F5344CB8AC3E}">
        <p14:creationId xmlns:p14="http://schemas.microsoft.com/office/powerpoint/2010/main" val="1156073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159657" y="1567543"/>
            <a:ext cx="8548914" cy="4571999"/>
          </a:xfrm>
        </p:spPr>
        <p:txBody>
          <a:bodyPr>
            <a:normAutofit/>
          </a:bodyPr>
          <a:lstStyle/>
          <a:p>
            <a:r>
              <a:rPr lang="en-GB" sz="1600" dirty="0" smtClean="0"/>
              <a:t>Multiple barriers – time (need to juggle), financial, childcare constraints, emotional challenges and isolation (Hinton-Smith, 2012; NUS, 2009; Reay, 2003) </a:t>
            </a:r>
            <a:endParaRPr lang="en-GB" sz="1600" dirty="0"/>
          </a:p>
          <a:p>
            <a:r>
              <a:rPr lang="en-GB" sz="1600" dirty="0" smtClean="0"/>
              <a:t>Alsop </a:t>
            </a:r>
            <a:r>
              <a:rPr lang="en-GB" sz="1600" dirty="0"/>
              <a:t>et al., </a:t>
            </a:r>
            <a:r>
              <a:rPr lang="en-GB" sz="1600" dirty="0" smtClean="0"/>
              <a:t>2008 – gendered (women traditionally carers).</a:t>
            </a:r>
            <a:endParaRPr lang="en-GB" sz="1600" dirty="0"/>
          </a:p>
          <a:p>
            <a:r>
              <a:rPr lang="en-GB" sz="1600" dirty="0" err="1" smtClean="0"/>
              <a:t>Marandet</a:t>
            </a:r>
            <a:r>
              <a:rPr lang="en-GB" sz="1600" dirty="0" smtClean="0"/>
              <a:t> </a:t>
            </a:r>
            <a:r>
              <a:rPr lang="en-GB" sz="1600" dirty="0"/>
              <a:t>and Wainwright (2010) </a:t>
            </a:r>
            <a:r>
              <a:rPr lang="en-GB" sz="1600" dirty="0" smtClean="0"/>
              <a:t>‘belonging’ </a:t>
            </a:r>
            <a:r>
              <a:rPr lang="en-GB" sz="1600" dirty="0"/>
              <a:t>identified as key issue – HE environment geared to meet needs of younger students without caring responsibilities</a:t>
            </a:r>
            <a:r>
              <a:rPr lang="en-GB" sz="1600" dirty="0" smtClean="0"/>
              <a:t>. </a:t>
            </a:r>
          </a:p>
          <a:p>
            <a:r>
              <a:rPr lang="en-GB" sz="1600" dirty="0"/>
              <a:t>Estes (2011) – role conflicts – </a:t>
            </a:r>
            <a:r>
              <a:rPr lang="en-GB" sz="1600" dirty="0" smtClean="0"/>
              <a:t>impossibility of being good student &amp; parent; </a:t>
            </a:r>
            <a:r>
              <a:rPr lang="en-GB" sz="1600" dirty="0"/>
              <a:t>Both roles labour intensive, require large emotional and time commitments.</a:t>
            </a:r>
          </a:p>
          <a:p>
            <a:r>
              <a:rPr lang="en-GB" sz="1600" dirty="0" smtClean="0"/>
              <a:t>Brookes (2012</a:t>
            </a:r>
            <a:r>
              <a:rPr lang="en-GB" sz="1600" dirty="0"/>
              <a:t>) - Contrast UK ‘liberal’ welfare regime and </a:t>
            </a:r>
            <a:r>
              <a:rPr lang="en-GB" sz="1600" dirty="0" smtClean="0"/>
              <a:t>Danish </a:t>
            </a:r>
            <a:r>
              <a:rPr lang="en-GB" sz="1600" dirty="0"/>
              <a:t>‘social democratic’ regime – services provided on universal (rather than selective) basis and high value accorded to achieving social equality. Student parents viewed more </a:t>
            </a:r>
            <a:r>
              <a:rPr lang="en-GB" sz="1600" dirty="0" smtClean="0"/>
              <a:t>favourably as ‘good students’.</a:t>
            </a:r>
            <a:endParaRPr lang="en-GB" sz="1600" dirty="0"/>
          </a:p>
          <a:p>
            <a:r>
              <a:rPr lang="en-GB" sz="1600" dirty="0" smtClean="0"/>
              <a:t>Moreau </a:t>
            </a:r>
            <a:r>
              <a:rPr lang="en-GB" sz="1600" dirty="0"/>
              <a:t>(2016) UK Institutional policy contexts: ‘</a:t>
            </a:r>
            <a:r>
              <a:rPr lang="en-GB" sz="1600" dirty="0" err="1"/>
              <a:t>careblind</a:t>
            </a:r>
            <a:r>
              <a:rPr lang="en-GB" sz="1600" dirty="0"/>
              <a:t>’ / universal; ‘targeted’ / add-on; ‘mainstream’ </a:t>
            </a:r>
            <a:r>
              <a:rPr lang="en-GB" sz="1600" dirty="0" smtClean="0"/>
              <a:t>needs considered in policy – </a:t>
            </a:r>
            <a:r>
              <a:rPr lang="en-GB" sz="1600" dirty="0"/>
              <a:t>even in these contexts needs to be whole institution ‘buy-in’.</a:t>
            </a:r>
          </a:p>
          <a:p>
            <a:endParaRPr lang="en-GB" sz="1600" dirty="0"/>
          </a:p>
          <a:p>
            <a:endParaRPr lang="en-GB" sz="1600" dirty="0"/>
          </a:p>
          <a:p>
            <a:endParaRPr lang="en-GB" sz="1600" dirty="0" smtClean="0"/>
          </a:p>
          <a:p>
            <a:endParaRPr lang="en-GB" sz="1600" dirty="0"/>
          </a:p>
          <a:p>
            <a:endParaRPr lang="en-GB" sz="1400" dirty="0"/>
          </a:p>
          <a:p>
            <a:endParaRPr lang="en-GB" sz="1400" dirty="0"/>
          </a:p>
          <a:p>
            <a:endParaRPr lang="en-GB" sz="1400" dirty="0"/>
          </a:p>
        </p:txBody>
      </p:sp>
      <p:sp>
        <p:nvSpPr>
          <p:cNvPr id="3" name="Subtitle 2"/>
          <p:cNvSpPr>
            <a:spLocks noGrp="1"/>
          </p:cNvSpPr>
          <p:nvPr>
            <p:ph type="subTitle" idx="1"/>
          </p:nvPr>
        </p:nvSpPr>
        <p:spPr/>
        <p:txBody>
          <a:bodyPr>
            <a:normAutofit fontScale="40000" lnSpcReduction="20000"/>
          </a:bodyPr>
          <a:lstStyle/>
          <a:p>
            <a:r>
              <a:rPr lang="en-GB" dirty="0" smtClean="0"/>
              <a:t>Overview of literature: </a:t>
            </a:r>
          </a:p>
          <a:p>
            <a:r>
              <a:rPr lang="en-GB" dirty="0"/>
              <a:t>E</a:t>
            </a:r>
            <a:r>
              <a:rPr lang="en-GB" dirty="0" smtClean="0"/>
              <a:t>mpirical research –parents / carers, mature students.</a:t>
            </a:r>
            <a:endParaRPr lang="en-GB" dirty="0"/>
          </a:p>
        </p:txBody>
      </p:sp>
    </p:spTree>
    <p:extLst>
      <p:ext uri="{BB962C8B-B14F-4D97-AF65-F5344CB8AC3E}">
        <p14:creationId xmlns:p14="http://schemas.microsoft.com/office/powerpoint/2010/main" val="21509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3" y="1451429"/>
            <a:ext cx="8142514" cy="4296227"/>
          </a:xfrm>
        </p:spPr>
        <p:txBody>
          <a:bodyPr>
            <a:normAutofit/>
          </a:bodyPr>
          <a:lstStyle/>
          <a:p>
            <a:r>
              <a:rPr lang="en-GB" sz="1600" dirty="0" smtClean="0"/>
              <a:t>‘Carelessness</a:t>
            </a:r>
            <a:r>
              <a:rPr lang="en-GB" sz="1600" dirty="0"/>
              <a:t>’ (Lynch, 2009) </a:t>
            </a:r>
            <a:endParaRPr lang="en-GB" sz="1600" dirty="0" smtClean="0"/>
          </a:p>
          <a:p>
            <a:pPr marL="285750" indent="-285750">
              <a:buFont typeface="Arial" panose="020B0604020202020204" pitchFamily="34" charset="0"/>
              <a:buChar char="•"/>
            </a:pPr>
            <a:r>
              <a:rPr lang="en-GB" sz="1600" dirty="0" smtClean="0"/>
              <a:t>Assumptions </a:t>
            </a:r>
            <a:r>
              <a:rPr lang="en-GB" sz="1600" dirty="0"/>
              <a:t>of academia and academics as being ‘care-free’ have a long history in university </a:t>
            </a:r>
            <a:r>
              <a:rPr lang="en-GB" sz="1600" dirty="0" smtClean="0"/>
              <a:t>culture</a:t>
            </a:r>
          </a:p>
          <a:p>
            <a:pPr marL="285750" indent="-285750">
              <a:buFont typeface="Arial" panose="020B0604020202020204" pitchFamily="34" charset="0"/>
              <a:buChar char="•"/>
            </a:pPr>
            <a:r>
              <a:rPr lang="en-GB" sz="1600" dirty="0" smtClean="0"/>
              <a:t>Binary </a:t>
            </a:r>
            <a:r>
              <a:rPr lang="en-GB" sz="1600" dirty="0"/>
              <a:t>Cartesian </a:t>
            </a:r>
            <a:r>
              <a:rPr lang="en-GB" sz="1600" dirty="0" smtClean="0"/>
              <a:t>thought: reason / emotion; mind / body; masculinity / femininity.</a:t>
            </a:r>
          </a:p>
          <a:p>
            <a:pPr marL="285750" indent="-285750">
              <a:buFont typeface="Arial" panose="020B0604020202020204" pitchFamily="34" charset="0"/>
              <a:buChar char="•"/>
            </a:pPr>
            <a:r>
              <a:rPr lang="en-GB" sz="1600" dirty="0" err="1"/>
              <a:t>Kittay</a:t>
            </a:r>
            <a:r>
              <a:rPr lang="en-GB" sz="1600" dirty="0"/>
              <a:t> (1999) and </a:t>
            </a:r>
            <a:r>
              <a:rPr lang="en-GB" sz="1600" dirty="0" err="1"/>
              <a:t>Fineman</a:t>
            </a:r>
            <a:r>
              <a:rPr lang="en-GB" sz="1600" dirty="0"/>
              <a:t> (2008) </a:t>
            </a:r>
            <a:r>
              <a:rPr lang="en-GB" sz="1600" dirty="0" smtClean="0"/>
              <a:t>– importance of relationality and interdependencies.</a:t>
            </a:r>
          </a:p>
          <a:p>
            <a:pPr marL="285750" indent="-285750">
              <a:buFont typeface="Arial" panose="020B0604020202020204" pitchFamily="34" charset="0"/>
              <a:buChar char="•"/>
            </a:pPr>
            <a:r>
              <a:rPr lang="en-GB" sz="1600" dirty="0" smtClean="0"/>
              <a:t>Neoliberal academic climate - new </a:t>
            </a:r>
            <a:r>
              <a:rPr lang="en-GB" sz="1600" dirty="0"/>
              <a:t>moral legitimacy </a:t>
            </a:r>
            <a:r>
              <a:rPr lang="en-GB" sz="1600" dirty="0" smtClean="0"/>
              <a:t>to carelessness; </a:t>
            </a:r>
            <a:r>
              <a:rPr lang="en-GB" sz="1600" dirty="0"/>
              <a:t>primacy of self-interest over care for </a:t>
            </a:r>
            <a:r>
              <a:rPr lang="en-GB" sz="1600" dirty="0" smtClean="0"/>
              <a:t>others.</a:t>
            </a:r>
          </a:p>
          <a:p>
            <a:pPr marL="285750" indent="-285750">
              <a:buFont typeface="Arial" panose="020B0604020202020204" pitchFamily="34" charset="0"/>
              <a:buChar char="•"/>
            </a:pPr>
            <a:r>
              <a:rPr lang="en-GB" sz="1600" dirty="0" err="1" smtClean="0"/>
              <a:t>Leathwood</a:t>
            </a:r>
            <a:r>
              <a:rPr lang="en-GB" sz="1600" dirty="0" smtClean="0"/>
              <a:t> and Hey (2009) – universities constructed as ‘emotion-free zone’- conflicting discourses;</a:t>
            </a:r>
          </a:p>
          <a:p>
            <a:pPr marL="285750" indent="-285750">
              <a:buFont typeface="Arial" panose="020B0604020202020204" pitchFamily="34" charset="0"/>
              <a:buChar char="•"/>
            </a:pPr>
            <a:r>
              <a:rPr lang="en-GB" sz="1600" dirty="0"/>
              <a:t>Burke (2015) </a:t>
            </a:r>
            <a:r>
              <a:rPr lang="en-GB" sz="1600" dirty="0" smtClean="0"/>
              <a:t>- impacts of hyper-individualised climate; </a:t>
            </a:r>
            <a:r>
              <a:rPr lang="en-GB" sz="1600" dirty="0"/>
              <a:t>negative and shaming effects on those who are </a:t>
            </a:r>
            <a:r>
              <a:rPr lang="en-GB" sz="1600" dirty="0" smtClean="0"/>
              <a:t>vulnerable; </a:t>
            </a:r>
            <a:r>
              <a:rPr lang="en-GB" sz="1600" dirty="0"/>
              <a:t>marked by gendered, racialized and classed differences, including those with pregnant and / or caring bodies. </a:t>
            </a:r>
          </a:p>
        </p:txBody>
      </p:sp>
      <p:sp>
        <p:nvSpPr>
          <p:cNvPr id="3" name="Subtitle 2"/>
          <p:cNvSpPr>
            <a:spLocks noGrp="1"/>
          </p:cNvSpPr>
          <p:nvPr>
            <p:ph type="subTitle" idx="1"/>
          </p:nvPr>
        </p:nvSpPr>
        <p:spPr/>
        <p:txBody>
          <a:bodyPr>
            <a:normAutofit fontScale="77500" lnSpcReduction="20000"/>
          </a:bodyPr>
          <a:lstStyle/>
          <a:p>
            <a:r>
              <a:rPr lang="en-GB" dirty="0" smtClean="0"/>
              <a:t>The careless neoliberal academy</a:t>
            </a:r>
            <a:endParaRPr lang="en-GB" dirty="0"/>
          </a:p>
        </p:txBody>
      </p:sp>
    </p:spTree>
    <p:extLst>
      <p:ext uri="{BB962C8B-B14F-4D97-AF65-F5344CB8AC3E}">
        <p14:creationId xmlns:p14="http://schemas.microsoft.com/office/powerpoint/2010/main" val="4282156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682580" y="2009104"/>
            <a:ext cx="7960677" cy="4250028"/>
          </a:xfrm>
        </p:spPr>
        <p:txBody>
          <a:bodyPr>
            <a:normAutofit/>
          </a:bodyPr>
          <a:lstStyle/>
          <a:p>
            <a:r>
              <a:rPr lang="en-GB" sz="1400" dirty="0" smtClean="0"/>
              <a:t>Student retention literature has highlighted need for ‘good student experience’ – socially and academically integrated (Trotter and Roberts, 2006; </a:t>
            </a:r>
            <a:r>
              <a:rPr lang="en-GB" sz="1400" dirty="0" err="1" smtClean="0"/>
              <a:t>Yorke</a:t>
            </a:r>
            <a:r>
              <a:rPr lang="en-GB" sz="1400" dirty="0" smtClean="0"/>
              <a:t>, 1999; 2004; </a:t>
            </a:r>
            <a:r>
              <a:rPr lang="en-GB" sz="1400" dirty="0" err="1" smtClean="0"/>
              <a:t>Yorke</a:t>
            </a:r>
            <a:r>
              <a:rPr lang="en-GB" sz="1400" dirty="0" smtClean="0"/>
              <a:t> and London, 2008);</a:t>
            </a:r>
          </a:p>
          <a:p>
            <a:r>
              <a:rPr lang="en-GB" sz="1400" dirty="0" smtClean="0"/>
              <a:t>Concern with attendance of ‘non-traditional’ students and inclusion of working-class, first generation, mature students and those with disabilities (Tinto, 1993’ 1997)</a:t>
            </a:r>
          </a:p>
          <a:p>
            <a:r>
              <a:rPr lang="en-GB" sz="1400" dirty="0" smtClean="0"/>
              <a:t>However ‘curious absence’ of attention to students with caring responsibilities;</a:t>
            </a:r>
          </a:p>
          <a:p>
            <a:r>
              <a:rPr lang="en-GB" sz="1400" dirty="0" smtClean="0"/>
              <a:t>Indeed ‘the social’ and social spaces pertains to student accommodation, the student bar – excluding parents.</a:t>
            </a:r>
          </a:p>
          <a:p>
            <a:r>
              <a:rPr lang="en-GB" sz="1400" dirty="0" smtClean="0"/>
              <a:t>Thomas (2002; 2012) foregrounds importance of students developing sense of belonging, further integrating social and academic domains (institutional habitus) – highly influential;</a:t>
            </a:r>
          </a:p>
          <a:p>
            <a:r>
              <a:rPr lang="en-GB" sz="1400" dirty="0" smtClean="0"/>
              <a:t>Translated into university strategies –  uncritical ‘quick-win solutions’ and mainstreaming which do not recognise / address underlying differences / inequities.</a:t>
            </a:r>
          </a:p>
          <a:p>
            <a:r>
              <a:rPr lang="en-GB" sz="1400" dirty="0" smtClean="0"/>
              <a:t>Reproduce constructions of ‘normal’ student – marginalises those who do not fit definitions.</a:t>
            </a:r>
            <a:endParaRPr lang="en-GB" sz="1400" dirty="0"/>
          </a:p>
          <a:p>
            <a:endParaRPr lang="en-GB" sz="1400" dirty="0"/>
          </a:p>
        </p:txBody>
      </p:sp>
      <p:sp>
        <p:nvSpPr>
          <p:cNvPr id="3" name="Subtitle 2"/>
          <p:cNvSpPr>
            <a:spLocks noGrp="1"/>
          </p:cNvSpPr>
          <p:nvPr>
            <p:ph type="subTitle" idx="1"/>
          </p:nvPr>
        </p:nvSpPr>
        <p:spPr/>
        <p:txBody>
          <a:bodyPr/>
          <a:lstStyle/>
          <a:p>
            <a:r>
              <a:rPr lang="en-GB" dirty="0" smtClean="0"/>
              <a:t>Retention literature</a:t>
            </a:r>
            <a:endParaRPr lang="en-GB" dirty="0"/>
          </a:p>
        </p:txBody>
      </p:sp>
    </p:spTree>
    <p:extLst>
      <p:ext uri="{BB962C8B-B14F-4D97-AF65-F5344CB8AC3E}">
        <p14:creationId xmlns:p14="http://schemas.microsoft.com/office/powerpoint/2010/main" val="1708205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469900" y="1498600"/>
            <a:ext cx="8173357" cy="4013201"/>
          </a:xfrm>
        </p:spPr>
        <p:txBody>
          <a:bodyPr>
            <a:noAutofit/>
          </a:bodyPr>
          <a:lstStyle/>
          <a:p>
            <a:endParaRPr lang="en-GB" sz="1400" dirty="0" smtClean="0"/>
          </a:p>
          <a:p>
            <a:r>
              <a:rPr lang="en-GB" sz="1400" dirty="0"/>
              <a:t>‘The student experience’ has gained momentum in policy discourse over last decade (</a:t>
            </a:r>
            <a:r>
              <a:rPr lang="en-GB" sz="1400" dirty="0" err="1"/>
              <a:t>Sabri</a:t>
            </a:r>
            <a:r>
              <a:rPr lang="en-GB" sz="1400" dirty="0"/>
              <a:t> </a:t>
            </a:r>
            <a:r>
              <a:rPr lang="en-GB" sz="1400" dirty="0" smtClean="0"/>
              <a:t>2011) </a:t>
            </a:r>
          </a:p>
          <a:p>
            <a:r>
              <a:rPr lang="en-GB" sz="1400" dirty="0"/>
              <a:t>Brown Review of HE (2010) ‘the student experience’ positioned as central to increase in student ‘choice’ – play pivotal role in policy rationale underpinning marketization of higher education and elevation of student as consumer.</a:t>
            </a:r>
          </a:p>
          <a:p>
            <a:r>
              <a:rPr lang="en-GB" sz="1400" dirty="0" smtClean="0"/>
              <a:t>‘</a:t>
            </a:r>
            <a:r>
              <a:rPr lang="en-GB" sz="1400" dirty="0"/>
              <a:t>The student experience’ straddles two areas; ‘learning and teaching’ expressed in consumer terms (via NSS) and </a:t>
            </a:r>
            <a:r>
              <a:rPr lang="en-GB" sz="1400" dirty="0" smtClean="0"/>
              <a:t>‘extra-curricular’ </a:t>
            </a:r>
            <a:r>
              <a:rPr lang="en-GB" sz="1400" dirty="0"/>
              <a:t>which coincides with </a:t>
            </a:r>
            <a:r>
              <a:rPr lang="en-GB" sz="1400" dirty="0" err="1" smtClean="0"/>
              <a:t>marketised</a:t>
            </a:r>
            <a:r>
              <a:rPr lang="en-GB" sz="1400" dirty="0" smtClean="0"/>
              <a:t> and commercialised </a:t>
            </a:r>
            <a:r>
              <a:rPr lang="en-GB" sz="1400" dirty="0"/>
              <a:t>student leisure and </a:t>
            </a:r>
            <a:r>
              <a:rPr lang="en-GB" sz="1400" dirty="0" smtClean="0"/>
              <a:t>entertainment; </a:t>
            </a:r>
            <a:endParaRPr lang="en-GB" sz="1400" dirty="0"/>
          </a:p>
          <a:p>
            <a:r>
              <a:rPr lang="en-GB" sz="1400" dirty="0" smtClean="0"/>
              <a:t>‘Totemic quality’ – lack of criticality</a:t>
            </a:r>
          </a:p>
          <a:p>
            <a:r>
              <a:rPr lang="en-GB" sz="1400" dirty="0"/>
              <a:t>Homogenises, </a:t>
            </a:r>
            <a:r>
              <a:rPr lang="en-GB" sz="1400" dirty="0" smtClean="0"/>
              <a:t>commodifies </a:t>
            </a:r>
            <a:r>
              <a:rPr lang="en-GB" sz="1400" dirty="0"/>
              <a:t>and diminishes an understanding of both ‘students’ and ‘experiences’ </a:t>
            </a:r>
            <a:endParaRPr lang="en-GB" sz="1400" dirty="0" smtClean="0"/>
          </a:p>
          <a:p>
            <a:r>
              <a:rPr lang="en-GB" sz="1400" dirty="0" smtClean="0"/>
              <a:t> </a:t>
            </a:r>
            <a:endParaRPr lang="en-GB" sz="1400" dirty="0"/>
          </a:p>
          <a:p>
            <a:endParaRPr lang="en-GB" sz="1400" dirty="0" smtClean="0"/>
          </a:p>
        </p:txBody>
      </p:sp>
      <p:sp>
        <p:nvSpPr>
          <p:cNvPr id="3" name="Subtitle 2"/>
          <p:cNvSpPr>
            <a:spLocks noGrp="1"/>
          </p:cNvSpPr>
          <p:nvPr>
            <p:ph type="subTitle" idx="1"/>
          </p:nvPr>
        </p:nvSpPr>
        <p:spPr/>
        <p:txBody>
          <a:bodyPr/>
          <a:lstStyle/>
          <a:p>
            <a:r>
              <a:rPr lang="en-GB" dirty="0" smtClean="0"/>
              <a:t>‘The student experience’</a:t>
            </a:r>
            <a:endParaRPr lang="en-GB" dirty="0"/>
          </a:p>
        </p:txBody>
      </p:sp>
    </p:spTree>
    <p:extLst>
      <p:ext uri="{BB962C8B-B14F-4D97-AF65-F5344CB8AC3E}">
        <p14:creationId xmlns:p14="http://schemas.microsoft.com/office/powerpoint/2010/main" val="4230850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normAutofit/>
          </a:bodyPr>
          <a:lstStyle/>
          <a:p>
            <a:r>
              <a:rPr lang="en-GB" sz="1400" dirty="0" smtClean="0"/>
              <a:t>The survey sample:</a:t>
            </a:r>
            <a:endParaRPr lang="en-GB" sz="1400" dirty="0"/>
          </a:p>
          <a:p>
            <a:r>
              <a:rPr lang="en-GB" sz="1400" dirty="0"/>
              <a:t> 	Respondents (n=130):</a:t>
            </a:r>
          </a:p>
          <a:p>
            <a:r>
              <a:rPr lang="en-GB" sz="1400" dirty="0"/>
              <a:t> 	78.6% undergraduate</a:t>
            </a:r>
          </a:p>
          <a:p>
            <a:r>
              <a:rPr lang="en-GB" sz="1400" dirty="0"/>
              <a:t> 	42% lone parents</a:t>
            </a:r>
          </a:p>
          <a:p>
            <a:r>
              <a:rPr lang="en-GB" sz="1400" dirty="0"/>
              <a:t> 	91% women</a:t>
            </a:r>
          </a:p>
          <a:p>
            <a:r>
              <a:rPr lang="en-GB" sz="1400" dirty="0"/>
              <a:t> 	84.5% full-time</a:t>
            </a:r>
          </a:p>
          <a:p>
            <a:r>
              <a:rPr lang="en-GB" sz="1400" dirty="0"/>
              <a:t> 	58% also in paid work</a:t>
            </a:r>
          </a:p>
          <a:p>
            <a:r>
              <a:rPr lang="en-GB" sz="1400" dirty="0"/>
              <a:t> 	13.6% also have disability</a:t>
            </a:r>
          </a:p>
          <a:p>
            <a:r>
              <a:rPr lang="en-GB" sz="1400" dirty="0"/>
              <a:t> 	56% commuting / 43% locally </a:t>
            </a:r>
            <a:r>
              <a:rPr lang="en-GB" sz="1400" dirty="0" smtClean="0"/>
              <a:t>based</a:t>
            </a:r>
          </a:p>
          <a:p>
            <a:endParaRPr lang="en-GB" sz="1400" dirty="0"/>
          </a:p>
          <a:p>
            <a:endParaRPr lang="en-GB" sz="1400" dirty="0"/>
          </a:p>
        </p:txBody>
      </p:sp>
      <p:sp>
        <p:nvSpPr>
          <p:cNvPr id="4" name="Text Placeholder 3"/>
          <p:cNvSpPr>
            <a:spLocks noGrp="1"/>
          </p:cNvSpPr>
          <p:nvPr>
            <p:ph type="body" sz="quarter" idx="18"/>
          </p:nvPr>
        </p:nvSpPr>
        <p:spPr/>
        <p:txBody>
          <a:bodyPr/>
          <a:lstStyle/>
          <a:p>
            <a:r>
              <a:rPr lang="en-GB" sz="1400" dirty="0"/>
              <a:t>Interview:</a:t>
            </a:r>
          </a:p>
          <a:p>
            <a:r>
              <a:rPr lang="en-GB" sz="1400" dirty="0"/>
              <a:t>All women, 30 – 50</a:t>
            </a:r>
          </a:p>
          <a:p>
            <a:r>
              <a:rPr lang="en-GB" sz="1400" dirty="0"/>
              <a:t>8 undergraduate, 4 postgraduate</a:t>
            </a:r>
          </a:p>
          <a:p>
            <a:r>
              <a:rPr lang="en-GB" sz="1400" dirty="0"/>
              <a:t>5 undergraduates also working, 2 postgraduates working.</a:t>
            </a:r>
          </a:p>
          <a:p>
            <a:r>
              <a:rPr lang="en-GB" sz="1400" dirty="0"/>
              <a:t>9 working-class backgrounds</a:t>
            </a:r>
          </a:p>
          <a:p>
            <a:r>
              <a:rPr lang="en-GB" sz="1400" dirty="0"/>
              <a:t>Five disclosed mental health difficulties</a:t>
            </a:r>
          </a:p>
          <a:p>
            <a:r>
              <a:rPr lang="en-GB" sz="1400" dirty="0" smtClean="0"/>
              <a:t>Health</a:t>
            </a:r>
            <a:r>
              <a:rPr lang="en-GB" sz="1400" dirty="0"/>
              <a:t>, Education, Social </a:t>
            </a:r>
            <a:r>
              <a:rPr lang="en-GB" sz="1400" dirty="0" smtClean="0"/>
              <a:t>Sciences</a:t>
            </a:r>
            <a:r>
              <a:rPr lang="en-GB" sz="1400" dirty="0"/>
              <a:t>.</a:t>
            </a:r>
          </a:p>
          <a:p>
            <a:endParaRPr lang="en-GB" dirty="0"/>
          </a:p>
        </p:txBody>
      </p:sp>
      <p:sp>
        <p:nvSpPr>
          <p:cNvPr id="3" name="Subtitle 2"/>
          <p:cNvSpPr>
            <a:spLocks noGrp="1"/>
          </p:cNvSpPr>
          <p:nvPr>
            <p:ph type="subTitle" idx="1"/>
          </p:nvPr>
        </p:nvSpPr>
        <p:spPr/>
        <p:txBody>
          <a:bodyPr/>
          <a:lstStyle/>
          <a:p>
            <a:r>
              <a:rPr lang="en-GB" dirty="0" smtClean="0"/>
              <a:t>The research</a:t>
            </a:r>
            <a:endParaRPr lang="en-GB" dirty="0"/>
          </a:p>
        </p:txBody>
      </p:sp>
    </p:spTree>
    <p:extLst>
      <p:ext uri="{BB962C8B-B14F-4D97-AF65-F5344CB8AC3E}">
        <p14:creationId xmlns:p14="http://schemas.microsoft.com/office/powerpoint/2010/main" val="956832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62856" y="1465943"/>
            <a:ext cx="8592457" cy="4368799"/>
          </a:xfrm>
        </p:spPr>
        <p:txBody>
          <a:bodyPr>
            <a:normAutofit/>
          </a:bodyPr>
          <a:lstStyle/>
          <a:p>
            <a:endParaRPr lang="en-GB" sz="1400" dirty="0"/>
          </a:p>
          <a:p>
            <a:endParaRPr lang="en-GB" sz="1400" dirty="0"/>
          </a:p>
          <a:p>
            <a:endParaRPr lang="en-GB" sz="1400" dirty="0"/>
          </a:p>
          <a:p>
            <a:endParaRPr lang="en-GB" sz="1400" dirty="0"/>
          </a:p>
          <a:p>
            <a:endParaRPr lang="en-GB" dirty="0"/>
          </a:p>
          <a:p>
            <a:endParaRPr lang="en-GB" dirty="0"/>
          </a:p>
        </p:txBody>
      </p:sp>
      <p:sp>
        <p:nvSpPr>
          <p:cNvPr id="3" name="Subtitle 2"/>
          <p:cNvSpPr>
            <a:spLocks noGrp="1"/>
          </p:cNvSpPr>
          <p:nvPr>
            <p:ph type="subTitle" idx="1"/>
          </p:nvPr>
        </p:nvSpPr>
        <p:spPr/>
        <p:txBody>
          <a:bodyPr>
            <a:normAutofit/>
          </a:bodyPr>
          <a:lstStyle/>
          <a:p>
            <a:r>
              <a:rPr lang="en-GB" dirty="0" smtClean="0"/>
              <a:t>The student experience?</a:t>
            </a:r>
            <a:endParaRPr lang="en-GB" dirty="0"/>
          </a:p>
        </p:txBody>
      </p:sp>
      <p:sp>
        <p:nvSpPr>
          <p:cNvPr id="4" name="Rectangle 3"/>
          <p:cNvSpPr/>
          <p:nvPr/>
        </p:nvSpPr>
        <p:spPr>
          <a:xfrm>
            <a:off x="362856" y="1739900"/>
            <a:ext cx="7823201" cy="3693319"/>
          </a:xfrm>
          <a:prstGeom prst="rect">
            <a:avLst/>
          </a:prstGeom>
        </p:spPr>
        <p:txBody>
          <a:bodyPr wrap="square">
            <a:spAutoFit/>
          </a:bodyPr>
          <a:lstStyle/>
          <a:p>
            <a:r>
              <a:rPr lang="en-GB" dirty="0"/>
              <a:t>‘Parents don’t seem to fit the criteria of the </a:t>
            </a:r>
            <a:r>
              <a:rPr lang="en-GB" b="1" dirty="0"/>
              <a:t>stereotypical students </a:t>
            </a:r>
            <a:r>
              <a:rPr lang="en-GB" dirty="0"/>
              <a:t>which the university caters for’; ‘a lot of the events are </a:t>
            </a:r>
            <a:r>
              <a:rPr lang="en-GB" b="1" dirty="0"/>
              <a:t>designed for younger students</a:t>
            </a:r>
            <a:r>
              <a:rPr lang="en-GB" dirty="0"/>
              <a:t>, not a lot is organised for mature students’; ‘I don’t think they purposefully hinder but I feel unless you are a </a:t>
            </a:r>
            <a:r>
              <a:rPr lang="en-GB" b="1" dirty="0"/>
              <a:t>‘proper’ student</a:t>
            </a:r>
            <a:r>
              <a:rPr lang="en-GB" dirty="0"/>
              <a:t> you will not find out about this stuff</a:t>
            </a:r>
            <a:r>
              <a:rPr lang="en-GB" dirty="0" smtClean="0"/>
              <a:t>’.</a:t>
            </a:r>
            <a:endParaRPr lang="en-GB" dirty="0"/>
          </a:p>
          <a:p>
            <a:endParaRPr lang="en-GB" dirty="0" smtClean="0"/>
          </a:p>
          <a:p>
            <a:r>
              <a:rPr lang="en-GB" dirty="0" smtClean="0"/>
              <a:t>‘I </a:t>
            </a:r>
            <a:r>
              <a:rPr lang="en-GB" dirty="0"/>
              <a:t>don't have the free time to get drunk, nor the desire </a:t>
            </a:r>
            <a:r>
              <a:rPr lang="en-GB" dirty="0" smtClean="0"/>
              <a:t>to</a:t>
            </a:r>
            <a:r>
              <a:rPr lang="en-GB" dirty="0"/>
              <a:t>. The university social scene is driven by alcohol, bar crawls, coach trips to night clubs all organised by university affiliates. Fresher’s fair is swamped by bars and pubs handing put drink vouchers. I'm only 26, but this scene is not attractive or helpful to those who don't want to affect their kids by coming home drunk, who have limited finances, who have responsibilities to babies throughout the night and the following day</a:t>
            </a:r>
            <a:r>
              <a:rPr lang="en-GB" dirty="0" smtClean="0"/>
              <a:t>.’</a:t>
            </a:r>
            <a:endParaRPr lang="en-GB" dirty="0"/>
          </a:p>
        </p:txBody>
      </p:sp>
    </p:spTree>
    <p:extLst>
      <p:ext uri="{BB962C8B-B14F-4D97-AF65-F5344CB8AC3E}">
        <p14:creationId xmlns:p14="http://schemas.microsoft.com/office/powerpoint/2010/main" val="1602719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33357" y="1596443"/>
            <a:ext cx="8164901" cy="4673600"/>
          </a:xfrm>
        </p:spPr>
        <p:txBody>
          <a:bodyPr>
            <a:normAutofit/>
          </a:bodyPr>
          <a:lstStyle/>
          <a:p>
            <a:endParaRPr lang="en-GB" sz="1600" dirty="0" smtClean="0"/>
          </a:p>
          <a:p>
            <a:r>
              <a:rPr lang="en-GB" sz="1600" dirty="0" smtClean="0"/>
              <a:t>‘I </a:t>
            </a:r>
            <a:r>
              <a:rPr lang="en-GB" sz="1600" dirty="0"/>
              <a:t>can never get to anything! Things are always organised for early evening when I'm collecting from childcare, making tea, helping with homework</a:t>
            </a:r>
            <a:r>
              <a:rPr lang="en-GB" sz="1600" dirty="0" smtClean="0"/>
              <a:t>!’</a:t>
            </a:r>
            <a:endParaRPr lang="en-GB" sz="1600" dirty="0"/>
          </a:p>
          <a:p>
            <a:r>
              <a:rPr lang="en-GB" sz="1600" dirty="0" smtClean="0"/>
              <a:t>‘Unfortunately </a:t>
            </a:r>
            <a:r>
              <a:rPr lang="en-GB" sz="1600" dirty="0"/>
              <a:t>I do not have the time to participate in any sports groups and I do not have enough money to be able to attend any group events with my class. This is upsetting as everyone else is able to enjoy themselves, but with responsibilities to my children, it is essential the decisions made are with their best interests</a:t>
            </a:r>
            <a:r>
              <a:rPr lang="en-GB" sz="1600" dirty="0" smtClean="0"/>
              <a:t>.’</a:t>
            </a:r>
            <a:endParaRPr lang="en-GB" sz="1600" dirty="0"/>
          </a:p>
          <a:p>
            <a:r>
              <a:rPr lang="en-GB" sz="1600" dirty="0" smtClean="0"/>
              <a:t>‘I </a:t>
            </a:r>
            <a:r>
              <a:rPr lang="en-GB" sz="1600" dirty="0"/>
              <a:t>think it should be more welcoming for us to bring our children with us sometimes which would help them see that they can aspire to go to university. Have a crèche and longer opening hours. </a:t>
            </a:r>
            <a:r>
              <a:rPr lang="en-GB" sz="1600" dirty="0" smtClean="0"/>
              <a:t>Do </a:t>
            </a:r>
            <a:r>
              <a:rPr lang="en-GB" sz="1600" dirty="0"/>
              <a:t>some family friendly events and things</a:t>
            </a:r>
            <a:r>
              <a:rPr lang="en-GB" sz="1600" dirty="0" smtClean="0"/>
              <a:t>.’</a:t>
            </a:r>
            <a:endParaRPr lang="en-GB" sz="1600" dirty="0"/>
          </a:p>
        </p:txBody>
      </p:sp>
      <p:sp>
        <p:nvSpPr>
          <p:cNvPr id="3" name="Subtitle 2"/>
          <p:cNvSpPr>
            <a:spLocks noGrp="1"/>
          </p:cNvSpPr>
          <p:nvPr>
            <p:ph type="subTitle" idx="1"/>
          </p:nvPr>
        </p:nvSpPr>
        <p:spPr/>
        <p:txBody>
          <a:bodyPr>
            <a:normAutofit fontScale="70000" lnSpcReduction="20000"/>
          </a:bodyPr>
          <a:lstStyle/>
          <a:p>
            <a:r>
              <a:rPr lang="en-GB" dirty="0" smtClean="0"/>
              <a:t>Participation in ‘student experience’</a:t>
            </a:r>
            <a:endParaRPr lang="en-GB" dirty="0"/>
          </a:p>
        </p:txBody>
      </p:sp>
    </p:spTree>
    <p:extLst>
      <p:ext uri="{BB962C8B-B14F-4D97-AF65-F5344CB8AC3E}">
        <p14:creationId xmlns:p14="http://schemas.microsoft.com/office/powerpoint/2010/main" val="3499439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500744" y="1771650"/>
            <a:ext cx="7883402" cy="4126874"/>
          </a:xfrm>
        </p:spPr>
        <p:txBody>
          <a:bodyPr>
            <a:normAutofit fontScale="77500" lnSpcReduction="20000"/>
          </a:bodyPr>
          <a:lstStyle/>
          <a:p>
            <a:r>
              <a:rPr lang="en-GB" sz="1900" dirty="0" smtClean="0"/>
              <a:t>Lack </a:t>
            </a:r>
            <a:r>
              <a:rPr lang="en-GB" sz="1900" dirty="0"/>
              <a:t>of understanding and flexibility from academic staff – academic (as well as personal, affective) </a:t>
            </a:r>
            <a:r>
              <a:rPr lang="en-GB" sz="1900" dirty="0" smtClean="0"/>
              <a:t>implications.</a:t>
            </a:r>
          </a:p>
          <a:p>
            <a:endParaRPr lang="en-GB" sz="1900" dirty="0" smtClean="0"/>
          </a:p>
          <a:p>
            <a:r>
              <a:rPr lang="en-GB" sz="1900" dirty="0" smtClean="0"/>
              <a:t>Tracey, 42, single parent of two, access route, undergraduate in education</a:t>
            </a:r>
          </a:p>
          <a:p>
            <a:endParaRPr lang="en-GB" sz="1900" dirty="0"/>
          </a:p>
          <a:p>
            <a:pPr marL="342900" lvl="0" indent="-228600" defTabSz="914400">
              <a:lnSpc>
                <a:spcPct val="100000"/>
              </a:lnSpc>
              <a:spcBef>
                <a:spcPct val="20000"/>
              </a:spcBef>
              <a:buClr>
                <a:srgbClr val="4F81BD"/>
              </a:buClr>
              <a:buFont typeface="Arial" pitchFamily="34" charset="0"/>
              <a:buChar char="•"/>
            </a:pPr>
            <a:r>
              <a:rPr lang="en-GB" sz="2200" dirty="0">
                <a:solidFill>
                  <a:prstClr val="black"/>
                </a:solidFill>
                <a:latin typeface="Calibri"/>
              </a:rPr>
              <a:t>The only time I’ve had to call upon the university for support was recently actually um I had some big assignments coming up, I’d got two out of the way but there was a </a:t>
            </a:r>
            <a:r>
              <a:rPr lang="en-GB" sz="2200" dirty="0" err="1">
                <a:solidFill>
                  <a:prstClr val="black"/>
                </a:solidFill>
                <a:latin typeface="Calibri"/>
              </a:rPr>
              <a:t>biggy</a:t>
            </a:r>
            <a:r>
              <a:rPr lang="en-GB" sz="2200" dirty="0">
                <a:solidFill>
                  <a:prstClr val="black"/>
                </a:solidFill>
                <a:latin typeface="Calibri"/>
              </a:rPr>
              <a:t> coming up and I had to do well in it. I’d done all the reading, I had all my notes ready, I had my plan ready and in my diary I’d put three weekends in – I didn’t have the children, they were going to their dads and that was the only time I had to do it, on those weekends. I wasn’t panicking because it was all sorted and then just before the first weekend their dad said ‘they can’t come to me’ and so for those three weekends I had the children. I came to the university for an extension – I’d never done that before, never done it and I was told I couldn’t have one so I just had to get on with it but I was a little bit cross and I ended up bursting into tears. </a:t>
            </a:r>
          </a:p>
          <a:p>
            <a:endParaRPr lang="en-GB" dirty="0" smtClean="0"/>
          </a:p>
          <a:p>
            <a:endParaRPr lang="en-GB" dirty="0"/>
          </a:p>
          <a:p>
            <a:endParaRPr lang="en-GB" dirty="0"/>
          </a:p>
        </p:txBody>
      </p:sp>
      <p:sp>
        <p:nvSpPr>
          <p:cNvPr id="3" name="Subtitle 2"/>
          <p:cNvSpPr>
            <a:spLocks noGrp="1"/>
          </p:cNvSpPr>
          <p:nvPr>
            <p:ph type="subTitle" idx="1"/>
          </p:nvPr>
        </p:nvSpPr>
        <p:spPr/>
        <p:txBody>
          <a:bodyPr/>
          <a:lstStyle/>
          <a:p>
            <a:r>
              <a:rPr lang="en-GB" dirty="0" smtClean="0"/>
              <a:t>Inclusion</a:t>
            </a:r>
            <a:endParaRPr lang="en-GB" dirty="0"/>
          </a:p>
        </p:txBody>
      </p:sp>
    </p:spTree>
    <p:extLst>
      <p:ext uri="{BB962C8B-B14F-4D97-AF65-F5344CB8AC3E}">
        <p14:creationId xmlns:p14="http://schemas.microsoft.com/office/powerpoint/2010/main" val="1902741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fontScale="92500" lnSpcReduction="10000"/>
          </a:bodyPr>
          <a:lstStyle/>
          <a:p>
            <a:pPr marL="342900" lvl="0" indent="-228600" defTabSz="914400">
              <a:lnSpc>
                <a:spcPct val="100000"/>
              </a:lnSpc>
              <a:spcBef>
                <a:spcPct val="20000"/>
              </a:spcBef>
              <a:buClr>
                <a:srgbClr val="4F81BD"/>
              </a:buClr>
              <a:buFont typeface="Arial" pitchFamily="34" charset="0"/>
              <a:buChar char="•"/>
            </a:pPr>
            <a:r>
              <a:rPr lang="en-GB" sz="2200" dirty="0" smtClean="0">
                <a:solidFill>
                  <a:prstClr val="black"/>
                </a:solidFill>
                <a:latin typeface="Calibri"/>
              </a:rPr>
              <a:t>‘I </a:t>
            </a:r>
            <a:r>
              <a:rPr lang="en-GB" sz="2200" dirty="0">
                <a:solidFill>
                  <a:prstClr val="black"/>
                </a:solidFill>
                <a:latin typeface="Calibri"/>
              </a:rPr>
              <a:t>do a lot for the university, most of it unpaid, I’ve had  100% attendance, I give 100% when I’m there – I do Ok in assignments, I’m not a first but I do Ok, I contribute to everything, I’ve never asked for an extension, now I am and these are my reasons and I didn’t get it. So I was cross more than anything. </a:t>
            </a:r>
            <a:endParaRPr lang="en-GB" sz="2200" dirty="0" smtClean="0">
              <a:solidFill>
                <a:prstClr val="black"/>
              </a:solidFill>
              <a:latin typeface="Calibri"/>
            </a:endParaRPr>
          </a:p>
          <a:p>
            <a:pPr marL="342900" lvl="0" indent="-228600" defTabSz="914400">
              <a:lnSpc>
                <a:spcPct val="100000"/>
              </a:lnSpc>
              <a:spcBef>
                <a:spcPct val="20000"/>
              </a:spcBef>
              <a:buClr>
                <a:srgbClr val="4F81BD"/>
              </a:buClr>
              <a:buFont typeface="Arial" pitchFamily="34" charset="0"/>
              <a:buChar char="•"/>
            </a:pPr>
            <a:r>
              <a:rPr lang="en-GB" sz="2200" dirty="0" smtClean="0">
                <a:solidFill>
                  <a:prstClr val="black"/>
                </a:solidFill>
                <a:latin typeface="Calibri"/>
              </a:rPr>
              <a:t>As </a:t>
            </a:r>
            <a:r>
              <a:rPr lang="en-GB" sz="2200" dirty="0">
                <a:solidFill>
                  <a:prstClr val="black"/>
                </a:solidFill>
                <a:latin typeface="Calibri"/>
              </a:rPr>
              <a:t>it turned out I’m quite glad I did because I got a good grade </a:t>
            </a:r>
            <a:r>
              <a:rPr lang="en-GB" sz="2200" dirty="0" smtClean="0">
                <a:solidFill>
                  <a:prstClr val="black"/>
                </a:solidFill>
                <a:latin typeface="Calibri"/>
              </a:rPr>
              <a:t>and </a:t>
            </a:r>
            <a:r>
              <a:rPr lang="en-GB" sz="2200" dirty="0">
                <a:solidFill>
                  <a:prstClr val="black"/>
                </a:solidFill>
                <a:latin typeface="Calibri"/>
              </a:rPr>
              <a:t>I’m not going to fail, you’re not going to make me fail. I’m trying to talk to you about it and you’re not listening to what I’m saying, you’re not going to make me fail. In the end I’m glad I did because it’s out of the way, the mark’s out of the way. That’s the only time I’ve ever asked for help from the university specifically to do with children and it didn’t happen. I haven’t got a lot of faith in it, put it that way</a:t>
            </a:r>
            <a:r>
              <a:rPr lang="en-GB" sz="2200" dirty="0" smtClean="0">
                <a:solidFill>
                  <a:prstClr val="black"/>
                </a:solidFill>
                <a:latin typeface="Calibri"/>
              </a:rPr>
              <a:t>.’</a:t>
            </a:r>
            <a:endParaRPr lang="en-GB" sz="2200" dirty="0">
              <a:solidFill>
                <a:prstClr val="black"/>
              </a:solidFill>
              <a:latin typeface="Calibri"/>
            </a:endParaRPr>
          </a:p>
          <a:p>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953677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406400" y="1397000"/>
            <a:ext cx="8236857" cy="4584700"/>
          </a:xfrm>
        </p:spPr>
        <p:txBody>
          <a:bodyPr>
            <a:normAutofit/>
          </a:bodyPr>
          <a:lstStyle/>
          <a:p>
            <a:endParaRPr lang="en-GB" sz="1400" dirty="0" smtClean="0"/>
          </a:p>
          <a:p>
            <a:r>
              <a:rPr lang="en-GB" sz="1600" dirty="0" smtClean="0"/>
              <a:t>‘I </a:t>
            </a:r>
            <a:r>
              <a:rPr lang="en-GB" sz="1600" dirty="0"/>
              <a:t>feel like we are ignored. It’s like we </a:t>
            </a:r>
            <a:r>
              <a:rPr lang="en-GB" sz="1600" b="1" dirty="0"/>
              <a:t>don’t fit the general student mould </a:t>
            </a:r>
            <a:r>
              <a:rPr lang="en-GB" sz="1600" dirty="0"/>
              <a:t>and it’s our own fault</a:t>
            </a:r>
            <a:r>
              <a:rPr lang="en-GB" sz="1600" dirty="0" smtClean="0"/>
              <a:t>’.</a:t>
            </a:r>
          </a:p>
          <a:p>
            <a:r>
              <a:rPr lang="en-GB" sz="1600" dirty="0" smtClean="0"/>
              <a:t>‘I </a:t>
            </a:r>
            <a:r>
              <a:rPr lang="en-GB" sz="1600" dirty="0"/>
              <a:t>have never heard of anything for student parents. It is almost weird to say that you have children because </a:t>
            </a:r>
            <a:r>
              <a:rPr lang="en-GB" sz="1600" b="1" dirty="0"/>
              <a:t>nobody cares</a:t>
            </a:r>
            <a:r>
              <a:rPr lang="en-GB" sz="1600" dirty="0"/>
              <a:t> about our private </a:t>
            </a:r>
            <a:r>
              <a:rPr lang="en-GB" sz="1600" dirty="0" smtClean="0"/>
              <a:t>life.’</a:t>
            </a:r>
            <a:endParaRPr lang="en-GB" sz="1600" dirty="0"/>
          </a:p>
          <a:p>
            <a:r>
              <a:rPr lang="en-GB" sz="1600" dirty="0"/>
              <a:t>‘The university focuses on the stereotypical Fresher - who comes straight from the family home and needs help with accommodation and budgeting. The majority of parents left their </a:t>
            </a:r>
            <a:r>
              <a:rPr lang="en-GB" sz="1600" dirty="0" smtClean="0"/>
              <a:t>parents’ </a:t>
            </a:r>
            <a:r>
              <a:rPr lang="en-GB" sz="1600" dirty="0"/>
              <a:t>home quite some time ago and have </a:t>
            </a:r>
            <a:r>
              <a:rPr lang="en-GB" sz="1600" b="1" dirty="0"/>
              <a:t>different needs </a:t>
            </a:r>
            <a:r>
              <a:rPr lang="en-GB" sz="1600" dirty="0"/>
              <a:t>than younger students. I genuinely feel like I am some sort of </a:t>
            </a:r>
            <a:r>
              <a:rPr lang="en-GB" sz="1600" b="1" dirty="0"/>
              <a:t>bizarre anomaly in terms of being a parent student, a "unique, freak" and for the most time, invisible</a:t>
            </a:r>
            <a:r>
              <a:rPr lang="en-GB" sz="1600" dirty="0"/>
              <a:t>. I know I am not the only single parent in the university, but most of the time it feels that way. </a:t>
            </a:r>
            <a:endParaRPr lang="en-GB" sz="1600" dirty="0" smtClean="0"/>
          </a:p>
          <a:p>
            <a:endParaRPr lang="en-GB" dirty="0"/>
          </a:p>
          <a:p>
            <a:endParaRPr lang="en-GB" dirty="0"/>
          </a:p>
        </p:txBody>
      </p:sp>
      <p:sp>
        <p:nvSpPr>
          <p:cNvPr id="3" name="Subtitle 2"/>
          <p:cNvSpPr>
            <a:spLocks noGrp="1"/>
          </p:cNvSpPr>
          <p:nvPr>
            <p:ph type="subTitle" idx="1"/>
          </p:nvPr>
        </p:nvSpPr>
        <p:spPr/>
        <p:txBody>
          <a:bodyPr/>
          <a:lstStyle/>
          <a:p>
            <a:r>
              <a:rPr lang="en-GB" dirty="0" smtClean="0"/>
              <a:t>Belonging</a:t>
            </a:r>
            <a:endParaRPr lang="en-GB" dirty="0"/>
          </a:p>
        </p:txBody>
      </p:sp>
    </p:spTree>
    <p:extLst>
      <p:ext uri="{BB962C8B-B14F-4D97-AF65-F5344CB8AC3E}">
        <p14:creationId xmlns:p14="http://schemas.microsoft.com/office/powerpoint/2010/main" val="1964256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0" y="1771650"/>
            <a:ext cx="8135938" cy="4273550"/>
          </a:xfrm>
          <a:prstGeom prst="rect">
            <a:avLst/>
          </a:prstGeom>
        </p:spPr>
        <p:txBody>
          <a:bodyPr>
            <a:normAutofit/>
          </a:bodyPr>
          <a:lstStyle/>
          <a:p>
            <a:r>
              <a:rPr lang="en-GB" sz="1600" dirty="0" smtClean="0"/>
              <a:t>‘[</a:t>
            </a:r>
            <a:r>
              <a:rPr lang="en-GB" sz="1600" dirty="0"/>
              <a:t>One of the biggest challenges is] </a:t>
            </a:r>
            <a:r>
              <a:rPr lang="en-GB" sz="1600" dirty="0" smtClean="0"/>
              <a:t>lecturers </a:t>
            </a:r>
            <a:r>
              <a:rPr lang="en-GB" sz="1600" dirty="0"/>
              <a:t>not understanding that my child comes first! I live in X and travel to X and for late finishes ask to leave lectures/seminars a few minutes early as my train comes at 1 minute past the hour only and some have been really rude about this! A 9-5 </a:t>
            </a:r>
            <a:r>
              <a:rPr lang="en-GB" sz="1600" dirty="0" err="1"/>
              <a:t>uni</a:t>
            </a:r>
            <a:r>
              <a:rPr lang="en-GB" sz="1600" dirty="0"/>
              <a:t> day to me is actually a 6:30am-7:30pm day. My child's school has breakfast and after school club but they are only open 7-6 meaning I have to rely on relatives to take and collect him. I have explained this and still received rude remarks about how I chose to come to </a:t>
            </a:r>
            <a:r>
              <a:rPr lang="en-GB" sz="1600" dirty="0" err="1"/>
              <a:t>uni</a:t>
            </a:r>
            <a:r>
              <a:rPr lang="en-GB" sz="1600" dirty="0"/>
              <a:t> and how I should prioritise.’ </a:t>
            </a:r>
          </a:p>
          <a:p>
            <a:endParaRPr lang="en-GB" sz="1600" dirty="0" smtClean="0"/>
          </a:p>
          <a:p>
            <a:r>
              <a:rPr lang="en-GB" sz="1600" dirty="0" smtClean="0"/>
              <a:t>‘Consider </a:t>
            </a:r>
            <a:r>
              <a:rPr lang="en-GB" sz="1600" dirty="0"/>
              <a:t>the model of the student family. </a:t>
            </a:r>
            <a:r>
              <a:rPr lang="en-GB" sz="1600" b="1" dirty="0"/>
              <a:t>I am not an individual, I am an essential part of a family, and it defines me, and it is the reason I am a student developing my career. Why not value </a:t>
            </a:r>
            <a:r>
              <a:rPr lang="en-GB" sz="1600" dirty="0"/>
              <a:t>that with a special family induction day - where they can understand what they have all let themselves in for. Occasional events, and a mention/provision at graduation - It's very stuffy and unfriendly to children (and most people really!). I'd love to bring them onto the stage with me at graduation. My children think I've joined the secret service, but I think that's part of a wider culture within the University of </a:t>
            </a:r>
            <a:r>
              <a:rPr lang="en-GB" sz="1600" b="1" dirty="0"/>
              <a:t>seeing parenthood as a problem </a:t>
            </a:r>
            <a:r>
              <a:rPr lang="en-GB" sz="1600" dirty="0"/>
              <a:t>- to do something about</a:t>
            </a:r>
            <a:r>
              <a:rPr lang="en-GB" sz="1600" dirty="0" smtClean="0"/>
              <a:t>.’ </a:t>
            </a:r>
          </a:p>
          <a:p>
            <a:endParaRPr lang="en-GB" sz="1600" dirty="0"/>
          </a:p>
          <a:p>
            <a:endParaRPr lang="en-GB" sz="1600" dirty="0"/>
          </a:p>
        </p:txBody>
      </p:sp>
    </p:spTree>
    <p:extLst>
      <p:ext uri="{BB962C8B-B14F-4D97-AF65-F5344CB8AC3E}">
        <p14:creationId xmlns:p14="http://schemas.microsoft.com/office/powerpoint/2010/main" val="1793145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27025" y="1300766"/>
            <a:ext cx="8216900" cy="4886101"/>
          </a:xfrm>
        </p:spPr>
        <p:txBody>
          <a:bodyPr>
            <a:noAutofit/>
          </a:bodyPr>
          <a:lstStyle/>
          <a:p>
            <a:r>
              <a:rPr lang="en-GB" sz="1600" dirty="0" smtClean="0"/>
              <a:t>‘I </a:t>
            </a:r>
            <a:r>
              <a:rPr lang="en-GB" sz="1600" dirty="0"/>
              <a:t>suppose </a:t>
            </a:r>
            <a:r>
              <a:rPr lang="en-GB" sz="1600" dirty="0" smtClean="0"/>
              <a:t>[other students] </a:t>
            </a:r>
            <a:r>
              <a:rPr lang="en-GB" sz="1600" dirty="0"/>
              <a:t>a bit more used to being in education whereas I had done the year before of the access course but it was only an access course, if I hadn’t done the course I wouldn’t have been prepared for this at all, I wouldn’t have known how to write an essay or </a:t>
            </a:r>
            <a:r>
              <a:rPr lang="en-GB" sz="1600" dirty="0" smtClean="0"/>
              <a:t>anything. </a:t>
            </a:r>
            <a:r>
              <a:rPr lang="en-GB" sz="1600" dirty="0"/>
              <a:t>I suppose I did feel a bit cagey ‘cos other people, especially as people live here as well people got to be really close friends and stuff and you could see groups of people whereas I was on my own… so I </a:t>
            </a:r>
            <a:r>
              <a:rPr lang="en-GB" sz="1600" dirty="0" err="1"/>
              <a:t>dunno</a:t>
            </a:r>
            <a:r>
              <a:rPr lang="en-GB" sz="1600" dirty="0"/>
              <a:t>, I supposed it would be like… ‘cos when you’re at school there’s a class but there’s so many more people at </a:t>
            </a:r>
            <a:r>
              <a:rPr lang="en-GB" sz="1600" dirty="0" err="1"/>
              <a:t>uni</a:t>
            </a:r>
            <a:r>
              <a:rPr lang="en-GB" sz="1600" dirty="0"/>
              <a:t> and you don’t have that class so you’re kind of… I don’t know, I just thought it would be a little bit more social I </a:t>
            </a:r>
            <a:r>
              <a:rPr lang="en-GB" sz="1600" dirty="0" err="1" smtClean="0"/>
              <a:t>s’pose</a:t>
            </a:r>
            <a:r>
              <a:rPr lang="en-GB" sz="1600" dirty="0" smtClean="0"/>
              <a:t>…</a:t>
            </a:r>
            <a:endParaRPr lang="en-GB" sz="1600" dirty="0"/>
          </a:p>
          <a:p>
            <a:r>
              <a:rPr lang="en-GB" sz="1600" dirty="0" smtClean="0"/>
              <a:t>It </a:t>
            </a:r>
            <a:r>
              <a:rPr lang="en-GB" sz="1600" dirty="0"/>
              <a:t>would be nice to kind of meet up with other parents because sometimes I tend to put pressure on myself to kind of keep up with other people but I have to remember I am keeping up with everyone else, I’m not failing anything but I have to find out things for myself if I’m struggling – I’ve got children, I have to work – I’ve got to remember I’m just not going to get an A in everything, it’s just not going to happen</a:t>
            </a:r>
            <a:r>
              <a:rPr lang="en-GB" sz="1600" dirty="0" smtClean="0"/>
              <a:t>…’</a:t>
            </a:r>
          </a:p>
          <a:p>
            <a:r>
              <a:rPr lang="en-GB" sz="1400" dirty="0" smtClean="0"/>
              <a:t>Carly </a:t>
            </a:r>
            <a:r>
              <a:rPr lang="en-GB" sz="1400" dirty="0"/>
              <a:t>(aged 31,working-class, non-traditional route mother of two school age children, had come to university via access route following years of working in </a:t>
            </a:r>
            <a:r>
              <a:rPr lang="en-GB" sz="1400" dirty="0" smtClean="0"/>
              <a:t>retail since leaving school at 16.)</a:t>
            </a:r>
            <a:endParaRPr lang="en-GB" sz="1400" dirty="0"/>
          </a:p>
          <a:p>
            <a:endParaRPr lang="en-GB" sz="1400" dirty="0"/>
          </a:p>
        </p:txBody>
      </p:sp>
      <p:sp>
        <p:nvSpPr>
          <p:cNvPr id="3" name="Subtitle 2"/>
          <p:cNvSpPr>
            <a:spLocks noGrp="1"/>
          </p:cNvSpPr>
          <p:nvPr>
            <p:ph type="subTitle" idx="1"/>
          </p:nvPr>
        </p:nvSpPr>
        <p:spPr/>
        <p:txBody>
          <a:bodyPr/>
          <a:lstStyle/>
          <a:p>
            <a:r>
              <a:rPr lang="en-GB" dirty="0" smtClean="0"/>
              <a:t>Like a ‘fish out of water’</a:t>
            </a:r>
            <a:endParaRPr lang="en-GB" dirty="0"/>
          </a:p>
        </p:txBody>
      </p:sp>
    </p:spTree>
    <p:extLst>
      <p:ext uri="{BB962C8B-B14F-4D97-AF65-F5344CB8AC3E}">
        <p14:creationId xmlns:p14="http://schemas.microsoft.com/office/powerpoint/2010/main" val="3465844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normAutofit/>
          </a:bodyPr>
          <a:lstStyle/>
          <a:p>
            <a:pPr marL="285750" indent="-285750">
              <a:buFont typeface="Arial" panose="020B0604020202020204" pitchFamily="34" charset="0"/>
              <a:buChar char="•"/>
            </a:pPr>
            <a:r>
              <a:rPr lang="en-GB" sz="1600" dirty="0" smtClean="0"/>
              <a:t>In terms of ‘student choice’, student carers likely to have limited / no ability to choose alternative institutions – geographically, financially and </a:t>
            </a:r>
            <a:r>
              <a:rPr lang="en-GB" sz="1600" dirty="0" err="1" smtClean="0"/>
              <a:t>timebound</a:t>
            </a:r>
            <a:r>
              <a:rPr lang="en-GB" sz="1600" dirty="0" smtClean="0"/>
              <a:t>, support structures;</a:t>
            </a:r>
          </a:p>
          <a:p>
            <a:pPr marL="285750" indent="-285750">
              <a:buFont typeface="Arial" panose="020B0604020202020204" pitchFamily="34" charset="0"/>
              <a:buChar char="•"/>
            </a:pPr>
            <a:r>
              <a:rPr lang="en-GB" sz="1600" dirty="0" smtClean="0"/>
              <a:t>Critical as individuals; may form support groups; may complain (if have resources).</a:t>
            </a:r>
          </a:p>
          <a:p>
            <a:pPr marL="285750" indent="-285750">
              <a:buFont typeface="Arial" panose="020B0604020202020204" pitchFamily="34" charset="0"/>
              <a:buChar char="•"/>
            </a:pPr>
            <a:r>
              <a:rPr lang="en-GB" sz="1600" dirty="0" smtClean="0"/>
              <a:t>However, lacking voice and representation – time constraints inhibit participation;</a:t>
            </a:r>
          </a:p>
          <a:p>
            <a:pPr marL="285750" indent="-285750">
              <a:buFont typeface="Arial" panose="020B0604020202020204" pitchFamily="34" charset="0"/>
              <a:buChar char="•"/>
            </a:pPr>
            <a:r>
              <a:rPr lang="en-GB" sz="1600" dirty="0" smtClean="0"/>
              <a:t>Internalisation of discourses / acceptance – not university’s responsibility.</a:t>
            </a:r>
          </a:p>
          <a:p>
            <a:pPr marL="285750" indent="-285750">
              <a:buFont typeface="Arial" panose="020B0604020202020204" pitchFamily="34" charset="0"/>
              <a:buChar char="•"/>
            </a:pPr>
            <a:r>
              <a:rPr lang="en-GB" sz="1600" dirty="0" smtClean="0"/>
              <a:t>Limited ability to affect change – intervention needed.</a:t>
            </a:r>
          </a:p>
          <a:p>
            <a:pPr marL="285750" indent="-285750">
              <a:buFont typeface="Arial" panose="020B0604020202020204" pitchFamily="34" charset="0"/>
              <a:buChar char="•"/>
            </a:pPr>
            <a:r>
              <a:rPr lang="en-GB" sz="1600" dirty="0" smtClean="0"/>
              <a:t>Individual staff members attempting to raise awareness, initiative changes.</a:t>
            </a:r>
          </a:p>
          <a:p>
            <a:pPr marL="285750" indent="-285750">
              <a:buFont typeface="Arial" panose="020B0604020202020204" pitchFamily="34" charset="0"/>
              <a:buChar char="•"/>
            </a:pPr>
            <a:r>
              <a:rPr lang="en-GB" sz="1600" dirty="0" smtClean="0"/>
              <a:t>Equality, widening participation and access agendas.</a:t>
            </a:r>
          </a:p>
          <a:p>
            <a:pPr marL="285750" indent="-285750">
              <a:buFont typeface="Arial" panose="020B0604020202020204" pitchFamily="34" charset="0"/>
              <a:buChar char="•"/>
            </a:pPr>
            <a:r>
              <a:rPr lang="en-GB" sz="1600" dirty="0" smtClean="0"/>
              <a:t>Needs buy-in from senior management – economic arguments.</a:t>
            </a:r>
            <a:endParaRPr lang="en-GB" sz="1600" dirty="0"/>
          </a:p>
          <a:p>
            <a:endParaRPr lang="en-GB" sz="1400" dirty="0"/>
          </a:p>
        </p:txBody>
      </p:sp>
      <p:sp>
        <p:nvSpPr>
          <p:cNvPr id="3" name="Subtitle 2"/>
          <p:cNvSpPr>
            <a:spLocks noGrp="1"/>
          </p:cNvSpPr>
          <p:nvPr>
            <p:ph type="subTitle" idx="1"/>
          </p:nvPr>
        </p:nvSpPr>
        <p:spPr/>
        <p:txBody>
          <a:bodyPr/>
          <a:lstStyle/>
          <a:p>
            <a:r>
              <a:rPr lang="en-GB" dirty="0" smtClean="0"/>
              <a:t>Resistance?</a:t>
            </a:r>
            <a:endParaRPr lang="en-GB" dirty="0"/>
          </a:p>
        </p:txBody>
      </p:sp>
    </p:spTree>
    <p:extLst>
      <p:ext uri="{BB962C8B-B14F-4D97-AF65-F5344CB8AC3E}">
        <p14:creationId xmlns:p14="http://schemas.microsoft.com/office/powerpoint/2010/main" val="349478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444500" y="1524000"/>
            <a:ext cx="8198757" cy="3987801"/>
          </a:xfrm>
        </p:spPr>
        <p:txBody>
          <a:bodyPr>
            <a:noAutofit/>
          </a:bodyPr>
          <a:lstStyle/>
          <a:p>
            <a:pPr marL="171450" indent="-171450">
              <a:buFont typeface="Arial" panose="020B0604020202020204" pitchFamily="34" charset="0"/>
              <a:buChar char="•"/>
            </a:pPr>
            <a:r>
              <a:rPr lang="en-GB" sz="1400" dirty="0" smtClean="0"/>
              <a:t>Students constructed as young, care-free, middle-class (male), relatively affluent, autonomous, pleasure seeking, consumerist individuals with no dependencies, able to freely make choices and benefit from a commercialised ‘student experience’.</a:t>
            </a:r>
          </a:p>
          <a:p>
            <a:pPr marL="171450" indent="-171450">
              <a:buFont typeface="Arial" panose="020B0604020202020204" pitchFamily="34" charset="0"/>
              <a:buChar char="•"/>
            </a:pPr>
            <a:r>
              <a:rPr lang="en-GB" sz="1400" dirty="0" smtClean="0"/>
              <a:t>Pedagogical</a:t>
            </a:r>
            <a:r>
              <a:rPr lang="en-GB" sz="1400" dirty="0"/>
              <a:t>, material and affective </a:t>
            </a:r>
            <a:r>
              <a:rPr lang="en-GB" sz="1400" dirty="0" smtClean="0"/>
              <a:t>consequences for those who do not fit this mould, indeed positioned as ‘other’.</a:t>
            </a:r>
          </a:p>
          <a:p>
            <a:pPr marL="171450" indent="-171450">
              <a:buFont typeface="Arial" panose="020B0604020202020204" pitchFamily="34" charset="0"/>
              <a:buChar char="•"/>
            </a:pPr>
            <a:r>
              <a:rPr lang="en-GB" sz="1400" dirty="0"/>
              <a:t>Discourses assume ‘ the student’ as a homogenous group, gives impression of generic ‘student’ </a:t>
            </a:r>
          </a:p>
          <a:p>
            <a:pPr marL="285750" indent="-285750">
              <a:buFont typeface="Arial" panose="020B0604020202020204" pitchFamily="34" charset="0"/>
              <a:buChar char="•"/>
            </a:pPr>
            <a:r>
              <a:rPr lang="en-GB" sz="1400" dirty="0" smtClean="0"/>
              <a:t>Such </a:t>
            </a:r>
            <a:r>
              <a:rPr lang="en-GB" sz="1400" dirty="0"/>
              <a:t>discourses are </a:t>
            </a:r>
            <a:r>
              <a:rPr lang="en-GB" sz="1400" dirty="0" smtClean="0"/>
              <a:t>excluding, silencing and shaming - validating </a:t>
            </a:r>
            <a:r>
              <a:rPr lang="en-GB" sz="1400" dirty="0"/>
              <a:t>certain kinds of students and experiences over others – which students are able to make </a:t>
            </a:r>
            <a:r>
              <a:rPr lang="en-GB" sz="1400" dirty="0" smtClean="0"/>
              <a:t>choices </a:t>
            </a:r>
            <a:r>
              <a:rPr lang="en-GB" sz="1400" dirty="0"/>
              <a:t>/ have voice to articulate what want and be listened to</a:t>
            </a:r>
            <a:r>
              <a:rPr lang="en-GB" sz="1400" dirty="0" smtClean="0"/>
              <a:t>? Which students get to be included and to belong?</a:t>
            </a:r>
            <a:endParaRPr lang="en-GB" sz="1400" dirty="0"/>
          </a:p>
          <a:p>
            <a:pPr marL="285750" indent="-285750">
              <a:buFont typeface="Arial" panose="020B0604020202020204" pitchFamily="34" charset="0"/>
              <a:buChar char="•"/>
            </a:pPr>
            <a:r>
              <a:rPr lang="en-GB" sz="1400" dirty="0" smtClean="0"/>
              <a:t>Myriad </a:t>
            </a:r>
            <a:r>
              <a:rPr lang="en-GB" sz="1400" dirty="0"/>
              <a:t>contextual factors which </a:t>
            </a:r>
            <a:r>
              <a:rPr lang="en-GB" sz="1400" dirty="0" smtClean="0"/>
              <a:t>constrain choices of student carers.</a:t>
            </a:r>
          </a:p>
          <a:p>
            <a:pPr marL="285750" indent="-285750">
              <a:buFont typeface="Arial" panose="020B0604020202020204" pitchFamily="34" charset="0"/>
              <a:buChar char="•"/>
            </a:pPr>
            <a:r>
              <a:rPr lang="en-GB" sz="1400" dirty="0" smtClean="0"/>
              <a:t>‘Mainstreaming’, ‘quick win’ approach to retention risks further marginalising the needs of those who do not fit the ‘normal’ student;</a:t>
            </a:r>
          </a:p>
          <a:p>
            <a:pPr marL="285750" indent="-285750">
              <a:buFont typeface="Arial" panose="020B0604020202020204" pitchFamily="34" charset="0"/>
              <a:buChar char="•"/>
            </a:pPr>
            <a:r>
              <a:rPr lang="en-GB" sz="1400" dirty="0" smtClean="0"/>
              <a:t>Recognise and respond to differentiated needs of student carers.</a:t>
            </a:r>
          </a:p>
          <a:p>
            <a:pPr marL="171450" indent="-171450">
              <a:buFont typeface="Arial" panose="020B0604020202020204" pitchFamily="34" charset="0"/>
              <a:buChar char="•"/>
            </a:pPr>
            <a:r>
              <a:rPr lang="en-GB" sz="1400" dirty="0" smtClean="0"/>
              <a:t>Ultimately need to challenge pervasive underlying – ‘careless’ and reductionist notion of the ‘ normal student’, ‘ideal learner’.</a:t>
            </a:r>
            <a:endParaRPr lang="en-GB" sz="1400" dirty="0"/>
          </a:p>
        </p:txBody>
      </p:sp>
      <p:sp>
        <p:nvSpPr>
          <p:cNvPr id="3" name="Subtitle 2"/>
          <p:cNvSpPr>
            <a:spLocks noGrp="1"/>
          </p:cNvSpPr>
          <p:nvPr>
            <p:ph type="subTitle" idx="1"/>
          </p:nvPr>
        </p:nvSpPr>
        <p:spPr/>
        <p:txBody>
          <a:bodyPr/>
          <a:lstStyle/>
          <a:p>
            <a:r>
              <a:rPr lang="en-GB" dirty="0" smtClean="0"/>
              <a:t>Conclusions</a:t>
            </a:r>
            <a:endParaRPr lang="en-GB" dirty="0"/>
          </a:p>
        </p:txBody>
      </p:sp>
    </p:spTree>
    <p:extLst>
      <p:ext uri="{BB962C8B-B14F-4D97-AF65-F5344CB8AC3E}">
        <p14:creationId xmlns:p14="http://schemas.microsoft.com/office/powerpoint/2010/main" val="1230966082"/>
      </p:ext>
    </p:extLst>
  </p:cSld>
  <p:clrMapOvr>
    <a:masterClrMapping/>
  </p:clrMapOvr>
</p:sld>
</file>

<file path=ppt/theme/theme1.xml><?xml version="1.0" encoding="utf-8"?>
<a:theme xmlns:a="http://schemas.openxmlformats.org/drawingml/2006/main" name="UoS Title 1">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D64202B7-D0FA-44D9-9909-DDFF8111F21C}"/>
    </a:ext>
  </a:extLst>
</a:theme>
</file>

<file path=ppt/theme/theme2.xml><?xml version="1.0" encoding="utf-8"?>
<a:theme xmlns:a="http://schemas.openxmlformats.org/drawingml/2006/main" name="UoS Title 1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CF2A52BC-AB4D-448C-8D98-DF3AF4E163E1}"/>
    </a:ext>
  </a:extLst>
</a:theme>
</file>

<file path=ppt/theme/theme3.xml><?xml version="1.0" encoding="utf-8"?>
<a:theme xmlns:a="http://schemas.openxmlformats.org/drawingml/2006/main" name="UoS Title 2">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8E228498-5DE1-4DDC-AFD4-D42D0F5D7794}"/>
    </a:ext>
  </a:extLst>
</a:theme>
</file>

<file path=ppt/theme/theme4.xml><?xml version="1.0" encoding="utf-8"?>
<a:theme xmlns:a="http://schemas.openxmlformats.org/drawingml/2006/main" name="UoS Title 2 Photography">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9D7DF2D1-9B24-453B-8F2C-1143CC43B8A8}" vid="{3C79ECF0-6CC5-4BAC-816C-0A095970E9E1}"/>
    </a:ext>
  </a:extLst>
</a:theme>
</file>

<file path=ppt/theme/theme5.xml><?xml version="1.0" encoding="utf-8"?>
<a:theme xmlns:a="http://schemas.openxmlformats.org/drawingml/2006/main" name="Cobalt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294C94DA-1230-42E9-9F68-BE7A084D9CE3}"/>
    </a:ext>
  </a:extLst>
</a:theme>
</file>

<file path=ppt/theme/theme6.xml><?xml version="1.0" encoding="utf-8"?>
<a:theme xmlns:a="http://schemas.openxmlformats.org/drawingml/2006/main" name="Turquois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851A7CD1-E746-4D78-A807-E8ECFC4411D9}"/>
    </a:ext>
  </a:extLst>
</a:theme>
</file>

<file path=ppt/theme/theme7.xml><?xml version="1.0" encoding="utf-8"?>
<a:theme xmlns:a="http://schemas.openxmlformats.org/drawingml/2006/main" name="Orang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C729644C-C4D7-48A2-AB91-11884646E4F8}"/>
    </a:ext>
  </a:extLst>
</a:theme>
</file>

<file path=ppt/theme/theme8.xml><?xml version="1.0" encoding="utf-8"?>
<a:theme xmlns:a="http://schemas.openxmlformats.org/drawingml/2006/main" name="Blu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5A54AD74-E52F-40AC-A452-6C543D7D5177}"/>
    </a:ext>
  </a:extLst>
</a:theme>
</file>

<file path=ppt/theme/theme9.xml><?xml version="1.0" encoding="utf-8"?>
<a:theme xmlns:a="http://schemas.openxmlformats.org/drawingml/2006/main" name="Grape - UoS Content">
  <a:themeElements>
    <a:clrScheme name="University of Sussex template">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FFFFFF"/>
      </a:hlink>
      <a:folHlink>
        <a:srgbClr val="FFFFF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 Standard.potx" id="{9D7DF2D1-9B24-453B-8F2C-1143CC43B8A8}" vid="{7BC8D762-7DFA-4BC6-918C-273D95DB931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PowerPoint template - Standard (4)</Template>
  <TotalTime>840</TotalTime>
  <Words>2633</Words>
  <Application>Microsoft Office PowerPoint</Application>
  <PresentationFormat>On-screen Show (4:3)</PresentationFormat>
  <Paragraphs>133</Paragraphs>
  <Slides>18</Slides>
  <Notes>0</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18</vt:i4>
      </vt:variant>
    </vt:vector>
  </HeadingPairs>
  <TitlesOfParts>
    <vt:vector size="30" baseType="lpstr">
      <vt:lpstr>Arial</vt:lpstr>
      <vt:lpstr>Calibri</vt:lpstr>
      <vt:lpstr>Georgia</vt:lpstr>
      <vt:lpstr>UoS Title 1</vt:lpstr>
      <vt:lpstr>UoS Title 1 Photography</vt:lpstr>
      <vt:lpstr>UoS Title 2</vt:lpstr>
      <vt:lpstr>UoS Title 2 Photography</vt:lpstr>
      <vt:lpstr>Cobalt - UoS Content</vt:lpstr>
      <vt:lpstr>Turquoise - UoS Content</vt:lpstr>
      <vt:lpstr>Orange - UoS Content</vt:lpstr>
      <vt:lpstr>Blue - UoS Content</vt:lpstr>
      <vt:lpstr>Grape - UoS Content</vt:lpstr>
      <vt:lpstr> </vt:lpstr>
      <vt:lpstr>     Rethinking the student experience: The case of student parents /carers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Stanley</dc:creator>
  <cp:lastModifiedBy>Charlotte Morris</cp:lastModifiedBy>
  <cp:revision>65</cp:revision>
  <dcterms:created xsi:type="dcterms:W3CDTF">2016-06-09T09:36:01Z</dcterms:created>
  <dcterms:modified xsi:type="dcterms:W3CDTF">2017-09-06T06:11:43Z</dcterms:modified>
</cp:coreProperties>
</file>