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71" r:id="rId5"/>
    <p:sldId id="273" r:id="rId6"/>
    <p:sldId id="277" r:id="rId7"/>
    <p:sldId id="309" r:id="rId8"/>
    <p:sldId id="286" r:id="rId9"/>
    <p:sldId id="283" r:id="rId10"/>
    <p:sldId id="282" r:id="rId11"/>
    <p:sldId id="284" r:id="rId12"/>
    <p:sldId id="285" r:id="rId13"/>
    <p:sldId id="310" r:id="rId14"/>
    <p:sldId id="315" r:id="rId15"/>
    <p:sldId id="312" r:id="rId16"/>
    <p:sldId id="313" r:id="rId17"/>
    <p:sldId id="314" r:id="rId18"/>
    <p:sldId id="257" r:id="rId19"/>
    <p:sldId id="292" r:id="rId20"/>
    <p:sldId id="305" r:id="rId21"/>
    <p:sldId id="306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New%20Microsoft%20Excel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New%20Microsoft%20Excel%20Work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grasrootsNew%20Microsoft%20Excel%20Workshe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grasrootsNew%20Microsoft%20Excel%20Workshe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grasrootsNew%20Microsoft%20Excel%20Workshee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grasrootsNew%20Microsoft%20Excel%20Workshe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europea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europea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public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esktop\public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Relations between HIGHER EDUCATION FIELDS and social </a:t>
            </a:r>
            <a:r>
              <a:rPr lang="en-US" dirty="0" smtClean="0"/>
              <a:t>inclusion - </a:t>
            </a:r>
            <a:r>
              <a:rPr lang="en-US" cap="none" dirty="0" smtClean="0"/>
              <a:t>assumption</a:t>
            </a:r>
            <a:endParaRPr lang="en-US" cap="non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7115708940637748"/>
          <c:y val="0.14881588319088318"/>
          <c:w val="0.32790132250365467"/>
          <c:h val="0.80961847779711837"/>
        </c:manualLayout>
      </c:layout>
      <c:pieChart>
        <c:varyColors val="1"/>
        <c:ser>
          <c:idx val="0"/>
          <c:order val="0"/>
          <c:explosion val="1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1D2C8C3-CA97-48D9-A784-236F82F57FF8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208F8EE3-59D6-4EB6-81A9-010F791C509A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/>
                      <a:t>Somewhat related</a:t>
                    </a:r>
                    <a:r>
                      <a:rPr lang="en-US" baseline="0" dirty="0"/>
                      <a:t>
</a:t>
                    </a:r>
                    <a:fld id="{18C5F570-19EB-4B02-92EB-92C422D0D871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5F1F4D0-DFAF-446C-8B09-2055CA6809A3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F91E1EAC-7F4F-4D23-99E4-5141CC270D12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Foaie1!$C$3:$E$3</c:f>
              <c:strCache>
                <c:ptCount val="3"/>
                <c:pt idx="0">
                  <c:v>Strongly related</c:v>
                </c:pt>
                <c:pt idx="1">
                  <c:v>Medium Related</c:v>
                </c:pt>
                <c:pt idx="2">
                  <c:v>Not related</c:v>
                </c:pt>
              </c:strCache>
            </c:strRef>
          </c:cat>
          <c:val>
            <c:numRef>
              <c:f>Foaie1!$C$4:$E$4</c:f>
              <c:numCache>
                <c:formatCode>General</c:formatCode>
                <c:ptCount val="3"/>
                <c:pt idx="0">
                  <c:v>7</c:v>
                </c:pt>
                <c:pt idx="1">
                  <c:v>19</c:v>
                </c:pt>
                <c:pt idx="2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Roma </a:t>
            </a:r>
            <a:r>
              <a:rPr lang="en-US" dirty="0" smtClean="0"/>
              <a:t>students and fields in higher education AT THE NATIONAL</a:t>
            </a:r>
            <a:r>
              <a:rPr lang="en-US" baseline="0" dirty="0" smtClean="0"/>
              <a:t> LEVEL</a:t>
            </a:r>
            <a:r>
              <a:rPr lang="en-US" dirty="0" smtClean="0"/>
              <a:t> (</a:t>
            </a:r>
            <a:r>
              <a:rPr lang="en-US" cap="none" dirty="0" smtClean="0"/>
              <a:t>BA, MA, PhD</a:t>
            </a:r>
            <a:r>
              <a:rPr lang="en-US" dirty="0" smtClean="0"/>
              <a:t>)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63620393907449"/>
          <c:y val="0.33352237461816497"/>
          <c:w val="0.3627277212887759"/>
          <c:h val="0.6664776253818349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56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Fields where WE HAVE Roma students</a:t>
                    </a:r>
                    <a:r>
                      <a:rPr lang="en-US" baseline="0" dirty="0"/>
                      <a:t>
</a:t>
                    </a:r>
                    <a:fld id="{047B3985-307D-4A33-9328-CDE986B37B21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Fields where we DON’T have Roma students</a:t>
                    </a:r>
                    <a:r>
                      <a:rPr lang="en-US" baseline="0" dirty="0"/>
                      <a:t>
</a:t>
                    </a:r>
                    <a:fld id="{29462CD9-336E-40AB-B9FF-1D5DCABDC3A1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Foaie1!$C$3:$D$3</c:f>
              <c:strCache>
                <c:ptCount val="2"/>
                <c:pt idx="0">
                  <c:v>Fileds where we have Roma students</c:v>
                </c:pt>
                <c:pt idx="1">
                  <c:v>Fileds where we don’t have Roma students</c:v>
                </c:pt>
              </c:strCache>
            </c:strRef>
          </c:cat>
          <c:val>
            <c:numRef>
              <c:f>Foaie1!$C$4:$D$4</c:f>
              <c:numCache>
                <c:formatCode>General</c:formatCode>
                <c:ptCount val="2"/>
                <c:pt idx="0">
                  <c:v>19</c:v>
                </c:pt>
                <c:pt idx="1">
                  <c:v>15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>
                <a:effectLst/>
              </a:rPr>
              <a:t>International students in higher education at the international level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34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EF4EA6-3CDB-48F8-8ACE-DC272E86B3FB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1C3F0546-644D-4854-8B72-72163DEED7FC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15EED3-6DA5-4593-8EB8-0A361A0EDCDF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A64B0A95-1F76-4290-A59C-65DE74CD4B8D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4AC096-2D60-4EB7-A70E-8305C0640C9A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47D302F0-95AA-4664-93D2-9D1BAEA68AF0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Foaie1!$C$3:$E$3</c:f>
              <c:strCache>
                <c:ptCount val="3"/>
                <c:pt idx="0">
                  <c:v>Strongly related</c:v>
                </c:pt>
                <c:pt idx="1">
                  <c:v>medium Related</c:v>
                </c:pt>
                <c:pt idx="2">
                  <c:v>Not related</c:v>
                </c:pt>
              </c:strCache>
            </c:strRef>
          </c:cat>
          <c:val>
            <c:numRef>
              <c:f>Foaie1!$C$4:$E$4</c:f>
              <c:numCache>
                <c:formatCode>General</c:formatCode>
                <c:ptCount val="3"/>
                <c:pt idx="0">
                  <c:v>9</c:v>
                </c:pt>
                <c:pt idx="1">
                  <c:v>17</c:v>
                </c:pt>
                <c:pt idx="2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>
                <a:effectLst/>
              </a:rPr>
              <a:t>Roma students in higher education at the national level - POTENTIal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27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7.4423220044653928E-3"/>
                  <c:y val="0.1392045454545454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C0CCECE-E975-49C4-886A-799EBE9A4F2C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A0293B6B-A934-4E02-9769-A5D71676FAA4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E997FA-950B-4DC2-8C19-BE21BC9B8AE9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A30A6EC7-9F62-4EA9-8746-391A1D23D099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5E5AB1F-1BD3-4DA0-9DEC-2502F653EEFA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B3C5DB40-8EE1-431E-ADD5-C664D326F1A1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Foaie1!$I$3:$K$3</c:f>
              <c:strCache>
                <c:ptCount val="3"/>
                <c:pt idx="0">
                  <c:v>Strongly related</c:v>
                </c:pt>
                <c:pt idx="1">
                  <c:v>medium Related</c:v>
                </c:pt>
                <c:pt idx="2">
                  <c:v>Not related</c:v>
                </c:pt>
              </c:strCache>
            </c:strRef>
          </c:cat>
          <c:val>
            <c:numRef>
              <c:f>Foaie1!$I$4:$K$4</c:f>
              <c:numCache>
                <c:formatCode>General</c:formatCode>
                <c:ptCount val="3"/>
                <c:pt idx="0">
                  <c:v>11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>
                <a:effectLst/>
              </a:rPr>
              <a:t>International students in higher education at the international level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34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2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E1A6A1D-145F-4880-A93C-36EF1F4B49C2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DEEEFD34-60CE-42D7-ADEE-D13FEB09FB1E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55F92F8-893C-493E-8251-BA07FF0BDB84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54AA7717-56F9-4EB6-98C8-D00E9A3E1B3B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F882882-DB67-4B74-8C39-C45B39314BA4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F0468B42-6EAA-4967-9DEF-F519AFA6D865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Foaie1!$C$3:$E$3</c:f>
              <c:strCache>
                <c:ptCount val="3"/>
                <c:pt idx="0">
                  <c:v>Strongly related</c:v>
                </c:pt>
                <c:pt idx="1">
                  <c:v>medium Related</c:v>
                </c:pt>
                <c:pt idx="2">
                  <c:v>Not related</c:v>
                </c:pt>
              </c:strCache>
            </c:strRef>
          </c:cat>
          <c:val>
            <c:numRef>
              <c:f>Foaie1!$C$4:$E$4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25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 dirty="0">
                <a:effectLst/>
              </a:rPr>
              <a:t>Roma students in higher education at the national level - </a:t>
            </a:r>
            <a:r>
              <a:rPr lang="en-US" sz="1800" b="1" i="0" cap="all" baseline="0" dirty="0" err="1">
                <a:solidFill>
                  <a:srgbClr val="C00000"/>
                </a:solidFill>
                <a:effectLst/>
              </a:rPr>
              <a:t>POTENTIal</a:t>
            </a:r>
            <a:endParaRPr lang="en-US" dirty="0">
              <a:solidFill>
                <a:srgbClr val="C00000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43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1.2409784773291707E-2"/>
                  <c:y val="0.207119728681789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37562B-8D38-4085-933E-21DF31885087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BD7F4AEE-2172-4355-BE68-C9D3B29F6CCC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1DFE9DA-6648-42C1-BAE7-B2CC4F416984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B48451BE-1AEE-4E5A-83E4-FEF528075768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08DF45-88C4-481D-8043-9892C56B3C37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47683F1F-B0FD-4701-A5BD-1CE58A40E565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Foaie1!$I$3:$K$3</c:f>
              <c:strCache>
                <c:ptCount val="3"/>
                <c:pt idx="0">
                  <c:v>Strongly related</c:v>
                </c:pt>
                <c:pt idx="1">
                  <c:v>medium Related</c:v>
                </c:pt>
                <c:pt idx="2">
                  <c:v>Not related</c:v>
                </c:pt>
              </c:strCache>
            </c:strRef>
          </c:cat>
          <c:val>
            <c:numRef>
              <c:f>Foaie1!$I$4:$K$4</c:f>
              <c:numCache>
                <c:formatCode>General</c:formatCode>
                <c:ptCount val="3"/>
                <c:pt idx="0">
                  <c:v>11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>
                <a:effectLst/>
              </a:rPr>
              <a:t>International students in higher education at the international level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39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DDFCEF-C0A6-4AE5-96FD-7279F6AF092E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9FDD52D0-AAA3-44C3-BBD6-B1A2B3A66FA3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8401755744900593E-2"/>
                  <c:y val="5.894899775710423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387950E-4448-4B18-8CEE-AC1FB6D897D1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86A6FE48-D315-46C6-AC57-5A22029B630B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84B88E8-9D0B-4D0D-B8CE-DA8E34662D56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B97A5D80-A841-4C76-9FEB-B26BD5DC6E05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Foaie1!$D$3:$F$3</c:f>
              <c:strCache>
                <c:ptCount val="3"/>
                <c:pt idx="0">
                  <c:v>Strongly related </c:v>
                </c:pt>
                <c:pt idx="1">
                  <c:v>Somewhat related</c:v>
                </c:pt>
                <c:pt idx="2">
                  <c:v>not related</c:v>
                </c:pt>
              </c:strCache>
            </c:strRef>
          </c:cat>
          <c:val>
            <c:numRef>
              <c:f>Foaie1!$D$4:$F$4</c:f>
              <c:numCache>
                <c:formatCode>General</c:formatCode>
                <c:ptCount val="3"/>
                <c:pt idx="0">
                  <c:v>26</c:v>
                </c:pt>
                <c:pt idx="1">
                  <c:v>0</c:v>
                </c:pt>
                <c:pt idx="2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 dirty="0">
                <a:effectLst/>
              </a:rPr>
              <a:t>Roma students in higher education at the national level - </a:t>
            </a:r>
            <a:r>
              <a:rPr lang="en-US" sz="1800" b="1" i="0" cap="all" baseline="0" dirty="0" err="1">
                <a:solidFill>
                  <a:srgbClr val="C00000"/>
                </a:solidFill>
                <a:effectLst/>
              </a:rPr>
              <a:t>POTENTIal</a:t>
            </a:r>
            <a:endParaRPr lang="en-US" dirty="0">
              <a:solidFill>
                <a:srgbClr val="C00000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36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12651691195455728"/>
                  <c:y val="-2.48206306345702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200D1F1-A05C-4727-9B62-E56E92CA55D8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6B760789-95C6-4C0C-867E-389202AD02D9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6.4549444874774098E-2"/>
                  <c:y val="8.37696283916744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634E20F-C6D6-4F67-BC61-8C01C572F098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DB55B6CE-F231-439B-B9D3-40D8C0388322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CBF43B-D181-48AC-8CAE-6E0553860070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D6D02DDD-E286-4433-B775-B6A9F83A97A4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Foaie1!$J$3:$L$3</c:f>
              <c:strCache>
                <c:ptCount val="3"/>
                <c:pt idx="0">
                  <c:v>Strongly related </c:v>
                </c:pt>
                <c:pt idx="1">
                  <c:v>Somewhat related</c:v>
                </c:pt>
                <c:pt idx="2">
                  <c:v>not related</c:v>
                </c:pt>
              </c:strCache>
            </c:strRef>
          </c:cat>
          <c:val>
            <c:numRef>
              <c:f>Foaie1!$J$4:$L$4</c:f>
              <c:numCache>
                <c:formatCode>General</c:formatCode>
                <c:ptCount val="3"/>
                <c:pt idx="0">
                  <c:v>17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>
                <a:effectLst/>
              </a:rPr>
              <a:t>International students in higher education at the international level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23198600174978129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26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7A88905-0807-404F-9BBB-DDB279ABE3B1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9144F5CF-CA3C-4756-A56E-F6A52B9C2C21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79E649F-CDF3-448D-A384-DD3D42A75176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7521AD89-967D-459C-888D-0F35E33F07CE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C74AEB-BB11-4B5A-B79E-2A43B6262A17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2FDCF87B-34A8-4B9A-B1F8-85BC50FF82FB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Foaie1!$D$3:$F$3</c:f>
              <c:strCache>
                <c:ptCount val="3"/>
                <c:pt idx="0">
                  <c:v>Strongly related </c:v>
                </c:pt>
                <c:pt idx="1">
                  <c:v>Somewhat related</c:v>
                </c:pt>
                <c:pt idx="2">
                  <c:v>not related</c:v>
                </c:pt>
              </c:strCache>
            </c:strRef>
          </c:cat>
          <c:val>
            <c:numRef>
              <c:f>Foaie1!$D$4:$F$4</c:f>
              <c:numCache>
                <c:formatCode>General</c:formatCode>
                <c:ptCount val="3"/>
                <c:pt idx="0">
                  <c:v>17</c:v>
                </c:pt>
                <c:pt idx="1">
                  <c:v>9</c:v>
                </c:pt>
                <c:pt idx="2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 dirty="0">
                <a:effectLst/>
              </a:rPr>
              <a:t>Roma students in higher education at the national level - </a:t>
            </a:r>
            <a:r>
              <a:rPr lang="en-US" sz="1800" b="1" i="0" cap="all" baseline="0" dirty="0" err="1">
                <a:solidFill>
                  <a:srgbClr val="C00000"/>
                </a:solidFill>
                <a:effectLst/>
              </a:rPr>
              <a:t>POTENTIal</a:t>
            </a:r>
            <a:endParaRPr lang="en-US" dirty="0">
              <a:solidFill>
                <a:srgbClr val="C00000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26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B9CED7-71FF-48A6-B1B7-E982CF747066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1082B136-FF92-41AD-803E-2E93DDB255BE}" type="VALUE">
                      <a:rPr lang="en-US" baseline="0" smtClean="0"/>
                      <a:pPr>
                        <a:defRPr/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A0B874-302C-4CFC-A794-24726FAEEC7A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05FB3008-490F-45F6-AD2C-E3DFABB413C6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A18D868-7F02-4285-B210-BC6E1C408460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fld id="{ACE1FC70-FC99-4AE3-B0B3-F499B0BEB505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Foaie1!$J$3:$L$3</c:f>
              <c:strCache>
                <c:ptCount val="3"/>
                <c:pt idx="0">
                  <c:v>Strongly related </c:v>
                </c:pt>
                <c:pt idx="1">
                  <c:v>Somewhat related</c:v>
                </c:pt>
                <c:pt idx="2">
                  <c:v>not related</c:v>
                </c:pt>
              </c:strCache>
            </c:strRef>
          </c:cat>
          <c:val>
            <c:numRef>
              <c:f>Foaie1!$J$4:$L$4</c:f>
              <c:numCache>
                <c:formatCode>General</c:formatCode>
                <c:ptCount val="3"/>
                <c:pt idx="0">
                  <c:v>14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 smtClean="0"/>
              <a:t>Clic pentru a edita stilul de subtitlu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4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3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1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4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7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80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4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1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7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4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2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D6DEE-A3F1-4C27-A169-A74886AFD9BB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385E8-51F5-4E39-930F-1247D1FD3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5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90600" y="762000"/>
            <a:ext cx="10658856" cy="455509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endParaRPr lang="en-GB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MIND THE GAP</a:t>
            </a: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romoting social inclusion in higher education at the</a:t>
            </a:r>
          </a:p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International level</a:t>
            </a:r>
            <a:endParaRPr lang="en-GB" sz="2800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	 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ro-RO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o-RO" dirty="0"/>
          </a:p>
        </p:txBody>
      </p:sp>
      <p:sp>
        <p:nvSpPr>
          <p:cNvPr id="5" name="Dreptunghi 4"/>
          <p:cNvSpPr/>
          <p:nvPr/>
        </p:nvSpPr>
        <p:spPr>
          <a:xfrm>
            <a:off x="4681882" y="6333990"/>
            <a:ext cx="2219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6268720" y="3938242"/>
            <a:ext cx="51064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smtClean="0">
                <a:latin typeface="Arial" pitchFamily="34" charset="0"/>
                <a:cs typeface="Arial" pitchFamily="34" charset="0"/>
              </a:rPr>
              <a:t>Radu Lacatus,</a:t>
            </a:r>
          </a:p>
          <a:p>
            <a:pPr algn="r"/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/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PhD student</a:t>
            </a:r>
          </a:p>
          <a:p>
            <a:pPr algn="r"/>
            <a:r>
              <a:rPr lang="en-US" sz="1600" dirty="0" smtClean="0">
                <a:latin typeface="Arial" pitchFamily="34" charset="0"/>
                <a:cs typeface="Arial" pitchFamily="34" charset="0"/>
              </a:rPr>
              <a:t>Faculty of Sociology and Social work</a:t>
            </a:r>
          </a:p>
          <a:p>
            <a:pPr algn="r"/>
            <a:r>
              <a:rPr lang="en-US" sz="1600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</a:p>
          <a:p>
            <a:pPr algn="r"/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Program Manager </a:t>
            </a:r>
          </a:p>
          <a:p>
            <a:pPr algn="r"/>
            <a:r>
              <a:rPr lang="en-US" sz="1600" dirty="0" smtClean="0">
                <a:latin typeface="Arial" pitchFamily="34" charset="0"/>
                <a:cs typeface="Arial" pitchFamily="34" charset="0"/>
              </a:rPr>
              <a:t>Resource Center for Roma Communities Foundation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545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90600" y="762000"/>
            <a:ext cx="10439400" cy="59708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endParaRPr lang="en-GB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MAIN QUESTION</a:t>
            </a:r>
          </a:p>
          <a:p>
            <a:pPr algn="ctr"/>
            <a:endParaRPr lang="en-US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 we have a chance to promote </a:t>
            </a:r>
            <a:r>
              <a:rPr lang="en-US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social inclusion 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higher education career at the international level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algn="just"/>
            <a:endParaRPr lang="en-GB" sz="2000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GB" sz="2800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	 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ro-RO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o-RO" dirty="0"/>
          </a:p>
        </p:txBody>
      </p:sp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2" name="Dreptunghi 1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3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90600" y="762000"/>
            <a:ext cx="10439400" cy="50475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endParaRPr lang="en-GB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FURTHER QUESTIONS</a:t>
            </a:r>
          </a:p>
          <a:p>
            <a:pPr algn="ctr"/>
            <a:endParaRPr lang="en-US" sz="2400" b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what academic fields </a:t>
            </a:r>
            <a:r>
              <a:rPr lang="en-US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can we promote more social inclusion</a:t>
            </a:r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in comparison with other fields?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b="1" i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It is necessary </a:t>
            </a:r>
            <a:r>
              <a:rPr lang="en-US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 invest in the academic space for Roma students</a:t>
            </a:r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in order to </a:t>
            </a:r>
            <a:r>
              <a:rPr lang="en-US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promote social inclusion</a:t>
            </a:r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algn="ctr"/>
            <a:endParaRPr lang="ro-RO" dirty="0"/>
          </a:p>
        </p:txBody>
      </p:sp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9" name="Dreptunghi 8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8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90600" y="762000"/>
            <a:ext cx="10439400" cy="52937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endParaRPr lang="en-GB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Exploratory research</a:t>
            </a:r>
          </a:p>
          <a:p>
            <a:endParaRPr lang="en-US" sz="2400" dirty="0" smtClean="0">
              <a:solidFill>
                <a:srgbClr val="C00000"/>
              </a:solidFill>
            </a:endParaRPr>
          </a:p>
          <a:p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Main domains/future jobs </a:t>
            </a:r>
            <a:r>
              <a:rPr lang="en-US" sz="2400" dirty="0" smtClean="0">
                <a:solidFill>
                  <a:srgbClr val="C00000"/>
                </a:solidFill>
              </a:rPr>
              <a:t>34</a:t>
            </a:r>
          </a:p>
          <a:p>
            <a:endParaRPr lang="en-US" sz="2400" dirty="0" smtClean="0">
              <a:solidFill>
                <a:srgbClr val="C00000"/>
              </a:solidFill>
            </a:endParaRPr>
          </a:p>
          <a:p>
            <a:pPr algn="just"/>
            <a:r>
              <a:rPr lang="en-US" sz="2400" dirty="0" smtClean="0"/>
              <a:t>Social work and social care;  Sociology; Anthropology; Psychology; Religion; Politics; Policy Science; Education; Global studies; Geography; Philosophy; International development; International relations; Law; Media; Film; Literature; Journalism; Music; Culture; Art; Design; English and Language Studies; Medical; Economy; Business; History; Management; Biochemistry; Chemistry; Neuroscience; Mathematics; Physics and Astronomy; Engineering; Informatics</a:t>
            </a:r>
          </a:p>
          <a:p>
            <a:pPr algn="just"/>
            <a:endParaRPr lang="en-GB" sz="2000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o-RO" dirty="0"/>
          </a:p>
        </p:txBody>
      </p:sp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9" name="Dreptunghi 8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52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90600" y="762000"/>
            <a:ext cx="10439400" cy="43088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endParaRPr lang="en-GB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Exploratory research: </a:t>
            </a:r>
            <a:r>
              <a:rPr lang="en-US" sz="3200" dirty="0">
                <a:solidFill>
                  <a:srgbClr val="C00000"/>
                </a:solidFill>
              </a:rPr>
              <a:t>6</a:t>
            </a:r>
            <a:r>
              <a:rPr lang="en-US" sz="3200" dirty="0" smtClean="0">
                <a:solidFill>
                  <a:srgbClr val="C00000"/>
                </a:solidFill>
              </a:rPr>
              <a:t> continents</a:t>
            </a:r>
          </a:p>
          <a:p>
            <a:endParaRPr lang="en-US" sz="2400" dirty="0" smtClean="0">
              <a:solidFill>
                <a:srgbClr val="C00000"/>
              </a:solidFill>
            </a:endParaRPr>
          </a:p>
          <a:p>
            <a:pPr algn="ctr"/>
            <a:endParaRPr lang="en-GB" sz="2800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400" b="1" i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	 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ro-RO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o-RO" dirty="0"/>
          </a:p>
        </p:txBody>
      </p:sp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pic>
        <p:nvPicPr>
          <p:cNvPr id="1026" name="Picture 2" descr="Imagine similar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24" y="2131187"/>
            <a:ext cx="8906255" cy="367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reptunghi 8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770131"/>
              </p:ext>
            </p:extLst>
          </p:nvPr>
        </p:nvGraphicFramePr>
        <p:xfrm>
          <a:off x="850392" y="1525819"/>
          <a:ext cx="10277856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4356"/>
                <a:gridCol w="5143500"/>
              </a:tblGrid>
              <a:tr h="81185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Relations</a:t>
                      </a:r>
                      <a:r>
                        <a:rPr lang="en-US" sz="1600" b="1" baseline="0" dirty="0" smtClean="0"/>
                        <a:t> between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baseline="0" dirty="0" smtClean="0"/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 smtClean="0"/>
                        <a:t>international students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 smtClean="0"/>
                        <a:t>future jobs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</a:rPr>
                        <a:t>and social inclusion</a:t>
                      </a:r>
                      <a:endParaRPr lang="en-US" sz="1600" b="1" i="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dirty="0" smtClean="0"/>
                        <a:t>Strongly related with social inclusion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dirty="0" smtClean="0"/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dirty="0" smtClean="0"/>
                        <a:t>Somewhat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related with social inclusion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dirty="0" smtClean="0"/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600" dirty="0" smtClean="0"/>
                        <a:t>Not related with social inclusion</a:t>
                      </a:r>
                      <a:endParaRPr lang="en-US" sz="1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53310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Relations</a:t>
                      </a:r>
                      <a:r>
                        <a:rPr lang="en-US" sz="1600" b="1" baseline="0" dirty="0" smtClean="0"/>
                        <a:t> between (POTENTIAL)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baseline="0" dirty="0" smtClean="0"/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 smtClean="0"/>
                        <a:t>Roma students at the national level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 smtClean="0"/>
                        <a:t>future jobs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</a:rPr>
                        <a:t>and social inclusion</a:t>
                      </a:r>
                      <a:endParaRPr lang="en-US" sz="1600" b="1" i="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dirty="0" smtClean="0"/>
                        <a:t>Strongly related with the social inclusion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dirty="0" smtClean="0"/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dirty="0" smtClean="0"/>
                        <a:t>Somewhat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related with social inclusion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dirty="0" smtClean="0"/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600" dirty="0" smtClean="0"/>
                        <a:t>Not related with social inclusion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53310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Levels of actions in social inclusion</a:t>
                      </a:r>
                      <a:endParaRPr lang="en-US" sz="16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dirty="0" smtClean="0"/>
                        <a:t>Grassroots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dirty="0" smtClean="0"/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dirty="0" smtClean="0"/>
                        <a:t>Social services</a:t>
                      </a:r>
                      <a:r>
                        <a:rPr lang="en-US" sz="1600" baseline="0" dirty="0" smtClean="0"/>
                        <a:t> at local level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baseline="0" dirty="0" smtClean="0"/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baseline="0" dirty="0" smtClean="0"/>
                        <a:t>European projects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en-US" sz="1600" baseline="0" dirty="0" smtClean="0"/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US" sz="1600" baseline="0" dirty="0" smtClean="0"/>
                        <a:t>Public policies at the national level</a:t>
                      </a:r>
                      <a:endParaRPr lang="en-US" sz="1600" b="0" i="0" baseline="0" dirty="0" smtClean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Dreptunghi 7"/>
          <p:cNvSpPr/>
          <p:nvPr/>
        </p:nvSpPr>
        <p:spPr>
          <a:xfrm>
            <a:off x="850392" y="598367"/>
            <a:ext cx="96652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Research methodology </a:t>
            </a:r>
          </a:p>
          <a:p>
            <a:pPr algn="ctr"/>
            <a:r>
              <a:rPr lang="en-US" sz="2800" dirty="0" smtClean="0"/>
              <a:t>(Assumption)</a:t>
            </a:r>
            <a:endParaRPr lang="en-US" sz="2800" dirty="0"/>
          </a:p>
        </p:txBody>
      </p:sp>
      <p:sp>
        <p:nvSpPr>
          <p:cNvPr id="11" name="Dreptunghi 10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2" name="Dreptunghi 1"/>
          <p:cNvSpPr/>
          <p:nvPr/>
        </p:nvSpPr>
        <p:spPr>
          <a:xfrm>
            <a:off x="1161288" y="2082800"/>
            <a:ext cx="101163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Relations between future jobs and social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</a:t>
            </a:r>
          </a:p>
          <a:p>
            <a:pPr lvl="0" algn="just"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Strongly related with </a:t>
            </a:r>
            <a:r>
              <a:rPr lang="en-US" sz="2800" dirty="0" smtClean="0">
                <a:solidFill>
                  <a:srgbClr val="C00000"/>
                </a:solidFill>
              </a:rPr>
              <a:t>social </a:t>
            </a:r>
            <a:r>
              <a:rPr lang="en-US" sz="2800" dirty="0">
                <a:solidFill>
                  <a:srgbClr val="C00000"/>
                </a:solidFill>
              </a:rPr>
              <a:t>inclusion</a:t>
            </a:r>
          </a:p>
          <a:p>
            <a:pPr marL="342900" indent="-342900" algn="just">
              <a:buFont typeface="+mj-lt"/>
              <a:buAutoNum type="arabicPeriod"/>
            </a:pPr>
            <a:endParaRPr lang="en-US" sz="2800" dirty="0">
              <a:solidFill>
                <a:srgbClr val="C0000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Somewhat related </a:t>
            </a:r>
            <a:r>
              <a:rPr lang="en-US" sz="2800" dirty="0">
                <a:solidFill>
                  <a:srgbClr val="C00000"/>
                </a:solidFill>
              </a:rPr>
              <a:t>with social inclusion</a:t>
            </a:r>
          </a:p>
          <a:p>
            <a:pPr marL="342900" indent="-342900" algn="just">
              <a:buFont typeface="+mj-lt"/>
              <a:buAutoNum type="arabicPeriod"/>
            </a:pPr>
            <a:endParaRPr lang="en-US" sz="2800" dirty="0">
              <a:solidFill>
                <a:srgbClr val="C00000"/>
              </a:solidFill>
            </a:endParaRP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C00000"/>
                </a:solidFill>
              </a:rPr>
              <a:t>Not related with social inclusion</a:t>
            </a:r>
          </a:p>
          <a:p>
            <a:pPr lvl="0" algn="just"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Dreptunghi 7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8" name="Subtitlu 2"/>
          <p:cNvSpPr>
            <a:spLocks noGrp="1"/>
          </p:cNvSpPr>
          <p:nvPr>
            <p:ph type="subTitle" idx="1"/>
          </p:nvPr>
        </p:nvSpPr>
        <p:spPr>
          <a:xfrm>
            <a:off x="486818" y="757348"/>
            <a:ext cx="2687373" cy="555022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en-US" sz="1800" dirty="0" smtClean="0">
                <a:solidFill>
                  <a:srgbClr val="C00000"/>
                </a:solidFill>
              </a:rPr>
              <a:t>Strongly related with social inclusion – </a:t>
            </a:r>
          </a:p>
          <a:p>
            <a:r>
              <a:rPr lang="en-US" sz="1800" b="1" dirty="0" smtClean="0">
                <a:solidFill>
                  <a:srgbClr val="C00000"/>
                </a:solidFill>
              </a:rPr>
              <a:t>Arts and Humanities with social justice focus</a:t>
            </a:r>
          </a:p>
          <a:p>
            <a:pPr algn="just"/>
            <a:endParaRPr lang="en-US" sz="1800" dirty="0" smtClean="0">
              <a:solidFill>
                <a:srgbClr val="C00000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Social work and social care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Sociology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Psychology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Religion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Political Science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Education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Public Policy</a:t>
            </a:r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10" name="Subtitlu 2"/>
          <p:cNvSpPr txBox="1">
            <a:spLocks/>
          </p:cNvSpPr>
          <p:nvPr/>
        </p:nvSpPr>
        <p:spPr>
          <a:xfrm>
            <a:off x="3286385" y="713521"/>
            <a:ext cx="4678039" cy="59018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>
              <a:solidFill>
                <a:srgbClr val="C00000"/>
              </a:solidFill>
            </a:endParaRPr>
          </a:p>
          <a:p>
            <a:pPr algn="just"/>
            <a:r>
              <a:rPr lang="en-US" sz="6200" dirty="0" smtClean="0">
                <a:solidFill>
                  <a:srgbClr val="C00000"/>
                </a:solidFill>
              </a:rPr>
              <a:t>Somewhat related with social inclusion – </a:t>
            </a:r>
          </a:p>
          <a:p>
            <a:pPr algn="just"/>
            <a:endParaRPr lang="en-US" sz="6200" b="1" dirty="0">
              <a:solidFill>
                <a:srgbClr val="C00000"/>
              </a:solidFill>
            </a:endParaRPr>
          </a:p>
          <a:p>
            <a:r>
              <a:rPr lang="en-US" sz="7200" b="1" dirty="0" smtClean="0">
                <a:solidFill>
                  <a:srgbClr val="C00000"/>
                </a:solidFill>
              </a:rPr>
              <a:t>Arts and Humanities</a:t>
            </a:r>
          </a:p>
          <a:p>
            <a:pPr algn="just"/>
            <a:endParaRPr lang="en-US" sz="3100" dirty="0" smtClean="0"/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Management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Medicine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Philosophy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Anthropology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History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International development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International relations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Law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Media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Film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Literature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Journalism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Music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Culture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Art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Design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English and Language Studies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Economy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Business</a:t>
            </a:r>
          </a:p>
          <a:p>
            <a:pPr marL="457200" indent="-457200" algn="just">
              <a:buFont typeface="+mj-lt"/>
              <a:buAutoNum type="arabicPeriod"/>
            </a:pPr>
            <a:endParaRPr lang="en-US" sz="5600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11" name="Subtitlu 2"/>
          <p:cNvSpPr txBox="1">
            <a:spLocks/>
          </p:cNvSpPr>
          <p:nvPr/>
        </p:nvSpPr>
        <p:spPr>
          <a:xfrm>
            <a:off x="8247889" y="757347"/>
            <a:ext cx="3401568" cy="54886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smtClean="0">
                <a:solidFill>
                  <a:srgbClr val="C00000"/>
                </a:solidFill>
              </a:rPr>
              <a:t>Not related with social inclusion – 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Hard Sciences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Biochemistry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Chemistry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Neuroscience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Mathematics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Physics and Astronomy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Engineering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Informatics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Geography</a:t>
            </a:r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9" name="Dreptunghi 8"/>
          <p:cNvSpPr/>
          <p:nvPr/>
        </p:nvSpPr>
        <p:spPr>
          <a:xfrm>
            <a:off x="486818" y="34117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social inclusion in higher education at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International level</a:t>
            </a:r>
            <a:endParaRPr lang="en-GB" sz="14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Diagramă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698718"/>
              </p:ext>
            </p:extLst>
          </p:nvPr>
        </p:nvGraphicFramePr>
        <p:xfrm>
          <a:off x="1162304" y="1005840"/>
          <a:ext cx="9861296" cy="458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248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351280" y="2082800"/>
            <a:ext cx="9926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At the national level in which fields do we have Roma students?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00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titlu 2"/>
          <p:cNvSpPr>
            <a:spLocks noGrp="1"/>
          </p:cNvSpPr>
          <p:nvPr>
            <p:ph type="subTitle" idx="1"/>
          </p:nvPr>
        </p:nvSpPr>
        <p:spPr>
          <a:xfrm>
            <a:off x="486818" y="1219200"/>
            <a:ext cx="2687373" cy="508837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en-US" sz="1800" dirty="0" smtClean="0">
                <a:solidFill>
                  <a:srgbClr val="C00000"/>
                </a:solidFill>
              </a:rPr>
              <a:t>Strongly related with the social inclusion – </a:t>
            </a:r>
          </a:p>
          <a:p>
            <a:pPr algn="just"/>
            <a:endParaRPr lang="en-US" sz="1800" dirty="0">
              <a:solidFill>
                <a:srgbClr val="C00000"/>
              </a:solidFill>
            </a:endParaRPr>
          </a:p>
          <a:p>
            <a:pPr algn="just"/>
            <a:endParaRPr lang="en-US" sz="1800" dirty="0" smtClean="0">
              <a:solidFill>
                <a:srgbClr val="C00000"/>
              </a:solidFill>
            </a:endParaRP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Social work and social care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Sociology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Psychology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Religion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Politics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Education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Policy Science</a:t>
            </a:r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10" name="Subtitlu 2"/>
          <p:cNvSpPr txBox="1">
            <a:spLocks/>
          </p:cNvSpPr>
          <p:nvPr/>
        </p:nvSpPr>
        <p:spPr>
          <a:xfrm>
            <a:off x="3288417" y="1219200"/>
            <a:ext cx="4678039" cy="54577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>
              <a:solidFill>
                <a:srgbClr val="C00000"/>
              </a:solidFill>
            </a:endParaRPr>
          </a:p>
          <a:p>
            <a:pPr algn="just"/>
            <a:r>
              <a:rPr lang="en-US" sz="6200" dirty="0" smtClean="0">
                <a:solidFill>
                  <a:srgbClr val="C00000"/>
                </a:solidFill>
              </a:rPr>
              <a:t>Somewhat related with social inclusion </a:t>
            </a:r>
            <a:endParaRPr lang="en-US" sz="4800" dirty="0">
              <a:solidFill>
                <a:srgbClr val="C00000"/>
              </a:solidFill>
            </a:endParaRPr>
          </a:p>
          <a:p>
            <a:pPr algn="just"/>
            <a:endParaRPr lang="en-US" sz="3100" dirty="0" smtClean="0"/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Management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Medicine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Philosophy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Anthropology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History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International development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International relations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Law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chemeClr val="accent1">
                    <a:lumMod val="75000"/>
                  </a:schemeClr>
                </a:solidFill>
              </a:rPr>
              <a:t>Media</a:t>
            </a:r>
            <a:r>
              <a:rPr lang="en-US" sz="6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Film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Literature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rgbClr val="0070C0"/>
                </a:solidFill>
              </a:rPr>
              <a:t>J</a:t>
            </a:r>
            <a:r>
              <a:rPr lang="en-US" sz="6400" b="1" dirty="0" smtClean="0">
                <a:solidFill>
                  <a:srgbClr val="0070C0"/>
                </a:solidFill>
              </a:rPr>
              <a:t>ournalis</a:t>
            </a:r>
            <a:r>
              <a:rPr lang="en-US" sz="6400" dirty="0" smtClean="0">
                <a:solidFill>
                  <a:srgbClr val="0070C0"/>
                </a:solidFill>
              </a:rPr>
              <a:t>m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</a:rPr>
              <a:t>Music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Culture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Art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Design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/>
              <a:t>English and Language Studies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Economy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b="1" dirty="0" smtClean="0">
                <a:solidFill>
                  <a:srgbClr val="0070C0"/>
                </a:solidFill>
              </a:rPr>
              <a:t>Business</a:t>
            </a:r>
          </a:p>
          <a:p>
            <a:pPr marL="457200" indent="-457200" algn="just">
              <a:buFont typeface="+mj-lt"/>
              <a:buAutoNum type="arabicPeriod"/>
            </a:pPr>
            <a:endParaRPr lang="en-US" sz="5600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11" name="Subtitlu 2"/>
          <p:cNvSpPr txBox="1">
            <a:spLocks/>
          </p:cNvSpPr>
          <p:nvPr/>
        </p:nvSpPr>
        <p:spPr>
          <a:xfrm>
            <a:off x="8247889" y="1219200"/>
            <a:ext cx="3401568" cy="49253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smtClean="0">
                <a:solidFill>
                  <a:srgbClr val="C00000"/>
                </a:solidFill>
              </a:rPr>
              <a:t>Not related with social inclusion </a:t>
            </a:r>
          </a:p>
          <a:p>
            <a:pPr algn="just"/>
            <a:endParaRPr lang="en-US" sz="2000" dirty="0" smtClean="0">
              <a:solidFill>
                <a:srgbClr val="C00000"/>
              </a:solidFill>
            </a:endParaRPr>
          </a:p>
          <a:p>
            <a:pPr algn="just"/>
            <a:endParaRPr lang="en-US" sz="2000" dirty="0" smtClean="0">
              <a:solidFill>
                <a:srgbClr val="C00000"/>
              </a:solidFill>
            </a:endParaRP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Biochemistry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Chemistry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Neuroscience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Mathematics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Physics and Astronomy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Engineering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Informatics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Geography</a:t>
            </a:r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2" name="Dreptunghi 1"/>
          <p:cNvSpPr/>
          <p:nvPr/>
        </p:nvSpPr>
        <p:spPr>
          <a:xfrm>
            <a:off x="5244589" y="616034"/>
            <a:ext cx="1865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ROMA STUDENTS</a:t>
            </a:r>
          </a:p>
        </p:txBody>
      </p:sp>
    </p:spTree>
    <p:extLst>
      <p:ext uri="{BB962C8B-B14F-4D97-AF65-F5344CB8AC3E}">
        <p14:creationId xmlns:p14="http://schemas.microsoft.com/office/powerpoint/2010/main" val="332745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Diagramă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8333744"/>
              </p:ext>
            </p:extLst>
          </p:nvPr>
        </p:nvGraphicFramePr>
        <p:xfrm>
          <a:off x="2306320" y="2057400"/>
          <a:ext cx="7741920" cy="3286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143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3129280" y="2082800"/>
            <a:ext cx="81483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 actions in social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</a:t>
            </a:r>
          </a:p>
          <a:p>
            <a:pPr lvl="0" algn="just"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Grassroots </a:t>
            </a:r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Arial" panose="020B0604020202020204" pitchFamily="34" charset="0"/>
              </a:rPr>
              <a:t>Social services at a local </a:t>
            </a: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level </a:t>
            </a:r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Arial" panose="020B0604020202020204" pitchFamily="34" charset="0"/>
              </a:rPr>
              <a:t>European </a:t>
            </a: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projects </a:t>
            </a:r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Arial" panose="020B0604020202020204" pitchFamily="34" charset="0"/>
              </a:rPr>
              <a:t>Public policies at the national level</a:t>
            </a:r>
          </a:p>
          <a:p>
            <a:pPr lvl="0" algn="just"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2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105736" y="875792"/>
            <a:ext cx="98944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 actions in social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 - </a:t>
            </a: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Grassroots </a:t>
            </a:r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lvl="0" algn="just"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ă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732252"/>
              </p:ext>
            </p:extLst>
          </p:nvPr>
        </p:nvGraphicFramePr>
        <p:xfrm>
          <a:off x="773430" y="1564640"/>
          <a:ext cx="5119370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Diagramă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922863"/>
              </p:ext>
            </p:extLst>
          </p:nvPr>
        </p:nvGraphicFramePr>
        <p:xfrm>
          <a:off x="6846570" y="1526540"/>
          <a:ext cx="5119370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690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658368" y="1232408"/>
            <a:ext cx="11018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 actions in social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 - </a:t>
            </a: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Social </a:t>
            </a:r>
            <a:r>
              <a:rPr lang="en-US" sz="2800" dirty="0">
                <a:solidFill>
                  <a:srgbClr val="C00000"/>
                </a:solidFill>
                <a:cs typeface="Arial" panose="020B0604020202020204" pitchFamily="34" charset="0"/>
              </a:rPr>
              <a:t>services at </a:t>
            </a: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local level </a:t>
            </a:r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4" name="Diagramă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325501"/>
              </p:ext>
            </p:extLst>
          </p:nvPr>
        </p:nvGraphicFramePr>
        <p:xfrm>
          <a:off x="658368" y="2138005"/>
          <a:ext cx="4858612" cy="4169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Diagramă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460734"/>
              </p:ext>
            </p:extLst>
          </p:nvPr>
        </p:nvGraphicFramePr>
        <p:xfrm>
          <a:off x="6559958" y="2038349"/>
          <a:ext cx="5116930" cy="4169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634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309624" y="1076960"/>
            <a:ext cx="9846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 actions in social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 - </a:t>
            </a:r>
            <a:r>
              <a:rPr lang="en-US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European projects </a:t>
            </a:r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lvl="0" algn="just"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Diagramă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6596082"/>
              </p:ext>
            </p:extLst>
          </p:nvPr>
        </p:nvGraphicFramePr>
        <p:xfrm>
          <a:off x="294640" y="2152649"/>
          <a:ext cx="4918710" cy="4093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Diagramă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675411"/>
              </p:ext>
            </p:extLst>
          </p:nvPr>
        </p:nvGraphicFramePr>
        <p:xfrm>
          <a:off x="6713220" y="2023109"/>
          <a:ext cx="4918710" cy="4093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170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/>
          <p:cNvSpPr/>
          <p:nvPr/>
        </p:nvSpPr>
        <p:spPr>
          <a:xfrm>
            <a:off x="486818" y="6307574"/>
            <a:ext cx="1237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19 July 2017</a:t>
            </a:r>
            <a:endParaRPr lang="en-US" sz="1400" dirty="0"/>
          </a:p>
        </p:txBody>
      </p:sp>
      <p:sp>
        <p:nvSpPr>
          <p:cNvPr id="6" name="Dreptunghi 5"/>
          <p:cNvSpPr/>
          <p:nvPr/>
        </p:nvSpPr>
        <p:spPr>
          <a:xfrm>
            <a:off x="8247888" y="6246019"/>
            <a:ext cx="3621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Radu Lacatus, PhD student</a:t>
            </a:r>
          </a:p>
          <a:p>
            <a:pPr algn="r"/>
            <a:r>
              <a:rPr lang="en-US" sz="1100" b="1" i="1" dirty="0" smtClean="0">
                <a:latin typeface="Arial" pitchFamily="34" charset="0"/>
                <a:cs typeface="Arial" pitchFamily="34" charset="0"/>
              </a:rPr>
              <a:t>Babes Bolyai University, Cluj Napoca, Romania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100" dirty="0"/>
          </a:p>
        </p:txBody>
      </p:sp>
      <p:sp>
        <p:nvSpPr>
          <p:cNvPr id="7" name="Dreptunghi 6"/>
          <p:cNvSpPr/>
          <p:nvPr/>
        </p:nvSpPr>
        <p:spPr>
          <a:xfrm>
            <a:off x="374904" y="198930"/>
            <a:ext cx="11055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MIND THE GAP -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promoting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the social inclusion after to higher education journey in internationalism</a:t>
            </a:r>
            <a:endParaRPr lang="en-GB" sz="1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374904" y="1186688"/>
            <a:ext cx="10902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of actions in social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 - </a:t>
            </a:r>
            <a:r>
              <a:rPr lang="en-US" sz="2400" dirty="0" smtClean="0">
                <a:solidFill>
                  <a:srgbClr val="C00000"/>
                </a:solidFill>
                <a:cs typeface="Arial" panose="020B0604020202020204" pitchFamily="34" charset="0"/>
              </a:rPr>
              <a:t>Public </a:t>
            </a:r>
            <a:r>
              <a:rPr lang="en-US" sz="2400" dirty="0">
                <a:solidFill>
                  <a:srgbClr val="C00000"/>
                </a:solidFill>
                <a:cs typeface="Arial" panose="020B0604020202020204" pitchFamily="34" charset="0"/>
              </a:rPr>
              <a:t>policies at the </a:t>
            </a:r>
            <a:r>
              <a:rPr lang="en-US" sz="2400" dirty="0" smtClean="0">
                <a:solidFill>
                  <a:srgbClr val="C00000"/>
                </a:solidFill>
                <a:cs typeface="Arial" panose="020B0604020202020204" pitchFamily="34" charset="0"/>
              </a:rPr>
              <a:t>local and national level</a:t>
            </a:r>
            <a:endParaRPr lang="en-US" sz="24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0" name="Diagramă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219628"/>
              </p:ext>
            </p:extLst>
          </p:nvPr>
        </p:nvGraphicFramePr>
        <p:xfrm>
          <a:off x="750570" y="2076449"/>
          <a:ext cx="4572000" cy="4169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ă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221176"/>
              </p:ext>
            </p:extLst>
          </p:nvPr>
        </p:nvGraphicFramePr>
        <p:xfrm>
          <a:off x="6869430" y="2038349"/>
          <a:ext cx="4572000" cy="4169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017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38200" y="365125"/>
            <a:ext cx="10515600" cy="59533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C00000"/>
                </a:solidFill>
              </a:rPr>
              <a:t>Radu Lacatus – Roma PhD student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In the last 20 years I was: </a:t>
            </a:r>
          </a:p>
          <a:p>
            <a:pPr algn="just"/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Program manager in European Social Fund projects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National expert in ROMACT Programme from European Council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Senior grants officer in Norwegian Fund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Project officer in Phare programs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Volunteer </a:t>
            </a:r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Senior facilitator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Coordinator in community development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Consultant in European projects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Motivational coach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Trainer in European projects</a:t>
            </a:r>
          </a:p>
          <a:p>
            <a:pPr algn="just"/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302572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38200" y="365125"/>
            <a:ext cx="10515600" cy="59533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C00000"/>
                </a:solidFill>
              </a:rPr>
              <a:t>Radu Lacatus – Roma PhD student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In the last 20 years I brought in </a:t>
            </a:r>
            <a:r>
              <a:rPr lang="en-US" sz="2800" dirty="0"/>
              <a:t>Romania 22 million </a:t>
            </a:r>
            <a:r>
              <a:rPr lang="en-US" sz="2800" dirty="0" smtClean="0"/>
              <a:t>Euros in European projects in the following fields:</a:t>
            </a:r>
          </a:p>
          <a:p>
            <a:pPr algn="just"/>
            <a:endParaRPr lang="en-US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Integration </a:t>
            </a:r>
            <a:r>
              <a:rPr lang="en-US" sz="2800" dirty="0" err="1" smtClean="0"/>
              <a:t>aproach</a:t>
            </a:r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Social houses, infrastructure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qualifications, jobs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antidiscrimination campaign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health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Social services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Training for Roma activists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Education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Renewable energy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Culture 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17519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accent2"/>
                </a:solidFill>
                <a:latin typeface="Cambria" pitchFamily="18" charset="0"/>
              </a:rPr>
              <a:t>CONCLUSIONS</a:t>
            </a:r>
            <a:endParaRPr lang="ro-RO" sz="2800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28472" y="1542161"/>
            <a:ext cx="10515600" cy="4351338"/>
          </a:xfrm>
        </p:spPr>
        <p:txBody>
          <a:bodyPr/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 we have chances to promote </a:t>
            </a:r>
            <a:r>
              <a:rPr lang="en-US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social inclusion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higher education career 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 the international level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b="1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pPr algn="ctr"/>
            <a:r>
              <a:rPr lang="en-US" dirty="0" smtClean="0"/>
              <a:t>YES but slowly and with enthusiasm.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4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Cambria" pitchFamily="18" charset="0"/>
              </a:rPr>
              <a:t>CONCLUSIONS</a:t>
            </a:r>
            <a:endParaRPr lang="ro-RO" sz="2800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28472" y="154216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342900" indent="-342900" algn="just"/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It is necessary to invest in academic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arena for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Roma students in order to promote social inclusion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342900" indent="-342900" algn="just"/>
            <a:endParaRPr lang="en-US" b="1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KEY MESSAGES</a:t>
            </a:r>
          </a:p>
          <a:p>
            <a:pPr marL="457200" lvl="1" indent="0" algn="ctr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After to 15 years he have approximatively 10.000 Roma students in higher education in Europe</a:t>
            </a:r>
          </a:p>
          <a:p>
            <a:r>
              <a:rPr lang="en-US" dirty="0" smtClean="0"/>
              <a:t>Human potential of Roma students as agents of social inclusion</a:t>
            </a:r>
          </a:p>
          <a:p>
            <a:r>
              <a:rPr lang="en-US" dirty="0" smtClean="0"/>
              <a:t>Roma students are in context with majority students</a:t>
            </a:r>
          </a:p>
          <a:p>
            <a:r>
              <a:rPr lang="en-US" dirty="0" smtClean="0"/>
              <a:t>Investments at PhD level create returns in academia, public policy, applied research and other fields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03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28" y="422954"/>
            <a:ext cx="10485916" cy="131345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Thank you for your attention </a:t>
            </a:r>
            <a:r>
              <a:rPr lang="en-US" sz="4000" b="1" dirty="0">
                <a:solidFill>
                  <a:srgbClr val="92D050"/>
                </a:solidFill>
                <a:sym typeface="Wingdings" panose="05000000000000000000" pitchFamily="2" charset="2"/>
              </a:rPr>
              <a:t> </a:t>
            </a:r>
            <a:r>
              <a:rPr lang="en-US" sz="4000" b="1" dirty="0" smtClean="0">
                <a:solidFill>
                  <a:srgbClr val="FFC000"/>
                </a:solidFill>
                <a:sym typeface="Wingdings" panose="05000000000000000000" pitchFamily="2" charset="2"/>
              </a:rPr>
              <a:t></a:t>
            </a:r>
            <a:r>
              <a:rPr lang="en-US" sz="4000" b="1" dirty="0">
                <a:solidFill>
                  <a:srgbClr val="92D050"/>
                </a:solidFill>
                <a:sym typeface="Wingdings" panose="05000000000000000000" pitchFamily="2" charset="2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r>
              <a:rPr lang="en-US" sz="4000" b="1" dirty="0">
                <a:solidFill>
                  <a:srgbClr val="92D050"/>
                </a:solidFill>
                <a:sym typeface="Wingdings" panose="05000000000000000000" pitchFamily="2" charset="2"/>
              </a:rPr>
              <a:t> </a:t>
            </a:r>
            <a:r>
              <a:rPr lang="en-US" sz="4000" b="1" dirty="0">
                <a:solidFill>
                  <a:srgbClr val="0070C0"/>
                </a:solidFill>
                <a:sym typeface="Wingdings" panose="05000000000000000000" pitchFamily="2" charset="2"/>
              </a:rPr>
              <a:t></a:t>
            </a:r>
            <a:endParaRPr lang="ro-RO" sz="4000" b="1" dirty="0">
              <a:solidFill>
                <a:srgbClr val="0070C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22376" y="1736408"/>
            <a:ext cx="4763228" cy="431158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Nais</a:t>
            </a:r>
            <a:r>
              <a:rPr lang="en-US" dirty="0" smtClean="0"/>
              <a:t> </a:t>
            </a:r>
            <a:r>
              <a:rPr lang="en-US" dirty="0" err="1" smtClean="0"/>
              <a:t>tumenghe</a:t>
            </a:r>
            <a:r>
              <a:rPr lang="en-US" dirty="0" smtClean="0"/>
              <a:t> - </a:t>
            </a:r>
            <a:r>
              <a:rPr lang="en-US" dirty="0" err="1" smtClean="0"/>
              <a:t>Romanes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Grazie - Italia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万謝 </a:t>
            </a:r>
            <a:r>
              <a:rPr lang="en-US" altLang="ja-JP" dirty="0" smtClean="0"/>
              <a:t>- China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Vielen</a:t>
            </a:r>
            <a:r>
              <a:rPr lang="en-US" dirty="0" smtClean="0"/>
              <a:t> dank -Germania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Thank you - UK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πολλές ευχαριστίες</a:t>
            </a:r>
            <a:r>
              <a:rPr lang="en-US" dirty="0" smtClean="0"/>
              <a:t> - Greece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Mnogo</a:t>
            </a:r>
            <a:r>
              <a:rPr lang="en-US" dirty="0" smtClean="0"/>
              <a:t> </a:t>
            </a:r>
            <a:r>
              <a:rPr lang="en-US" dirty="0" err="1" smtClean="0"/>
              <a:t>hvala</a:t>
            </a:r>
            <a:r>
              <a:rPr lang="en-US" dirty="0" smtClean="0"/>
              <a:t> – Croatia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Merci – French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Dziękujemy</a:t>
            </a:r>
            <a:r>
              <a:rPr lang="en-US" dirty="0" smtClean="0"/>
              <a:t> – Poland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Sok</a:t>
            </a:r>
            <a:r>
              <a:rPr lang="en-US" dirty="0" smtClean="0"/>
              <a:t> </a:t>
            </a:r>
            <a:r>
              <a:rPr lang="en-US" dirty="0" err="1" smtClean="0"/>
              <a:t>köszönet</a:t>
            </a:r>
            <a:r>
              <a:rPr lang="en-US" dirty="0" smtClean="0"/>
              <a:t> - Hungarian</a:t>
            </a:r>
            <a:endParaRPr lang="en-US" dirty="0"/>
          </a:p>
        </p:txBody>
      </p:sp>
      <p:sp>
        <p:nvSpPr>
          <p:cNvPr id="6" name="Substituent conținut 2"/>
          <p:cNvSpPr txBox="1">
            <a:spLocks/>
          </p:cNvSpPr>
          <p:nvPr/>
        </p:nvSpPr>
        <p:spPr>
          <a:xfrm>
            <a:off x="6003764" y="1645919"/>
            <a:ext cx="4841020" cy="43115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Margir</a:t>
            </a:r>
            <a:r>
              <a:rPr lang="en-US" dirty="0" smtClean="0"/>
              <a:t> </a:t>
            </a:r>
            <a:r>
              <a:rPr lang="en-US" dirty="0" err="1" smtClean="0"/>
              <a:t>takk</a:t>
            </a:r>
            <a:r>
              <a:rPr lang="en-US" dirty="0" smtClean="0"/>
              <a:t> - Island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 smtClean="0"/>
              <a:t>Muito</a:t>
            </a:r>
            <a:r>
              <a:rPr lang="en-US" altLang="ja-JP" dirty="0" smtClean="0"/>
              <a:t> obrigado</a:t>
            </a:r>
            <a:r>
              <a:rPr lang="ja-JP" altLang="en-US" dirty="0" smtClean="0"/>
              <a:t> </a:t>
            </a:r>
            <a:r>
              <a:rPr lang="en-US" altLang="ja-JP" dirty="0" smtClean="0"/>
              <a:t>- </a:t>
            </a:r>
            <a:r>
              <a:rPr lang="en-US" altLang="ja-JP" dirty="0" err="1" smtClean="0"/>
              <a:t>Portugalia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Suurkiitokset</a:t>
            </a:r>
            <a:r>
              <a:rPr lang="en-US" dirty="0" smtClean="0"/>
              <a:t>-Finland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Много благодаря</a:t>
            </a:r>
            <a:r>
              <a:rPr lang="en-US" dirty="0" smtClean="0"/>
              <a:t>- Bulgaria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Många</a:t>
            </a:r>
            <a:r>
              <a:rPr lang="en-US" dirty="0" smtClean="0"/>
              <a:t> tack- Sweden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Mnogo</a:t>
            </a:r>
            <a:r>
              <a:rPr lang="en-US" dirty="0" smtClean="0"/>
              <a:t> </a:t>
            </a:r>
            <a:r>
              <a:rPr lang="en-US" dirty="0" err="1" smtClean="0"/>
              <a:t>hvala</a:t>
            </a:r>
            <a:r>
              <a:rPr lang="en-US" dirty="0" smtClean="0"/>
              <a:t> – Croatia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rgbClr val="C00000"/>
                </a:solidFill>
              </a:rPr>
              <a:t>Multumesc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frumos</a:t>
            </a:r>
            <a:r>
              <a:rPr lang="en-US" dirty="0" smtClean="0">
                <a:solidFill>
                  <a:srgbClr val="C00000"/>
                </a:solidFill>
              </a:rPr>
              <a:t> – Romania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Mange </a:t>
            </a:r>
            <a:r>
              <a:rPr lang="en-US" dirty="0" err="1" smtClean="0"/>
              <a:t>takk</a:t>
            </a:r>
            <a:r>
              <a:rPr lang="en-US" dirty="0" smtClean="0"/>
              <a:t> – Norway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 smtClean="0"/>
              <a:t>Ħafna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grazzi</a:t>
            </a:r>
            <a:r>
              <a:rPr lang="en-US" dirty="0" smtClean="0"/>
              <a:t>- Malta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1433</Words>
  <Application>Microsoft Office PowerPoint</Application>
  <PresentationFormat>Ecran lat</PresentationFormat>
  <Paragraphs>384</Paragraphs>
  <Slides>22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22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Cambria</vt:lpstr>
      <vt:lpstr>Wingdings</vt:lpstr>
      <vt:lpstr>Temă Office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CONCLUSIONS</vt:lpstr>
      <vt:lpstr>CONCLUSIONS</vt:lpstr>
      <vt:lpstr>Thank you for your attention    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Radu</dc:creator>
  <cp:lastModifiedBy>RaduLacatus</cp:lastModifiedBy>
  <cp:revision>157</cp:revision>
  <dcterms:created xsi:type="dcterms:W3CDTF">2017-07-17T14:08:29Z</dcterms:created>
  <dcterms:modified xsi:type="dcterms:W3CDTF">2018-02-10T09:16:22Z</dcterms:modified>
</cp:coreProperties>
</file>