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6" r:id="rId3"/>
    <p:sldId id="260" r:id="rId4"/>
    <p:sldId id="261" r:id="rId5"/>
    <p:sldId id="262" r:id="rId6"/>
    <p:sldId id="268" r:id="rId7"/>
    <p:sldId id="267" r:id="rId8"/>
    <p:sldId id="263" r:id="rId9"/>
    <p:sldId id="269" r:id="rId10"/>
    <p:sldId id="270" r:id="rId11"/>
    <p:sldId id="264" r:id="rId12"/>
    <p:sldId id="272" r:id="rId13"/>
    <p:sldId id="265" r:id="rId14"/>
    <p:sldId id="271" r:id="rId15"/>
    <p:sldId id="259" r:id="rId16"/>
    <p:sldId id="258" r:id="rId17"/>
    <p:sldId id="257" r:id="rId18"/>
  </p:sldIdLst>
  <p:sldSz cx="12192000" cy="6858000"/>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413" autoAdjust="0"/>
    <p:restoredTop sz="94660"/>
  </p:normalViewPr>
  <p:slideViewPr>
    <p:cSldViewPr snapToGrid="0">
      <p:cViewPr varScale="1">
        <p:scale>
          <a:sx n="115" d="100"/>
          <a:sy n="115" d="100"/>
        </p:scale>
        <p:origin x="636" y="108"/>
      </p:cViewPr>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ja-JP" altLang="en-US"/>
              <a:t>マスター タイトルの書式設定</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3/1/2017</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48A87A34-81AB-432B-8DAE-1953F412C126}" type="datetimeFigureOut">
              <a:rPr lang="en-US" dirty="0"/>
              <a:t>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3/1/2017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1141410" y="3073397"/>
            <a:ext cx="4878391" cy="271780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6172200" y="3073397"/>
            <a:ext cx="4875210" cy="271780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3/1/2017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3/1/2017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3/1/2017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8A87A34-81AB-432B-8DAE-1953F412C126}" type="datetimeFigureOut">
              <a:rPr lang="en-US" dirty="0"/>
              <a:t>3/1/2017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8A87A34-81AB-432B-8DAE-1953F412C126}" type="datetimeFigureOut">
              <a:rPr lang="en-US" dirty="0"/>
              <a:t>3/1/2017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パノラマ写真 (キャプション付き)">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ja-JP" altLang="en-US"/>
              <a:t>図を追加</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8A87A34-81AB-432B-8DAE-1953F412C126}" type="datetimeFigureOut">
              <a:rPr lang="en-US" dirty="0"/>
              <a:t>3/1/2017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タイトルとキャプション">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ja-JP" altLang="en-US"/>
              <a:t>マスター タイトルの書式設定</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8A87A34-81AB-432B-8DAE-1953F412C126}" type="datetimeFigureOut">
              <a:rPr lang="en-US" dirty="0"/>
              <a:t>3/1/2017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引用 (キャプション付き)">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ja-JP" altLang="en-US"/>
              <a:t>マスター タイトルの書式設定</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8A87A34-81AB-432B-8DAE-1953F412C126}" type="datetimeFigureOut">
              <a:rPr lang="en-US" dirty="0"/>
              <a:t>3/1/2017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名札">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ja-JP" altLang="en-US"/>
              <a:t>マスター タイトルの書式設定</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8A87A34-81AB-432B-8DAE-1953F412C126}" type="datetimeFigureOut">
              <a:rPr lang="en-US" dirty="0"/>
              <a:t>3/1/2017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段">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ja-JP" altLang="en-US"/>
              <a:t>マスター タイトルの書式設定</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3" name="Date Placeholder 2"/>
          <p:cNvSpPr>
            <a:spLocks noGrp="1"/>
          </p:cNvSpPr>
          <p:nvPr>
            <p:ph type="dt" sz="half" idx="10"/>
          </p:nvPr>
        </p:nvSpPr>
        <p:spPr/>
        <p:txBody>
          <a:bodyPr/>
          <a:lstStyle/>
          <a:p>
            <a:fld id="{48A87A34-81AB-432B-8DAE-1953F412C126}" type="datetimeFigureOut">
              <a:rPr lang="en-US" dirty="0"/>
              <a:t>3/1/2017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つの画像列">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ja-JP" altLang="en-US"/>
              <a:t>マスター タイトルの書式設定</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ja-JP" altLang="en-US"/>
              <a:t>図を追加</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ja-JP" altLang="en-US"/>
              <a:t>図を追加</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ja-JP" altLang="en-US"/>
              <a:t>図を追加</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3" name="Date Placeholder 2"/>
          <p:cNvSpPr>
            <a:spLocks noGrp="1"/>
          </p:cNvSpPr>
          <p:nvPr>
            <p:ph type="dt" sz="half" idx="10"/>
          </p:nvPr>
        </p:nvSpPr>
        <p:spPr/>
        <p:txBody>
          <a:bodyPr/>
          <a:lstStyle/>
          <a:p>
            <a:fld id="{48A87A34-81AB-432B-8DAE-1953F412C126}" type="datetimeFigureOut">
              <a:rPr lang="en-US" dirty="0"/>
              <a:t>3/1/2017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ncho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3/1/2017</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kumimoji="1"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kumimoji="1"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kumimoji="1"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kumimoji="1"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kumimoji="1"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kumimoji="1"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kumimoji="1"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kumimoji="1"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kumimoji="1"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kumimoji="1" sz="14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1970293" y="1122363"/>
            <a:ext cx="8495323" cy="1743667"/>
          </a:xfrm>
        </p:spPr>
        <p:txBody>
          <a:bodyPr>
            <a:normAutofit fontScale="90000"/>
          </a:bodyPr>
          <a:lstStyle/>
          <a:p>
            <a:pPr algn="ctr"/>
            <a:r>
              <a:rPr kumimoji="1" lang="en-US" altLang="ja-JP" dirty="0"/>
              <a:t>UK</a:t>
            </a:r>
            <a:r>
              <a:rPr kumimoji="1" lang="ja-JP" altLang="en-US" dirty="0"/>
              <a:t> </a:t>
            </a:r>
            <a:r>
              <a:rPr kumimoji="1" lang="en-US" altLang="ja-JP" dirty="0"/>
              <a:t>University</a:t>
            </a:r>
            <a:r>
              <a:rPr kumimoji="1" lang="ja-JP" altLang="en-US" dirty="0"/>
              <a:t> </a:t>
            </a:r>
            <a:r>
              <a:rPr kumimoji="1" lang="en-US" altLang="ja-JP" dirty="0"/>
              <a:t>Governance</a:t>
            </a:r>
            <a:br>
              <a:rPr kumimoji="1" lang="en-US" altLang="ja-JP" dirty="0"/>
            </a:br>
            <a:r>
              <a:rPr lang="en-US" altLang="ja-JP" dirty="0"/>
              <a:t>Forms</a:t>
            </a:r>
            <a:r>
              <a:rPr lang="ja-JP" altLang="en-US" dirty="0"/>
              <a:t> </a:t>
            </a:r>
            <a:r>
              <a:rPr lang="en-US" altLang="ja-JP" dirty="0"/>
              <a:t>&amp;</a:t>
            </a:r>
            <a:r>
              <a:rPr lang="ja-JP" altLang="en-US" dirty="0"/>
              <a:t> </a:t>
            </a:r>
            <a:r>
              <a:rPr lang="en-US" altLang="ja-JP" dirty="0"/>
              <a:t>New</a:t>
            </a:r>
            <a:r>
              <a:rPr lang="ja-JP" altLang="en-US" dirty="0"/>
              <a:t> </a:t>
            </a:r>
            <a:r>
              <a:rPr lang="en-US" altLang="ja-JP" dirty="0"/>
              <a:t>classification</a:t>
            </a:r>
            <a:endParaRPr kumimoji="1" lang="ja-JP" altLang="en-US" dirty="0"/>
          </a:p>
        </p:txBody>
      </p:sp>
      <p:sp>
        <p:nvSpPr>
          <p:cNvPr id="3" name="サブタイトル 2"/>
          <p:cNvSpPr>
            <a:spLocks noGrp="1"/>
          </p:cNvSpPr>
          <p:nvPr>
            <p:ph type="subTitle" idx="1"/>
          </p:nvPr>
        </p:nvSpPr>
        <p:spPr>
          <a:xfrm>
            <a:off x="5955322" y="4196006"/>
            <a:ext cx="5884985" cy="2306393"/>
          </a:xfrm>
        </p:spPr>
        <p:txBody>
          <a:bodyPr>
            <a:normAutofit/>
          </a:bodyPr>
          <a:lstStyle/>
          <a:p>
            <a:r>
              <a:rPr kumimoji="1" lang="en-US" altLang="ja-JP" dirty="0"/>
              <a:t>Date:</a:t>
            </a:r>
            <a:r>
              <a:rPr kumimoji="1" lang="ja-JP" altLang="en-US" dirty="0"/>
              <a:t>　</a:t>
            </a:r>
            <a:r>
              <a:rPr kumimoji="1" lang="en-US" altLang="ja-JP" dirty="0" smtClean="0"/>
              <a:t>27  </a:t>
            </a:r>
            <a:r>
              <a:rPr kumimoji="1" lang="en-US" altLang="ja-JP" dirty="0"/>
              <a:t>February</a:t>
            </a:r>
            <a:r>
              <a:rPr kumimoji="1" lang="ja-JP" altLang="en-US" dirty="0"/>
              <a:t> </a:t>
            </a:r>
            <a:r>
              <a:rPr kumimoji="1" lang="en-US" altLang="ja-JP" dirty="0"/>
              <a:t>2017</a:t>
            </a:r>
          </a:p>
          <a:p>
            <a:r>
              <a:rPr lang="en-US" altLang="ja-JP" dirty="0"/>
              <a:t>At:  </a:t>
            </a:r>
            <a:r>
              <a:rPr lang="en-US" altLang="ja-JP" dirty="0" smtClean="0"/>
              <a:t>university</a:t>
            </a:r>
            <a:r>
              <a:rPr lang="ja-JP" altLang="en-US" dirty="0" smtClean="0"/>
              <a:t>　</a:t>
            </a:r>
            <a:r>
              <a:rPr lang="en-US" altLang="ja-JP" dirty="0" smtClean="0"/>
              <a:t>of Sussex</a:t>
            </a:r>
            <a:endParaRPr lang="en-US" altLang="ja-JP" dirty="0"/>
          </a:p>
          <a:p>
            <a:r>
              <a:rPr kumimoji="1" lang="en-US" altLang="ja-JP" dirty="0"/>
              <a:t>Yumiko hada</a:t>
            </a:r>
          </a:p>
          <a:p>
            <a:r>
              <a:rPr lang="en-US" altLang="ja-JP" dirty="0"/>
              <a:t>Director of rijue (hiroshima university)</a:t>
            </a:r>
          </a:p>
          <a:p>
            <a:endParaRPr kumimoji="1" lang="en-US" altLang="ja-JP" dirty="0"/>
          </a:p>
          <a:p>
            <a:endParaRPr kumimoji="1" lang="ja-JP" altLang="en-US" dirty="0"/>
          </a:p>
        </p:txBody>
      </p:sp>
    </p:spTree>
    <p:extLst>
      <p:ext uri="{BB962C8B-B14F-4D97-AF65-F5344CB8AC3E}">
        <p14:creationId xmlns:p14="http://schemas.microsoft.com/office/powerpoint/2010/main" val="30287077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24524" y="539262"/>
            <a:ext cx="9905998" cy="562708"/>
          </a:xfrm>
        </p:spPr>
        <p:txBody>
          <a:bodyPr>
            <a:normAutofit fontScale="90000"/>
          </a:bodyPr>
          <a:lstStyle/>
          <a:p>
            <a:r>
              <a:rPr lang="en-US" altLang="ja-JP" b="1" dirty="0"/>
              <a:t>Introduction</a:t>
            </a:r>
            <a:r>
              <a:rPr lang="ja-JP" altLang="ja-JP" dirty="0"/>
              <a:t/>
            </a:r>
            <a:br>
              <a:rPr lang="ja-JP" altLang="ja-JP" dirty="0"/>
            </a:br>
            <a:endParaRPr kumimoji="1" lang="ja-JP" altLang="en-US" dirty="0"/>
          </a:p>
        </p:txBody>
      </p:sp>
      <p:sp>
        <p:nvSpPr>
          <p:cNvPr id="3" name="テキスト ボックス 2"/>
          <p:cNvSpPr txBox="1"/>
          <p:nvPr/>
        </p:nvSpPr>
        <p:spPr>
          <a:xfrm>
            <a:off x="883138" y="1172309"/>
            <a:ext cx="11308862" cy="5509200"/>
          </a:xfrm>
          <a:prstGeom prst="rect">
            <a:avLst/>
          </a:prstGeom>
          <a:noFill/>
        </p:spPr>
        <p:txBody>
          <a:bodyPr wrap="square" rtlCol="0">
            <a:spAutoFit/>
          </a:bodyPr>
          <a:lstStyle/>
          <a:p>
            <a:pPr marL="457200" indent="-457200">
              <a:buFont typeface="Arial" panose="020B0604020202020204" pitchFamily="34" charset="0"/>
              <a:buChar char="•"/>
            </a:pPr>
            <a:r>
              <a:rPr lang="en-US" altLang="ja-JP" sz="3200" dirty="0"/>
              <a:t>To describe new classification of new universities after unification (former polytechnics, higher education institutions which were upgraded into universities) and old universities (formerly existing universities before 1992).</a:t>
            </a:r>
            <a:endParaRPr lang="ja-JP" altLang="ja-JP" sz="3200" dirty="0"/>
          </a:p>
          <a:p>
            <a:pPr marL="457200" indent="-457200">
              <a:buFont typeface="Arial" panose="020B0604020202020204" pitchFamily="34" charset="0"/>
              <a:buChar char="•"/>
            </a:pPr>
            <a:r>
              <a:rPr lang="en-US" altLang="ja-JP" sz="3200" dirty="0"/>
              <a:t>To define current UK education governance structure</a:t>
            </a:r>
          </a:p>
          <a:p>
            <a:pPr marL="457200" indent="-457200">
              <a:buFont typeface="Arial" panose="020B0604020202020204" pitchFamily="34" charset="0"/>
              <a:buChar char="•"/>
            </a:pPr>
            <a:r>
              <a:rPr lang="en-US" altLang="ja-JP" sz="3200" dirty="0"/>
              <a:t>To assess the decision-making mechanisms, from the initial leadership actions of chancellors and other individuals in leading positions, to the function of academic staff organizations and cooperation among academic staff in such organizations</a:t>
            </a:r>
            <a:endParaRPr kumimoji="1" lang="ja-JP" altLang="en-US" sz="3200" dirty="0"/>
          </a:p>
        </p:txBody>
      </p:sp>
    </p:spTree>
    <p:extLst>
      <p:ext uri="{BB962C8B-B14F-4D97-AF65-F5344CB8AC3E}">
        <p14:creationId xmlns:p14="http://schemas.microsoft.com/office/powerpoint/2010/main" val="669961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96036" y="210550"/>
            <a:ext cx="10995779" cy="1542197"/>
          </a:xfrm>
        </p:spPr>
        <p:txBody>
          <a:bodyPr>
            <a:normAutofit/>
          </a:bodyPr>
          <a:lstStyle/>
          <a:p>
            <a:r>
              <a:rPr lang="en-US" altLang="ja-JP" b="1" dirty="0"/>
              <a:t>1. The general trend of the decision-</a:t>
            </a:r>
            <a:br>
              <a:rPr lang="en-US" altLang="ja-JP" b="1" dirty="0"/>
            </a:br>
            <a:r>
              <a:rPr lang="en-US" altLang="ja-JP" b="1" dirty="0"/>
              <a:t>        making mechanisms in UK universities</a:t>
            </a:r>
            <a:endParaRPr kumimoji="1" lang="ja-JP" altLang="en-US" dirty="0"/>
          </a:p>
        </p:txBody>
      </p:sp>
      <p:sp>
        <p:nvSpPr>
          <p:cNvPr id="3" name="テキスト プレースホルダー 2"/>
          <p:cNvSpPr>
            <a:spLocks noGrp="1"/>
          </p:cNvSpPr>
          <p:nvPr>
            <p:ph type="body" idx="1"/>
          </p:nvPr>
        </p:nvSpPr>
        <p:spPr>
          <a:xfrm>
            <a:off x="696036" y="1897039"/>
            <a:ext cx="11177516" cy="4544703"/>
          </a:xfrm>
        </p:spPr>
        <p:txBody>
          <a:bodyPr>
            <a:noAutofit/>
          </a:bodyPr>
          <a:lstStyle/>
          <a:p>
            <a:pPr marL="342900" lvl="0" indent="-342900">
              <a:buFont typeface="Arial" panose="020B0604020202020204" pitchFamily="34" charset="0"/>
              <a:buChar char="•"/>
            </a:pPr>
            <a:r>
              <a:rPr lang="en-US" altLang="ja-JP" sz="2400" dirty="0">
                <a:latin typeface="Arial Black" panose="020B0A04020102020204" pitchFamily="34" charset="0"/>
              </a:rPr>
              <a:t>The composition of the decision-making organizations and intellectual organizations governance structures, branching from the board of directors and chancellor and the like</a:t>
            </a:r>
          </a:p>
          <a:p>
            <a:pPr marL="342900" lvl="0" indent="-342900">
              <a:buFont typeface="Arial" panose="020B0604020202020204" pitchFamily="34" charset="0"/>
              <a:buChar char="•"/>
            </a:pPr>
            <a:r>
              <a:rPr lang="en-US" altLang="ja-JP" sz="2400" dirty="0">
                <a:latin typeface="Arial Black" panose="020B0A04020102020204" pitchFamily="34" charset="0"/>
              </a:rPr>
              <a:t>The leadership role taken by chancellors and other leaders</a:t>
            </a:r>
          </a:p>
          <a:p>
            <a:pPr marL="342900" lvl="0" indent="-342900">
              <a:buFont typeface="Arial" panose="020B0604020202020204" pitchFamily="34" charset="0"/>
              <a:buChar char="•"/>
            </a:pPr>
            <a:r>
              <a:rPr lang="en-US" altLang="ja-JP" sz="2400" dirty="0">
                <a:latin typeface="Arial Black" panose="020B0A04020102020204" pitchFamily="34" charset="0"/>
              </a:rPr>
              <a:t>Institutional initiatives as a university</a:t>
            </a:r>
          </a:p>
          <a:p>
            <a:pPr marL="342900" lvl="0" indent="-342900">
              <a:buFont typeface="Arial" panose="020B0604020202020204" pitchFamily="34" charset="0"/>
              <a:buChar char="•"/>
            </a:pPr>
            <a:r>
              <a:rPr lang="en-US" altLang="ja-JP" sz="2400" dirty="0">
                <a:latin typeface="Arial Black" panose="020B0A04020102020204" pitchFamily="34" charset="0"/>
              </a:rPr>
              <a:t>Education governance (focusing specifically on undergraduate education)</a:t>
            </a:r>
            <a:endParaRPr lang="ja-JP" altLang="ja-JP" sz="2400" dirty="0">
              <a:latin typeface="Arial Black" panose="020B0A04020102020204" pitchFamily="34" charset="0"/>
            </a:endParaRPr>
          </a:p>
          <a:p>
            <a:endParaRPr kumimoji="1" lang="ja-JP" altLang="en-US" sz="2400" dirty="0">
              <a:latin typeface="Arial Black" panose="020B0A04020102020204" pitchFamily="34" charset="0"/>
            </a:endParaRPr>
          </a:p>
        </p:txBody>
      </p:sp>
    </p:spTree>
    <p:extLst>
      <p:ext uri="{BB962C8B-B14F-4D97-AF65-F5344CB8AC3E}">
        <p14:creationId xmlns:p14="http://schemas.microsoft.com/office/powerpoint/2010/main" val="26362918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38943" y="405443"/>
            <a:ext cx="11060687" cy="996427"/>
          </a:xfrm>
        </p:spPr>
        <p:txBody>
          <a:bodyPr>
            <a:normAutofit fontScale="90000"/>
          </a:bodyPr>
          <a:lstStyle/>
          <a:p>
            <a:r>
              <a:rPr lang="en-US" altLang="ja-JP" b="1" dirty="0"/>
              <a:t>2. Analysis on the function of academic</a:t>
            </a:r>
            <a:br>
              <a:rPr lang="en-US" altLang="ja-JP" b="1" dirty="0"/>
            </a:br>
            <a:r>
              <a:rPr lang="en-US" altLang="ja-JP" b="1" dirty="0"/>
              <a:t>                                             staff organizations</a:t>
            </a:r>
            <a:endParaRPr kumimoji="1" lang="ja-JP" altLang="en-US" b="1" dirty="0"/>
          </a:p>
        </p:txBody>
      </p:sp>
      <p:sp>
        <p:nvSpPr>
          <p:cNvPr id="3" name="テキスト プレースホルダー 2"/>
          <p:cNvSpPr>
            <a:spLocks noGrp="1"/>
          </p:cNvSpPr>
          <p:nvPr>
            <p:ph type="body" idx="1"/>
          </p:nvPr>
        </p:nvSpPr>
        <p:spPr>
          <a:xfrm>
            <a:off x="638944" y="1557828"/>
            <a:ext cx="11122925" cy="5172502"/>
          </a:xfrm>
        </p:spPr>
        <p:txBody>
          <a:bodyPr>
            <a:noAutofit/>
          </a:bodyPr>
          <a:lstStyle/>
          <a:p>
            <a:pPr marL="342900" lvl="0" indent="-342900">
              <a:buFont typeface="Arial" panose="020B0604020202020204" pitchFamily="34" charset="0"/>
              <a:buChar char="•"/>
            </a:pPr>
            <a:r>
              <a:rPr lang="en-US" altLang="ja-JP" sz="2300" dirty="0">
                <a:latin typeface="Arial Black" panose="020B0A04020102020204" pitchFamily="34" charset="0"/>
              </a:rPr>
              <a:t>What form of authority and roles do academic staff organizations fulfill as management organizations of education?</a:t>
            </a:r>
          </a:p>
          <a:p>
            <a:pPr marL="342900" lvl="0" indent="-342900">
              <a:buFont typeface="Arial" panose="020B0604020202020204" pitchFamily="34" charset="0"/>
              <a:buChar char="•"/>
            </a:pPr>
            <a:r>
              <a:rPr lang="en-US" altLang="ja-JP" sz="2300" dirty="0">
                <a:latin typeface="Arial Black" panose="020B0A04020102020204" pitchFamily="34" charset="0"/>
              </a:rPr>
              <a:t>In organizational education not individual level, is educational engagement achieved?</a:t>
            </a:r>
          </a:p>
          <a:p>
            <a:pPr marL="342900" lvl="0" indent="-342900">
              <a:buFont typeface="Arial" panose="020B0604020202020204" pitchFamily="34" charset="0"/>
              <a:buChar char="•"/>
            </a:pPr>
            <a:r>
              <a:rPr lang="en-US" altLang="ja-JP" sz="2300" dirty="0">
                <a:latin typeface="Arial Black" panose="020B0A04020102020204" pitchFamily="34" charset="0"/>
              </a:rPr>
              <a:t>The method utilized by academic staff to coordinate the curriculum across different subjects</a:t>
            </a:r>
          </a:p>
          <a:p>
            <a:pPr marL="342900" lvl="0" indent="-342900">
              <a:buFont typeface="Arial" panose="020B0604020202020204" pitchFamily="34" charset="0"/>
              <a:buChar char="•"/>
            </a:pPr>
            <a:r>
              <a:rPr lang="en-US" altLang="ja-JP" sz="2300" dirty="0">
                <a:latin typeface="Arial Black" panose="020B0A04020102020204" pitchFamily="34" charset="0"/>
              </a:rPr>
              <a:t> The condition of members (academic staff) informal involvement in decision-making mechanisms and the roles intended by organizational subdivision in universities</a:t>
            </a:r>
            <a:endParaRPr kumimoji="1" lang="ja-JP" altLang="en-US" sz="2300" dirty="0">
              <a:latin typeface="Arial Black" panose="020B0A04020102020204" pitchFamily="34" charset="0"/>
            </a:endParaRPr>
          </a:p>
        </p:txBody>
      </p:sp>
    </p:spTree>
    <p:extLst>
      <p:ext uri="{BB962C8B-B14F-4D97-AF65-F5344CB8AC3E}">
        <p14:creationId xmlns:p14="http://schemas.microsoft.com/office/powerpoint/2010/main" val="39971109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781901" y="333122"/>
            <a:ext cx="9567081" cy="714139"/>
          </a:xfrm>
        </p:spPr>
        <p:txBody>
          <a:bodyPr>
            <a:normAutofit/>
          </a:bodyPr>
          <a:lstStyle/>
          <a:p>
            <a:r>
              <a:rPr lang="en-US" altLang="ja-JP" b="1" dirty="0"/>
              <a:t>3. Method  &amp;  Data</a:t>
            </a:r>
            <a:endParaRPr kumimoji="1" lang="ja-JP" altLang="en-US" b="1" dirty="0"/>
          </a:p>
        </p:txBody>
      </p:sp>
      <p:sp>
        <p:nvSpPr>
          <p:cNvPr id="3" name="テキスト プレースホルダー 2"/>
          <p:cNvSpPr>
            <a:spLocks noGrp="1"/>
          </p:cNvSpPr>
          <p:nvPr>
            <p:ph type="body" idx="1"/>
          </p:nvPr>
        </p:nvSpPr>
        <p:spPr>
          <a:xfrm>
            <a:off x="781901" y="1367692"/>
            <a:ext cx="10863021" cy="6166338"/>
          </a:xfrm>
        </p:spPr>
        <p:txBody>
          <a:bodyPr>
            <a:noAutofit/>
          </a:bodyPr>
          <a:lstStyle/>
          <a:p>
            <a:pPr marL="342900" indent="-342900">
              <a:buFont typeface="Arial" panose="020B0604020202020204" pitchFamily="34" charset="0"/>
              <a:buChar char="•"/>
            </a:pPr>
            <a:r>
              <a:rPr lang="en-US" altLang="ja-JP" sz="3600" dirty="0"/>
              <a:t>document analysis, literature survey (collection, analysis and consolidation of information sourced from print media, websites and emails), statistical analysis, and an interview</a:t>
            </a:r>
          </a:p>
          <a:p>
            <a:pPr marL="342900" indent="-342900">
              <a:buFont typeface="Arial" panose="020B0604020202020204" pitchFamily="34" charset="0"/>
              <a:buChar char="•"/>
            </a:pPr>
            <a:r>
              <a:rPr lang="en-US" altLang="ja-JP" sz="3600" dirty="0"/>
              <a:t>direct interviews of policy makers, researchers and related institutions</a:t>
            </a:r>
          </a:p>
        </p:txBody>
      </p:sp>
    </p:spTree>
    <p:extLst>
      <p:ext uri="{BB962C8B-B14F-4D97-AF65-F5344CB8AC3E}">
        <p14:creationId xmlns:p14="http://schemas.microsoft.com/office/powerpoint/2010/main" val="12158441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782425" y="238305"/>
            <a:ext cx="9905998" cy="733544"/>
          </a:xfrm>
        </p:spPr>
        <p:txBody>
          <a:bodyPr/>
          <a:lstStyle/>
          <a:p>
            <a:r>
              <a:rPr lang="en-US" altLang="ja-JP" b="1" dirty="0"/>
              <a:t>4. Primary sources</a:t>
            </a:r>
            <a:endParaRPr kumimoji="1" lang="ja-JP" altLang="en-US" b="1" dirty="0"/>
          </a:p>
        </p:txBody>
      </p:sp>
      <p:sp>
        <p:nvSpPr>
          <p:cNvPr id="3" name="テキスト ボックス 2"/>
          <p:cNvSpPr txBox="1"/>
          <p:nvPr/>
        </p:nvSpPr>
        <p:spPr>
          <a:xfrm>
            <a:off x="782425" y="1047263"/>
            <a:ext cx="11019692" cy="5693866"/>
          </a:xfrm>
          <a:prstGeom prst="rect">
            <a:avLst/>
          </a:prstGeom>
          <a:noFill/>
        </p:spPr>
        <p:txBody>
          <a:bodyPr wrap="square" rtlCol="0">
            <a:spAutoFit/>
          </a:bodyPr>
          <a:lstStyle/>
          <a:p>
            <a:pPr marL="457200" indent="-457200">
              <a:buFont typeface="Arial" panose="020B0604020202020204" pitchFamily="34" charset="0"/>
              <a:buChar char="•"/>
            </a:pPr>
            <a:r>
              <a:rPr lang="en-US" altLang="ja-JP" sz="2800" dirty="0"/>
              <a:t>Government organizations’ publications, white papers, green papers, reports, laws and regulations, higher educational institutions’ publications, prospectus (university guide for their courses and graduate schools), financial reports, practical reports. Internal information which is not publicly available from higher educational institutions, such as college regulations, letters and related documents are also referenced. Information is sourced, as well, from electronic media, such as the internet. </a:t>
            </a:r>
          </a:p>
          <a:p>
            <a:pPr marL="457200" indent="-457200">
              <a:buFont typeface="Arial" panose="020B0604020202020204" pitchFamily="34" charset="0"/>
              <a:buChar char="•"/>
            </a:pPr>
            <a:r>
              <a:rPr lang="en-US" altLang="ja-JP" sz="2800" dirty="0"/>
              <a:t>Data not available direct from primary sources is collected from the academic literature, </a:t>
            </a:r>
            <a:r>
              <a:rPr lang="en-US" altLang="ja-JP" sz="2800" i="1" dirty="0"/>
              <a:t>The Times Higher Education Supplement</a:t>
            </a:r>
            <a:r>
              <a:rPr lang="en-US" altLang="ja-JP" sz="2800" dirty="0"/>
              <a:t> (THES), </a:t>
            </a:r>
            <a:r>
              <a:rPr lang="en-US" altLang="ja-JP" sz="2800" i="1" dirty="0"/>
              <a:t>Guardian Education</a:t>
            </a:r>
            <a:r>
              <a:rPr lang="en-US" altLang="ja-JP" sz="2800" dirty="0"/>
              <a:t>, the education journals</a:t>
            </a:r>
            <a:endParaRPr kumimoji="1" lang="ja-JP" altLang="en-US" sz="2800" dirty="0"/>
          </a:p>
        </p:txBody>
      </p:sp>
    </p:spTree>
    <p:extLst>
      <p:ext uri="{BB962C8B-B14F-4D97-AF65-F5344CB8AC3E}">
        <p14:creationId xmlns:p14="http://schemas.microsoft.com/office/powerpoint/2010/main" val="15765406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009934" y="153561"/>
            <a:ext cx="9905998" cy="858590"/>
          </a:xfrm>
        </p:spPr>
        <p:txBody>
          <a:bodyPr/>
          <a:lstStyle/>
          <a:p>
            <a:r>
              <a:rPr lang="en-US" altLang="ja-JP" b="1" dirty="0"/>
              <a:t>5. Research Materials</a:t>
            </a:r>
            <a:endParaRPr kumimoji="1" lang="ja-JP" altLang="en-US" dirty="0"/>
          </a:p>
        </p:txBody>
      </p:sp>
      <p:sp>
        <p:nvSpPr>
          <p:cNvPr id="4" name="テキスト ボックス 3"/>
          <p:cNvSpPr txBox="1"/>
          <p:nvPr/>
        </p:nvSpPr>
        <p:spPr>
          <a:xfrm>
            <a:off x="745984" y="1012151"/>
            <a:ext cx="10904561" cy="6494085"/>
          </a:xfrm>
          <a:prstGeom prst="rect">
            <a:avLst/>
          </a:prstGeom>
          <a:noFill/>
        </p:spPr>
        <p:txBody>
          <a:bodyPr wrap="square" rtlCol="0">
            <a:spAutoFit/>
          </a:bodyPr>
          <a:lstStyle/>
          <a:p>
            <a:pPr marL="457200" indent="-457200">
              <a:buFont typeface="Arial" panose="020B0604020202020204" pitchFamily="34" charset="0"/>
              <a:buChar char="•"/>
            </a:pPr>
            <a:r>
              <a:rPr lang="en-US" altLang="ja-JP" sz="2800" i="1" dirty="0"/>
              <a:t>Profiles of Higher Education Institutions </a:t>
            </a:r>
            <a:r>
              <a:rPr lang="en-US" altLang="ja-JP" sz="2800" dirty="0"/>
              <a:t>by Higher Education Funding Council for England (HEFCE), the university guide </a:t>
            </a:r>
            <a:r>
              <a:rPr lang="en-US" altLang="ja-JP" sz="2800" i="1" dirty="0"/>
              <a:t>Good University Guide</a:t>
            </a:r>
            <a:r>
              <a:rPr lang="en-US" altLang="ja-JP" sz="2800" dirty="0"/>
              <a:t> by The Times, and other major university guides such as </a:t>
            </a:r>
            <a:r>
              <a:rPr lang="en-US" altLang="ja-JP" sz="2800" i="1" dirty="0"/>
              <a:t>The Virgin Alternative Guide to British Universities</a:t>
            </a:r>
            <a:r>
              <a:rPr lang="en-US" altLang="ja-JP" sz="2800" dirty="0"/>
              <a:t> by Virgin Media Inc. and </a:t>
            </a:r>
            <a:r>
              <a:rPr lang="en-US" altLang="ja-JP" sz="2800" i="1" dirty="0"/>
              <a:t>The Guardian University Guide </a:t>
            </a:r>
            <a:r>
              <a:rPr lang="en-US" altLang="ja-JP" sz="2800" dirty="0"/>
              <a:t>by the Guardian. Economic aspects, such as tuition and governmental funding for education or research are analyzed. Reference data sources mainly from Higher Education Statistics Agency (HESA), Higher Education Funding Council for England (HEFCE), Higher Education Funding Council for Wales (HEFCW), Scottish Higher Education Funding Council (SHEFC), and Universities UK (UUK).</a:t>
            </a:r>
            <a:r>
              <a:rPr lang="en-US" altLang="ja-JP" sz="3200" dirty="0"/>
              <a:t> </a:t>
            </a:r>
            <a:endParaRPr kumimoji="1" lang="ja-JP" altLang="en-US" sz="3200" dirty="0"/>
          </a:p>
          <a:p>
            <a:endParaRPr kumimoji="1" lang="ja-JP" altLang="en-US" sz="3200" dirty="0"/>
          </a:p>
        </p:txBody>
      </p:sp>
    </p:spTree>
    <p:extLst>
      <p:ext uri="{BB962C8B-B14F-4D97-AF65-F5344CB8AC3E}">
        <p14:creationId xmlns:p14="http://schemas.microsoft.com/office/powerpoint/2010/main" val="41517720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72099" y="216081"/>
            <a:ext cx="9906000" cy="586994"/>
          </a:xfrm>
        </p:spPr>
        <p:txBody>
          <a:bodyPr>
            <a:normAutofit/>
          </a:bodyPr>
          <a:lstStyle/>
          <a:p>
            <a:r>
              <a:rPr lang="en-US" altLang="ja-JP" b="1" dirty="0"/>
              <a:t>6. unification of UK higher education</a:t>
            </a:r>
            <a:endParaRPr kumimoji="1" lang="ja-JP" altLang="en-US" b="1" dirty="0"/>
          </a:p>
        </p:txBody>
      </p:sp>
      <p:sp>
        <p:nvSpPr>
          <p:cNvPr id="4" name="テキスト ボックス 3"/>
          <p:cNvSpPr txBox="1"/>
          <p:nvPr/>
        </p:nvSpPr>
        <p:spPr>
          <a:xfrm>
            <a:off x="818294" y="786018"/>
            <a:ext cx="10013609" cy="5447645"/>
          </a:xfrm>
          <a:prstGeom prst="rect">
            <a:avLst/>
          </a:prstGeom>
          <a:noFill/>
        </p:spPr>
        <p:txBody>
          <a:bodyPr wrap="square" rtlCol="0">
            <a:spAutoFit/>
          </a:bodyPr>
          <a:lstStyle/>
          <a:p>
            <a:pPr marL="457200" indent="-457200">
              <a:buFont typeface="Arial" panose="020B0604020202020204" pitchFamily="34" charset="0"/>
              <a:buChar char="•"/>
            </a:pPr>
            <a:r>
              <a:rPr lang="en-US" altLang="ja-JP" sz="3200" dirty="0"/>
              <a:t>“binary system” since 1965 (Speech of Education Minister Crosland) lasted for decades</a:t>
            </a:r>
          </a:p>
          <a:p>
            <a:pPr marL="457200" indent="-457200">
              <a:buFont typeface="Arial" panose="020B0604020202020204" pitchFamily="34" charset="0"/>
              <a:buChar char="•"/>
            </a:pPr>
            <a:r>
              <a:rPr lang="en-US" altLang="ja-JP" sz="3200" dirty="0"/>
              <a:t>1992 became an epoch-making year for the higher education sector of the UK after enactment of 1988 Education Reform Act and the 1992 Further and Higher Education Act. </a:t>
            </a:r>
          </a:p>
          <a:p>
            <a:pPr marL="457200" indent="-457200">
              <a:buFont typeface="Arial" panose="020B0604020202020204" pitchFamily="34" charset="0"/>
              <a:buChar char="•"/>
            </a:pPr>
            <a:r>
              <a:rPr lang="en-US" altLang="ja-JP" sz="3200" dirty="0"/>
              <a:t>New universities after unification (former polytechnics, higher education institutions which were upgraded into universities) and old universities (formerly existing universities before 1992)</a:t>
            </a:r>
          </a:p>
          <a:p>
            <a:endParaRPr lang="ja-JP" altLang="ja-JP" sz="2800" dirty="0"/>
          </a:p>
        </p:txBody>
      </p:sp>
    </p:spTree>
    <p:extLst>
      <p:ext uri="{BB962C8B-B14F-4D97-AF65-F5344CB8AC3E}">
        <p14:creationId xmlns:p14="http://schemas.microsoft.com/office/powerpoint/2010/main" val="18129869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937846" y="165226"/>
            <a:ext cx="9905998" cy="1478570"/>
          </a:xfrm>
        </p:spPr>
        <p:txBody>
          <a:bodyPr/>
          <a:lstStyle/>
          <a:p>
            <a:r>
              <a:rPr kumimoji="1" lang="en-US" altLang="ja-JP" b="1" dirty="0"/>
              <a:t>6-1. After 1992 Unification </a:t>
            </a:r>
            <a:endParaRPr kumimoji="1" lang="ja-JP" altLang="en-US" b="1" dirty="0"/>
          </a:p>
        </p:txBody>
      </p:sp>
      <p:sp>
        <p:nvSpPr>
          <p:cNvPr id="3" name="テキスト ボックス 2"/>
          <p:cNvSpPr txBox="1"/>
          <p:nvPr/>
        </p:nvSpPr>
        <p:spPr>
          <a:xfrm>
            <a:off x="937846" y="1643796"/>
            <a:ext cx="10394461" cy="4801314"/>
          </a:xfrm>
          <a:prstGeom prst="rect">
            <a:avLst/>
          </a:prstGeom>
          <a:noFill/>
        </p:spPr>
        <p:txBody>
          <a:bodyPr wrap="square" rtlCol="0">
            <a:spAutoFit/>
          </a:bodyPr>
          <a:lstStyle/>
          <a:p>
            <a:pPr marL="457200" indent="-457200">
              <a:buFont typeface="Arial" panose="020B0604020202020204" pitchFamily="34" charset="0"/>
              <a:buChar char="•"/>
            </a:pPr>
            <a:r>
              <a:rPr lang="en-US" altLang="ja-JP" sz="3600" dirty="0"/>
              <a:t>It increased the number of universities and college students as a result.</a:t>
            </a:r>
          </a:p>
          <a:p>
            <a:pPr marL="457200" indent="-457200">
              <a:buFont typeface="Arial" panose="020B0604020202020204" pitchFamily="34" charset="0"/>
              <a:buChar char="•"/>
            </a:pPr>
            <a:r>
              <a:rPr lang="en-US" altLang="ja-JP" sz="3600" dirty="0"/>
              <a:t>Full-time </a:t>
            </a:r>
            <a:r>
              <a:rPr lang="en-US" altLang="ja-JP" sz="3600" dirty="0" smtClean="0"/>
              <a:t>first degree </a:t>
            </a:r>
            <a:r>
              <a:rPr lang="en-US" altLang="ja-JP" sz="3600" dirty="0"/>
              <a:t>students used to receive grants up until 1989, but schools started to collect tuition in that year. </a:t>
            </a:r>
          </a:p>
          <a:p>
            <a:pPr marL="457200" indent="-457200">
              <a:buFont typeface="Arial" panose="020B0604020202020204" pitchFamily="34" charset="0"/>
              <a:buChar char="•"/>
            </a:pPr>
            <a:r>
              <a:rPr lang="en-US" altLang="ja-JP" sz="3600" dirty="0"/>
              <a:t>As a result, universities became more aware of the need for efficient management and focusing on collecting funds.</a:t>
            </a:r>
            <a:endParaRPr lang="ja-JP" altLang="ja-JP" sz="3600" dirty="0"/>
          </a:p>
          <a:p>
            <a:endParaRPr kumimoji="1" lang="ja-JP" altLang="en-US" dirty="0"/>
          </a:p>
        </p:txBody>
      </p:sp>
    </p:spTree>
    <p:extLst>
      <p:ext uri="{BB962C8B-B14F-4D97-AF65-F5344CB8AC3E}">
        <p14:creationId xmlns:p14="http://schemas.microsoft.com/office/powerpoint/2010/main" val="28335749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961292" y="188672"/>
            <a:ext cx="11418276" cy="1478570"/>
          </a:xfrm>
        </p:spPr>
        <p:txBody>
          <a:bodyPr>
            <a:normAutofit/>
          </a:bodyPr>
          <a:lstStyle/>
          <a:p>
            <a:r>
              <a:rPr lang="en-US" altLang="ja-JP" sz="3400" dirty="0"/>
              <a:t>7. new universities attempted collaborations</a:t>
            </a:r>
            <a:endParaRPr kumimoji="1" lang="ja-JP" altLang="en-US" sz="3400" dirty="0"/>
          </a:p>
        </p:txBody>
      </p:sp>
      <p:sp>
        <p:nvSpPr>
          <p:cNvPr id="3" name="テキスト ボックス 2"/>
          <p:cNvSpPr txBox="1"/>
          <p:nvPr/>
        </p:nvSpPr>
        <p:spPr>
          <a:xfrm>
            <a:off x="961292" y="1401518"/>
            <a:ext cx="10558585" cy="5016758"/>
          </a:xfrm>
          <a:prstGeom prst="rect">
            <a:avLst/>
          </a:prstGeom>
          <a:noFill/>
        </p:spPr>
        <p:txBody>
          <a:bodyPr wrap="square" rtlCol="0">
            <a:spAutoFit/>
          </a:bodyPr>
          <a:lstStyle/>
          <a:p>
            <a:pPr marL="457200" indent="-457200">
              <a:buFont typeface="Arial" panose="020B0604020202020204" pitchFamily="34" charset="0"/>
              <a:buChar char="•"/>
            </a:pPr>
            <a:r>
              <a:rPr lang="en-US" altLang="ja-JP" sz="3200" dirty="0"/>
              <a:t>University Alliance: UA has 23 universities which focus on business. </a:t>
            </a:r>
          </a:p>
          <a:p>
            <a:endParaRPr lang="en-US" altLang="ja-JP" sz="3200" dirty="0"/>
          </a:p>
          <a:p>
            <a:pPr marL="457200" indent="-457200">
              <a:buFont typeface="Arial" panose="020B0604020202020204" pitchFamily="34" charset="0"/>
              <a:buChar char="•"/>
            </a:pPr>
            <a:r>
              <a:rPr lang="en-US" altLang="ja-JP" sz="3200" dirty="0"/>
              <a:t>Bournemouth, Bradford, Cardiff Metropolitan, De Montfort, Glamorgan, Glasgow Caledonian, Hertfordshire, Huddersfield, Kingston, Lincoln, Liverpool John Moores, Manchester Metropolitan, University of Wales, Newport, Northumbria, Nottingham Trent, Oxford Brooks, Plymouth, Portsmouth, Salford and Open University</a:t>
            </a:r>
            <a:endParaRPr kumimoji="1" lang="ja-JP" altLang="en-US" sz="3200" dirty="0"/>
          </a:p>
        </p:txBody>
      </p:sp>
    </p:spTree>
    <p:extLst>
      <p:ext uri="{BB962C8B-B14F-4D97-AF65-F5344CB8AC3E}">
        <p14:creationId xmlns:p14="http://schemas.microsoft.com/office/powerpoint/2010/main" val="33151271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28432" y="350852"/>
            <a:ext cx="11090030" cy="873598"/>
          </a:xfrm>
        </p:spPr>
        <p:txBody>
          <a:bodyPr>
            <a:normAutofit fontScale="90000"/>
          </a:bodyPr>
          <a:lstStyle/>
          <a:p>
            <a:r>
              <a:rPr lang="en-US" altLang="ja-JP" b="1" dirty="0"/>
              <a:t>8. Overview of University Reform </a:t>
            </a:r>
            <a:br>
              <a:rPr lang="en-US" altLang="ja-JP" b="1" dirty="0"/>
            </a:br>
            <a:r>
              <a:rPr lang="en-US" altLang="ja-JP" b="1" dirty="0"/>
              <a:t>                   and University Governance Reform</a:t>
            </a:r>
            <a:endParaRPr kumimoji="1" lang="ja-JP" altLang="en-US" dirty="0"/>
          </a:p>
        </p:txBody>
      </p:sp>
      <p:sp>
        <p:nvSpPr>
          <p:cNvPr id="5" name="テキスト ボックス 4"/>
          <p:cNvSpPr txBox="1"/>
          <p:nvPr/>
        </p:nvSpPr>
        <p:spPr>
          <a:xfrm>
            <a:off x="828432" y="1415912"/>
            <a:ext cx="10826756" cy="5016758"/>
          </a:xfrm>
          <a:prstGeom prst="rect">
            <a:avLst/>
          </a:prstGeom>
          <a:noFill/>
        </p:spPr>
        <p:txBody>
          <a:bodyPr wrap="square" rtlCol="0">
            <a:spAutoFit/>
          </a:bodyPr>
          <a:lstStyle/>
          <a:p>
            <a:pPr marL="285750" indent="-285750">
              <a:buFont typeface="Arial" panose="020B0604020202020204" pitchFamily="34" charset="0"/>
              <a:buChar char="•"/>
            </a:pPr>
            <a:r>
              <a:rPr lang="en-US" altLang="ja-JP" sz="3200" dirty="0"/>
              <a:t>In March 1985, a report, the </a:t>
            </a:r>
            <a:r>
              <a:rPr lang="en-US" altLang="ja-JP" sz="3200" i="1" dirty="0"/>
              <a:t>Committee of Vice-Chancellors and Principals: Report of the Steering Committee for Efficiency Studies in Universities, </a:t>
            </a:r>
            <a:r>
              <a:rPr lang="en-US" altLang="ja-JP" sz="3200" dirty="0"/>
              <a:t>commonly known as the “Jarratt Report” focusing on the management of universities was published by The Committee of Vice-Chancellors and Principals (CVCP, currently organized as Universities UK (UUK)).</a:t>
            </a:r>
            <a:endParaRPr kumimoji="1" lang="en-US" altLang="ja-JP" sz="3200" dirty="0"/>
          </a:p>
          <a:p>
            <a:pPr marL="285750" indent="-285750">
              <a:buFont typeface="Arial" panose="020B0604020202020204" pitchFamily="34" charset="0"/>
              <a:buChar char="•"/>
            </a:pPr>
            <a:r>
              <a:rPr lang="en-US" altLang="ja-JP" sz="3200" dirty="0"/>
              <a:t>In 2003 Richard Lambert published </a:t>
            </a:r>
            <a:r>
              <a:rPr lang="en-US" altLang="ja-JP" sz="3200" i="1" dirty="0"/>
              <a:t>Lambert Review of Business-University Collaboration</a:t>
            </a:r>
            <a:r>
              <a:rPr lang="en-US" altLang="ja-JP" sz="3200" dirty="0"/>
              <a:t> (known as the “Lambert Report”)”, focusing on the university management for the first time after Jarratt Repor</a:t>
            </a:r>
            <a:r>
              <a:rPr lang="en-US" altLang="ja-JP" sz="2800" dirty="0"/>
              <a:t>t. </a:t>
            </a:r>
            <a:endParaRPr kumimoji="1" lang="ja-JP" altLang="en-US" sz="2800" dirty="0"/>
          </a:p>
        </p:txBody>
      </p:sp>
    </p:spTree>
    <p:extLst>
      <p:ext uri="{BB962C8B-B14F-4D97-AF65-F5344CB8AC3E}">
        <p14:creationId xmlns:p14="http://schemas.microsoft.com/office/powerpoint/2010/main" val="11417327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63076" y="428434"/>
            <a:ext cx="9905998" cy="814497"/>
          </a:xfrm>
        </p:spPr>
        <p:txBody>
          <a:bodyPr>
            <a:normAutofit/>
          </a:bodyPr>
          <a:lstStyle/>
          <a:p>
            <a:r>
              <a:rPr lang="en-US" altLang="ja-JP" sz="4400" b="1" dirty="0"/>
              <a:t>“Lambert Report”</a:t>
            </a:r>
            <a:endParaRPr kumimoji="1" lang="ja-JP" altLang="en-US" sz="4400" dirty="0"/>
          </a:p>
        </p:txBody>
      </p:sp>
      <p:sp>
        <p:nvSpPr>
          <p:cNvPr id="3" name="テキスト ボックス 2"/>
          <p:cNvSpPr txBox="1"/>
          <p:nvPr/>
        </p:nvSpPr>
        <p:spPr>
          <a:xfrm>
            <a:off x="563076" y="1331853"/>
            <a:ext cx="11068334" cy="4524315"/>
          </a:xfrm>
          <a:prstGeom prst="rect">
            <a:avLst/>
          </a:prstGeom>
          <a:noFill/>
        </p:spPr>
        <p:txBody>
          <a:bodyPr wrap="square" rtlCol="0">
            <a:spAutoFit/>
          </a:bodyPr>
          <a:lstStyle/>
          <a:p>
            <a:r>
              <a:rPr lang="en-US" altLang="ja-JP" sz="3600" b="1" dirty="0"/>
              <a:t>a)</a:t>
            </a:r>
            <a:r>
              <a:rPr lang="ja-JP" altLang="en-US" sz="3600" b="1" dirty="0"/>
              <a:t>　</a:t>
            </a:r>
            <a:r>
              <a:rPr lang="en-US" altLang="ja-JP" sz="3600" b="1" dirty="0"/>
              <a:t>Look on the activities of universities in new business partner collaborations for research and development </a:t>
            </a:r>
            <a:endParaRPr lang="ja-JP" altLang="ja-JP" sz="3600" dirty="0"/>
          </a:p>
          <a:p>
            <a:r>
              <a:rPr lang="en-US" altLang="ja-JP" sz="3600" b="1" dirty="0"/>
              <a:t>b)</a:t>
            </a:r>
            <a:r>
              <a:rPr lang="ja-JP" altLang="en-US" sz="3600" b="1" dirty="0"/>
              <a:t>　</a:t>
            </a:r>
            <a:r>
              <a:rPr lang="en-US" altLang="ja-JP" sz="3600" b="1" dirty="0"/>
              <a:t>To highlight the successes of current university research department and business partnerships as a role model </a:t>
            </a:r>
            <a:endParaRPr lang="ja-JP" altLang="ja-JP" sz="3600" dirty="0"/>
          </a:p>
          <a:p>
            <a:r>
              <a:rPr lang="en-US" altLang="ja-JP" sz="3600" b="1" dirty="0"/>
              <a:t>c)</a:t>
            </a:r>
            <a:r>
              <a:rPr lang="ja-JP" altLang="en-US" sz="3600" b="1" dirty="0"/>
              <a:t>　</a:t>
            </a:r>
            <a:r>
              <a:rPr lang="en-US" altLang="ja-JP" sz="3600" b="1" dirty="0"/>
              <a:t>Assist in molding policy by giving a variety of views to encourage further debate and suggestions</a:t>
            </a:r>
          </a:p>
          <a:p>
            <a:pPr algn="r"/>
            <a:r>
              <a:rPr lang="en-US" altLang="ja-JP" sz="3600" dirty="0"/>
              <a:t> </a:t>
            </a:r>
            <a:r>
              <a:rPr lang="ja-JP" altLang="en-US" sz="3600" dirty="0"/>
              <a:t>（</a:t>
            </a:r>
            <a:r>
              <a:rPr lang="en-US" altLang="ja-JP" sz="3600" dirty="0"/>
              <a:t>Lambert 2003: 12</a:t>
            </a:r>
            <a:r>
              <a:rPr lang="ja-JP" altLang="en-US" sz="3600" dirty="0"/>
              <a:t>）</a:t>
            </a:r>
            <a:endParaRPr kumimoji="1" lang="ja-JP" altLang="en-US" sz="3600" b="1" dirty="0"/>
          </a:p>
        </p:txBody>
      </p:sp>
    </p:spTree>
    <p:extLst>
      <p:ext uri="{BB962C8B-B14F-4D97-AF65-F5344CB8AC3E}">
        <p14:creationId xmlns:p14="http://schemas.microsoft.com/office/powerpoint/2010/main" val="41476801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721985" y="204303"/>
            <a:ext cx="9905998" cy="788251"/>
          </a:xfrm>
        </p:spPr>
        <p:txBody>
          <a:bodyPr>
            <a:normAutofit/>
          </a:bodyPr>
          <a:lstStyle/>
          <a:p>
            <a:r>
              <a:rPr lang="en-US" altLang="ja-JP" sz="3400" dirty="0"/>
              <a:t>9. Oxbridge-Business model</a:t>
            </a:r>
            <a:endParaRPr kumimoji="1" lang="ja-JP" altLang="en-US" sz="3400" dirty="0"/>
          </a:p>
        </p:txBody>
      </p:sp>
      <p:sp>
        <p:nvSpPr>
          <p:cNvPr id="3" name="テキスト ボックス 2"/>
          <p:cNvSpPr txBox="1"/>
          <p:nvPr/>
        </p:nvSpPr>
        <p:spPr>
          <a:xfrm>
            <a:off x="721985" y="992554"/>
            <a:ext cx="11189128" cy="5693866"/>
          </a:xfrm>
          <a:prstGeom prst="rect">
            <a:avLst/>
          </a:prstGeom>
          <a:noFill/>
        </p:spPr>
        <p:txBody>
          <a:bodyPr wrap="square" rtlCol="0">
            <a:spAutoFit/>
          </a:bodyPr>
          <a:lstStyle/>
          <a:p>
            <a:pPr marL="285750" indent="-285750">
              <a:buFont typeface="Arial" panose="020B0604020202020204" pitchFamily="34" charset="0"/>
              <a:buChar char="•"/>
            </a:pPr>
            <a:r>
              <a:rPr lang="en-US" altLang="ja-JP" sz="2800" dirty="0"/>
              <a:t>Universities were put under increased pressure by the government to mimic business management styles, and it was clear that the pressure was distinctively directed to the efficient management of Oxbridge.</a:t>
            </a:r>
          </a:p>
          <a:p>
            <a:pPr marL="285750" indent="-285750">
              <a:buFont typeface="Arial" panose="020B0604020202020204" pitchFamily="34" charset="0"/>
              <a:buChar char="•"/>
            </a:pPr>
            <a:r>
              <a:rPr lang="en-US" altLang="ja-JP" sz="2800" dirty="0"/>
              <a:t>The reason is that only these two universities were allowed to establish their own rules and regulations under Oxford and Cambridge Act 1923 with the approval of Privy Council since they were out of the framework of CVCP</a:t>
            </a:r>
          </a:p>
          <a:p>
            <a:pPr marL="285750" indent="-285750">
              <a:buFont typeface="Arial" panose="020B0604020202020204" pitchFamily="34" charset="0"/>
              <a:buChar char="•"/>
            </a:pPr>
            <a:r>
              <a:rPr lang="en-US" altLang="ja-JP" sz="2800" dirty="0"/>
              <a:t>The government expected other universities could also follow the business model easily if the Oxbridge-Business model became common. The reform of Oxbridge was an essential priority for the government in order to enact their desired higher education policy.</a:t>
            </a:r>
            <a:endParaRPr lang="ja-JP" altLang="ja-JP" sz="2800" dirty="0"/>
          </a:p>
        </p:txBody>
      </p:sp>
    </p:spTree>
    <p:extLst>
      <p:ext uri="{BB962C8B-B14F-4D97-AF65-F5344CB8AC3E}">
        <p14:creationId xmlns:p14="http://schemas.microsoft.com/office/powerpoint/2010/main" val="16641155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86087" y="289335"/>
            <a:ext cx="9905998" cy="530343"/>
          </a:xfrm>
        </p:spPr>
        <p:txBody>
          <a:bodyPr>
            <a:normAutofit fontScale="90000"/>
          </a:bodyPr>
          <a:lstStyle/>
          <a:p>
            <a:r>
              <a:rPr kumimoji="1" lang="ja-JP" altLang="en-US" dirty="0"/>
              <a:t>１０．</a:t>
            </a:r>
            <a:r>
              <a:rPr lang="en-US" altLang="ja-JP" dirty="0"/>
              <a:t> Seven classifications</a:t>
            </a:r>
            <a:endParaRPr kumimoji="1" lang="ja-JP" altLang="en-US" dirty="0"/>
          </a:p>
        </p:txBody>
      </p:sp>
      <p:sp>
        <p:nvSpPr>
          <p:cNvPr id="3" name="テキスト ボックス 2"/>
          <p:cNvSpPr txBox="1"/>
          <p:nvPr/>
        </p:nvSpPr>
        <p:spPr>
          <a:xfrm>
            <a:off x="252075" y="1102482"/>
            <a:ext cx="11832491" cy="5262979"/>
          </a:xfrm>
          <a:prstGeom prst="rect">
            <a:avLst/>
          </a:prstGeom>
          <a:noFill/>
        </p:spPr>
        <p:txBody>
          <a:bodyPr wrap="square" rtlCol="0">
            <a:spAutoFit/>
          </a:bodyPr>
          <a:lstStyle/>
          <a:p>
            <a:pPr marL="285750" indent="-285750">
              <a:buFont typeface="Arial" panose="020B0604020202020204" pitchFamily="34" charset="0"/>
              <a:buChar char="•"/>
            </a:pPr>
            <a:r>
              <a:rPr lang="en-US" altLang="ja-JP" sz="2400" dirty="0" smtClean="0"/>
              <a:t>the </a:t>
            </a:r>
            <a:r>
              <a:rPr lang="en-US" altLang="ja-JP" sz="2400" dirty="0"/>
              <a:t>Russell Group </a:t>
            </a:r>
            <a:endParaRPr lang="en-US" altLang="ja-JP" sz="2400" dirty="0" smtClean="0"/>
          </a:p>
          <a:p>
            <a:pPr marL="285750" indent="-285750">
              <a:buFont typeface="Arial" panose="020B0604020202020204" pitchFamily="34" charset="0"/>
              <a:buChar char="•"/>
            </a:pPr>
            <a:r>
              <a:rPr lang="en-US" altLang="ja-JP" sz="2400" dirty="0" smtClean="0"/>
              <a:t>“</a:t>
            </a:r>
            <a:r>
              <a:rPr lang="en-US" altLang="ja-JP" sz="2400" dirty="0"/>
              <a:t>Sutton 13”</a:t>
            </a:r>
            <a:r>
              <a:rPr lang="en-US" altLang="ja-JP" sz="2400" baseline="30000" dirty="0"/>
              <a:t> </a:t>
            </a:r>
            <a:r>
              <a:rPr lang="en-US" altLang="ja-JP" sz="2400" dirty="0" smtClean="0"/>
              <a:t>and </a:t>
            </a:r>
            <a:r>
              <a:rPr lang="en-US" altLang="ja-JP" sz="2400" dirty="0"/>
              <a:t>post-92 </a:t>
            </a:r>
            <a:r>
              <a:rPr lang="en-US" altLang="ja-JP" sz="2400" dirty="0" smtClean="0"/>
              <a:t>universities</a:t>
            </a:r>
            <a:endParaRPr lang="en-US" altLang="ja-JP" sz="2400" dirty="0"/>
          </a:p>
          <a:p>
            <a:r>
              <a:rPr lang="ja-JP" altLang="en-US" sz="2400" b="1" dirty="0"/>
              <a:t>①</a:t>
            </a:r>
            <a:r>
              <a:rPr lang="en-US" altLang="ja-JP" sz="2400" b="1" dirty="0"/>
              <a:t>University I</a:t>
            </a:r>
            <a:r>
              <a:rPr lang="en-US" altLang="ja-JP" sz="2400" dirty="0"/>
              <a:t> : Housing a Faculty of Medicine, and with more than 3 from Humanities Literature, Social Studies, Natural Science and Medical Science.</a:t>
            </a:r>
            <a:endParaRPr lang="ja-JP" altLang="ja-JP" sz="2400" dirty="0"/>
          </a:p>
          <a:p>
            <a:r>
              <a:rPr lang="ja-JP" altLang="en-US" sz="2400" b="1" dirty="0"/>
              <a:t>②</a:t>
            </a:r>
            <a:r>
              <a:rPr lang="en-US" altLang="ja-JP" sz="2400" b="1" dirty="0"/>
              <a:t>University II</a:t>
            </a:r>
            <a:r>
              <a:rPr lang="en-US" altLang="ja-JP" sz="2400" dirty="0"/>
              <a:t> : Housing more than 3 from Humanities Literature, Social Studies, Natural Science, Medical Science, but without Faculty of Medicine</a:t>
            </a:r>
            <a:endParaRPr lang="ja-JP" altLang="ja-JP" sz="2400" dirty="0"/>
          </a:p>
          <a:p>
            <a:r>
              <a:rPr lang="ja-JP" altLang="en-US" sz="2400" b="1" dirty="0"/>
              <a:t>③</a:t>
            </a:r>
            <a:r>
              <a:rPr lang="en-US" altLang="ja-JP" sz="2400" b="1" dirty="0"/>
              <a:t>Research University</a:t>
            </a:r>
            <a:r>
              <a:rPr lang="en-US" altLang="ja-JP" sz="2400" dirty="0"/>
              <a:t> : Housing a Research Quality : RQ 2.5 or more and 30% or more of graduate students</a:t>
            </a:r>
            <a:endParaRPr lang="ja-JP" altLang="ja-JP" sz="2400" dirty="0"/>
          </a:p>
          <a:p>
            <a:r>
              <a:rPr lang="ja-JP" altLang="en-US" sz="2400" b="1" dirty="0"/>
              <a:t>④</a:t>
            </a:r>
            <a:r>
              <a:rPr lang="en-US" altLang="ja-JP" sz="2400" b="1" dirty="0"/>
              <a:t>Pro-Research University A</a:t>
            </a:r>
            <a:r>
              <a:rPr lang="en-US" altLang="ja-JP" sz="2400" dirty="0"/>
              <a:t> : RQ 2.0 and more or 2.4 and less</a:t>
            </a:r>
            <a:endParaRPr lang="ja-JP" altLang="ja-JP" sz="2400" dirty="0"/>
          </a:p>
          <a:p>
            <a:r>
              <a:rPr lang="ja-JP" altLang="en-US" sz="2400" b="1" dirty="0"/>
              <a:t>⑤</a:t>
            </a:r>
            <a:r>
              <a:rPr lang="en-US" altLang="ja-JP" sz="2400" b="1" dirty="0"/>
              <a:t>Pro-Research University B</a:t>
            </a:r>
            <a:r>
              <a:rPr lang="en-US" altLang="ja-JP" sz="2400" dirty="0"/>
              <a:t> : RQ 1.5 and more or 1.9 and less</a:t>
            </a:r>
            <a:endParaRPr lang="ja-JP" altLang="ja-JP" sz="2400" dirty="0"/>
          </a:p>
          <a:p>
            <a:r>
              <a:rPr lang="ja-JP" altLang="en-US" sz="2400" b="1" dirty="0"/>
              <a:t>⑥</a:t>
            </a:r>
            <a:r>
              <a:rPr lang="en-US" altLang="ja-JP" sz="2400" b="1" dirty="0"/>
              <a:t>Pro-University offering Bachelor’s Degree</a:t>
            </a:r>
            <a:r>
              <a:rPr lang="en-US" altLang="ja-JP" sz="2400" dirty="0"/>
              <a:t> : Offering Bachelor’s Degrees and the advanced degrees attainment rate is 50% and less, RQ 1.0 and less</a:t>
            </a:r>
            <a:endParaRPr lang="ja-JP" altLang="ja-JP" sz="2400" dirty="0"/>
          </a:p>
          <a:p>
            <a:r>
              <a:rPr lang="ja-JP" altLang="en-US" sz="2400" b="1" dirty="0"/>
              <a:t>⑦</a:t>
            </a:r>
            <a:r>
              <a:rPr lang="en-US" altLang="ja-JP" sz="2400" b="1" dirty="0"/>
              <a:t>Educational University</a:t>
            </a:r>
            <a:r>
              <a:rPr lang="en-US" altLang="ja-JP" sz="2400" dirty="0"/>
              <a:t> : RQ1.4 or less, and not applicable to Pro</a:t>
            </a:r>
            <a:r>
              <a:rPr lang="en-US" altLang="ja-JP" sz="2400" b="1" dirty="0"/>
              <a:t>-</a:t>
            </a:r>
            <a:r>
              <a:rPr lang="en-US" altLang="ja-JP" sz="2400" dirty="0"/>
              <a:t>University offering Bachelor’s Degree</a:t>
            </a:r>
            <a:endParaRPr lang="ja-JP" altLang="ja-JP" sz="2400" dirty="0"/>
          </a:p>
        </p:txBody>
      </p:sp>
    </p:spTree>
    <p:extLst>
      <p:ext uri="{BB962C8B-B14F-4D97-AF65-F5344CB8AC3E}">
        <p14:creationId xmlns:p14="http://schemas.microsoft.com/office/powerpoint/2010/main" val="39806614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30731" y="0"/>
            <a:ext cx="5330537" cy="6858000"/>
          </a:xfrm>
          <a:prstGeom prst="rect">
            <a:avLst/>
          </a:prstGeom>
        </p:spPr>
      </p:pic>
    </p:spTree>
    <p:extLst>
      <p:ext uri="{BB962C8B-B14F-4D97-AF65-F5344CB8AC3E}">
        <p14:creationId xmlns:p14="http://schemas.microsoft.com/office/powerpoint/2010/main" val="40618324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06722" y="-4000"/>
            <a:ext cx="6974491" cy="6862000"/>
          </a:xfrm>
          <a:prstGeom prst="rect">
            <a:avLst/>
          </a:prstGeom>
        </p:spPr>
      </p:pic>
    </p:spTree>
    <p:extLst>
      <p:ext uri="{BB962C8B-B14F-4D97-AF65-F5344CB8AC3E}">
        <p14:creationId xmlns:p14="http://schemas.microsoft.com/office/powerpoint/2010/main" val="8147084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3541" y="0"/>
            <a:ext cx="6544917" cy="6858000"/>
          </a:xfrm>
          <a:prstGeom prst="rect">
            <a:avLst/>
          </a:prstGeom>
        </p:spPr>
      </p:pic>
    </p:spTree>
    <p:extLst>
      <p:ext uri="{BB962C8B-B14F-4D97-AF65-F5344CB8AC3E}">
        <p14:creationId xmlns:p14="http://schemas.microsoft.com/office/powerpoint/2010/main" val="138269414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回路">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TM04033919[[fn=回路]]</Template>
  <TotalTime>727</TotalTime>
  <Words>1062</Words>
  <Application>Microsoft Office PowerPoint</Application>
  <PresentationFormat>Widescreen</PresentationFormat>
  <Paragraphs>61</Paragraphs>
  <Slides>17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ＭＳ Ｐゴシック</vt:lpstr>
      <vt:lpstr>Arial</vt:lpstr>
      <vt:lpstr>Arial Black</vt:lpstr>
      <vt:lpstr>Trebuchet MS</vt:lpstr>
      <vt:lpstr>Tw Cen MT</vt:lpstr>
      <vt:lpstr>回路</vt:lpstr>
      <vt:lpstr>UK University Governance Forms &amp; New classification</vt:lpstr>
      <vt:lpstr>Introduction </vt:lpstr>
      <vt:lpstr>1. The general trend of the decision-         making mechanisms in UK universities</vt:lpstr>
      <vt:lpstr>2. Analysis on the function of academic                                              staff organizations</vt:lpstr>
      <vt:lpstr>3. Method  &amp;  Data</vt:lpstr>
      <vt:lpstr>4. Primary sources</vt:lpstr>
      <vt:lpstr>5. Research Materials</vt:lpstr>
      <vt:lpstr>6. unification of UK higher education</vt:lpstr>
      <vt:lpstr>6-1. After 1992 Unification </vt:lpstr>
      <vt:lpstr>7. new universities attempted collaborations</vt:lpstr>
      <vt:lpstr>8. Overview of University Reform                     and University Governance Reform</vt:lpstr>
      <vt:lpstr>“Lambert Report”</vt:lpstr>
      <vt:lpstr>9. Oxbridge-Business model</vt:lpstr>
      <vt:lpstr>１０． Seven classifications</vt:lpstr>
      <vt:lpstr>PowerPoint Presentation</vt:lpstr>
      <vt:lpstr>PowerPoint Presentation</vt:lpstr>
      <vt:lpstr>PowerPoint Presentation</vt:lpstr>
    </vt:vector>
  </TitlesOfParts>
  <Company>Hiroshima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UK University Governance Forms &amp; New classification</dc:title>
  <dc:creator>Yumiko Hada</dc:creator>
  <cp:lastModifiedBy>Heather Stanley</cp:lastModifiedBy>
  <cp:revision>27</cp:revision>
  <cp:lastPrinted>2017-02-21T03:11:07Z</cp:lastPrinted>
  <dcterms:created xsi:type="dcterms:W3CDTF">2017-02-14T13:45:27Z</dcterms:created>
  <dcterms:modified xsi:type="dcterms:W3CDTF">2017-03-01T16:30:02Z</dcterms:modified>
</cp:coreProperties>
</file>