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69" r:id="rId5"/>
    <p:sldId id="260" r:id="rId6"/>
    <p:sldId id="271" r:id="rId7"/>
    <p:sldId id="264" r:id="rId8"/>
    <p:sldId id="265" r:id="rId9"/>
    <p:sldId id="266" r:id="rId10"/>
    <p:sldId id="267" r:id="rId11"/>
    <p:sldId id="278" r:id="rId12"/>
    <p:sldId id="285" r:id="rId13"/>
    <p:sldId id="281" r:id="rId14"/>
    <p:sldId id="282" r:id="rId15"/>
    <p:sldId id="280" r:id="rId16"/>
    <p:sldId id="279" r:id="rId17"/>
    <p:sldId id="258" r:id="rId1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F9B"/>
    <a:srgbClr val="004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61" autoAdjust="0"/>
    <p:restoredTop sz="96754" autoAdjust="0"/>
  </p:normalViewPr>
  <p:slideViewPr>
    <p:cSldViewPr>
      <p:cViewPr varScale="1">
        <p:scale>
          <a:sx n="158" d="100"/>
          <a:sy n="158" d="100"/>
        </p:scale>
        <p:origin x="150" y="3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back%20up%20&#25104;&#21151;&#12501;&#12457;&#12523;&#12480;\1%20&#12501;&#12457;&#12523;&#12480;2014-\&#30740;&#31350;\&#12503;&#12525;&#12472;&#12455;&#12463;&#12488;\RIJUE\Feb.%20visit%20UK\Sussex\&#30041;&#23398;&#29983;&#25968;&#36039;&#2600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Sheet1!$C$4:$C$5</c:f>
              <c:strCache>
                <c:ptCount val="1"/>
                <c:pt idx="0">
                  <c:v>Inbound Students</c:v>
                </c:pt>
              </c:strCache>
            </c:strRef>
          </c:tx>
          <c:marker>
            <c:symbol val="none"/>
          </c:marker>
          <c:cat>
            <c:numRef>
              <c:f>Sheet1!$B$6:$B$36</c:f>
              <c:numCache>
                <c:formatCode>General</c:formatCode>
                <c:ptCount val="31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</c:numCache>
            </c:numRef>
          </c:cat>
          <c:val>
            <c:numRef>
              <c:f>Sheet1!$C$6:$C$36</c:f>
              <c:numCache>
                <c:formatCode>General</c:formatCode>
                <c:ptCount val="31"/>
                <c:pt idx="0">
                  <c:v>15009</c:v>
                </c:pt>
                <c:pt idx="1">
                  <c:v>18631</c:v>
                </c:pt>
                <c:pt idx="2">
                  <c:v>22154</c:v>
                </c:pt>
                <c:pt idx="3">
                  <c:v>25643</c:v>
                </c:pt>
                <c:pt idx="4">
                  <c:v>31251</c:v>
                </c:pt>
                <c:pt idx="5">
                  <c:v>41347</c:v>
                </c:pt>
                <c:pt idx="6">
                  <c:v>45066</c:v>
                </c:pt>
                <c:pt idx="7">
                  <c:v>48561</c:v>
                </c:pt>
                <c:pt idx="8">
                  <c:v>52405</c:v>
                </c:pt>
                <c:pt idx="9">
                  <c:v>53787</c:v>
                </c:pt>
                <c:pt idx="10">
                  <c:v>53847</c:v>
                </c:pt>
                <c:pt idx="11">
                  <c:v>52921</c:v>
                </c:pt>
                <c:pt idx="12">
                  <c:v>51047</c:v>
                </c:pt>
                <c:pt idx="13">
                  <c:v>51298</c:v>
                </c:pt>
                <c:pt idx="14">
                  <c:v>55755</c:v>
                </c:pt>
                <c:pt idx="15">
                  <c:v>64011</c:v>
                </c:pt>
                <c:pt idx="16">
                  <c:v>78812</c:v>
                </c:pt>
                <c:pt idx="17">
                  <c:v>95550</c:v>
                </c:pt>
                <c:pt idx="18">
                  <c:v>109508</c:v>
                </c:pt>
                <c:pt idx="19">
                  <c:v>117302</c:v>
                </c:pt>
                <c:pt idx="20">
                  <c:v>121812</c:v>
                </c:pt>
                <c:pt idx="21">
                  <c:v>117927</c:v>
                </c:pt>
                <c:pt idx="22">
                  <c:v>118498</c:v>
                </c:pt>
                <c:pt idx="23">
                  <c:v>123829</c:v>
                </c:pt>
                <c:pt idx="24">
                  <c:v>132720</c:v>
                </c:pt>
                <c:pt idx="25">
                  <c:v>141774</c:v>
                </c:pt>
                <c:pt idx="26">
                  <c:v>138075</c:v>
                </c:pt>
                <c:pt idx="27">
                  <c:v>137756</c:v>
                </c:pt>
                <c:pt idx="28">
                  <c:v>135519</c:v>
                </c:pt>
                <c:pt idx="29">
                  <c:v>139185</c:v>
                </c:pt>
                <c:pt idx="30">
                  <c:v>152062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Sheet1!$D$4:$D$5</c:f>
              <c:strCache>
                <c:ptCount val="1"/>
                <c:pt idx="0">
                  <c:v>Outbound Students OECD　etc.</c:v>
                </c:pt>
              </c:strCache>
            </c:strRef>
          </c:tx>
          <c:marker>
            <c:symbol val="none"/>
          </c:marker>
          <c:cat>
            <c:numRef>
              <c:f>Sheet1!$B$6:$B$36</c:f>
              <c:numCache>
                <c:formatCode>General</c:formatCode>
                <c:ptCount val="31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</c:numCache>
            </c:numRef>
          </c:cat>
          <c:val>
            <c:numRef>
              <c:f>Sheet1!$D$6:$D$36</c:f>
              <c:numCache>
                <c:formatCode>General</c:formatCode>
                <c:ptCount val="31"/>
                <c:pt idx="0">
                  <c:v>15485</c:v>
                </c:pt>
                <c:pt idx="1">
                  <c:v>14297</c:v>
                </c:pt>
                <c:pt idx="2">
                  <c:v>15335</c:v>
                </c:pt>
                <c:pt idx="3">
                  <c:v>17926</c:v>
                </c:pt>
                <c:pt idx="4">
                  <c:v>22798</c:v>
                </c:pt>
                <c:pt idx="5">
                  <c:v>26893</c:v>
                </c:pt>
                <c:pt idx="6">
                  <c:v>32609</c:v>
                </c:pt>
                <c:pt idx="7">
                  <c:v>39258</c:v>
                </c:pt>
                <c:pt idx="8">
                  <c:v>51295</c:v>
                </c:pt>
                <c:pt idx="9">
                  <c:v>55145</c:v>
                </c:pt>
                <c:pt idx="10">
                  <c:v>59468</c:v>
                </c:pt>
                <c:pt idx="11">
                  <c:v>59460</c:v>
                </c:pt>
                <c:pt idx="12">
                  <c:v>62324</c:v>
                </c:pt>
                <c:pt idx="13">
                  <c:v>64284</c:v>
                </c:pt>
                <c:pt idx="14">
                  <c:v>75586</c:v>
                </c:pt>
                <c:pt idx="15">
                  <c:v>76464</c:v>
                </c:pt>
                <c:pt idx="16">
                  <c:v>78151</c:v>
                </c:pt>
                <c:pt idx="17">
                  <c:v>79455</c:v>
                </c:pt>
                <c:pt idx="18">
                  <c:v>74551</c:v>
                </c:pt>
                <c:pt idx="19">
                  <c:v>82945</c:v>
                </c:pt>
                <c:pt idx="20">
                  <c:v>80023</c:v>
                </c:pt>
                <c:pt idx="21">
                  <c:v>76492</c:v>
                </c:pt>
                <c:pt idx="22">
                  <c:v>75156</c:v>
                </c:pt>
                <c:pt idx="23">
                  <c:v>66833</c:v>
                </c:pt>
                <c:pt idx="24">
                  <c:v>59923</c:v>
                </c:pt>
                <c:pt idx="25">
                  <c:v>58060</c:v>
                </c:pt>
                <c:pt idx="26">
                  <c:v>57501</c:v>
                </c:pt>
                <c:pt idx="27">
                  <c:v>60136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Sheet1!$E$4:$E$5</c:f>
              <c:strCache>
                <c:ptCount val="1"/>
                <c:pt idx="0">
                  <c:v>Outbound Students JASSO</c:v>
                </c:pt>
              </c:strCache>
            </c:strRef>
          </c:tx>
          <c:marker>
            <c:symbol val="none"/>
          </c:marker>
          <c:cat>
            <c:numRef>
              <c:f>Sheet1!$B$6:$B$36</c:f>
              <c:numCache>
                <c:formatCode>General</c:formatCode>
                <c:ptCount val="31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</c:numCache>
            </c:numRef>
          </c:cat>
          <c:val>
            <c:numRef>
              <c:f>Sheet1!$E$6:$E$36</c:f>
              <c:numCache>
                <c:formatCode>General</c:formatCode>
                <c:ptCount val="31"/>
                <c:pt idx="24">
                  <c:v>36302</c:v>
                </c:pt>
                <c:pt idx="25">
                  <c:v>42420</c:v>
                </c:pt>
                <c:pt idx="26">
                  <c:v>53991</c:v>
                </c:pt>
                <c:pt idx="27">
                  <c:v>65373</c:v>
                </c:pt>
                <c:pt idx="28">
                  <c:v>69869</c:v>
                </c:pt>
                <c:pt idx="29">
                  <c:v>81219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912744"/>
        <c:axId val="396912352"/>
      </c:lineChart>
      <c:catAx>
        <c:axId val="39691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ja-JP"/>
            </a:pPr>
            <a:endParaRPr lang="en-US"/>
          </a:p>
        </c:txPr>
        <c:crossAx val="396912352"/>
        <c:crosses val="autoZero"/>
        <c:auto val="1"/>
        <c:lblAlgn val="ctr"/>
        <c:lblOffset val="100"/>
        <c:noMultiLvlLbl val="0"/>
      </c:catAx>
      <c:valAx>
        <c:axId val="3969123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39691274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lang="ja-JP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 lang="ja-JP"/>
            </a:pPr>
            <a:r>
              <a:rPr lang="en-US" altLang="ja-JP"/>
              <a:t>Overseas Bases</a:t>
            </a:r>
          </a:p>
          <a:p>
            <a:pPr>
              <a:defRPr lang="ja-JP"/>
            </a:pPr>
            <a:r>
              <a:rPr lang="en-US" altLang="ja-JP"/>
              <a:t>of National</a:t>
            </a:r>
            <a:r>
              <a:rPr lang="en-US" altLang="ja-JP" baseline="0"/>
              <a:t> Universities </a:t>
            </a:r>
          </a:p>
          <a:p>
            <a:pPr>
              <a:defRPr lang="ja-JP"/>
            </a:pPr>
            <a:r>
              <a:rPr lang="en-US" altLang="ja-JP" baseline="0"/>
              <a:t>in Chugoku-Sikoku Regeon</a:t>
            </a:r>
            <a:endParaRPr lang="ja-JP" altLang="en-US"/>
          </a:p>
        </c:rich>
      </c:tx>
      <c:layout>
        <c:manualLayout>
          <c:xMode val="edge"/>
          <c:yMode val="edge"/>
          <c:x val="0.29125483692647874"/>
          <c:y val="3.7347138836561098E-3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14"/>
              <c:layout>
                <c:manualLayout>
                  <c:x val="0.39302868677673808"/>
                  <c:y val="-1.869156856995909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ja-JP" sz="12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'中四国（国別）'!$B$4:$B$18</c:f>
              <c:strCache>
                <c:ptCount val="15"/>
                <c:pt idx="0">
                  <c:v>China　(11)</c:v>
                </c:pt>
                <c:pt idx="1">
                  <c:v>Indonesia (2)</c:v>
                </c:pt>
                <c:pt idx="2">
                  <c:v>Philippines (2)</c:v>
                </c:pt>
                <c:pt idx="3">
                  <c:v>Malaysia (2)</c:v>
                </c:pt>
                <c:pt idx="4">
                  <c:v>Taiwan (2)</c:v>
                </c:pt>
                <c:pt idx="5">
                  <c:v>Thailand (2)</c:v>
                </c:pt>
                <c:pt idx="6">
                  <c:v>Vietnam (1)</c:v>
                </c:pt>
                <c:pt idx="7">
                  <c:v>India (1)</c:v>
                </c:pt>
                <c:pt idx="8">
                  <c:v>Nepal (1)</c:v>
                </c:pt>
                <c:pt idx="9">
                  <c:v>Brunei (1)</c:v>
                </c:pt>
                <c:pt idx="10">
                  <c:v>Mongolia (1)</c:v>
                </c:pt>
                <c:pt idx="11">
                  <c:v>Egypt (1)</c:v>
                </c:pt>
                <c:pt idx="12">
                  <c:v>Mexico (1)</c:v>
                </c:pt>
                <c:pt idx="13">
                  <c:v>US (1)</c:v>
                </c:pt>
                <c:pt idx="14">
                  <c:v>France (1)</c:v>
                </c:pt>
              </c:strCache>
            </c:strRef>
          </c:cat>
          <c:val>
            <c:numRef>
              <c:f>'中四国（国別）'!$C$4:$C$18</c:f>
              <c:numCache>
                <c:formatCode>General</c:formatCode>
                <c:ptCount val="15"/>
                <c:pt idx="0">
                  <c:v>11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77272-4ACE-42FA-BEF1-CB0CFA87DCB5}" type="datetimeFigureOut">
              <a:rPr kumimoji="1" lang="en-GB" smtClean="0"/>
              <a:t>02/03/2017</a:t>
            </a:fld>
            <a:endParaRPr kumimoji="1"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331E9-5B93-4E00-99D9-DADF6199C76B}" type="slidenum">
              <a:rPr kumimoji="1" lang="en-GB" smtClean="0"/>
              <a:t>‹#›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1194187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1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2327811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2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3286358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3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4201494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4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2915793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5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3688370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6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3442117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7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269716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11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1142377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12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1142377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13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1142377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14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1142377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565F2-232D-43B1-9AE7-969843AAAE7D}" type="slidenum">
              <a:rPr kumimoji="1" lang="en-GB" smtClean="0"/>
              <a:t>15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1511173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GB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565F2-232D-43B1-9AE7-969843AAAE7D}" type="slidenum">
              <a:rPr kumimoji="1" lang="en-GB" smtClean="0"/>
              <a:t>16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908774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331E9-5B93-4E00-99D9-DADF6199C76B}" type="slidenum">
              <a:rPr kumimoji="1" lang="en-GB" smtClean="0"/>
              <a:t>17</a:t>
            </a:fld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1772474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850754"/>
            <a:ext cx="7772400" cy="829915"/>
          </a:xfrm>
        </p:spPr>
        <p:txBody>
          <a:bodyPr/>
          <a:lstStyle>
            <a:lvl1pPr>
              <a:defRPr>
                <a:solidFill>
                  <a:srgbClr val="015F9B"/>
                </a:solidFill>
              </a:defRPr>
            </a:lvl1pPr>
          </a:lstStyle>
          <a:p>
            <a:r>
              <a:rPr lang="en-US" dirty="0" smtClean="0"/>
              <a:t>NAME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354810"/>
            <a:ext cx="6400800" cy="593204"/>
          </a:xfrm>
        </p:spPr>
        <p:txBody>
          <a:bodyPr/>
          <a:lstStyle>
            <a:lvl1pPr marL="0" indent="0" algn="ctr">
              <a:buNone/>
              <a:defRPr>
                <a:solidFill>
                  <a:srgbClr val="015F9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Company Name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0658D-10D0-451A-B157-49189D34537C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388A-7FE0-47AF-A81A-A590FF12F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76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79712" y="205979"/>
            <a:ext cx="6707088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79712" y="1200151"/>
            <a:ext cx="6707088" cy="3394472"/>
          </a:xfrm>
        </p:spPr>
        <p:txBody>
          <a:bodyPr/>
          <a:lstStyle/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adipisicing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0658D-10D0-451A-B157-49189D34537C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388A-7FE0-47AF-A81A-A590FF12F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58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 -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4355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CA" dirty="0" err="1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707654"/>
            <a:ext cx="8229600" cy="2886969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adipisicing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0658D-10D0-451A-B157-49189D34537C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388A-7FE0-47AF-A81A-A590FF12F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71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0658D-10D0-451A-B157-49189D34537C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6388A-7FE0-47AF-A81A-A590FF12F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9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54" y="3651870"/>
            <a:ext cx="8856984" cy="829915"/>
          </a:xfrm>
        </p:spPr>
        <p:txBody>
          <a:bodyPr>
            <a:noAutofit/>
          </a:bodyPr>
          <a:lstStyle/>
          <a:p>
            <a:r>
              <a:rPr lang="en-US" sz="3200" dirty="0" smtClean="0"/>
              <a:t>International Mobility and Tensions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371950"/>
            <a:ext cx="6400800" cy="593204"/>
          </a:xfrm>
        </p:spPr>
        <p:txBody>
          <a:bodyPr/>
          <a:lstStyle/>
          <a:p>
            <a:r>
              <a:rPr lang="en-US" dirty="0" smtClean="0"/>
              <a:t>Yuki Yamaguchi (RIJUE)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4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23478"/>
            <a:ext cx="6707088" cy="857250"/>
          </a:xfrm>
        </p:spPr>
        <p:txBody>
          <a:bodyPr>
            <a:noAutofit/>
          </a:bodyPr>
          <a:lstStyle/>
          <a:p>
            <a:r>
              <a:rPr lang="fr-CA" sz="3200" b="1" dirty="0" smtClean="0"/>
              <a:t>Contents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7597" y="915566"/>
            <a:ext cx="7416824" cy="4032448"/>
          </a:xfrm>
        </p:spPr>
        <p:txBody>
          <a:bodyPr>
            <a:noAutofit/>
          </a:bodyPr>
          <a:lstStyle/>
          <a:p>
            <a:r>
              <a:rPr lang="en-US" sz="1800" dirty="0" smtClean="0"/>
              <a:t>1. Organization </a:t>
            </a:r>
            <a:r>
              <a:rPr lang="en-US" sz="1800" dirty="0"/>
              <a:t>of the School System in Japan</a:t>
            </a:r>
            <a:endParaRPr lang="en-US" sz="1800" dirty="0" smtClean="0"/>
          </a:p>
          <a:p>
            <a:r>
              <a:rPr lang="en-US" sz="1800" dirty="0" smtClean="0"/>
              <a:t>2. </a:t>
            </a:r>
            <a:r>
              <a:rPr lang="en-US" altLang="ja-JP" sz="1800" dirty="0"/>
              <a:t>Decline of the 18-year-old population</a:t>
            </a:r>
            <a:endParaRPr lang="en-US" sz="1800" dirty="0" smtClean="0"/>
          </a:p>
          <a:p>
            <a:r>
              <a:rPr lang="en-US" sz="1800" dirty="0" smtClean="0"/>
              <a:t>3. </a:t>
            </a:r>
            <a:r>
              <a:rPr lang="en-US" altLang="ja-JP" sz="1800" dirty="0"/>
              <a:t>The Number of International Students and Japanese Students Abroad</a:t>
            </a:r>
          </a:p>
          <a:p>
            <a:r>
              <a:rPr lang="en-US" altLang="ja-JP" sz="1800" dirty="0" smtClean="0"/>
              <a:t>4</a:t>
            </a:r>
            <a:r>
              <a:rPr lang="en-US" altLang="ja-JP" sz="1800" dirty="0"/>
              <a:t>. Top Global University </a:t>
            </a:r>
            <a:r>
              <a:rPr lang="en-US" altLang="ja-JP" sz="1800" dirty="0" smtClean="0"/>
              <a:t>Project</a:t>
            </a:r>
          </a:p>
          <a:p>
            <a:r>
              <a:rPr lang="en-US" altLang="ja-JP" sz="1800" dirty="0" smtClean="0"/>
              <a:t>5. </a:t>
            </a:r>
            <a:r>
              <a:rPr lang="en-US" altLang="ja-JP" sz="1800" dirty="0"/>
              <a:t>University Mobility in Asia and the Pacific: </a:t>
            </a:r>
            <a:r>
              <a:rPr lang="en-US" altLang="ja-JP" sz="1800" dirty="0" smtClean="0"/>
              <a:t>UMAP</a:t>
            </a:r>
          </a:p>
          <a:p>
            <a:r>
              <a:rPr lang="en-US" altLang="ja-JP" sz="1800" dirty="0" smtClean="0"/>
              <a:t>6. </a:t>
            </a:r>
            <a:r>
              <a:rPr lang="en-US" altLang="ja-JP" sz="1800" dirty="0"/>
              <a:t>An example of Syllabus of Japanese Undergraduate Course in 2011 </a:t>
            </a:r>
            <a:endParaRPr lang="en-US" altLang="ja-JP" sz="1800" dirty="0" smtClean="0"/>
          </a:p>
          <a:p>
            <a:r>
              <a:rPr lang="en-US" altLang="ja-JP" sz="1800" dirty="0"/>
              <a:t>7. Standards of Undergraduate </a:t>
            </a:r>
            <a:r>
              <a:rPr lang="en-US" altLang="ja-JP" sz="1800" dirty="0" err="1" smtClean="0"/>
              <a:t>Programmes</a:t>
            </a:r>
            <a:endParaRPr lang="en-US" altLang="ja-JP" sz="1800" dirty="0" smtClean="0"/>
          </a:p>
          <a:p>
            <a:r>
              <a:rPr lang="en-US" altLang="ja-JP" sz="1800" dirty="0" smtClean="0"/>
              <a:t>8. </a:t>
            </a:r>
            <a:r>
              <a:rPr kumimoji="1" lang="en-US" altLang="ja-JP" sz="1800" dirty="0" smtClean="0"/>
              <a:t>The Number of Overseas Offices of National Universities </a:t>
            </a:r>
            <a:br>
              <a:rPr kumimoji="1" lang="en-US" altLang="ja-JP" sz="1800" dirty="0" smtClean="0"/>
            </a:br>
            <a:r>
              <a:rPr kumimoji="1" lang="en-US" altLang="ja-JP" sz="1800" dirty="0" smtClean="0"/>
              <a:t>in Chugoku-shikoku Region</a:t>
            </a:r>
            <a:endParaRPr lang="en-US" altLang="ja-JP" sz="1800" dirty="0" smtClean="0"/>
          </a:p>
          <a:p>
            <a:r>
              <a:rPr lang="en-US" altLang="ja-JP" sz="1800" dirty="0" smtClean="0"/>
              <a:t>9. </a:t>
            </a:r>
            <a:r>
              <a:rPr kumimoji="1" lang="en-US" altLang="ja-JP" sz="1800" dirty="0" smtClean="0"/>
              <a:t>The Number of Overseas Offices of Japanese Universities</a:t>
            </a:r>
            <a:endParaRPr lang="en-US" sz="18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9898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339502"/>
            <a:ext cx="3024336" cy="1253536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1. Organization of the School System in Japan</a:t>
            </a:r>
            <a:endParaRPr lang="en-US" sz="28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0"/>
            <a:ext cx="5517277" cy="5143500"/>
          </a:xfrm>
          <a:prstGeom prst="rect">
            <a:avLst/>
          </a:prstGeom>
        </p:spPr>
      </p:pic>
      <p:sp>
        <p:nvSpPr>
          <p:cNvPr id="2" name="円/楕円 1"/>
          <p:cNvSpPr/>
          <p:nvPr/>
        </p:nvSpPr>
        <p:spPr>
          <a:xfrm>
            <a:off x="4355976" y="555526"/>
            <a:ext cx="4176464" cy="1584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070649" y="51470"/>
            <a:ext cx="1024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/>
              <a:t>(MEXT,  2012)</a:t>
            </a:r>
            <a:endParaRPr kumimoji="1" lang="en-GB" sz="1100" dirty="0"/>
          </a:p>
        </p:txBody>
      </p:sp>
    </p:spTree>
    <p:extLst>
      <p:ext uri="{BB962C8B-B14F-4D97-AF65-F5344CB8AC3E}">
        <p14:creationId xmlns:p14="http://schemas.microsoft.com/office/powerpoint/2010/main" val="232167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339502"/>
            <a:ext cx="2448272" cy="1872208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1. Organization of the </a:t>
            </a:r>
            <a:r>
              <a:rPr lang="en-US" altLang="ja-JP" sz="2400" dirty="0" smtClean="0"/>
              <a:t>Higher Education </a:t>
            </a:r>
            <a:r>
              <a:rPr lang="en-US" sz="2400" dirty="0" smtClean="0"/>
              <a:t>System in Japan</a:t>
            </a:r>
            <a:endParaRPr lang="en-US" sz="24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915816" y="339502"/>
            <a:ext cx="58326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・</a:t>
            </a:r>
            <a:r>
              <a:rPr kumimoji="1" lang="en-US" altLang="ja-JP" sz="2400" dirty="0"/>
              <a:t>Japanese higher education institutions include universities, junior colleges awarding associate’s degree, colleges of technology, and specialized training colleges (specialized schools) offering specialized courses (</a:t>
            </a:r>
            <a:r>
              <a:rPr kumimoji="1" lang="en-US" altLang="ja-JP" sz="2400" dirty="0" smtClean="0"/>
              <a:t>MEXT, </a:t>
            </a:r>
            <a:r>
              <a:rPr kumimoji="1" lang="en-US" altLang="ja-JP" sz="2400" dirty="0"/>
              <a:t>2012).</a:t>
            </a:r>
          </a:p>
          <a:p>
            <a:r>
              <a:rPr kumimoji="1" lang="ja-JP" altLang="en-US" sz="2400" dirty="0"/>
              <a:t>・</a:t>
            </a:r>
            <a:r>
              <a:rPr kumimoji="1" lang="en-US" altLang="ja-JP" sz="2400" dirty="0"/>
              <a:t>The structure helps us to examine the advancement rate of higher </a:t>
            </a:r>
            <a:r>
              <a:rPr kumimoji="1" lang="en-US" altLang="ja-JP" sz="2400" dirty="0" smtClean="0"/>
              <a:t>education.</a:t>
            </a:r>
            <a:endParaRPr kumimoji="1" lang="en-GB" altLang="ja-JP" sz="2400" dirty="0"/>
          </a:p>
        </p:txBody>
      </p:sp>
    </p:spTree>
    <p:extLst>
      <p:ext uri="{BB962C8B-B14F-4D97-AF65-F5344CB8AC3E}">
        <p14:creationId xmlns:p14="http://schemas.microsoft.com/office/powerpoint/2010/main" val="93691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4248" y="195486"/>
            <a:ext cx="2197176" cy="1008112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2000" dirty="0"/>
              <a:t>2</a:t>
            </a:r>
            <a:r>
              <a:rPr lang="en-US" sz="2000" dirty="0" smtClean="0"/>
              <a:t>. </a:t>
            </a:r>
            <a:r>
              <a:rPr lang="en-US" sz="2000" dirty="0"/>
              <a:t>Decline of the 18-year-old population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04248" cy="5094551"/>
          </a:xfrm>
          <a:prstGeom prst="rect">
            <a:avLst/>
          </a:prstGeom>
        </p:spPr>
      </p:pic>
      <p:sp>
        <p:nvSpPr>
          <p:cNvPr id="2" name="線吹き出し 2 (枠付き) 1"/>
          <p:cNvSpPr/>
          <p:nvPr/>
        </p:nvSpPr>
        <p:spPr>
          <a:xfrm>
            <a:off x="6804248" y="2540752"/>
            <a:ext cx="2232248" cy="1768550"/>
          </a:xfrm>
          <a:prstGeom prst="borderCallout2">
            <a:avLst>
              <a:gd name="adj1" fmla="val 14944"/>
              <a:gd name="adj2" fmla="val -5631"/>
              <a:gd name="adj3" fmla="val 15442"/>
              <a:gd name="adj4" fmla="val -12903"/>
              <a:gd name="adj5" fmla="val -30295"/>
              <a:gd name="adj6" fmla="val -89763"/>
            </a:avLst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Advancement Rate (University, Junior College, College of Technology, Professional Training College )</a:t>
            </a:r>
          </a:p>
          <a:p>
            <a:pPr algn="ctr"/>
            <a:r>
              <a:rPr kumimoji="1" lang="en-US" sz="1600" dirty="0" smtClean="0">
                <a:solidFill>
                  <a:schemeClr val="tx1"/>
                </a:solidFill>
              </a:rPr>
              <a:t>77.6% in 2009,</a:t>
            </a:r>
          </a:p>
          <a:p>
            <a:pPr algn="ctr"/>
            <a:r>
              <a:rPr kumimoji="1" lang="en-US" sz="1600" dirty="0" smtClean="0">
                <a:solidFill>
                  <a:schemeClr val="tx1"/>
                </a:solidFill>
              </a:rPr>
              <a:t>79.8% in 2015</a:t>
            </a:r>
            <a:endParaRPr kumimoji="1" lang="en-GB" sz="1600" dirty="0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6804248" y="1347614"/>
            <a:ext cx="2232248" cy="100811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</a:rPr>
              <a:t>Advancement Rate (University)</a:t>
            </a:r>
          </a:p>
          <a:p>
            <a:pPr algn="ctr"/>
            <a:r>
              <a:rPr kumimoji="1" lang="en-US" altLang="ja-JP" sz="1600" dirty="0">
                <a:solidFill>
                  <a:schemeClr val="tx1"/>
                </a:solidFill>
              </a:rPr>
              <a:t>49.1 % in 2009,</a:t>
            </a:r>
          </a:p>
          <a:p>
            <a:pPr algn="ctr"/>
            <a:r>
              <a:rPr kumimoji="1" lang="en-US" altLang="ja-JP" sz="1600" dirty="0">
                <a:solidFill>
                  <a:schemeClr val="tx1"/>
                </a:solidFill>
              </a:rPr>
              <a:t>51.5% in </a:t>
            </a:r>
            <a:r>
              <a:rPr kumimoji="1" lang="en-US" altLang="ja-JP" sz="1600" dirty="0" smtClean="0">
                <a:solidFill>
                  <a:schemeClr val="tx1"/>
                </a:solidFill>
              </a:rPr>
              <a:t>2015</a:t>
            </a:r>
            <a:endParaRPr kumimoji="1" lang="en-GB" sz="16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925904" y="4659982"/>
            <a:ext cx="14625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/>
              <a:t>(MEXT , 2012, 2015b)</a:t>
            </a:r>
            <a:endParaRPr kumimoji="1" lang="en-GB" sz="1100" dirty="0"/>
          </a:p>
        </p:txBody>
      </p:sp>
    </p:spTree>
    <p:extLst>
      <p:ext uri="{BB962C8B-B14F-4D97-AF65-F5344CB8AC3E}">
        <p14:creationId xmlns:p14="http://schemas.microsoft.com/office/powerpoint/2010/main" val="407142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83518"/>
            <a:ext cx="2088232" cy="1253536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dirty="0" smtClean="0"/>
              <a:t>2</a:t>
            </a:r>
            <a:r>
              <a:rPr lang="en-US" sz="2400" dirty="0" smtClean="0"/>
              <a:t>. </a:t>
            </a:r>
            <a:r>
              <a:rPr lang="en-US" sz="2400" dirty="0"/>
              <a:t>Decline of the 18-year-old population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195736" y="258816"/>
            <a:ext cx="69482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In Japan, the percentage of students in the 18-year-old population bracket enrolling in universities and junior colleges has steadily increased since the Second World War to exceed 50% as of now. If the percentages of students enrolling in colleges of technology and specialized schools are included, the total percentage exceeds 70%. Judging from this situation, it is assumed that Japan has already entered the stage of universal access to higher </a:t>
            </a:r>
            <a:r>
              <a:rPr lang="en-US" altLang="ja-JP" sz="2800" dirty="0" smtClean="0"/>
              <a:t>education (MEXT, 2012).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260477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83518"/>
            <a:ext cx="2016224" cy="2736304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3</a:t>
            </a:r>
            <a:r>
              <a:rPr lang="en-US" sz="2400" dirty="0" smtClean="0"/>
              <a:t>. The Number of International Students and Japanese Students Abroad</a:t>
            </a:r>
            <a:endParaRPr lang="en-US" sz="2400" dirty="0"/>
          </a:p>
        </p:txBody>
      </p:sp>
      <p:graphicFrame>
        <p:nvGraphicFramePr>
          <p:cNvPr id="4" name="グラフ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4420822"/>
              </p:ext>
            </p:extLst>
          </p:nvPr>
        </p:nvGraphicFramePr>
        <p:xfrm>
          <a:off x="2051720" y="195486"/>
          <a:ext cx="6192688" cy="4824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7668344" y="77465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sz="1400" dirty="0" smtClean="0"/>
              <a:t>152,062</a:t>
            </a:r>
            <a:r>
              <a:rPr kumimoji="1" lang="ja-JP" altLang="en-US" sz="1200" dirty="0"/>
              <a:t> </a:t>
            </a:r>
            <a:r>
              <a:rPr kumimoji="1" lang="en-US" altLang="ja-JP" sz="1200" dirty="0" smtClean="0"/>
              <a:t>(2015)</a:t>
            </a:r>
            <a:endParaRPr kumimoji="1" lang="en-GB" sz="1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813129" y="1848942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sz="1400" dirty="0" smtClean="0"/>
              <a:t>81,219</a:t>
            </a:r>
            <a:r>
              <a:rPr kumimoji="1" lang="ja-JP" altLang="en-US" sz="1200" dirty="0" smtClean="0"/>
              <a:t> </a:t>
            </a:r>
            <a:r>
              <a:rPr kumimoji="1" lang="en-US" altLang="ja-JP" sz="1200" dirty="0" smtClean="0"/>
              <a:t>(2014)</a:t>
            </a:r>
            <a:endParaRPr kumimoji="1" lang="en-GB" sz="1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71370" y="4659982"/>
            <a:ext cx="10241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/>
              <a:t>(JASSO, 2016a, 2016b)</a:t>
            </a:r>
            <a:endParaRPr kumimoji="1" lang="en-GB" sz="1100" dirty="0"/>
          </a:p>
        </p:txBody>
      </p:sp>
    </p:spTree>
    <p:extLst>
      <p:ext uri="{BB962C8B-B14F-4D97-AF65-F5344CB8AC3E}">
        <p14:creationId xmlns:p14="http://schemas.microsoft.com/office/powerpoint/2010/main" val="264154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23478"/>
            <a:ext cx="7198341" cy="4752528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7956376" y="4745201"/>
            <a:ext cx="1024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/>
              <a:t>(Kato, 2013)</a:t>
            </a:r>
            <a:endParaRPr kumimoji="1" lang="en-GB" sz="1100" dirty="0"/>
          </a:p>
        </p:txBody>
      </p:sp>
    </p:spTree>
    <p:extLst>
      <p:ext uri="{BB962C8B-B14F-4D97-AF65-F5344CB8AC3E}">
        <p14:creationId xmlns:p14="http://schemas.microsoft.com/office/powerpoint/2010/main" val="29927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5486"/>
            <a:ext cx="7200800" cy="466954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7956376" y="4745201"/>
            <a:ext cx="1024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/>
              <a:t>(Kato, 2013)</a:t>
            </a:r>
            <a:endParaRPr kumimoji="1" lang="en-GB" sz="1100" dirty="0"/>
          </a:p>
        </p:txBody>
      </p:sp>
    </p:spTree>
    <p:extLst>
      <p:ext uri="{BB962C8B-B14F-4D97-AF65-F5344CB8AC3E}">
        <p14:creationId xmlns:p14="http://schemas.microsoft.com/office/powerpoint/2010/main" val="42695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6182" y="771550"/>
            <a:ext cx="1503490" cy="1656184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4</a:t>
            </a:r>
            <a:r>
              <a:rPr lang="en-US" sz="2400" dirty="0" smtClean="0"/>
              <a:t>. Top Global University Project</a:t>
            </a:r>
            <a:endParaRPr lang="en-US" sz="24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715" y="64484"/>
            <a:ext cx="7262105" cy="4890958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4411962" y="4870104"/>
            <a:ext cx="47858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/>
              <a:t>Source: </a:t>
            </a:r>
            <a:r>
              <a:rPr kumimoji="1" lang="en-US" sz="1100" dirty="0" smtClean="0"/>
              <a:t>MEXT, </a:t>
            </a:r>
            <a:r>
              <a:rPr kumimoji="1" lang="en-US" sz="1100" dirty="0"/>
              <a:t>2014, ‘Selection for the  </a:t>
            </a:r>
            <a:r>
              <a:rPr kumimoji="1" lang="en-US" sz="1100" dirty="0" smtClean="0"/>
              <a:t>FY </a:t>
            </a:r>
            <a:r>
              <a:rPr kumimoji="1" lang="en-US" sz="1100" dirty="0"/>
              <a:t>2014 Top Global University Project</a:t>
            </a:r>
            <a:r>
              <a:rPr kumimoji="1" lang="en-US" sz="1100" dirty="0" smtClean="0"/>
              <a:t>’</a:t>
            </a:r>
            <a:endParaRPr kumimoji="1" lang="en-GB" sz="1100" dirty="0"/>
          </a:p>
        </p:txBody>
      </p:sp>
    </p:spTree>
    <p:extLst>
      <p:ext uri="{BB962C8B-B14F-4D97-AF65-F5344CB8AC3E}">
        <p14:creationId xmlns:p14="http://schemas.microsoft.com/office/powerpoint/2010/main" val="232667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6182" y="771550"/>
            <a:ext cx="2016224" cy="1368152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4. Top Global University Project</a:t>
            </a:r>
            <a:endParaRPr lang="en-US" sz="24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267744" y="267494"/>
            <a:ext cx="65527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dirty="0"/>
              <a:t>With an aim to bolster the international competitiveness of Japanese higher education, this program works to thoroughly internationalize Japanese universities by </a:t>
            </a:r>
          </a:p>
          <a:p>
            <a:r>
              <a:rPr kumimoji="1" lang="en-US" dirty="0"/>
              <a:t>・establishing linkages between them and top-flight overseas universities </a:t>
            </a:r>
          </a:p>
          <a:p>
            <a:r>
              <a:rPr kumimoji="1" lang="en-US" dirty="0"/>
              <a:t>・advancing university reforms. </a:t>
            </a:r>
          </a:p>
          <a:p>
            <a:endParaRPr kumimoji="1" lang="en-US" dirty="0"/>
          </a:p>
          <a:p>
            <a:r>
              <a:rPr kumimoji="1" lang="en-US" dirty="0"/>
              <a:t>Features</a:t>
            </a:r>
          </a:p>
          <a:p>
            <a:r>
              <a:rPr kumimoji="1" lang="en-US" dirty="0"/>
              <a:t>Type A (Top Type): 13 universities</a:t>
            </a:r>
          </a:p>
          <a:p>
            <a:r>
              <a:rPr kumimoji="1" lang="en-US" dirty="0"/>
              <a:t>World-class universities that have the potential to be ranked among the top 100 world universities. </a:t>
            </a:r>
          </a:p>
          <a:p>
            <a:endParaRPr kumimoji="1" lang="en-US" dirty="0"/>
          </a:p>
          <a:p>
            <a:r>
              <a:rPr kumimoji="1" lang="en-US" dirty="0"/>
              <a:t>Type B (Global Traction Type): 24 universities</a:t>
            </a:r>
          </a:p>
          <a:p>
            <a:r>
              <a:rPr kumimoji="1" lang="en-US" dirty="0"/>
              <a:t>Innovative universities leading the internationalization of the Japanese society, based on continuous improvement of their current efforts.</a:t>
            </a:r>
          </a:p>
        </p:txBody>
      </p:sp>
    </p:spTree>
    <p:extLst>
      <p:ext uri="{BB962C8B-B14F-4D97-AF65-F5344CB8AC3E}">
        <p14:creationId xmlns:p14="http://schemas.microsoft.com/office/powerpoint/2010/main" val="159465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6182" y="771550"/>
            <a:ext cx="2016224" cy="1728192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5</a:t>
            </a:r>
            <a:r>
              <a:rPr lang="en-US" sz="2400" dirty="0" smtClean="0"/>
              <a:t>. </a:t>
            </a:r>
            <a:r>
              <a:rPr lang="en-US" sz="2400" dirty="0"/>
              <a:t>University Mobility in Asia and the </a:t>
            </a:r>
            <a:r>
              <a:rPr lang="en-US" sz="2400" dirty="0" smtClean="0"/>
              <a:t>Pacific: </a:t>
            </a:r>
            <a:r>
              <a:rPr lang="en-US" altLang="ja-JP" sz="2400" dirty="0" smtClean="0"/>
              <a:t>UMAP</a:t>
            </a:r>
            <a:endParaRPr lang="en-US" sz="24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267744" y="267494"/>
            <a:ext cx="65527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GB" sz="2400" dirty="0"/>
              <a:t>・</a:t>
            </a:r>
            <a:r>
              <a:rPr lang="en-GB" altLang="ja-JP" sz="2400" dirty="0"/>
              <a:t>UMAP is the acronym for the “University Mobility in Asia and the Pacific.” Founded in 1991, it is a voluntary association of government and non-government representatives of the higher education (university) </a:t>
            </a:r>
            <a:r>
              <a:rPr lang="en-GB" altLang="ja-JP" sz="2400" dirty="0" smtClean="0"/>
              <a:t>sector (UMAP).</a:t>
            </a:r>
            <a:endParaRPr lang="en-GB" altLang="ja-JP" sz="2400" dirty="0"/>
          </a:p>
          <a:p>
            <a:r>
              <a:rPr lang="ja-JP" altLang="en-GB" sz="2400" dirty="0"/>
              <a:t>・</a:t>
            </a:r>
            <a:r>
              <a:rPr lang="en-GB" altLang="ja-JP" sz="2400" dirty="0"/>
              <a:t>UMAP currently comprises 35 countries/territories with over 570 participating </a:t>
            </a:r>
            <a:r>
              <a:rPr lang="en-GB" altLang="ja-JP" sz="2400" dirty="0" smtClean="0"/>
              <a:t>universities (UMAP).</a:t>
            </a:r>
            <a:endParaRPr lang="en-GB" altLang="ja-JP" sz="2400" dirty="0"/>
          </a:p>
        </p:txBody>
      </p:sp>
    </p:spTree>
    <p:extLst>
      <p:ext uri="{BB962C8B-B14F-4D97-AF65-F5344CB8AC3E}">
        <p14:creationId xmlns:p14="http://schemas.microsoft.com/office/powerpoint/2010/main" val="153222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6182" y="771550"/>
            <a:ext cx="1359474" cy="3744416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6</a:t>
            </a:r>
            <a:r>
              <a:rPr lang="en-US" sz="2400" dirty="0" smtClean="0"/>
              <a:t>. An example of Syllabus of Japanese Undergraduate Course in 2011 </a:t>
            </a:r>
            <a:endParaRPr lang="en-US" sz="2400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094084"/>
              </p:ext>
            </p:extLst>
          </p:nvPr>
        </p:nvGraphicFramePr>
        <p:xfrm>
          <a:off x="1619672" y="123478"/>
          <a:ext cx="7272808" cy="4696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7398"/>
                <a:gridCol w="6085410"/>
              </a:tblGrid>
              <a:tr h="199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Title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Methodology of Extra Curricula Activities</a:t>
                      </a:r>
                      <a:endParaRPr lang="ja-JP" sz="1400" kern="10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839444">
                <a:tc>
                  <a:txBody>
                    <a:bodyPr/>
                    <a:lstStyle/>
                    <a:p>
                      <a:endParaRPr lang="ja-JP" sz="1400" kern="100" dirty="0">
                        <a:effectLst/>
                        <a:latin typeface="Century"/>
                      </a:endParaRPr>
                    </a:p>
                  </a:txBody>
                  <a:tcPr marL="35516" marR="35516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In this course, you read academic articles about </a:t>
                      </a:r>
                      <a:r>
                        <a:rPr lang="en-US" sz="1400" kern="100" dirty="0" err="1">
                          <a:effectLst/>
                        </a:rPr>
                        <a:t>Arinori</a:t>
                      </a:r>
                      <a:r>
                        <a:rPr lang="en-US" sz="1400" kern="100" dirty="0">
                          <a:effectLst/>
                        </a:rPr>
                        <a:t> Mori in English. </a:t>
                      </a:r>
                      <a:endParaRPr lang="ja-JP" sz="1400" kern="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This course is composed of students’ presentations about assigned sections and group works. Your active participation is welcomed.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4245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Objectives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To acquire reading skills in English</a:t>
                      </a:r>
                      <a:endParaRPr lang="ja-JP" sz="1400" kern="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To understanding about education of modern Japan. 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408332">
                <a:tc rowSpan="9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sz="1400" kern="100" dirty="0">
                          <a:effectLst/>
                          <a:latin typeface="+mn-lt"/>
                        </a:rPr>
                        <a:t>　</a:t>
                      </a:r>
                      <a:r>
                        <a:rPr lang="en-US" altLang="ja-JP" sz="1400" kern="100" dirty="0" smtClean="0">
                          <a:effectLst/>
                        </a:rPr>
                        <a:t>Schedule</a:t>
                      </a:r>
                      <a:endParaRPr lang="ja-JP" altLang="ja-JP" sz="1400" kern="100" dirty="0" smtClean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ja-JP" sz="1400" kern="100" dirty="0">
                        <a:effectLst/>
                        <a:latin typeface="+mn-lt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400" kern="100" dirty="0">
                          <a:effectLst/>
                          <a:latin typeface="+mn-lt"/>
                        </a:rPr>
                        <a:t>　</a:t>
                      </a:r>
                      <a:endParaRPr lang="ja-JP" sz="1400" kern="1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1. Orientation      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31483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2. Historical Background of thoughts of </a:t>
                      </a:r>
                      <a:r>
                        <a:rPr lang="en-US" sz="1400" kern="100" dirty="0" err="1">
                          <a:effectLst/>
                        </a:rPr>
                        <a:t>Arinori</a:t>
                      </a:r>
                      <a:r>
                        <a:rPr lang="en-US" sz="1400" kern="100" dirty="0">
                          <a:effectLst/>
                        </a:rPr>
                        <a:t> Mori (1)</a:t>
                      </a:r>
                      <a:r>
                        <a:rPr lang="ja-JP" sz="1400" kern="100" dirty="0">
                          <a:effectLst/>
                        </a:rPr>
                        <a:t>　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31483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3. Historical Background of thoughts of </a:t>
                      </a:r>
                      <a:r>
                        <a:rPr lang="en-US" sz="1400" kern="100" dirty="0" err="1">
                          <a:effectLst/>
                        </a:rPr>
                        <a:t>Arinori</a:t>
                      </a:r>
                      <a:r>
                        <a:rPr lang="en-US" sz="1400" kern="100" dirty="0">
                          <a:effectLst/>
                        </a:rPr>
                        <a:t> Mori (2)</a:t>
                      </a:r>
                      <a:r>
                        <a:rPr lang="ja-JP" sz="1400" kern="100" dirty="0">
                          <a:effectLst/>
                        </a:rPr>
                        <a:t>　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31483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4. Reading academic papers about </a:t>
                      </a:r>
                      <a:r>
                        <a:rPr lang="en-US" sz="1400" kern="100" dirty="0" err="1">
                          <a:effectLst/>
                        </a:rPr>
                        <a:t>Arinori</a:t>
                      </a:r>
                      <a:r>
                        <a:rPr lang="en-US" sz="1400" kern="100" dirty="0">
                          <a:effectLst/>
                        </a:rPr>
                        <a:t> Mori </a:t>
                      </a:r>
                      <a:r>
                        <a:rPr lang="en-US" sz="1400" kern="100" dirty="0" smtClean="0">
                          <a:effectLst/>
                        </a:rPr>
                        <a:t>(3)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31483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5. Reading academic papers about </a:t>
                      </a:r>
                      <a:r>
                        <a:rPr lang="en-US" sz="1400" kern="100" dirty="0" err="1">
                          <a:effectLst/>
                        </a:rPr>
                        <a:t>Arinori</a:t>
                      </a:r>
                      <a:r>
                        <a:rPr lang="en-US" sz="1400" kern="100" dirty="0">
                          <a:effectLst/>
                        </a:rPr>
                        <a:t> </a:t>
                      </a:r>
                      <a:r>
                        <a:rPr lang="en-US" sz="1400" kern="100" dirty="0" smtClean="0">
                          <a:effectLst/>
                        </a:rPr>
                        <a:t>Mori (4)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32483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6. Reading academic papers about </a:t>
                      </a:r>
                      <a:r>
                        <a:rPr lang="en-US" sz="1400" kern="100" dirty="0" err="1">
                          <a:effectLst/>
                        </a:rPr>
                        <a:t>Arinori</a:t>
                      </a:r>
                      <a:r>
                        <a:rPr lang="en-US" sz="1400" kern="100" dirty="0">
                          <a:effectLst/>
                        </a:rPr>
                        <a:t> </a:t>
                      </a:r>
                      <a:r>
                        <a:rPr lang="en-US" sz="1400" kern="100" dirty="0" smtClean="0">
                          <a:effectLst/>
                        </a:rPr>
                        <a:t>Mori (5)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3600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1400" kern="1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7-13: </a:t>
                      </a:r>
                      <a:r>
                        <a:rPr lang="en-US" altLang="ja-JP" sz="1400" kern="100" dirty="0" smtClean="0">
                          <a:effectLst/>
                          <a:latin typeface="+mn-lt"/>
                        </a:rPr>
                        <a:t>Reading academic papers about </a:t>
                      </a:r>
                      <a:r>
                        <a:rPr lang="en-US" altLang="ja-JP" sz="1400" kern="100" dirty="0" err="1" smtClean="0">
                          <a:effectLst/>
                          <a:latin typeface="+mn-lt"/>
                        </a:rPr>
                        <a:t>Arinori</a:t>
                      </a:r>
                      <a:r>
                        <a:rPr lang="en-US" altLang="ja-JP" sz="1400" kern="100" dirty="0" smtClean="0">
                          <a:effectLst/>
                          <a:latin typeface="+mn-lt"/>
                        </a:rPr>
                        <a:t> Mori (6) – (12)</a:t>
                      </a:r>
                      <a:endParaRPr lang="ja-JP" sz="1400" kern="1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29304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1400" kern="100" dirty="0" smtClean="0">
                          <a:effectLst/>
                        </a:rPr>
                        <a:t>14. Reading academic papers about </a:t>
                      </a:r>
                      <a:r>
                        <a:rPr lang="en-US" altLang="ja-JP" sz="1400" kern="100" dirty="0" err="1" smtClean="0">
                          <a:effectLst/>
                        </a:rPr>
                        <a:t>Arinori</a:t>
                      </a:r>
                      <a:r>
                        <a:rPr lang="en-US" altLang="ja-JP" sz="1400" kern="100" dirty="0" smtClean="0">
                          <a:effectLst/>
                        </a:rPr>
                        <a:t> Mori (13)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28803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effectLst/>
                        </a:rPr>
                        <a:t>15. Conclusion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  <a:tr h="2830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Assessment</a:t>
                      </a:r>
                      <a:endParaRPr lang="ja-JP" sz="1400" kern="10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Participation: 80%, Presentation and Group works: 20% 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5516" marR="3551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73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6182" y="771550"/>
            <a:ext cx="1791522" cy="2160240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7. Standards of Undergraduate Programmes</a:t>
            </a:r>
            <a:endParaRPr lang="en-GB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07704" y="267494"/>
            <a:ext cx="705678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u="sng" dirty="0"/>
              <a:t>Standards of the Ministry of Education, Culture, Sports, Science and Technology: MEXT</a:t>
            </a:r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2005 Medical Science</a:t>
            </a:r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2006 Pharmacy (2013 revised)</a:t>
            </a:r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2009 Veterinary Science</a:t>
            </a:r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2011 Management of Technology: MOT</a:t>
            </a:r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2016 Initial Teacher Training (Committee set up)</a:t>
            </a:r>
          </a:p>
          <a:p>
            <a:endParaRPr kumimoji="1" lang="en-US" altLang="ja-JP" sz="2000" u="sng" dirty="0"/>
          </a:p>
          <a:p>
            <a:r>
              <a:rPr kumimoji="1" lang="en-US" altLang="ja-JP" sz="2000" u="sng" dirty="0"/>
              <a:t>Standards of the Science Council of Japan</a:t>
            </a:r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In 2014, Science Council of Japan set up a committee and 14 section committees.</a:t>
            </a:r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The Committee member are professors.</a:t>
            </a:r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They set the standards of 25 academic fields.</a:t>
            </a:r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They comprise objectives, contents, teaching methods, and assessment methods.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668344" y="4688175"/>
            <a:ext cx="1024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/>
              <a:t>(SCJ, 2014)</a:t>
            </a:r>
            <a:endParaRPr kumimoji="1" lang="en-GB" sz="1100" dirty="0"/>
          </a:p>
        </p:txBody>
      </p:sp>
    </p:spTree>
    <p:extLst>
      <p:ext uri="{BB962C8B-B14F-4D97-AF65-F5344CB8AC3E}">
        <p14:creationId xmlns:p14="http://schemas.microsoft.com/office/powerpoint/2010/main" val="147974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520" y="141481"/>
            <a:ext cx="8352928" cy="691586"/>
          </a:xfrm>
        </p:spPr>
        <p:txBody>
          <a:bodyPr>
            <a:noAutofit/>
          </a:bodyPr>
          <a:lstStyle/>
          <a:p>
            <a:r>
              <a:rPr kumimoji="1" lang="en-US" altLang="ja-JP" sz="2400" dirty="0" smtClean="0"/>
              <a:t>8</a:t>
            </a:r>
            <a:r>
              <a:rPr kumimoji="1" lang="en-US" sz="2400" dirty="0" smtClean="0"/>
              <a:t>. The Number of Overseas Offices of National Universities </a:t>
            </a:r>
            <a:br>
              <a:rPr kumimoji="1" lang="en-US" sz="2400" dirty="0" smtClean="0"/>
            </a:br>
            <a:r>
              <a:rPr kumimoji="1" lang="en-US" sz="2400" dirty="0" smtClean="0"/>
              <a:t>in Chugoku-shikoku Region</a:t>
            </a:r>
            <a:endParaRPr kumimoji="1" lang="en-GB" sz="2400" dirty="0"/>
          </a:p>
        </p:txBody>
      </p:sp>
      <p:graphicFrame>
        <p:nvGraphicFramePr>
          <p:cNvPr id="8" name="グラフ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6310644"/>
              </p:ext>
            </p:extLst>
          </p:nvPr>
        </p:nvGraphicFramePr>
        <p:xfrm>
          <a:off x="2339752" y="843560"/>
          <a:ext cx="6696744" cy="4160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7236296" y="4727421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sz="1200" dirty="0" smtClean="0"/>
              <a:t>Source: </a:t>
            </a:r>
            <a:r>
              <a:rPr kumimoji="1" lang="en-GB" sz="1200" dirty="0" err="1" smtClean="0"/>
              <a:t>Mext</a:t>
            </a:r>
            <a:r>
              <a:rPr kumimoji="1" lang="en-GB" sz="1200" dirty="0" smtClean="0"/>
              <a:t> 2015</a:t>
            </a:r>
            <a:endParaRPr kumimoji="1" lang="en-GB" sz="1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520" y="1059582"/>
            <a:ext cx="2232248" cy="3600400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Number of National Universities in Chugoku-Shikoku Region: 9</a:t>
            </a:r>
          </a:p>
          <a:p>
            <a:pPr marL="0" indent="0">
              <a:buNone/>
            </a:pPr>
            <a:r>
              <a:rPr lang="en-US" sz="2400" dirty="0"/>
              <a:t>Almost all of offices located in Asia (86.7%). </a:t>
            </a:r>
          </a:p>
        </p:txBody>
      </p:sp>
    </p:spTree>
    <p:extLst>
      <p:ext uri="{BB962C8B-B14F-4D97-AF65-F5344CB8AC3E}">
        <p14:creationId xmlns:p14="http://schemas.microsoft.com/office/powerpoint/2010/main" val="254462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691586"/>
          </a:xfrm>
        </p:spPr>
        <p:txBody>
          <a:bodyPr>
            <a:noAutofit/>
          </a:bodyPr>
          <a:lstStyle/>
          <a:p>
            <a:r>
              <a:rPr kumimoji="1" lang="en-US" altLang="ja-JP" sz="2400" dirty="0" smtClean="0"/>
              <a:t>9</a:t>
            </a:r>
            <a:r>
              <a:rPr kumimoji="1" lang="en-US" sz="2400" dirty="0" smtClean="0"/>
              <a:t>. The Number of Overseas Offices of Japanese Universities</a:t>
            </a:r>
            <a:endParaRPr kumimoji="1" lang="en-GB" sz="2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520" y="843558"/>
            <a:ext cx="8229600" cy="378042"/>
          </a:xfrm>
        </p:spPr>
        <p:txBody>
          <a:bodyPr>
            <a:normAutofit fontScale="92500" lnSpcReduction="20000"/>
          </a:bodyPr>
          <a:lstStyle/>
          <a:p>
            <a:r>
              <a:rPr kumimoji="1" lang="en-US" sz="2400" dirty="0" smtClean="0"/>
              <a:t>Overseas Bases (UK): 11 (2013) </a:t>
            </a:r>
            <a:r>
              <a:rPr kumimoji="1" lang="en-US" altLang="ja-JP" sz="2400" dirty="0" smtClean="0"/>
              <a:t>※Number of University: 782</a:t>
            </a:r>
            <a:endParaRPr kumimoji="1" lang="en-US" sz="2400" dirty="0" smtClean="0"/>
          </a:p>
          <a:p>
            <a:endParaRPr kumimoji="1" lang="en-GB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906363"/>
              </p:ext>
            </p:extLst>
          </p:nvPr>
        </p:nvGraphicFramePr>
        <p:xfrm>
          <a:off x="539552" y="1215317"/>
          <a:ext cx="8136903" cy="380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301"/>
                <a:gridCol w="2712301"/>
                <a:gridCol w="2712301"/>
              </a:tblGrid>
              <a:tr h="30063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Name of Universities</a:t>
                      </a:r>
                      <a:endParaRPr lang="en-GB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Name of Bases</a:t>
                      </a:r>
                      <a:endParaRPr lang="en-GB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Location</a:t>
                      </a:r>
                      <a:endParaRPr lang="en-GB" sz="1100" dirty="0"/>
                    </a:p>
                  </a:txBody>
                  <a:tcPr marT="34290" marB="34290"/>
                </a:tc>
              </a:tr>
              <a:tr h="3500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The University of Tokyo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The University of Tokyo London Office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London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  <a:tr h="3006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The University of Tokyo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Clare Hall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Cambridge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  <a:tr h="3500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Tokyo University </a:t>
                      </a:r>
                    </a:p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of Foreign Studies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London Office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London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  <a:tr h="3006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Shinshu University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Manchester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  <a:tr h="3500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Kyoto University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Kyoto University's European Representative Office in London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London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  <a:tr h="3006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Kyusyu University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London Office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London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  <a:tr h="3006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Keio University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Keio University London Office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London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  <a:tr h="3500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Teikyo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 University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Teikyo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 University of Japan</a:t>
                      </a:r>
                    </a:p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 in Durham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Durham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  <a:tr h="3006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Kanto </a:t>
                      </a:r>
                      <a:r>
                        <a:rPr lang="en-US" altLang="zh-CN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Gakuin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 University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Kanto </a:t>
                      </a:r>
                      <a:r>
                        <a:rPr lang="en-US" altLang="ja-JP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Gakuin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 Centre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Oxford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  <a:tr h="3006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Doshisha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 University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altLang="ja-JP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Doshisha</a:t>
                      </a:r>
                      <a:r>
                        <a:rPr lang="en-GB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 London Office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London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  <a:tr h="3006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Ritsumeikan</a:t>
                      </a:r>
                      <a:r>
                        <a:rPr lang="en-US" altLang="ja-JP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 University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Ritsumeikan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 </a:t>
                      </a:r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UK Office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London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7144" marB="0" anchor="ctr"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7487816" y="4935751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sz="1200" dirty="0" smtClean="0"/>
              <a:t>Source: </a:t>
            </a:r>
            <a:r>
              <a:rPr kumimoji="1" lang="en-GB" sz="1200" dirty="0" err="1" smtClean="0"/>
              <a:t>Mext</a:t>
            </a:r>
            <a:r>
              <a:rPr kumimoji="1" lang="en-GB" sz="1200" dirty="0" smtClean="0"/>
              <a:t> 2015</a:t>
            </a:r>
            <a:endParaRPr kumimoji="1" lang="en-GB" sz="1200" dirty="0"/>
          </a:p>
        </p:txBody>
      </p:sp>
    </p:spTree>
    <p:extLst>
      <p:ext uri="{BB962C8B-B14F-4D97-AF65-F5344CB8AC3E}">
        <p14:creationId xmlns:p14="http://schemas.microsoft.com/office/powerpoint/2010/main" val="7993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355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91630"/>
            <a:ext cx="8229600" cy="3456384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ja-JP" sz="1300" dirty="0" smtClean="0"/>
              <a:t>Japan Student </a:t>
            </a:r>
            <a:r>
              <a:rPr lang="en-US" altLang="ja-JP" sz="1300" dirty="0" err="1" smtClean="0"/>
              <a:t>Survices</a:t>
            </a:r>
            <a:r>
              <a:rPr lang="en-US" altLang="ja-JP" sz="1300" dirty="0" smtClean="0"/>
              <a:t> Organization: JASSO, 2016a, ‘The </a:t>
            </a:r>
            <a:r>
              <a:rPr lang="en-US" altLang="ja-JP" sz="1300" dirty="0"/>
              <a:t>survey of </a:t>
            </a:r>
            <a:r>
              <a:rPr lang="en-US" altLang="ja-JP" sz="1300" dirty="0" err="1"/>
              <a:t>japanese</a:t>
            </a:r>
            <a:r>
              <a:rPr lang="en-US" altLang="ja-JP" sz="1300" dirty="0"/>
              <a:t> students study </a:t>
            </a:r>
            <a:r>
              <a:rPr lang="en-US" altLang="ja-JP" sz="1300" dirty="0" err="1"/>
              <a:t>study</a:t>
            </a:r>
            <a:r>
              <a:rPr lang="en-US" altLang="ja-JP" sz="1300" dirty="0"/>
              <a:t> </a:t>
            </a:r>
            <a:r>
              <a:rPr lang="en-US" altLang="ja-JP" sz="1300" dirty="0" smtClean="0"/>
              <a:t>abroad’ </a:t>
            </a:r>
            <a:r>
              <a:rPr lang="en-GB" altLang="ja-JP" sz="1300" dirty="0" smtClean="0"/>
              <a:t>http</a:t>
            </a:r>
            <a:r>
              <a:rPr lang="en-GB" altLang="ja-JP" sz="1300" dirty="0"/>
              <a:t>://www.mext.go.jp/a_menu/koutou/ryugaku/__</a:t>
            </a:r>
            <a:r>
              <a:rPr lang="en-GB" altLang="ja-JP" sz="1300" dirty="0" smtClean="0"/>
              <a:t>icsFiles/afieldfile/2016/11/11/1345878_1.pdf (22/2/2017).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300" dirty="0" smtClean="0"/>
              <a:t>JASSO, 2016b, ‘The Survey of International </a:t>
            </a:r>
            <a:r>
              <a:rPr lang="en-GB" sz="1300" dirty="0"/>
              <a:t>Students </a:t>
            </a:r>
            <a:r>
              <a:rPr lang="en-GB" sz="1300" dirty="0" smtClean="0"/>
              <a:t>in 2015’ </a:t>
            </a:r>
            <a:r>
              <a:rPr lang="en-GB" sz="1300" dirty="0"/>
              <a:t>http://</a:t>
            </a:r>
            <a:r>
              <a:rPr lang="en-GB" sz="1300" dirty="0" smtClean="0"/>
              <a:t>www.jasso.go.jp/about/statistics/intl_student_e/2015/index.html (22/2/2017).</a:t>
            </a:r>
            <a:endParaRPr lang="en-US" sz="13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300" dirty="0" smtClean="0"/>
              <a:t>Kato, S. 2013, ‘Higher Education in the Age of Globalization,’ (20</a:t>
            </a:r>
            <a:r>
              <a:rPr lang="en-US" sz="1300" baseline="30000" dirty="0" smtClean="0"/>
              <a:t>th</a:t>
            </a:r>
            <a:r>
              <a:rPr lang="en-US" sz="1300" dirty="0" smtClean="0"/>
              <a:t> Tri-University Seminar and Symposium).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ja-JP" sz="1300" dirty="0"/>
              <a:t>Ministry of Education, Culture, Sports, Science and </a:t>
            </a:r>
            <a:r>
              <a:rPr lang="en-US" altLang="ja-JP" sz="1300" dirty="0" smtClean="0"/>
              <a:t>Technology (MEXT), 2012, ‘</a:t>
            </a:r>
            <a:r>
              <a:rPr lang="en-US" altLang="ja-JP" sz="1300" dirty="0"/>
              <a:t>Higher Education in Japan’, http://</a:t>
            </a:r>
            <a:r>
              <a:rPr lang="en-US" altLang="ja-JP" sz="1300" dirty="0" smtClean="0"/>
              <a:t>www.mext.go.jp/en/policy/education/highered/title03/detail03/1374111.htm (22/2/2017).</a:t>
            </a:r>
            <a:endParaRPr lang="en-US" sz="13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300" dirty="0" smtClean="0"/>
              <a:t>MEXT, </a:t>
            </a:r>
            <a:r>
              <a:rPr lang="en-US" sz="1300" dirty="0"/>
              <a:t>2014, </a:t>
            </a:r>
            <a:r>
              <a:rPr lang="en-US" sz="1300" dirty="0" smtClean="0"/>
              <a:t>‘Selection </a:t>
            </a:r>
            <a:r>
              <a:rPr lang="en-US" sz="1300" dirty="0"/>
              <a:t>for the </a:t>
            </a:r>
            <a:r>
              <a:rPr lang="en-US" sz="1300" dirty="0" smtClean="0"/>
              <a:t>FY 2014 Top </a:t>
            </a:r>
            <a:r>
              <a:rPr lang="en-US" sz="1300" dirty="0"/>
              <a:t>Global University </a:t>
            </a:r>
            <a:r>
              <a:rPr lang="en-US" sz="1300" dirty="0" smtClean="0"/>
              <a:t>Project’ (</a:t>
            </a:r>
            <a:r>
              <a:rPr lang="en-US" sz="1300" dirty="0"/>
              <a:t>Press Release), http://www.mext.go.jp/b_menu/houdou/26/09/__</a:t>
            </a:r>
            <a:r>
              <a:rPr lang="en-US" sz="1300" dirty="0" smtClean="0"/>
              <a:t>icsFiles/afieldfile/2014/10/07/1352218_02.pdf </a:t>
            </a:r>
            <a:r>
              <a:rPr lang="en-US" altLang="ja-JP" sz="1300" dirty="0" smtClean="0"/>
              <a:t>(</a:t>
            </a:r>
            <a:r>
              <a:rPr lang="en-US" altLang="ja-JP" sz="1300" dirty="0"/>
              <a:t>22/2/2017</a:t>
            </a:r>
            <a:r>
              <a:rPr lang="en-US" altLang="ja-JP" sz="1300" dirty="0" smtClean="0"/>
              <a:t>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300" dirty="0" smtClean="0"/>
              <a:t>MEXT, 2015a, ‘National Budget for FY 2015’, </a:t>
            </a:r>
            <a:r>
              <a:rPr lang="en-US" altLang="ja-JP" sz="1300" dirty="0"/>
              <a:t>http://</a:t>
            </a:r>
            <a:r>
              <a:rPr lang="en-US" altLang="ja-JP" sz="1300" dirty="0" smtClean="0"/>
              <a:t>www.mext.go.jp, (22/2/2017).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ja-JP" sz="1300" dirty="0" smtClean="0"/>
              <a:t>MEXT, 2015b, ‘School </a:t>
            </a:r>
            <a:r>
              <a:rPr lang="en-US" altLang="ja-JP" sz="1300" dirty="0"/>
              <a:t>Basic Survey’ http://</a:t>
            </a:r>
            <a:r>
              <a:rPr lang="en-US" altLang="ja-JP" sz="1300" dirty="0" smtClean="0"/>
              <a:t>www.mext.go.jp, (22/2/2017).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ja-JP" sz="1300" dirty="0" smtClean="0"/>
              <a:t>Science Council of Japan, 2014 , “Standards for Undergraduate </a:t>
            </a:r>
            <a:r>
              <a:rPr lang="en-US" altLang="ja-JP" sz="1300" dirty="0" err="1" smtClean="0"/>
              <a:t>Programmes</a:t>
            </a:r>
            <a:r>
              <a:rPr lang="en-US" altLang="ja-JP" sz="1300" dirty="0"/>
              <a:t>,” http://</a:t>
            </a:r>
            <a:r>
              <a:rPr lang="en-US" altLang="ja-JP" sz="1300" dirty="0" smtClean="0"/>
              <a:t>www.scj.go.jp/ja/member/iinkai/daigakuhosyo/daigakuhosyo.html (22/2/2017).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ja-JP" sz="1300" dirty="0"/>
              <a:t>Shimizu, K. 2011, ‘Current Situation and Policy Challenges in Japanese Higher Education’, http://www.kobe-u.ac.jp/documents/topics/top/2011_03_11_01-2-5.pdf (22/2/17</a:t>
            </a:r>
            <a:r>
              <a:rPr lang="en-US" altLang="ja-JP" sz="1300" dirty="0" smtClean="0"/>
              <a:t>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300" dirty="0" smtClean="0"/>
              <a:t>UMAP, http</a:t>
            </a:r>
            <a:r>
              <a:rPr lang="en-US" sz="1300" dirty="0"/>
              <a:t>://umap.org</a:t>
            </a:r>
            <a:r>
              <a:rPr lang="en-US" sz="1300" dirty="0" smtClean="0"/>
              <a:t>/, (22/2/2017).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39454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59</Template>
  <TotalTime>2809</TotalTime>
  <Words>1180</Words>
  <Application>Microsoft Office PowerPoint</Application>
  <PresentationFormat>On-screen Show (16:9)</PresentationFormat>
  <Paragraphs>158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ＭＳ 明朝</vt:lpstr>
      <vt:lpstr>ＭＳ Ｐゴシック</vt:lpstr>
      <vt:lpstr>新細明體</vt:lpstr>
      <vt:lpstr>宋体</vt:lpstr>
      <vt:lpstr>Arial</vt:lpstr>
      <vt:lpstr>Calibri</vt:lpstr>
      <vt:lpstr>Century</vt:lpstr>
      <vt:lpstr>Times New Roman</vt:lpstr>
      <vt:lpstr>59</vt:lpstr>
      <vt:lpstr>International Mobility and Tensions</vt:lpstr>
      <vt:lpstr>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8. The Number of Overseas Offices of National Universities  in Chugoku-shikoku Region</vt:lpstr>
      <vt:lpstr>9. The Number of Overseas Offices of Japanese Universities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Mobility and Tensions</dc:title>
  <dc:creator>Heather Stanley</dc:creator>
  <cp:lastModifiedBy>Heather Stanley</cp:lastModifiedBy>
  <cp:revision>2</cp:revision>
  <dcterms:created xsi:type="dcterms:W3CDTF">2016-09-27T01:56:24Z</dcterms:created>
  <dcterms:modified xsi:type="dcterms:W3CDTF">2017-03-02T15:35:10Z</dcterms:modified>
</cp:coreProperties>
</file>