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7.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8.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 id="2147483720" r:id="rId2"/>
    <p:sldMasterId id="2147483705" r:id="rId3"/>
    <p:sldMasterId id="2147483746" r:id="rId4"/>
    <p:sldMasterId id="2147483789" r:id="rId5"/>
    <p:sldMasterId id="2147483974" r:id="rId6"/>
    <p:sldMasterId id="2147483995" r:id="rId7"/>
    <p:sldMasterId id="2147484016" r:id="rId8"/>
    <p:sldMasterId id="2147484037" r:id="rId9"/>
  </p:sldMasterIdLst>
  <p:notesMasterIdLst>
    <p:notesMasterId r:id="rId37"/>
  </p:notesMasterIdLst>
  <p:handoutMasterIdLst>
    <p:handoutMasterId r:id="rId38"/>
  </p:handoutMasterIdLst>
  <p:sldIdLst>
    <p:sldId id="256" r:id="rId10"/>
    <p:sldId id="276" r:id="rId11"/>
    <p:sldId id="298" r:id="rId12"/>
    <p:sldId id="322" r:id="rId13"/>
    <p:sldId id="310" r:id="rId14"/>
    <p:sldId id="324" r:id="rId15"/>
    <p:sldId id="309" r:id="rId16"/>
    <p:sldId id="312" r:id="rId17"/>
    <p:sldId id="314" r:id="rId18"/>
    <p:sldId id="306" r:id="rId19"/>
    <p:sldId id="315" r:id="rId20"/>
    <p:sldId id="295" r:id="rId21"/>
    <p:sldId id="325" r:id="rId22"/>
    <p:sldId id="320" r:id="rId23"/>
    <p:sldId id="288" r:id="rId24"/>
    <p:sldId id="308" r:id="rId25"/>
    <p:sldId id="321" r:id="rId26"/>
    <p:sldId id="302" r:id="rId27"/>
    <p:sldId id="326" r:id="rId28"/>
    <p:sldId id="304" r:id="rId29"/>
    <p:sldId id="292" r:id="rId30"/>
    <p:sldId id="327" r:id="rId31"/>
    <p:sldId id="293" r:id="rId32"/>
    <p:sldId id="277" r:id="rId33"/>
    <p:sldId id="311" r:id="rId34"/>
    <p:sldId id="287" r:id="rId35"/>
    <p:sldId id="328"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692B"/>
    <a:srgbClr val="002F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277" autoAdjust="0"/>
    <p:restoredTop sz="99865" autoAdjust="0"/>
  </p:normalViewPr>
  <p:slideViewPr>
    <p:cSldViewPr snapToGrid="0" showGuides="1">
      <p:cViewPr varScale="1">
        <p:scale>
          <a:sx n="128" d="100"/>
          <a:sy n="128" d="100"/>
        </p:scale>
        <p:origin x="1500" y="12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5A4C35-B558-4A11-BAB0-B0ECFC5B49A0}"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GB"/>
        </a:p>
      </dgm:t>
    </dgm:pt>
    <dgm:pt modelId="{A6AE1207-81BD-4F21-A725-7E45BF0BA3A1}">
      <dgm:prSet phldrT="[Text]" custT="1"/>
      <dgm:spPr/>
      <dgm:t>
        <a:bodyPr/>
        <a:lstStyle/>
        <a:p>
          <a:r>
            <a:rPr lang="en-GB" sz="1800" dirty="0"/>
            <a:t>Better inform students’ choices about what and where to study</a:t>
          </a:r>
        </a:p>
      </dgm:t>
    </dgm:pt>
    <dgm:pt modelId="{C87D0DFB-9A21-4E35-86A2-45A4C3DC4E24}" type="parTrans" cxnId="{6E452533-6838-4631-9C00-E724088FE98B}">
      <dgm:prSet/>
      <dgm:spPr/>
      <dgm:t>
        <a:bodyPr/>
        <a:lstStyle/>
        <a:p>
          <a:endParaRPr lang="en-GB"/>
        </a:p>
      </dgm:t>
    </dgm:pt>
    <dgm:pt modelId="{BF0150B5-09A1-4193-B3D9-7D3EF00347D4}" type="sibTrans" cxnId="{6E452533-6838-4631-9C00-E724088FE98B}">
      <dgm:prSet/>
      <dgm:spPr>
        <a:ln>
          <a:solidFill>
            <a:srgbClr val="104F75"/>
          </a:solidFill>
        </a:ln>
      </dgm:spPr>
      <dgm:t>
        <a:bodyPr/>
        <a:lstStyle/>
        <a:p>
          <a:endParaRPr lang="en-GB"/>
        </a:p>
      </dgm:t>
    </dgm:pt>
    <dgm:pt modelId="{B0D9AAA3-D75D-4A71-9B92-D21CBF61D775}">
      <dgm:prSet phldrT="[Text]" custT="1"/>
      <dgm:spPr/>
      <dgm:t>
        <a:bodyPr/>
        <a:lstStyle/>
        <a:p>
          <a:r>
            <a:rPr lang="en-GB" sz="1800" dirty="0"/>
            <a:t>Recognise and reward excellent teaching and raise esteem for teaching</a:t>
          </a:r>
        </a:p>
      </dgm:t>
    </dgm:pt>
    <dgm:pt modelId="{AD478743-EF4C-40DF-99E0-DEB7914B6D7C}" type="parTrans" cxnId="{76EBFEE4-BE7E-4E98-83B0-4C4DC357E03D}">
      <dgm:prSet/>
      <dgm:spPr/>
      <dgm:t>
        <a:bodyPr/>
        <a:lstStyle/>
        <a:p>
          <a:endParaRPr lang="en-GB"/>
        </a:p>
      </dgm:t>
    </dgm:pt>
    <dgm:pt modelId="{3601350C-2DB5-4AD3-8C4F-22411931EB4A}" type="sibTrans" cxnId="{76EBFEE4-BE7E-4E98-83B0-4C4DC357E03D}">
      <dgm:prSet/>
      <dgm:spPr/>
      <dgm:t>
        <a:bodyPr/>
        <a:lstStyle/>
        <a:p>
          <a:endParaRPr lang="en-GB"/>
        </a:p>
      </dgm:t>
    </dgm:pt>
    <dgm:pt modelId="{90464BFE-7884-4649-8C33-B7A05A23C8C8}">
      <dgm:prSet phldrT="[Text]" custT="1"/>
      <dgm:spPr/>
      <dgm:t>
        <a:bodyPr/>
        <a:lstStyle/>
        <a:p>
          <a:r>
            <a:rPr lang="en-GB" sz="1800" dirty="0"/>
            <a:t>Drive up standards of teaching across the sector</a:t>
          </a:r>
        </a:p>
      </dgm:t>
    </dgm:pt>
    <dgm:pt modelId="{BDE10051-7621-457D-896C-F9AC0A6715FD}" type="parTrans" cxnId="{0C1704E9-542C-4E6A-83F6-9E07BA572139}">
      <dgm:prSet/>
      <dgm:spPr/>
      <dgm:t>
        <a:bodyPr/>
        <a:lstStyle/>
        <a:p>
          <a:endParaRPr lang="en-GB"/>
        </a:p>
      </dgm:t>
    </dgm:pt>
    <dgm:pt modelId="{5AB2BAE8-CF04-4B90-A7D1-1389E44E7FEC}" type="sibTrans" cxnId="{0C1704E9-542C-4E6A-83F6-9E07BA572139}">
      <dgm:prSet/>
      <dgm:spPr/>
      <dgm:t>
        <a:bodyPr/>
        <a:lstStyle/>
        <a:p>
          <a:endParaRPr lang="en-GB"/>
        </a:p>
      </dgm:t>
    </dgm:pt>
    <dgm:pt modelId="{B6DBF76A-D5EE-46D7-9757-D8C9F3DEAA93}">
      <dgm:prSet phldrT="[Text]" custT="1"/>
      <dgm:spPr/>
      <dgm:t>
        <a:bodyPr/>
        <a:lstStyle/>
        <a:p>
          <a:r>
            <a:rPr lang="en-GB" sz="1800" dirty="0"/>
            <a:t>Improve match of graduate skills with needs of employers and the economy.</a:t>
          </a:r>
        </a:p>
      </dgm:t>
    </dgm:pt>
    <dgm:pt modelId="{DDCE0442-1FAB-4453-8B0D-38B3C7DE8060}" type="parTrans" cxnId="{192525F2-7E82-449D-BC1A-F62F05B67853}">
      <dgm:prSet/>
      <dgm:spPr/>
      <dgm:t>
        <a:bodyPr/>
        <a:lstStyle/>
        <a:p>
          <a:endParaRPr lang="en-GB"/>
        </a:p>
      </dgm:t>
    </dgm:pt>
    <dgm:pt modelId="{88E226DF-6905-4AAE-9867-FD72516579EE}" type="sibTrans" cxnId="{192525F2-7E82-449D-BC1A-F62F05B67853}">
      <dgm:prSet/>
      <dgm:spPr/>
      <dgm:t>
        <a:bodyPr/>
        <a:lstStyle/>
        <a:p>
          <a:endParaRPr lang="en-GB"/>
        </a:p>
      </dgm:t>
    </dgm:pt>
    <dgm:pt modelId="{7CAC3F54-FAE8-4872-A1AA-767AADDA18FD}" type="pres">
      <dgm:prSet presAssocID="{0A5A4C35-B558-4A11-BAB0-B0ECFC5B49A0}" presName="Name0" presStyleCnt="0">
        <dgm:presLayoutVars>
          <dgm:chMax val="7"/>
          <dgm:chPref val="7"/>
          <dgm:dir/>
        </dgm:presLayoutVars>
      </dgm:prSet>
      <dgm:spPr/>
      <dgm:t>
        <a:bodyPr/>
        <a:lstStyle/>
        <a:p>
          <a:endParaRPr lang="en-US"/>
        </a:p>
      </dgm:t>
    </dgm:pt>
    <dgm:pt modelId="{4D650629-46FD-465A-A235-2170C770B5D5}" type="pres">
      <dgm:prSet presAssocID="{0A5A4C35-B558-4A11-BAB0-B0ECFC5B49A0}" presName="Name1" presStyleCnt="0"/>
      <dgm:spPr/>
    </dgm:pt>
    <dgm:pt modelId="{83BECCBA-7DCA-47EF-AD59-2D95214AB8B2}" type="pres">
      <dgm:prSet presAssocID="{0A5A4C35-B558-4A11-BAB0-B0ECFC5B49A0}" presName="cycle" presStyleCnt="0"/>
      <dgm:spPr/>
    </dgm:pt>
    <dgm:pt modelId="{1A49D999-7810-40D4-AD18-55EBCC092EDF}" type="pres">
      <dgm:prSet presAssocID="{0A5A4C35-B558-4A11-BAB0-B0ECFC5B49A0}" presName="srcNode" presStyleLbl="node1" presStyleIdx="0" presStyleCnt="4"/>
      <dgm:spPr/>
    </dgm:pt>
    <dgm:pt modelId="{12587CAC-3B3F-4754-AC54-D5823F522372}" type="pres">
      <dgm:prSet presAssocID="{0A5A4C35-B558-4A11-BAB0-B0ECFC5B49A0}" presName="conn" presStyleLbl="parChTrans1D2" presStyleIdx="0" presStyleCnt="1"/>
      <dgm:spPr/>
      <dgm:t>
        <a:bodyPr/>
        <a:lstStyle/>
        <a:p>
          <a:endParaRPr lang="en-US"/>
        </a:p>
      </dgm:t>
    </dgm:pt>
    <dgm:pt modelId="{5E6EBE42-AFAB-4E3B-AED2-C3BC3799A114}" type="pres">
      <dgm:prSet presAssocID="{0A5A4C35-B558-4A11-BAB0-B0ECFC5B49A0}" presName="extraNode" presStyleLbl="node1" presStyleIdx="0" presStyleCnt="4"/>
      <dgm:spPr/>
    </dgm:pt>
    <dgm:pt modelId="{CEB3E36A-E524-4558-AC4F-42183EEE70D5}" type="pres">
      <dgm:prSet presAssocID="{0A5A4C35-B558-4A11-BAB0-B0ECFC5B49A0}" presName="dstNode" presStyleLbl="node1" presStyleIdx="0" presStyleCnt="4"/>
      <dgm:spPr/>
    </dgm:pt>
    <dgm:pt modelId="{CABDEF52-B5C1-44AA-BF54-0F84B68E59D7}" type="pres">
      <dgm:prSet presAssocID="{A6AE1207-81BD-4F21-A725-7E45BF0BA3A1}" presName="text_1" presStyleLbl="node1" presStyleIdx="0" presStyleCnt="4">
        <dgm:presLayoutVars>
          <dgm:bulletEnabled val="1"/>
        </dgm:presLayoutVars>
      </dgm:prSet>
      <dgm:spPr/>
      <dgm:t>
        <a:bodyPr/>
        <a:lstStyle/>
        <a:p>
          <a:endParaRPr lang="en-US"/>
        </a:p>
      </dgm:t>
    </dgm:pt>
    <dgm:pt modelId="{594C9707-EE5D-4F88-836E-831C6CD24687}" type="pres">
      <dgm:prSet presAssocID="{A6AE1207-81BD-4F21-A725-7E45BF0BA3A1}" presName="accent_1" presStyleCnt="0"/>
      <dgm:spPr/>
    </dgm:pt>
    <dgm:pt modelId="{AE0DB9C7-3525-472A-9073-D70D17F43B55}" type="pres">
      <dgm:prSet presAssocID="{A6AE1207-81BD-4F21-A725-7E45BF0BA3A1}" presName="accentRepeatNode" presStyleLbl="solidFgAcc1" presStyleIdx="0" presStyleCnt="4"/>
      <dgm:spPr/>
    </dgm:pt>
    <dgm:pt modelId="{974D272D-9D12-4BA3-9358-23A4871306C8}" type="pres">
      <dgm:prSet presAssocID="{B0D9AAA3-D75D-4A71-9B92-D21CBF61D775}" presName="text_2" presStyleLbl="node1" presStyleIdx="1" presStyleCnt="4">
        <dgm:presLayoutVars>
          <dgm:bulletEnabled val="1"/>
        </dgm:presLayoutVars>
      </dgm:prSet>
      <dgm:spPr/>
      <dgm:t>
        <a:bodyPr/>
        <a:lstStyle/>
        <a:p>
          <a:endParaRPr lang="en-US"/>
        </a:p>
      </dgm:t>
    </dgm:pt>
    <dgm:pt modelId="{CFE88636-89CC-4B99-ACA3-613996AA3B50}" type="pres">
      <dgm:prSet presAssocID="{B0D9AAA3-D75D-4A71-9B92-D21CBF61D775}" presName="accent_2" presStyleCnt="0"/>
      <dgm:spPr/>
    </dgm:pt>
    <dgm:pt modelId="{2C17D690-00AF-49D7-A09B-AA889304292D}" type="pres">
      <dgm:prSet presAssocID="{B0D9AAA3-D75D-4A71-9B92-D21CBF61D775}" presName="accentRepeatNode" presStyleLbl="solidFgAcc1" presStyleIdx="1" presStyleCnt="4"/>
      <dgm:spPr/>
    </dgm:pt>
    <dgm:pt modelId="{37999387-F8DB-49C2-AC08-E96E2ED50091}" type="pres">
      <dgm:prSet presAssocID="{90464BFE-7884-4649-8C33-B7A05A23C8C8}" presName="text_3" presStyleLbl="node1" presStyleIdx="2" presStyleCnt="4">
        <dgm:presLayoutVars>
          <dgm:bulletEnabled val="1"/>
        </dgm:presLayoutVars>
      </dgm:prSet>
      <dgm:spPr/>
      <dgm:t>
        <a:bodyPr/>
        <a:lstStyle/>
        <a:p>
          <a:endParaRPr lang="en-US"/>
        </a:p>
      </dgm:t>
    </dgm:pt>
    <dgm:pt modelId="{07969B6A-68AE-4CA3-B1FF-334E898A8259}" type="pres">
      <dgm:prSet presAssocID="{90464BFE-7884-4649-8C33-B7A05A23C8C8}" presName="accent_3" presStyleCnt="0"/>
      <dgm:spPr/>
    </dgm:pt>
    <dgm:pt modelId="{CF334BC5-D8DC-4958-8530-77540FF12E7E}" type="pres">
      <dgm:prSet presAssocID="{90464BFE-7884-4649-8C33-B7A05A23C8C8}" presName="accentRepeatNode" presStyleLbl="solidFgAcc1" presStyleIdx="2" presStyleCnt="4"/>
      <dgm:spPr/>
    </dgm:pt>
    <dgm:pt modelId="{473F8C7B-9CD8-4D04-B185-481619D6D1A2}" type="pres">
      <dgm:prSet presAssocID="{B6DBF76A-D5EE-46D7-9757-D8C9F3DEAA93}" presName="text_4" presStyleLbl="node1" presStyleIdx="3" presStyleCnt="4">
        <dgm:presLayoutVars>
          <dgm:bulletEnabled val="1"/>
        </dgm:presLayoutVars>
      </dgm:prSet>
      <dgm:spPr/>
      <dgm:t>
        <a:bodyPr/>
        <a:lstStyle/>
        <a:p>
          <a:endParaRPr lang="en-US"/>
        </a:p>
      </dgm:t>
    </dgm:pt>
    <dgm:pt modelId="{158613DA-C109-4CBD-BDF2-62F2C3321D90}" type="pres">
      <dgm:prSet presAssocID="{B6DBF76A-D5EE-46D7-9757-D8C9F3DEAA93}" presName="accent_4" presStyleCnt="0"/>
      <dgm:spPr/>
    </dgm:pt>
    <dgm:pt modelId="{5B92A1C5-C0CD-42B7-A56B-DDCD7E9EB16A}" type="pres">
      <dgm:prSet presAssocID="{B6DBF76A-D5EE-46D7-9757-D8C9F3DEAA93}" presName="accentRepeatNode" presStyleLbl="solidFgAcc1" presStyleIdx="3" presStyleCnt="4"/>
      <dgm:spPr/>
    </dgm:pt>
  </dgm:ptLst>
  <dgm:cxnLst>
    <dgm:cxn modelId="{0C1704E9-542C-4E6A-83F6-9E07BA572139}" srcId="{0A5A4C35-B558-4A11-BAB0-B0ECFC5B49A0}" destId="{90464BFE-7884-4649-8C33-B7A05A23C8C8}" srcOrd="2" destOrd="0" parTransId="{BDE10051-7621-457D-896C-F9AC0A6715FD}" sibTransId="{5AB2BAE8-CF04-4B90-A7D1-1389E44E7FEC}"/>
    <dgm:cxn modelId="{3CF1BDCE-1CED-854F-93AD-3ED77FAD1866}" type="presOf" srcId="{90464BFE-7884-4649-8C33-B7A05A23C8C8}" destId="{37999387-F8DB-49C2-AC08-E96E2ED50091}" srcOrd="0" destOrd="0" presId="urn:microsoft.com/office/officeart/2008/layout/VerticalCurvedList"/>
    <dgm:cxn modelId="{8DB410ED-0E8A-A84B-B543-0B45B64F5234}" type="presOf" srcId="{BF0150B5-09A1-4193-B3D9-7D3EF00347D4}" destId="{12587CAC-3B3F-4754-AC54-D5823F522372}" srcOrd="0" destOrd="0" presId="urn:microsoft.com/office/officeart/2008/layout/VerticalCurvedList"/>
    <dgm:cxn modelId="{76EBFEE4-BE7E-4E98-83B0-4C4DC357E03D}" srcId="{0A5A4C35-B558-4A11-BAB0-B0ECFC5B49A0}" destId="{B0D9AAA3-D75D-4A71-9B92-D21CBF61D775}" srcOrd="1" destOrd="0" parTransId="{AD478743-EF4C-40DF-99E0-DEB7914B6D7C}" sibTransId="{3601350C-2DB5-4AD3-8C4F-22411931EB4A}"/>
    <dgm:cxn modelId="{6E452533-6838-4631-9C00-E724088FE98B}" srcId="{0A5A4C35-B558-4A11-BAB0-B0ECFC5B49A0}" destId="{A6AE1207-81BD-4F21-A725-7E45BF0BA3A1}" srcOrd="0" destOrd="0" parTransId="{C87D0DFB-9A21-4E35-86A2-45A4C3DC4E24}" sibTransId="{BF0150B5-09A1-4193-B3D9-7D3EF00347D4}"/>
    <dgm:cxn modelId="{82C2A666-98AF-B844-8814-948C59EE69FC}" type="presOf" srcId="{B0D9AAA3-D75D-4A71-9B92-D21CBF61D775}" destId="{974D272D-9D12-4BA3-9358-23A4871306C8}" srcOrd="0" destOrd="0" presId="urn:microsoft.com/office/officeart/2008/layout/VerticalCurvedList"/>
    <dgm:cxn modelId="{8D81C177-7D5B-1F4C-90D9-C0F50EB19CC2}" type="presOf" srcId="{0A5A4C35-B558-4A11-BAB0-B0ECFC5B49A0}" destId="{7CAC3F54-FAE8-4872-A1AA-767AADDA18FD}" srcOrd="0" destOrd="0" presId="urn:microsoft.com/office/officeart/2008/layout/VerticalCurvedList"/>
    <dgm:cxn modelId="{07B862E6-63EF-624B-8B26-74FF08BD5F53}" type="presOf" srcId="{B6DBF76A-D5EE-46D7-9757-D8C9F3DEAA93}" destId="{473F8C7B-9CD8-4D04-B185-481619D6D1A2}" srcOrd="0" destOrd="0" presId="urn:microsoft.com/office/officeart/2008/layout/VerticalCurvedList"/>
    <dgm:cxn modelId="{192525F2-7E82-449D-BC1A-F62F05B67853}" srcId="{0A5A4C35-B558-4A11-BAB0-B0ECFC5B49A0}" destId="{B6DBF76A-D5EE-46D7-9757-D8C9F3DEAA93}" srcOrd="3" destOrd="0" parTransId="{DDCE0442-1FAB-4453-8B0D-38B3C7DE8060}" sibTransId="{88E226DF-6905-4AAE-9867-FD72516579EE}"/>
    <dgm:cxn modelId="{EA697782-5B8A-C840-9214-8C98C85F6081}" type="presOf" srcId="{A6AE1207-81BD-4F21-A725-7E45BF0BA3A1}" destId="{CABDEF52-B5C1-44AA-BF54-0F84B68E59D7}" srcOrd="0" destOrd="0" presId="urn:microsoft.com/office/officeart/2008/layout/VerticalCurvedList"/>
    <dgm:cxn modelId="{8680DA1A-D7C2-5448-82C0-C18D39CBA173}" type="presParOf" srcId="{7CAC3F54-FAE8-4872-A1AA-767AADDA18FD}" destId="{4D650629-46FD-465A-A235-2170C770B5D5}" srcOrd="0" destOrd="0" presId="urn:microsoft.com/office/officeart/2008/layout/VerticalCurvedList"/>
    <dgm:cxn modelId="{7F8EE500-1F12-8547-AD96-6A3D9740D5F3}" type="presParOf" srcId="{4D650629-46FD-465A-A235-2170C770B5D5}" destId="{83BECCBA-7DCA-47EF-AD59-2D95214AB8B2}" srcOrd="0" destOrd="0" presId="urn:microsoft.com/office/officeart/2008/layout/VerticalCurvedList"/>
    <dgm:cxn modelId="{0DD240C0-82E8-D546-B578-AAB42DF1D483}" type="presParOf" srcId="{83BECCBA-7DCA-47EF-AD59-2D95214AB8B2}" destId="{1A49D999-7810-40D4-AD18-55EBCC092EDF}" srcOrd="0" destOrd="0" presId="urn:microsoft.com/office/officeart/2008/layout/VerticalCurvedList"/>
    <dgm:cxn modelId="{1E89A87C-FA73-DC49-82C7-2F6509C7065A}" type="presParOf" srcId="{83BECCBA-7DCA-47EF-AD59-2D95214AB8B2}" destId="{12587CAC-3B3F-4754-AC54-D5823F522372}" srcOrd="1" destOrd="0" presId="urn:microsoft.com/office/officeart/2008/layout/VerticalCurvedList"/>
    <dgm:cxn modelId="{78C4C1DE-B528-6645-8EE7-9D6F1D03B441}" type="presParOf" srcId="{83BECCBA-7DCA-47EF-AD59-2D95214AB8B2}" destId="{5E6EBE42-AFAB-4E3B-AED2-C3BC3799A114}" srcOrd="2" destOrd="0" presId="urn:microsoft.com/office/officeart/2008/layout/VerticalCurvedList"/>
    <dgm:cxn modelId="{87CEC363-EB0E-7144-B872-3523B45D7AB4}" type="presParOf" srcId="{83BECCBA-7DCA-47EF-AD59-2D95214AB8B2}" destId="{CEB3E36A-E524-4558-AC4F-42183EEE70D5}" srcOrd="3" destOrd="0" presId="urn:microsoft.com/office/officeart/2008/layout/VerticalCurvedList"/>
    <dgm:cxn modelId="{BA9AB3D6-4D67-6A40-9B54-B3B9FE5A7639}" type="presParOf" srcId="{4D650629-46FD-465A-A235-2170C770B5D5}" destId="{CABDEF52-B5C1-44AA-BF54-0F84B68E59D7}" srcOrd="1" destOrd="0" presId="urn:microsoft.com/office/officeart/2008/layout/VerticalCurvedList"/>
    <dgm:cxn modelId="{995F8130-8837-0548-903E-78F768996FE6}" type="presParOf" srcId="{4D650629-46FD-465A-A235-2170C770B5D5}" destId="{594C9707-EE5D-4F88-836E-831C6CD24687}" srcOrd="2" destOrd="0" presId="urn:microsoft.com/office/officeart/2008/layout/VerticalCurvedList"/>
    <dgm:cxn modelId="{C46120AE-8231-D144-A9D5-AB36F57BF697}" type="presParOf" srcId="{594C9707-EE5D-4F88-836E-831C6CD24687}" destId="{AE0DB9C7-3525-472A-9073-D70D17F43B55}" srcOrd="0" destOrd="0" presId="urn:microsoft.com/office/officeart/2008/layout/VerticalCurvedList"/>
    <dgm:cxn modelId="{C0F9A1BC-ED85-4545-9368-F8DAAC549A2B}" type="presParOf" srcId="{4D650629-46FD-465A-A235-2170C770B5D5}" destId="{974D272D-9D12-4BA3-9358-23A4871306C8}" srcOrd="3" destOrd="0" presId="urn:microsoft.com/office/officeart/2008/layout/VerticalCurvedList"/>
    <dgm:cxn modelId="{D16B020D-490C-8F49-9142-04EAA1461DA1}" type="presParOf" srcId="{4D650629-46FD-465A-A235-2170C770B5D5}" destId="{CFE88636-89CC-4B99-ACA3-613996AA3B50}" srcOrd="4" destOrd="0" presId="urn:microsoft.com/office/officeart/2008/layout/VerticalCurvedList"/>
    <dgm:cxn modelId="{DB32E898-AE04-B64E-AEEA-18ECA64B65AF}" type="presParOf" srcId="{CFE88636-89CC-4B99-ACA3-613996AA3B50}" destId="{2C17D690-00AF-49D7-A09B-AA889304292D}" srcOrd="0" destOrd="0" presId="urn:microsoft.com/office/officeart/2008/layout/VerticalCurvedList"/>
    <dgm:cxn modelId="{00F07E95-8CE6-E145-BBBD-B7561223961F}" type="presParOf" srcId="{4D650629-46FD-465A-A235-2170C770B5D5}" destId="{37999387-F8DB-49C2-AC08-E96E2ED50091}" srcOrd="5" destOrd="0" presId="urn:microsoft.com/office/officeart/2008/layout/VerticalCurvedList"/>
    <dgm:cxn modelId="{401FFD16-D88F-2B46-AF93-9F1B3B40983E}" type="presParOf" srcId="{4D650629-46FD-465A-A235-2170C770B5D5}" destId="{07969B6A-68AE-4CA3-B1FF-334E898A8259}" srcOrd="6" destOrd="0" presId="urn:microsoft.com/office/officeart/2008/layout/VerticalCurvedList"/>
    <dgm:cxn modelId="{64AC87E9-7D80-C449-A47E-9B3C415CBF6B}" type="presParOf" srcId="{07969B6A-68AE-4CA3-B1FF-334E898A8259}" destId="{CF334BC5-D8DC-4958-8530-77540FF12E7E}" srcOrd="0" destOrd="0" presId="urn:microsoft.com/office/officeart/2008/layout/VerticalCurvedList"/>
    <dgm:cxn modelId="{06994FDA-0F20-3245-A830-14EE9F0D36E9}" type="presParOf" srcId="{4D650629-46FD-465A-A235-2170C770B5D5}" destId="{473F8C7B-9CD8-4D04-B185-481619D6D1A2}" srcOrd="7" destOrd="0" presId="urn:microsoft.com/office/officeart/2008/layout/VerticalCurvedList"/>
    <dgm:cxn modelId="{78D07E60-7360-1C42-8724-81F9D0726F79}" type="presParOf" srcId="{4D650629-46FD-465A-A235-2170C770B5D5}" destId="{158613DA-C109-4CBD-BDF2-62F2C3321D90}" srcOrd="8" destOrd="0" presId="urn:microsoft.com/office/officeart/2008/layout/VerticalCurvedList"/>
    <dgm:cxn modelId="{B06979DF-8FAA-F74A-B164-7388CCEF80F8}" type="presParOf" srcId="{158613DA-C109-4CBD-BDF2-62F2C3321D90}" destId="{5B92A1C5-C0CD-42B7-A56B-DDCD7E9EB16A}"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0372D8D-FB06-49F8-80F3-966BA7A33CAB}" type="datetimeFigureOut">
              <a:rPr lang="en-GB" smtClean="0"/>
              <a:t>02/03/2017</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C465D6-E927-4CD6-BB6D-7C5E4BEAA1EF}" type="slidenum">
              <a:rPr lang="en-GB" smtClean="0"/>
              <a:t>‹#›</a:t>
            </a:fld>
            <a:endParaRPr lang="en-GB" dirty="0"/>
          </a:p>
        </p:txBody>
      </p:sp>
    </p:spTree>
    <p:extLst>
      <p:ext uri="{BB962C8B-B14F-4D97-AF65-F5344CB8AC3E}">
        <p14:creationId xmlns:p14="http://schemas.microsoft.com/office/powerpoint/2010/main" val="328800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192B64-956F-4AA1-9D00-91265D8096D4}" type="datetimeFigureOut">
              <a:rPr lang="en-GB" smtClean="0"/>
              <a:t>02/03/2017</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CC1D15-B5DE-4BD5-A4FB-8CE7A139D482}" type="slidenum">
              <a:rPr lang="en-GB" smtClean="0"/>
              <a:t>‹#›</a:t>
            </a:fld>
            <a:endParaRPr lang="en-GB"/>
          </a:p>
        </p:txBody>
      </p:sp>
    </p:spTree>
    <p:extLst>
      <p:ext uri="{BB962C8B-B14F-4D97-AF65-F5344CB8AC3E}">
        <p14:creationId xmlns:p14="http://schemas.microsoft.com/office/powerpoint/2010/main" val="3854015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4"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Tree>
    <p:extLst>
      <p:ext uri="{BB962C8B-B14F-4D97-AF65-F5344CB8AC3E}">
        <p14:creationId xmlns:p14="http://schemas.microsoft.com/office/powerpoint/2010/main" val="6893246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88901" y="88901"/>
            <a:ext cx="8966200" cy="668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4" name="Picture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25"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6"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21388095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88901" y="88900"/>
            <a:ext cx="8966200" cy="66801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4" name="Picture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25"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6"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83905698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88900"/>
            <a:ext cx="8966199" cy="6680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1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8274639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18"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9"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360540437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B893114-2CCD-444A-9588-1C80600E6E60}" type="datetimeFigureOut">
              <a:rPr lang="en-US" smtClean="0"/>
              <a:t>3/2/2017</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D9FB7C3-B142-1A47-8B0A-1B6544468DA5}" type="slidenum">
              <a:rPr lang="en-US" smtClean="0"/>
              <a:t>‹#›</a:t>
            </a:fld>
            <a:endParaRPr lang="en-US"/>
          </a:p>
        </p:txBody>
      </p:sp>
    </p:spTree>
    <p:extLst>
      <p:ext uri="{BB962C8B-B14F-4D97-AF65-F5344CB8AC3E}">
        <p14:creationId xmlns:p14="http://schemas.microsoft.com/office/powerpoint/2010/main" val="32433961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66758030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Shape 11"/>
          <p:cNvSpPr>
            <a:spLocks noGrp="1"/>
          </p:cNvSpPr>
          <p:nvPr>
            <p:ph type="title"/>
          </p:nvPr>
        </p:nvSpPr>
        <p:spPr>
          <a:xfrm>
            <a:off x="892969" y="1151930"/>
            <a:ext cx="7358063" cy="2321719"/>
          </a:xfrm>
          <a:prstGeom prst="rect">
            <a:avLst/>
          </a:prstGeom>
        </p:spPr>
        <p:txBody>
          <a:bodyPr lIns="64291" tIns="32146" rIns="64291" bIns="32146" anchor="b"/>
          <a:lstStyle/>
          <a:p>
            <a:r>
              <a:t>Title Text</a:t>
            </a:r>
          </a:p>
        </p:txBody>
      </p:sp>
      <p:sp>
        <p:nvSpPr>
          <p:cNvPr id="12" name="Shape 12"/>
          <p:cNvSpPr>
            <a:spLocks noGrp="1"/>
          </p:cNvSpPr>
          <p:nvPr>
            <p:ph type="body" sz="quarter" idx="1"/>
          </p:nvPr>
        </p:nvSpPr>
        <p:spPr>
          <a:xfrm>
            <a:off x="892969" y="3536156"/>
            <a:ext cx="7358063" cy="794742"/>
          </a:xfrm>
          <a:prstGeom prst="rect">
            <a:avLst/>
          </a:prstGeom>
        </p:spPr>
        <p:txBody>
          <a:bodyPr lIns="64291" tIns="32146" rIns="64291" bIns="32146" anchor="t"/>
          <a:lstStyle>
            <a:lvl1pPr marL="0" indent="0" algn="ctr">
              <a:spcBef>
                <a:spcPts val="0"/>
              </a:spcBef>
              <a:buSzTx/>
              <a:buNone/>
              <a:defRPr sz="2200"/>
            </a:lvl1pPr>
            <a:lvl2pPr marL="0" indent="160729" algn="ctr">
              <a:spcBef>
                <a:spcPts val="0"/>
              </a:spcBef>
              <a:buSzTx/>
              <a:buNone/>
              <a:defRPr sz="2200"/>
            </a:lvl2pPr>
            <a:lvl3pPr marL="0" indent="321457" algn="ctr">
              <a:spcBef>
                <a:spcPts val="0"/>
              </a:spcBef>
              <a:buSzTx/>
              <a:buNone/>
              <a:defRPr sz="2200"/>
            </a:lvl3pPr>
            <a:lvl4pPr marL="0" indent="482186" algn="ctr">
              <a:spcBef>
                <a:spcPts val="0"/>
              </a:spcBef>
              <a:buSzTx/>
              <a:buNone/>
              <a:defRPr sz="2200"/>
            </a:lvl4pPr>
            <a:lvl5pPr marL="0" indent="642915" algn="ctr">
              <a:spcBef>
                <a:spcPts val="0"/>
              </a:spcBef>
              <a:buSzTx/>
              <a:buNone/>
              <a:defRPr sz="2200"/>
            </a:lvl5p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xfrm>
            <a:off x="4437983" y="6505277"/>
            <a:ext cx="259104" cy="267891"/>
          </a:xfrm>
          <a:prstGeom prst="rect">
            <a:avLst/>
          </a:prstGeom>
        </p:spPr>
        <p:txBody>
          <a:bodyPr lIns="64291" tIns="32146" rIns="64291" bIns="32146"/>
          <a:lstStyle/>
          <a:p>
            <a:fld id="{86CB4B4D-7CA3-9044-876B-883B54F8677D}" type="slidenum">
              <a:t>‹#›</a:t>
            </a:fld>
            <a:endParaRPr/>
          </a:p>
        </p:txBody>
      </p:sp>
    </p:spTree>
    <p:extLst>
      <p:ext uri="{BB962C8B-B14F-4D97-AF65-F5344CB8AC3E}">
        <p14:creationId xmlns:p14="http://schemas.microsoft.com/office/powerpoint/2010/main" val="945099837"/>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6573FA9-79C7-4C03-A9EE-2A9D273F849E}" type="datetimeFigureOut">
              <a:rPr lang="en-GB" smtClean="0"/>
              <a:t>02/03/2017</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EF9B7DB1-4BE5-4B02-88EC-A161FF275D19}" type="slidenum">
              <a:rPr lang="en-GB" smtClean="0"/>
              <a:t>‹#›</a:t>
            </a:fld>
            <a:endParaRPr lang="en-GB"/>
          </a:p>
        </p:txBody>
      </p:sp>
    </p:spTree>
    <p:extLst>
      <p:ext uri="{BB962C8B-B14F-4D97-AF65-F5344CB8AC3E}">
        <p14:creationId xmlns:p14="http://schemas.microsoft.com/office/powerpoint/2010/main" val="226103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8899" y="88900"/>
            <a:ext cx="8959057" cy="6679101"/>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dirty="0" smtClean="0"/>
              <a:t>Drag your image here</a:t>
            </a:r>
            <a:endParaRPr lang="en-GB" dirty="0"/>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sp>
        <p:nvSpPr>
          <p:cNvPr id="2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909633460"/>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3" name="Group 2"/>
          <p:cNvGrpSpPr/>
          <p:nvPr userDrawn="1"/>
        </p:nvGrpSpPr>
        <p:grpSpPr>
          <a:xfrm>
            <a:off x="0" y="0"/>
            <a:ext cx="9144000" cy="6858000"/>
            <a:chOff x="0" y="0"/>
            <a:chExt cx="9144000" cy="6858000"/>
          </a:xfrm>
        </p:grpSpPr>
        <p:sp>
          <p:nvSpPr>
            <p:cNvPr id="2" name="Rectangle 1"/>
            <p:cNvSpPr/>
            <p:nvPr userDrawn="1"/>
          </p:nvSpPr>
          <p:spPr>
            <a:xfrm>
              <a:off x="0" y="0"/>
              <a:ext cx="9144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grpSp>
      <p:pic>
        <p:nvPicPr>
          <p:cNvPr id="14" name="Picture 13"/>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rot="12385447">
            <a:off x="4935738" y="4442902"/>
            <a:ext cx="622961" cy="940549"/>
          </a:xfrm>
          <a:prstGeom prst="rect">
            <a:avLst/>
          </a:prstGeom>
        </p:spPr>
      </p:pic>
      <p:sp>
        <p:nvSpPr>
          <p:cNvPr id="16" name="Subtitle 2"/>
          <p:cNvSpPr txBox="1">
            <a:spLocks/>
          </p:cNvSpPr>
          <p:nvPr userDrawn="1"/>
        </p:nvSpPr>
        <p:spPr>
          <a:xfrm>
            <a:off x="5813435" y="4467732"/>
            <a:ext cx="1580796" cy="1005200"/>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dirty="0" smtClean="0">
                <a:solidFill>
                  <a:schemeClr val="tx1"/>
                </a:solidFill>
              </a:rPr>
              <a:t>Copy and paste</a:t>
            </a:r>
            <a:r>
              <a:rPr lang="en-GB" sz="800" spc="0" baseline="0" dirty="0" smtClean="0">
                <a:solidFill>
                  <a:schemeClr val="tx1"/>
                </a:solidFill>
              </a:rPr>
              <a:t> this logo onto your customised title slide</a:t>
            </a:r>
            <a:endParaRPr lang="en-GB" sz="800" spc="0" dirty="0">
              <a:solidFill>
                <a:schemeClr val="tx1"/>
              </a:solidFill>
            </a:endParaRPr>
          </a:p>
        </p:txBody>
      </p:sp>
    </p:spTree>
    <p:extLst>
      <p:ext uri="{BB962C8B-B14F-4D97-AF65-F5344CB8AC3E}">
        <p14:creationId xmlns:p14="http://schemas.microsoft.com/office/powerpoint/2010/main" val="380593889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a:extLst>
              <a:ext uri="{28A0092B-C50C-407E-A947-70E740481C1C}">
                <a14:useLocalDpi xmlns:a14="http://schemas.microsoft.com/office/drawing/2010/main" val="0"/>
              </a:ext>
            </a:extLst>
          </a:blip>
          <a:srcRect l="21875" r="2890"/>
          <a:stretch/>
        </p:blipFill>
        <p:spPr>
          <a:xfrm>
            <a:off x="19050" y="0"/>
            <a:ext cx="9172575" cy="6858000"/>
          </a:xfrm>
          <a:prstGeom prst="rect">
            <a:avLst/>
          </a:prstGeom>
        </p:spPr>
      </p:pic>
      <p:grpSp>
        <p:nvGrpSpPr>
          <p:cNvPr id="23" name="Group 22"/>
          <p:cNvGrpSpPr/>
          <p:nvPr userDrawn="1"/>
        </p:nvGrpSpPr>
        <p:grpSpPr>
          <a:xfrm>
            <a:off x="-7145" y="-84667"/>
            <a:ext cx="9265445" cy="7027334"/>
            <a:chOff x="-9526" y="-84667"/>
            <a:chExt cx="12353925" cy="7027334"/>
          </a:xfrm>
        </p:grpSpPr>
        <p:sp>
          <p:nvSpPr>
            <p:cNvPr id="24" name="Rectangle 23"/>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a:off x="9525" y="6769077"/>
              <a:ext cx="12192000" cy="1735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8773622" y="3287224"/>
              <a:ext cx="6870621" cy="2709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0" name="Picture 2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1"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2"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17914710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UoS aerial">
    <p:spTree>
      <p:nvGrpSpPr>
        <p:cNvPr id="1" name=""/>
        <p:cNvGrpSpPr/>
        <p:nvPr/>
      </p:nvGrpSpPr>
      <p:grpSpPr>
        <a:xfrm>
          <a:off x="0" y="0"/>
          <a:ext cx="0" cy="0"/>
          <a:chOff x="0" y="0"/>
          <a:chExt cx="0" cy="0"/>
        </a:xfrm>
      </p:grpSpPr>
      <p:pic>
        <p:nvPicPr>
          <p:cNvPr id="35" name="Picture 34"/>
          <p:cNvPicPr>
            <a:picLocks noChangeAspect="1"/>
          </p:cNvPicPr>
          <p:nvPr userDrawn="1"/>
        </p:nvPicPr>
        <p:blipFill rotWithShape="1">
          <a:blip r:embed="rId2">
            <a:extLst>
              <a:ext uri="{28A0092B-C50C-407E-A947-70E740481C1C}">
                <a14:useLocalDpi xmlns:a14="http://schemas.microsoft.com/office/drawing/2010/main" val="0"/>
              </a:ext>
            </a:extLst>
          </a:blip>
          <a:srcRect l="13672" r="11718"/>
          <a:stretch/>
        </p:blipFill>
        <p:spPr>
          <a:xfrm>
            <a:off x="-1" y="0"/>
            <a:ext cx="9096375" cy="6858000"/>
          </a:xfrm>
          <a:prstGeom prst="rect">
            <a:avLst/>
          </a:prstGeom>
        </p:spPr>
      </p:pic>
      <p:grpSp>
        <p:nvGrpSpPr>
          <p:cNvPr id="28" name="Group 27"/>
          <p:cNvGrpSpPr/>
          <p:nvPr userDrawn="1"/>
        </p:nvGrpSpPr>
        <p:grpSpPr>
          <a:xfrm>
            <a:off x="-7145" y="-84666"/>
            <a:ext cx="9255919" cy="7027333"/>
            <a:chOff x="-9526" y="-84666"/>
            <a:chExt cx="12341224" cy="7027333"/>
          </a:xfrm>
        </p:grpSpPr>
        <p:sp>
          <p:nvSpPr>
            <p:cNvPr id="29" name="Rectangle 28"/>
            <p:cNvSpPr/>
            <p:nvPr/>
          </p:nvSpPr>
          <p:spPr>
            <a:xfrm>
              <a:off x="-9526" y="-84666"/>
              <a:ext cx="12192000" cy="17356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0" name="Rectangle 29"/>
            <p:cNvSpPr/>
            <p:nvPr/>
          </p:nvSpPr>
          <p:spPr>
            <a:xfrm>
              <a:off x="9525" y="6769077"/>
              <a:ext cx="12192000" cy="1735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1" name="Rectangle 3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2" name="Rectangle 31"/>
            <p:cNvSpPr/>
            <p:nvPr/>
          </p:nvSpPr>
          <p:spPr>
            <a:xfrm rot="5400000">
              <a:off x="8767271" y="3293574"/>
              <a:ext cx="6870621" cy="2582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4" name="Picture 3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6"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7"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903277769"/>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30" name="Picture 29"/>
          <p:cNvPicPr>
            <a:picLocks noChangeAspect="1"/>
          </p:cNvPicPr>
          <p:nvPr userDrawn="1"/>
        </p:nvPicPr>
        <p:blipFill rotWithShape="1">
          <a:blip r:embed="rId2" cstate="print">
            <a:extLst>
              <a:ext uri="{28A0092B-C50C-407E-A947-70E740481C1C}">
                <a14:useLocalDpi xmlns:a14="http://schemas.microsoft.com/office/drawing/2010/main" val="0"/>
              </a:ext>
            </a:extLst>
          </a:blip>
          <a:srcRect l="15059" r="9954"/>
          <a:stretch/>
        </p:blipFill>
        <p:spPr>
          <a:xfrm>
            <a:off x="28575" y="-10819"/>
            <a:ext cx="9210676" cy="6822781"/>
          </a:xfrm>
          <a:prstGeom prst="rect">
            <a:avLst/>
          </a:prstGeom>
        </p:spPr>
      </p:pic>
      <p:grpSp>
        <p:nvGrpSpPr>
          <p:cNvPr id="23" name="Group 22"/>
          <p:cNvGrpSpPr/>
          <p:nvPr userDrawn="1"/>
        </p:nvGrpSpPr>
        <p:grpSpPr>
          <a:xfrm>
            <a:off x="-7145" y="-84667"/>
            <a:ext cx="9246395" cy="6943744"/>
            <a:chOff x="-9526" y="-84667"/>
            <a:chExt cx="12328525" cy="6943744"/>
          </a:xfrm>
        </p:grpSpPr>
        <p:sp>
          <p:nvSpPr>
            <p:cNvPr id="24" name="Rectangle 23"/>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a:off x="9525"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8760922" y="3299924"/>
              <a:ext cx="6870621" cy="2455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9" name="Picture 2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1"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2"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965074426"/>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a:extLst>
              <a:ext uri="{28A0092B-C50C-407E-A947-70E740481C1C}">
                <a14:useLocalDpi xmlns:a14="http://schemas.microsoft.com/office/drawing/2010/main" val="0"/>
              </a:ext>
            </a:extLst>
          </a:blip>
          <a:srcRect l="15378" r="8995"/>
          <a:stretch/>
        </p:blipFill>
        <p:spPr>
          <a:xfrm>
            <a:off x="19050" y="38180"/>
            <a:ext cx="9124950" cy="6787008"/>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0"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1"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60428119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UoS staircase">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print">
            <a:extLst>
              <a:ext uri="{28A0092B-C50C-407E-A947-70E740481C1C}">
                <a14:useLocalDpi xmlns:a14="http://schemas.microsoft.com/office/drawing/2010/main" val="0"/>
              </a:ext>
            </a:extLst>
          </a:blip>
          <a:srcRect l="11616" r="13634"/>
          <a:stretch/>
        </p:blipFill>
        <p:spPr>
          <a:xfrm>
            <a:off x="9525" y="20093"/>
            <a:ext cx="9086850" cy="6799807"/>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0"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1"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3722806617"/>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UoS staircase">
    <p:spTree>
      <p:nvGrpSpPr>
        <p:cNvPr id="1" name=""/>
        <p:cNvGrpSpPr/>
        <p:nvPr/>
      </p:nvGrpSpPr>
      <p:grpSpPr>
        <a:xfrm>
          <a:off x="0" y="0"/>
          <a:ext cx="0" cy="0"/>
          <a:chOff x="0" y="0"/>
          <a:chExt cx="0" cy="0"/>
        </a:xfrm>
      </p:grpSpPr>
      <p:pic>
        <p:nvPicPr>
          <p:cNvPr id="31" name="Picture 30"/>
          <p:cNvPicPr>
            <a:picLocks noChangeAspect="1"/>
          </p:cNvPicPr>
          <p:nvPr userDrawn="1"/>
        </p:nvPicPr>
        <p:blipFill rotWithShape="1">
          <a:blip r:embed="rId2">
            <a:extLst>
              <a:ext uri="{28A0092B-C50C-407E-A947-70E740481C1C}">
                <a14:useLocalDpi xmlns:a14="http://schemas.microsoft.com/office/drawing/2010/main" val="0"/>
              </a:ext>
            </a:extLst>
          </a:blip>
          <a:srcRect l="12555" t="7210" r="17517" b="-57"/>
          <a:stretch/>
        </p:blipFill>
        <p:spPr>
          <a:xfrm>
            <a:off x="19049" y="71436"/>
            <a:ext cx="9124951" cy="6815139"/>
          </a:xfrm>
          <a:prstGeom prst="rect">
            <a:avLst/>
          </a:prstGeom>
        </p:spPr>
      </p:pic>
      <p:grpSp>
        <p:nvGrpSpPr>
          <p:cNvPr id="24" name="Group 23"/>
          <p:cNvGrpSpPr/>
          <p:nvPr userDrawn="1"/>
        </p:nvGrpSpPr>
        <p:grpSpPr>
          <a:xfrm>
            <a:off x="-7145" y="-84667"/>
            <a:ext cx="9236869" cy="7032702"/>
            <a:chOff x="-9526" y="-84667"/>
            <a:chExt cx="12315824" cy="7032702"/>
          </a:xfrm>
        </p:grpSpPr>
        <p:sp>
          <p:nvSpPr>
            <p:cNvPr id="25" name="Rectangle 24"/>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8" name="Rectangle 27"/>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0" name="Picture 2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2"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3"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4072945415"/>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UoS cobalt">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4"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Tree>
    <p:extLst>
      <p:ext uri="{BB962C8B-B14F-4D97-AF65-F5344CB8AC3E}">
        <p14:creationId xmlns:p14="http://schemas.microsoft.com/office/powerpoint/2010/main" val="68932464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0" name="Shape 10"/>
          <p:cNvSpPr>
            <a:spLocks noGrp="1"/>
          </p:cNvSpPr>
          <p:nvPr>
            <p:ph type="title"/>
          </p:nvPr>
        </p:nvSpPr>
        <p:spPr>
          <a:xfrm>
            <a:off x="457200" y="92076"/>
            <a:ext cx="8229600" cy="1508124"/>
          </a:xfrm>
          <a:prstGeom prst="rect">
            <a:avLst/>
          </a:prstGeom>
        </p:spPr>
        <p:txBody>
          <a:bodyPr/>
          <a:lstStyle/>
          <a:p>
            <a:pPr lvl="0">
              <a:defRPr sz="1800"/>
            </a:pPr>
            <a:r>
              <a:rPr sz="4400"/>
              <a:t>Title Text</a:t>
            </a:r>
          </a:p>
        </p:txBody>
      </p:sp>
      <p:sp>
        <p:nvSpPr>
          <p:cNvPr id="11" name="Shape 11"/>
          <p:cNvSpPr>
            <a:spLocks noGrp="1"/>
          </p:cNvSpPr>
          <p:nvPr>
            <p:ph type="body" idx="1"/>
          </p:nvPr>
        </p:nvSpPr>
        <p:spPr>
          <a:xfrm>
            <a:off x="457200" y="1600199"/>
            <a:ext cx="8229600" cy="5257801"/>
          </a:xfrm>
          <a:prstGeom prst="rect">
            <a:avLst/>
          </a:prstGeom>
        </p:spPr>
        <p:txBody>
          <a:body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
        <p:nvSpPr>
          <p:cNvPr id="12" name="Shape 12"/>
          <p:cNvSpPr>
            <a:spLocks noGrp="1"/>
          </p:cNvSpPr>
          <p:nvPr>
            <p:ph type="sldNum" sz="quarter" idx="2"/>
          </p:nvPr>
        </p:nvSpPr>
        <p:spPr>
          <a:xfrm>
            <a:off x="6553200" y="6404292"/>
            <a:ext cx="2133600" cy="269241"/>
          </a:xfrm>
          <a:prstGeom prst="rect">
            <a:avLst/>
          </a:prstGeom>
        </p:spPr>
        <p:txBody>
          <a:bodyPr/>
          <a:lstStyle/>
          <a:p>
            <a:pPr lvl="0"/>
            <a:fld id="{86CB4B4D-7CA3-9044-876B-883B54F8677D}" type="slidenum">
              <a:t>‹#›</a:t>
            </a:fld>
            <a:endParaRPr/>
          </a:p>
        </p:txBody>
      </p:sp>
    </p:spTree>
    <p:extLst>
      <p:ext uri="{BB962C8B-B14F-4D97-AF65-F5344CB8AC3E}">
        <p14:creationId xmlns:p14="http://schemas.microsoft.com/office/powerpoint/2010/main" val="821070794"/>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88901" y="78456"/>
            <a:ext cx="8966198" cy="66906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Tree>
    <p:extLst>
      <p:ext uri="{BB962C8B-B14F-4D97-AF65-F5344CB8AC3E}">
        <p14:creationId xmlns:p14="http://schemas.microsoft.com/office/powerpoint/2010/main" val="4195924660"/>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4051354073"/>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783223118"/>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145858738"/>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3060574527"/>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8899" y="88900"/>
            <a:ext cx="8994377" cy="6704422"/>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dirty="0" smtClean="0"/>
              <a:t>Drag your image here</a:t>
            </a:r>
            <a:endParaRPr lang="en-GB" dirty="0"/>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grpSp>
        <p:nvGrpSpPr>
          <p:cNvPr id="21" name="Group 20"/>
          <p:cNvGrpSpPr/>
          <p:nvPr userDrawn="1"/>
        </p:nvGrpSpPr>
        <p:grpSpPr>
          <a:xfrm>
            <a:off x="-7145" y="-84667"/>
            <a:ext cx="9236869" cy="7032702"/>
            <a:chOff x="-9526" y="-84667"/>
            <a:chExt cx="12315824" cy="7032702"/>
          </a:xfrm>
        </p:grpSpPr>
        <p:sp>
          <p:nvSpPr>
            <p:cNvPr id="22" name="Rectangle 21"/>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3" name="Rectangle 22"/>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sp>
        <p:nvSpPr>
          <p:cNvPr id="28" name="Picture Placeholder 4"/>
          <p:cNvSpPr>
            <a:spLocks noGrp="1"/>
          </p:cNvSpPr>
          <p:nvPr>
            <p:ph type="pic" sz="quarter" idx="12" hasCustomPrompt="1"/>
          </p:nvPr>
        </p:nvSpPr>
        <p:spPr>
          <a:xfrm>
            <a:off x="4045276" y="445155"/>
            <a:ext cx="1072824" cy="933418"/>
          </a:xfrm>
          <a:prstGeom prst="rect">
            <a:avLst/>
          </a:prstGeom>
        </p:spPr>
        <p:txBody>
          <a:bodyPr/>
          <a:lstStyle>
            <a:lvl1pPr marL="0" indent="0" algn="ctr">
              <a:buNone/>
              <a:defRPr sz="1050" b="0">
                <a:solidFill>
                  <a:schemeClr val="bg1"/>
                </a:solidFill>
              </a:defRPr>
            </a:lvl1pPr>
          </a:lstStyle>
          <a:p>
            <a:r>
              <a:rPr lang="en-GB" dirty="0" smtClean="0"/>
              <a:t>Logo</a:t>
            </a:r>
            <a:endParaRPr lang="en-GB" dirty="0"/>
          </a:p>
        </p:txBody>
      </p:sp>
      <p:sp>
        <p:nvSpPr>
          <p:cNvPr id="29"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0"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048191761"/>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4" name="Group 3"/>
          <p:cNvGrpSpPr/>
          <p:nvPr userDrawn="1"/>
        </p:nvGrpSpPr>
        <p:grpSpPr>
          <a:xfrm>
            <a:off x="0" y="0"/>
            <a:ext cx="9144000" cy="6858000"/>
            <a:chOff x="0" y="0"/>
            <a:chExt cx="9144000" cy="6858000"/>
          </a:xfrm>
        </p:grpSpPr>
        <p:sp>
          <p:nvSpPr>
            <p:cNvPr id="2" name="Rectangle 1"/>
            <p:cNvSpPr/>
            <p:nvPr userDrawn="1"/>
          </p:nvSpPr>
          <p:spPr>
            <a:xfrm>
              <a:off x="0" y="0"/>
              <a:ext cx="9144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4"/>
              <a:ext cx="1072823" cy="942921"/>
            </a:xfrm>
            <a:prstGeom prst="rect">
              <a:avLst/>
            </a:prstGeom>
          </p:spPr>
        </p:pic>
      </p:grpSp>
      <p:pic>
        <p:nvPicPr>
          <p:cNvPr id="7" name="Picture 6"/>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rot="9214553" flipV="1">
            <a:off x="4723002" y="1477556"/>
            <a:ext cx="622961" cy="940549"/>
          </a:xfrm>
          <a:prstGeom prst="rect">
            <a:avLst/>
          </a:prstGeom>
        </p:spPr>
      </p:pic>
      <p:sp>
        <p:nvSpPr>
          <p:cNvPr id="8" name="Subtitle 2"/>
          <p:cNvSpPr txBox="1">
            <a:spLocks/>
          </p:cNvSpPr>
          <p:nvPr userDrawn="1"/>
        </p:nvSpPr>
        <p:spPr>
          <a:xfrm>
            <a:off x="5600699" y="2095052"/>
            <a:ext cx="1580796" cy="412534"/>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dirty="0" smtClean="0">
                <a:solidFill>
                  <a:schemeClr val="tx1"/>
                </a:solidFill>
              </a:rPr>
              <a:t>Copy and paste</a:t>
            </a:r>
            <a:r>
              <a:rPr lang="en-GB" sz="800" spc="0" baseline="0" dirty="0" smtClean="0">
                <a:solidFill>
                  <a:schemeClr val="tx1"/>
                </a:solidFill>
              </a:rPr>
              <a:t> this logo onto your customised title slide</a:t>
            </a:r>
            <a:endParaRPr lang="en-GB" sz="800" spc="0" dirty="0">
              <a:solidFill>
                <a:schemeClr val="tx1"/>
              </a:solidFill>
            </a:endParaRPr>
          </a:p>
        </p:txBody>
      </p:sp>
    </p:spTree>
    <p:extLst>
      <p:ext uri="{BB962C8B-B14F-4D97-AF65-F5344CB8AC3E}">
        <p14:creationId xmlns:p14="http://schemas.microsoft.com/office/powerpoint/2010/main" val="2038843769"/>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5" name="Picture 24"/>
          <p:cNvPicPr>
            <a:picLocks noChangeAspect="1"/>
          </p:cNvPicPr>
          <p:nvPr userDrawn="1"/>
        </p:nvPicPr>
        <p:blipFill rotWithShape="1">
          <a:blip r:embed="rId2">
            <a:extLst>
              <a:ext uri="{28A0092B-C50C-407E-A947-70E740481C1C}">
                <a14:useLocalDpi xmlns:a14="http://schemas.microsoft.com/office/drawing/2010/main" val="0"/>
              </a:ext>
            </a:extLst>
          </a:blip>
          <a:srcRect l="21875" r="2890"/>
          <a:stretch/>
        </p:blipFill>
        <p:spPr>
          <a:xfrm>
            <a:off x="19050" y="0"/>
            <a:ext cx="9172575" cy="6858000"/>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800603139"/>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5" name="Picture 24"/>
          <p:cNvPicPr>
            <a:picLocks noChangeAspect="1"/>
          </p:cNvPicPr>
          <p:nvPr userDrawn="1"/>
        </p:nvPicPr>
        <p:blipFill rotWithShape="1">
          <a:blip r:embed="rId2">
            <a:extLst>
              <a:ext uri="{28A0092B-C50C-407E-A947-70E740481C1C}">
                <a14:useLocalDpi xmlns:a14="http://schemas.microsoft.com/office/drawing/2010/main" val="0"/>
              </a:ext>
            </a:extLst>
          </a:blip>
          <a:srcRect l="13672" r="11718"/>
          <a:stretch/>
        </p:blipFill>
        <p:spPr>
          <a:xfrm>
            <a:off x="-1" y="0"/>
            <a:ext cx="9096375" cy="6858000"/>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3124266637"/>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26" name="Picture 25"/>
          <p:cNvPicPr>
            <a:picLocks noChangeAspect="1"/>
          </p:cNvPicPr>
          <p:nvPr userDrawn="1"/>
        </p:nvPicPr>
        <p:blipFill rotWithShape="1">
          <a:blip r:embed="rId2" cstate="print">
            <a:extLst>
              <a:ext uri="{28A0092B-C50C-407E-A947-70E740481C1C}">
                <a14:useLocalDpi xmlns:a14="http://schemas.microsoft.com/office/drawing/2010/main" val="0"/>
              </a:ext>
            </a:extLst>
          </a:blip>
          <a:srcRect l="15059" r="9954"/>
          <a:stretch/>
        </p:blipFill>
        <p:spPr>
          <a:xfrm>
            <a:off x="28575" y="-10819"/>
            <a:ext cx="9210676" cy="6822781"/>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7"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8"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982244191"/>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UoS library">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a:extLst>
              <a:ext uri="{28A0092B-C50C-407E-A947-70E740481C1C}">
                <a14:useLocalDpi xmlns:a14="http://schemas.microsoft.com/office/drawing/2010/main" val="0"/>
              </a:ext>
            </a:extLst>
          </a:blip>
          <a:srcRect l="15378" r="8995"/>
          <a:stretch/>
        </p:blipFill>
        <p:spPr>
          <a:xfrm>
            <a:off x="19050" y="38180"/>
            <a:ext cx="9124950" cy="6787008"/>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30"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1"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481411654"/>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UoS beach">
    <p:spTree>
      <p:nvGrpSpPr>
        <p:cNvPr id="1" name=""/>
        <p:cNvGrpSpPr/>
        <p:nvPr/>
      </p:nvGrpSpPr>
      <p:grpSpPr>
        <a:xfrm>
          <a:off x="0" y="0"/>
          <a:ext cx="0" cy="0"/>
          <a:chOff x="0" y="0"/>
          <a:chExt cx="0" cy="0"/>
        </a:xfrm>
      </p:grpSpPr>
      <p:pic>
        <p:nvPicPr>
          <p:cNvPr id="26" name="Picture 25"/>
          <p:cNvPicPr>
            <a:picLocks noChangeAspect="1"/>
          </p:cNvPicPr>
          <p:nvPr userDrawn="1"/>
        </p:nvPicPr>
        <p:blipFill rotWithShape="1">
          <a:blip r:embed="rId2" cstate="print">
            <a:extLst>
              <a:ext uri="{28A0092B-C50C-407E-A947-70E740481C1C}">
                <a14:useLocalDpi xmlns:a14="http://schemas.microsoft.com/office/drawing/2010/main" val="0"/>
              </a:ext>
            </a:extLst>
          </a:blip>
          <a:srcRect l="11616" r="13634"/>
          <a:stretch/>
        </p:blipFill>
        <p:spPr>
          <a:xfrm>
            <a:off x="9525" y="20093"/>
            <a:ext cx="9086850" cy="6799807"/>
          </a:xfrm>
          <a:prstGeom prst="rect">
            <a:avLst/>
          </a:prstGeom>
        </p:spPr>
      </p:pic>
      <p:grpSp>
        <p:nvGrpSpPr>
          <p:cNvPr id="19" name="Group 18"/>
          <p:cNvGrpSpPr/>
          <p:nvPr userDrawn="1"/>
        </p:nvGrpSpPr>
        <p:grpSpPr>
          <a:xfrm>
            <a:off x="-7145" y="-84667"/>
            <a:ext cx="9236869" cy="7032702"/>
            <a:chOff x="-9526" y="-84667"/>
            <a:chExt cx="12315824" cy="7032702"/>
          </a:xfrm>
        </p:grpSpPr>
        <p:sp>
          <p:nvSpPr>
            <p:cNvPr id="20" name="Rectangle 19"/>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3" name="Rectangle 22"/>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7"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8"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525011447"/>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UoS library">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l="12555" t="7210" r="17517" b="-57"/>
          <a:stretch/>
        </p:blipFill>
        <p:spPr>
          <a:xfrm>
            <a:off x="19049" y="71436"/>
            <a:ext cx="9124951" cy="6815139"/>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5"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6"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067065884"/>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50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819374403"/>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userDrawn="1">
          <p15:clr>
            <a:srgbClr val="FBAE40"/>
          </p15:clr>
        </p15:guide>
        <p15:guide id="2" pos="2857" userDrawn="1">
          <p15:clr>
            <a:srgbClr val="FBAE40"/>
          </p15:clr>
        </p15:guide>
        <p15:guide id="3" pos="2903"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245885584"/>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901826069"/>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690737921"/>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userDrawn="1">
          <p15:clr>
            <a:srgbClr val="FBAE40"/>
          </p15:clr>
        </p15:guide>
        <p15:guide id="2" pos="2914" userDrawn="1">
          <p15:clr>
            <a:srgbClr val="FBAE40"/>
          </p15:clr>
        </p15:guide>
        <p15:guide id="3" pos="5432"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023699461"/>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723884599"/>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50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80581470"/>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36427652"/>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758341269"/>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67218832"/>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08869894"/>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819237953"/>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838816317"/>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045020518"/>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490706725"/>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userDrawn="1">
          <p15:clr>
            <a:srgbClr val="FBAE40"/>
          </p15:clr>
        </p15:guide>
        <p15:guide id="2" pos="2857" userDrawn="1">
          <p15:clr>
            <a:srgbClr val="FBAE40"/>
          </p15:clr>
        </p15:guide>
        <p15:guide id="3" pos="2903" userDrawn="1">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25642270"/>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242645902"/>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1492069915"/>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930748724"/>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1570653509"/>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44089193"/>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00069914"/>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157111544"/>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02781012"/>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01326116"/>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69957426"/>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957722088"/>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594715712"/>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113310041"/>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32078224"/>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439337498"/>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28143158"/>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1443142241"/>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443546244"/>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4667" y="1435101"/>
            <a:ext cx="4446869"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1918861420"/>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172886163"/>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1455020590"/>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1986712115"/>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3641038783"/>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2740326532"/>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45127704"/>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569982577"/>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730655557"/>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414037635"/>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34146102"/>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844452144"/>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705607146"/>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665987873"/>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316516793"/>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382532407"/>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401831173"/>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3282776368"/>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05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949979005"/>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148158754"/>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2910452565"/>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561815252"/>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1727771531"/>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839305729"/>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4266446390"/>
      </p:ext>
    </p:extLst>
  </p:cSld>
  <p:clrMapOvr>
    <a:masterClrMapping/>
  </p:clrMapOvr>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3046002470"/>
      </p:ext>
    </p:extLst>
  </p:cSld>
  <p:clrMapOvr>
    <a:masterClrMapping/>
  </p:clrMapOvr>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404073733"/>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255342944"/>
      </p:ext>
    </p:extLst>
  </p:cSld>
  <p:clrMapOvr>
    <a:masterClrMapping/>
  </p:clrMapOvr>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38180042"/>
      </p:ext>
    </p:extLst>
  </p:cSld>
  <p:clrMapOvr>
    <a:masterClrMapping/>
  </p:clrMapOvr>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09560545"/>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545729560"/>
      </p:ext>
    </p:extLst>
  </p:cSld>
  <p:clrMapOvr>
    <a:masterClrMapping/>
  </p:clrMapOvr>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792579090"/>
      </p:ext>
    </p:extLst>
  </p:cSld>
  <p:clrMapOvr>
    <a:masterClrMapping/>
  </p:clrMapOvr>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28376488"/>
      </p:ext>
    </p:extLst>
  </p:cSld>
  <p:clrMapOvr>
    <a:masterClrMapping/>
  </p:clrMapOvr>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65328958"/>
      </p:ext>
    </p:extLst>
  </p:cSld>
  <p:clrMapOvr>
    <a:masterClrMapping/>
  </p:clrMapOvr>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159503845"/>
      </p:ext>
    </p:extLst>
  </p:cSld>
  <p:clrMapOvr>
    <a:masterClrMapping/>
  </p:clrMapOvr>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877053368"/>
      </p:ext>
    </p:extLst>
  </p:cSld>
  <p:clrMapOvr>
    <a:masterClrMapping/>
  </p:clrMapOvr>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35467329"/>
      </p:ext>
    </p:extLst>
  </p:cSld>
  <p:clrMapOvr>
    <a:masterClrMapping/>
  </p:clrMapOvr>
  <p:timing>
    <p:tnLst>
      <p:par>
        <p:cT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217245436"/>
      </p:ext>
    </p:extLst>
  </p:cSld>
  <p:clrMapOvr>
    <a:masterClrMapping/>
  </p:clrMapOvr>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2161286878"/>
      </p:ext>
    </p:extLst>
  </p:cSld>
  <p:clrMapOvr>
    <a:masterClrMapping/>
  </p:clrMapOvr>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1172241968"/>
      </p:ext>
    </p:extLst>
  </p:cSld>
  <p:clrMapOvr>
    <a:masterClrMapping/>
  </p:clrMapOvr>
  <p:timing>
    <p:tnLst>
      <p:par>
        <p:cT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538224293"/>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21100852"/>
      </p:ext>
    </p:extLst>
  </p:cSld>
  <p:clrMapOvr>
    <a:masterClrMapping/>
  </p:clrMapOvr>
  <p:timing>
    <p:tnLst>
      <p:par>
        <p:cTn id="1" dur="indefinite" restart="never" nodeType="tmRoot"/>
      </p:par>
    </p:tn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4012858626"/>
      </p:ext>
    </p:extLst>
  </p:cSld>
  <p:clrMapOvr>
    <a:masterClrMapping/>
  </p:clrMapOvr>
  <p:timing>
    <p:tnLst>
      <p:par>
        <p:cTn id="1" dur="indefinite" restart="never" nodeType="tmRoot"/>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4274068855"/>
      </p:ext>
    </p:extLst>
  </p:cSld>
  <p:clrMapOvr>
    <a:masterClrMapping/>
  </p:clrMapOvr>
  <p:timing>
    <p:tnLst>
      <p:par>
        <p:cTn id="1" dur="indefinite" restart="never" nodeType="tmRoot"/>
      </p:par>
    </p:tn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3195484430"/>
      </p:ext>
    </p:extLst>
  </p:cSld>
  <p:clrMapOvr>
    <a:masterClrMapping/>
  </p:clrMapOvr>
  <p:timing>
    <p:tnLst>
      <p:par>
        <p:cTn id="1" dur="indefinite" restart="never" nodeType="tmRoot"/>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3987844000"/>
      </p:ext>
    </p:extLst>
  </p:cSld>
  <p:clrMapOvr>
    <a:masterClrMapping/>
  </p:clrMapOvr>
  <p:timing>
    <p:tnLst>
      <p:par>
        <p:cTn id="1" dur="indefinite" restart="never" nodeType="tmRoot"/>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25377134"/>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70512596"/>
      </p:ext>
    </p:extLst>
  </p:cSld>
  <p:clrMapOvr>
    <a:masterClrMapping/>
  </p:clrMapOvr>
  <p:timing>
    <p:tnLst>
      <p:par>
        <p:cTn id="1" dur="indefinite" restart="never" nodeType="tmRoot"/>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76894570"/>
      </p:ext>
    </p:extLst>
  </p:cSld>
  <p:clrMapOvr>
    <a:masterClrMapping/>
  </p:clrMapOvr>
  <p:timing>
    <p:tnLst>
      <p:par>
        <p:cT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879177888"/>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629899759"/>
      </p:ext>
    </p:extLst>
  </p:cSld>
  <p:clrMapOvr>
    <a:masterClrMapping/>
  </p:clrMapOvr>
  <p:timing>
    <p:tnLst>
      <p:par>
        <p:cTn id="1" dur="indefinite" restart="never" nodeType="tmRoot"/>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864052185"/>
      </p:ext>
    </p:extLst>
  </p:cSld>
  <p:clrMapOvr>
    <a:masterClrMapping/>
  </p:clrMapOvr>
  <p:timing>
    <p:tnLst>
      <p:par>
        <p:cTn id="1" dur="indefinite" restart="never" nodeType="tmRoot"/>
      </p:par>
    </p:tn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562900048"/>
      </p:ext>
    </p:extLst>
  </p:cSld>
  <p:clrMapOvr>
    <a:masterClrMapping/>
  </p:clrMapOvr>
  <p:timing>
    <p:tnLst>
      <p:par>
        <p:cTn id="1" dur="indefinite" restart="never" nodeType="tmRoot"/>
      </p:par>
    </p:tn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56610081"/>
      </p:ext>
    </p:extLst>
  </p:cSld>
  <p:clrMapOvr>
    <a:masterClrMapping/>
  </p:clrMapOvr>
  <p:timing>
    <p:tnLst>
      <p:par>
        <p:cTn id="1" dur="indefinite" restart="never" nodeType="tmRoot"/>
      </p:par>
    </p:tn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212131906"/>
      </p:ext>
    </p:extLst>
  </p:cSld>
  <p:clrMapOvr>
    <a:masterClrMapping/>
  </p:clrMapOvr>
  <p:timing>
    <p:tnLst>
      <p:par>
        <p:cTn id="1" dur="indefinite" restart="never" nodeType="tmRoot"/>
      </p:par>
    </p:tn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33035025"/>
      </p:ext>
    </p:extLst>
  </p:cSld>
  <p:clrMapOvr>
    <a:masterClrMapping/>
  </p:clrMapOvr>
  <p:timing>
    <p:tnLst>
      <p:par>
        <p:cTn id="1" dur="indefinite" restart="never" nodeType="tmRoot"/>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568217452"/>
      </p:ext>
    </p:extLst>
  </p:cSld>
  <p:clrMapOvr>
    <a:masterClrMapping/>
  </p:clrMapOvr>
  <p:timing>
    <p:tnLst>
      <p:par>
        <p:cTn id="1" dur="indefinite" restart="never" nodeType="tmRoot"/>
      </p:par>
    </p:tn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987741648"/>
      </p:ext>
    </p:extLst>
  </p:cSld>
  <p:clrMapOvr>
    <a:masterClrMapping/>
  </p:clrMapOvr>
  <p:timing>
    <p:tnLst>
      <p:par>
        <p:cTn id="1" dur="indefinite" restart="never" nodeType="tmRoot"/>
      </p:par>
    </p:tn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18719495"/>
      </p:ext>
    </p:extLst>
  </p:cSld>
  <p:clrMapOvr>
    <a:masterClrMapping/>
  </p:clrMapOvr>
  <p:timing>
    <p:tnLst>
      <p:par>
        <p:cT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923776518"/>
      </p:ext>
    </p:extLst>
  </p:cSld>
  <p:clrMapOvr>
    <a:masterClrMapping/>
  </p:clrMapOvr>
  <p:timing>
    <p:tnLst>
      <p:par>
        <p:cT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2237039520"/>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282393691"/>
      </p:ext>
    </p:extLst>
  </p:cSld>
  <p:clrMapOvr>
    <a:masterClrMapping/>
  </p:clrMapOvr>
  <p:timing>
    <p:tnLst>
      <p:par>
        <p:cTn id="1" dur="indefinite" restart="never" nodeType="tmRoot"/>
      </p:par>
    </p:tn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160699826"/>
      </p:ext>
    </p:extLst>
  </p:cSld>
  <p:clrMapOvr>
    <a:masterClrMapping/>
  </p:clrMapOvr>
  <p:timing>
    <p:tnLst>
      <p:par>
        <p:cTn id="1" dur="indefinite" restart="never" nodeType="tmRoot"/>
      </p:par>
    </p:tn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382362560"/>
      </p:ext>
    </p:extLst>
  </p:cSld>
  <p:clrMapOvr>
    <a:masterClrMapping/>
  </p:clrMapOvr>
  <p:timing>
    <p:tnLst>
      <p:par>
        <p:cTn id="1" dur="indefinite" restart="never" nodeType="tmRoot"/>
      </p:par>
    </p:tn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1565487527"/>
      </p:ext>
    </p:extLst>
  </p:cSld>
  <p:clrMapOvr>
    <a:masterClrMapping/>
  </p:clrMapOvr>
  <p:timing>
    <p:tnLst>
      <p:par>
        <p:cTn id="1" dur="indefinite" restart="never" nodeType="tmRoot"/>
      </p:par>
    </p:tnLst>
  </p:timing>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410901727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theme" Target="../theme/theme2.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theme" Target="../theme/theme3.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slideLayout" Target="../slideLayouts/slideLayout50.xml"/><Relationship Id="rId3" Type="http://schemas.openxmlformats.org/officeDocument/2006/relationships/slideLayout" Target="../slideLayouts/slideLayout35.xml"/><Relationship Id="rId21" Type="http://schemas.openxmlformats.org/officeDocument/2006/relationships/theme" Target="../theme/theme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slideLayout" Target="../slideLayouts/slideLayout52.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19" Type="http://schemas.openxmlformats.org/officeDocument/2006/relationships/slideLayout" Target="../slideLayouts/slideLayout51.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18" Type="http://schemas.openxmlformats.org/officeDocument/2006/relationships/slideLayout" Target="../slideLayouts/slideLayout70.xml"/><Relationship Id="rId3" Type="http://schemas.openxmlformats.org/officeDocument/2006/relationships/slideLayout" Target="../slideLayouts/slideLayout55.xml"/><Relationship Id="rId21" Type="http://schemas.openxmlformats.org/officeDocument/2006/relationships/theme" Target="../theme/theme6.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 Type="http://schemas.openxmlformats.org/officeDocument/2006/relationships/slideLayout" Target="../slideLayouts/slideLayout54.xml"/><Relationship Id="rId16" Type="http://schemas.openxmlformats.org/officeDocument/2006/relationships/slideLayout" Target="../slideLayouts/slideLayout68.xml"/><Relationship Id="rId20" Type="http://schemas.openxmlformats.org/officeDocument/2006/relationships/slideLayout" Target="../slideLayouts/slideLayout72.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5" Type="http://schemas.openxmlformats.org/officeDocument/2006/relationships/slideLayout" Target="../slideLayouts/slideLayout67.xml"/><Relationship Id="rId10" Type="http://schemas.openxmlformats.org/officeDocument/2006/relationships/slideLayout" Target="../slideLayouts/slideLayout62.xml"/><Relationship Id="rId19" Type="http://schemas.openxmlformats.org/officeDocument/2006/relationships/slideLayout" Target="../slideLayouts/slideLayout71.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18" Type="http://schemas.openxmlformats.org/officeDocument/2006/relationships/slideLayout" Target="../slideLayouts/slideLayout90.xml"/><Relationship Id="rId3" Type="http://schemas.openxmlformats.org/officeDocument/2006/relationships/slideLayout" Target="../slideLayouts/slideLayout75.xml"/><Relationship Id="rId21" Type="http://schemas.openxmlformats.org/officeDocument/2006/relationships/theme" Target="../theme/theme7.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20" Type="http://schemas.openxmlformats.org/officeDocument/2006/relationships/slideLayout" Target="../slideLayouts/slideLayout92.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5" Type="http://schemas.openxmlformats.org/officeDocument/2006/relationships/slideLayout" Target="../slideLayouts/slideLayout87.xml"/><Relationship Id="rId10" Type="http://schemas.openxmlformats.org/officeDocument/2006/relationships/slideLayout" Target="../slideLayouts/slideLayout82.xml"/><Relationship Id="rId19" Type="http://schemas.openxmlformats.org/officeDocument/2006/relationships/slideLayout" Target="../slideLayouts/slideLayout91.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slideLayout" Target="../slideLayouts/slideLayout105.xml"/><Relationship Id="rId18" Type="http://schemas.openxmlformats.org/officeDocument/2006/relationships/slideLayout" Target="../slideLayouts/slideLayout110.xml"/><Relationship Id="rId3" Type="http://schemas.openxmlformats.org/officeDocument/2006/relationships/slideLayout" Target="../slideLayouts/slideLayout95.xml"/><Relationship Id="rId21" Type="http://schemas.openxmlformats.org/officeDocument/2006/relationships/theme" Target="../theme/theme8.xml"/><Relationship Id="rId7" Type="http://schemas.openxmlformats.org/officeDocument/2006/relationships/slideLayout" Target="../slideLayouts/slideLayout99.xml"/><Relationship Id="rId12" Type="http://schemas.openxmlformats.org/officeDocument/2006/relationships/slideLayout" Target="../slideLayouts/slideLayout104.xml"/><Relationship Id="rId17" Type="http://schemas.openxmlformats.org/officeDocument/2006/relationships/slideLayout" Target="../slideLayouts/slideLayout109.xml"/><Relationship Id="rId2" Type="http://schemas.openxmlformats.org/officeDocument/2006/relationships/slideLayout" Target="../slideLayouts/slideLayout94.xml"/><Relationship Id="rId16" Type="http://schemas.openxmlformats.org/officeDocument/2006/relationships/slideLayout" Target="../slideLayouts/slideLayout108.xml"/><Relationship Id="rId20" Type="http://schemas.openxmlformats.org/officeDocument/2006/relationships/slideLayout" Target="../slideLayouts/slideLayout112.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5" Type="http://schemas.openxmlformats.org/officeDocument/2006/relationships/slideLayout" Target="../slideLayouts/slideLayout107.xml"/><Relationship Id="rId10" Type="http://schemas.openxmlformats.org/officeDocument/2006/relationships/slideLayout" Target="../slideLayouts/slideLayout102.xml"/><Relationship Id="rId19" Type="http://schemas.openxmlformats.org/officeDocument/2006/relationships/slideLayout" Target="../slideLayouts/slideLayout111.xml"/><Relationship Id="rId4" Type="http://schemas.openxmlformats.org/officeDocument/2006/relationships/slideLayout" Target="../slideLayouts/slideLayout96.xml"/><Relationship Id="rId9" Type="http://schemas.openxmlformats.org/officeDocument/2006/relationships/slideLayout" Target="../slideLayouts/slideLayout101.xml"/><Relationship Id="rId14" Type="http://schemas.openxmlformats.org/officeDocument/2006/relationships/slideLayout" Target="../slideLayouts/slideLayout10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slideLayout" Target="../slideLayouts/slideLayout125.xml"/><Relationship Id="rId18" Type="http://schemas.openxmlformats.org/officeDocument/2006/relationships/slideLayout" Target="../slideLayouts/slideLayout130.xml"/><Relationship Id="rId3" Type="http://schemas.openxmlformats.org/officeDocument/2006/relationships/slideLayout" Target="../slideLayouts/slideLayout115.xml"/><Relationship Id="rId21" Type="http://schemas.openxmlformats.org/officeDocument/2006/relationships/theme" Target="../theme/theme9.xml"/><Relationship Id="rId7" Type="http://schemas.openxmlformats.org/officeDocument/2006/relationships/slideLayout" Target="../slideLayouts/slideLayout119.xml"/><Relationship Id="rId12" Type="http://schemas.openxmlformats.org/officeDocument/2006/relationships/slideLayout" Target="../slideLayouts/slideLayout124.xml"/><Relationship Id="rId17" Type="http://schemas.openxmlformats.org/officeDocument/2006/relationships/slideLayout" Target="../slideLayouts/slideLayout129.xml"/><Relationship Id="rId2" Type="http://schemas.openxmlformats.org/officeDocument/2006/relationships/slideLayout" Target="../slideLayouts/slideLayout114.xml"/><Relationship Id="rId16" Type="http://schemas.openxmlformats.org/officeDocument/2006/relationships/slideLayout" Target="../slideLayouts/slideLayout128.xml"/><Relationship Id="rId20" Type="http://schemas.openxmlformats.org/officeDocument/2006/relationships/slideLayout" Target="../slideLayouts/slideLayout132.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5" Type="http://schemas.openxmlformats.org/officeDocument/2006/relationships/slideLayout" Target="../slideLayouts/slideLayout127.xml"/><Relationship Id="rId10" Type="http://schemas.openxmlformats.org/officeDocument/2006/relationships/slideLayout" Target="../slideLayouts/slideLayout122.xml"/><Relationship Id="rId19" Type="http://schemas.openxmlformats.org/officeDocument/2006/relationships/slideLayout" Target="../slideLayouts/slideLayout131.xml"/><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slideLayout" Target="../slideLayouts/slideLayout1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8135800"/>
      </p:ext>
    </p:extLst>
  </p:cSld>
  <p:clrMap bg1="lt1" tx1="dk1" bg2="lt2" tx2="dk2" accent1="accent1" accent2="accent2" accent3="accent3" accent4="accent4" accent5="accent5" accent6="accent6" hlink="hlink" folHlink="folHlink"/>
  <p:sldLayoutIdLst>
    <p:sldLayoutId id="2147483674" r:id="rId1"/>
    <p:sldLayoutId id="2147483695" r:id="rId2"/>
    <p:sldLayoutId id="2147483717" r:id="rId3"/>
    <p:sldLayoutId id="2147483718" r:id="rId4"/>
    <p:sldLayoutId id="2147483719" r:id="rId5"/>
    <p:sldLayoutId id="2147484060" r:id="rId6"/>
    <p:sldLayoutId id="2147484063" r:id="rId7"/>
    <p:sldLayoutId id="2147484066" r:id="rId8"/>
    <p:sldLayoutId id="2147484068" r:id="rId9"/>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0131259"/>
      </p:ext>
    </p:extLst>
  </p:cSld>
  <p:clrMap bg1="lt1" tx1="dk1" bg2="lt2" tx2="dk2" accent1="accent1" accent2="accent2" accent3="accent3" accent4="accent4" accent5="accent5" accent6="accent6" hlink="hlink" folHlink="folHlink"/>
  <p:sldLayoutIdLst>
    <p:sldLayoutId id="2147483729" r:id="rId1"/>
    <p:sldLayoutId id="2147484058" r:id="rId2"/>
    <p:sldLayoutId id="2147483726" r:id="rId3"/>
    <p:sldLayoutId id="2147483879" r:id="rId4"/>
    <p:sldLayoutId id="2147483698" r:id="rId5"/>
    <p:sldLayoutId id="2147483884" r:id="rId6"/>
    <p:sldLayoutId id="2147483728" r:id="rId7"/>
    <p:sldLayoutId id="2147483882" r:id="rId8"/>
    <p:sldLayoutId id="2147484061" r:id="rId9"/>
    <p:sldLayoutId id="2147484064" r:id="rId10"/>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475744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51" r:id="rId3"/>
    <p:sldLayoutId id="2147483752" r:id="rId4"/>
    <p:sldLayoutId id="2147483753" r:id="rId5"/>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83594"/>
      </p:ext>
    </p:extLst>
  </p:cSld>
  <p:clrMap bg1="lt1" tx1="dk1" bg2="lt2" tx2="dk2" accent1="accent1" accent2="accent2" accent3="accent3" accent4="accent4" accent5="accent5" accent6="accent6" hlink="hlink" folHlink="folHlink"/>
  <p:sldLayoutIdLst>
    <p:sldLayoutId id="2147483785" r:id="rId1"/>
    <p:sldLayoutId id="2147484059" r:id="rId2"/>
    <p:sldLayoutId id="2147483749" r:id="rId3"/>
    <p:sldLayoutId id="2147483880" r:id="rId4"/>
    <p:sldLayoutId id="2147483750" r:id="rId5"/>
    <p:sldLayoutId id="2147483883" r:id="rId6"/>
    <p:sldLayoutId id="2147483786" r:id="rId7"/>
    <p:sldLayoutId id="2147483881" r:id="rId8"/>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2292975"/>
      </p:ext>
    </p:extLst>
  </p:cSld>
  <p:clrMap bg1="lt1" tx1="dk1" bg2="lt2" tx2="dk2" accent1="accent1" accent2="accent2" accent3="accent3" accent4="accent4" accent5="accent5" accent6="accent6" hlink="hlink" folHlink="folHlink"/>
  <p:sldLayoutIdLst>
    <p:sldLayoutId id="2147483900" r:id="rId1"/>
    <p:sldLayoutId id="2147483890" r:id="rId2"/>
    <p:sldLayoutId id="2147483889" r:id="rId3"/>
    <p:sldLayoutId id="2147483791" r:id="rId4"/>
    <p:sldLayoutId id="2147483793" r:id="rId5"/>
    <p:sldLayoutId id="2147483794" r:id="rId6"/>
    <p:sldLayoutId id="2147483795" r:id="rId7"/>
    <p:sldLayoutId id="2147483796" r:id="rId8"/>
    <p:sldLayoutId id="2147483895" r:id="rId9"/>
    <p:sldLayoutId id="2147483901" r:id="rId10"/>
    <p:sldLayoutId id="2147483805" r:id="rId11"/>
    <p:sldLayoutId id="2147483973" r:id="rId12"/>
    <p:sldLayoutId id="2147483959" r:id="rId13"/>
    <p:sldLayoutId id="2147483960" r:id="rId14"/>
    <p:sldLayoutId id="2147483961" r:id="rId15"/>
    <p:sldLayoutId id="2147483962" r:id="rId16"/>
    <p:sldLayoutId id="2147483963" r:id="rId17"/>
    <p:sldLayoutId id="2147483964" r:id="rId18"/>
    <p:sldLayoutId id="2147483965" r:id="rId19"/>
    <p:sldLayoutId id="2147483966" r:id="rId20"/>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9220024"/>
      </p:ext>
    </p:extLst>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 id="2147483986" r:id="rId12"/>
    <p:sldLayoutId id="2147483987" r:id="rId13"/>
    <p:sldLayoutId id="2147483988" r:id="rId14"/>
    <p:sldLayoutId id="2147483989" r:id="rId15"/>
    <p:sldLayoutId id="2147483990" r:id="rId16"/>
    <p:sldLayoutId id="2147483991" r:id="rId17"/>
    <p:sldLayoutId id="2147483992" r:id="rId18"/>
    <p:sldLayoutId id="2147483993" r:id="rId19"/>
    <p:sldLayoutId id="2147483994" r:id="rId20"/>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8640113"/>
      </p:ext>
    </p:extLst>
  </p:cSld>
  <p:clrMap bg1="lt1" tx1="dk1" bg2="lt2" tx2="dk2" accent1="accent1" accent2="accent2" accent3="accent3" accent4="accent4" accent5="accent5" accent6="accent6" hlink="hlink" folHlink="folHlink"/>
  <p:sldLayoutIdLst>
    <p:sldLayoutId id="2147483996" r:id="rId1"/>
    <p:sldLayoutId id="2147483997" r:id="rId2"/>
    <p:sldLayoutId id="2147483998" r:id="rId3"/>
    <p:sldLayoutId id="2147483999" r:id="rId4"/>
    <p:sldLayoutId id="2147484000" r:id="rId5"/>
    <p:sldLayoutId id="2147484001" r:id="rId6"/>
    <p:sldLayoutId id="2147484002" r:id="rId7"/>
    <p:sldLayoutId id="2147484003" r:id="rId8"/>
    <p:sldLayoutId id="2147484004" r:id="rId9"/>
    <p:sldLayoutId id="2147484005" r:id="rId10"/>
    <p:sldLayoutId id="2147484006" r:id="rId11"/>
    <p:sldLayoutId id="2147484007" r:id="rId12"/>
    <p:sldLayoutId id="2147484008" r:id="rId13"/>
    <p:sldLayoutId id="2147484009" r:id="rId14"/>
    <p:sldLayoutId id="2147484010" r:id="rId15"/>
    <p:sldLayoutId id="2147484011" r:id="rId16"/>
    <p:sldLayoutId id="2147484012" r:id="rId17"/>
    <p:sldLayoutId id="2147484013" r:id="rId18"/>
    <p:sldLayoutId id="2147484014" r:id="rId19"/>
    <p:sldLayoutId id="2147484015" r:id="rId20"/>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1418103"/>
      </p:ext>
    </p:extLst>
  </p:cSld>
  <p:clrMap bg1="lt1" tx1="dk1" bg2="lt2" tx2="dk2" accent1="accent1" accent2="accent2" accent3="accent3" accent4="accent4" accent5="accent5" accent6="accent6" hlink="hlink" folHlink="folHlink"/>
  <p:sldLayoutIdLst>
    <p:sldLayoutId id="2147484017" r:id="rId1"/>
    <p:sldLayoutId id="2147484018" r:id="rId2"/>
    <p:sldLayoutId id="2147484019" r:id="rId3"/>
    <p:sldLayoutId id="2147484020" r:id="rId4"/>
    <p:sldLayoutId id="2147484021" r:id="rId5"/>
    <p:sldLayoutId id="2147484022" r:id="rId6"/>
    <p:sldLayoutId id="2147484023" r:id="rId7"/>
    <p:sldLayoutId id="2147484024" r:id="rId8"/>
    <p:sldLayoutId id="2147484025" r:id="rId9"/>
    <p:sldLayoutId id="2147484026" r:id="rId10"/>
    <p:sldLayoutId id="2147484027" r:id="rId11"/>
    <p:sldLayoutId id="2147484028" r:id="rId12"/>
    <p:sldLayoutId id="2147484029" r:id="rId13"/>
    <p:sldLayoutId id="2147484030" r:id="rId14"/>
    <p:sldLayoutId id="2147484031" r:id="rId15"/>
    <p:sldLayoutId id="2147484032" r:id="rId16"/>
    <p:sldLayoutId id="2147484033" r:id="rId17"/>
    <p:sldLayoutId id="2147484034" r:id="rId18"/>
    <p:sldLayoutId id="2147484035" r:id="rId19"/>
    <p:sldLayoutId id="2147484036" r:id="rId20"/>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9421854"/>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 id="2147484043" r:id="rId6"/>
    <p:sldLayoutId id="2147484044" r:id="rId7"/>
    <p:sldLayoutId id="2147484045" r:id="rId8"/>
    <p:sldLayoutId id="2147484046" r:id="rId9"/>
    <p:sldLayoutId id="2147484047" r:id="rId10"/>
    <p:sldLayoutId id="2147484048" r:id="rId11"/>
    <p:sldLayoutId id="2147484049" r:id="rId12"/>
    <p:sldLayoutId id="2147484050" r:id="rId13"/>
    <p:sldLayoutId id="2147484051" r:id="rId14"/>
    <p:sldLayoutId id="2147484052" r:id="rId15"/>
    <p:sldLayoutId id="2147484053" r:id="rId16"/>
    <p:sldLayoutId id="2147484054" r:id="rId17"/>
    <p:sldLayoutId id="2147484055" r:id="rId18"/>
    <p:sldLayoutId id="2147484056" r:id="rId19"/>
    <p:sldLayoutId id="2147484057" r:id="rId20"/>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6.xml"/><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8.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3" Type="http://schemas.openxmlformats.org/officeDocument/2006/relationships/hyperlink" Target="https://www.theguardian.com/world/2016/mar/19/think-millennials-have-it-tough-for-generation-k-life-is-even-harsher" TargetMode="External"/><Relationship Id="rId2" Type="http://schemas.openxmlformats.org/officeDocument/2006/relationships/hyperlink" Target="http://wonkhe.com/blogs/the-five-risks-to-the-tefs-success/" TargetMode="Externa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www.telegraph.co.uk/education/2016/12/13/challenges-assessing-teaching-excellence-universities-will-game/" TargetMode="External"/><Relationship Id="rId2" Type="http://schemas.openxmlformats.org/officeDocument/2006/relationships/hyperlink" Target="https://www.youtube.com/watch?v=Fq1sc0Nk4cA" TargetMode="External"/><Relationship Id="rId1" Type="http://schemas.openxmlformats.org/officeDocument/2006/relationships/slideLayout" Target="../slideLayouts/slideLayout7.xml"/><Relationship Id="rId4" Type="http://schemas.openxmlformats.org/officeDocument/2006/relationships/hyperlink" Target="http://www.academicirregularities.woodpres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097098" y="4338507"/>
            <a:ext cx="6858000" cy="315118"/>
          </a:xfrm>
        </p:spPr>
        <p:txBody>
          <a:bodyPr/>
          <a:lstStyle/>
          <a:p>
            <a:r>
              <a:rPr lang="en-US" dirty="0" smtClean="0"/>
              <a:t>27</a:t>
            </a:r>
            <a:r>
              <a:rPr lang="en-US" baseline="30000" dirty="0" smtClean="0"/>
              <a:t>th</a:t>
            </a:r>
            <a:r>
              <a:rPr lang="en-US" dirty="0" smtClean="0"/>
              <a:t> February 2017</a:t>
            </a:r>
            <a:endParaRPr lang="en-US" dirty="0"/>
          </a:p>
        </p:txBody>
      </p:sp>
      <p:sp>
        <p:nvSpPr>
          <p:cNvPr id="3" name="Title 2"/>
          <p:cNvSpPr>
            <a:spLocks noGrp="1"/>
          </p:cNvSpPr>
          <p:nvPr>
            <p:ph type="ctrTitle"/>
          </p:nvPr>
        </p:nvSpPr>
        <p:spPr>
          <a:xfrm>
            <a:off x="170095" y="1839979"/>
            <a:ext cx="8788218" cy="2419350"/>
          </a:xfrm>
        </p:spPr>
        <p:txBody>
          <a:bodyPr>
            <a:noAutofit/>
          </a:bodyPr>
          <a:lstStyle/>
          <a:p>
            <a:r>
              <a:rPr lang="en-US" sz="3600" dirty="0" smtClean="0"/>
              <a:t>The Trouble with TEF*: </a:t>
            </a:r>
            <a:br>
              <a:rPr lang="en-US" sz="3600" dirty="0" smtClean="0"/>
            </a:br>
            <a:r>
              <a:rPr lang="en-US" sz="3600" dirty="0" smtClean="0"/>
              <a:t>Problems and Possibilities in Enhancing </a:t>
            </a:r>
            <a:r>
              <a:rPr lang="en-US" sz="3600" dirty="0"/>
              <a:t>the Quality of Teaching and Learning in Higher </a:t>
            </a:r>
            <a:r>
              <a:rPr lang="en-US" sz="3600" dirty="0" smtClean="0"/>
              <a:t>Education</a:t>
            </a:r>
            <a:r>
              <a:rPr lang="en-US" sz="4800" dirty="0" smtClean="0"/>
              <a:t/>
            </a:r>
            <a:br>
              <a:rPr lang="en-US" sz="4800" dirty="0" smtClean="0"/>
            </a:br>
            <a:r>
              <a:rPr lang="en-US" sz="4400" dirty="0" smtClean="0"/>
              <a:t/>
            </a:r>
            <a:br>
              <a:rPr lang="en-US" sz="4400" dirty="0" smtClean="0"/>
            </a:br>
            <a:r>
              <a:rPr lang="en-US" sz="2800" dirty="0" err="1" smtClean="0"/>
              <a:t>Dr</a:t>
            </a:r>
            <a:r>
              <a:rPr lang="en-US" sz="2800" dirty="0" smtClean="0"/>
              <a:t> Simon Thompson</a:t>
            </a:r>
            <a:endParaRPr lang="en-US" sz="4400" dirty="0"/>
          </a:p>
        </p:txBody>
      </p:sp>
      <p:sp>
        <p:nvSpPr>
          <p:cNvPr id="4" name="TextBox 3"/>
          <p:cNvSpPr txBox="1"/>
          <p:nvPr/>
        </p:nvSpPr>
        <p:spPr>
          <a:xfrm>
            <a:off x="5216233" y="6282484"/>
            <a:ext cx="3730741" cy="369332"/>
          </a:xfrm>
          <a:prstGeom prst="rect">
            <a:avLst/>
          </a:prstGeom>
          <a:noFill/>
        </p:spPr>
        <p:txBody>
          <a:bodyPr wrap="square" rtlCol="0">
            <a:spAutoFit/>
          </a:bodyPr>
          <a:lstStyle/>
          <a:p>
            <a:r>
              <a:rPr lang="en-US" dirty="0" smtClean="0">
                <a:solidFill>
                  <a:schemeClr val="bg1"/>
                </a:solidFill>
                <a:latin typeface="Georgia"/>
                <a:cs typeface="Georgia"/>
              </a:rPr>
              <a:t>* Teaching Excellence Framework</a:t>
            </a:r>
            <a:endParaRPr lang="en-US" dirty="0">
              <a:solidFill>
                <a:schemeClr val="bg1"/>
              </a:solidFill>
              <a:latin typeface="Georgia"/>
              <a:cs typeface="Georgia"/>
            </a:endParaRPr>
          </a:p>
        </p:txBody>
      </p:sp>
    </p:spTree>
    <p:extLst>
      <p:ext uri="{BB962C8B-B14F-4D97-AF65-F5344CB8AC3E}">
        <p14:creationId xmlns:p14="http://schemas.microsoft.com/office/powerpoint/2010/main" val="3986533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US" dirty="0" smtClean="0"/>
              <a:t>Focus</a:t>
            </a:r>
            <a:endParaRPr lang="en-US" dirty="0"/>
          </a:p>
        </p:txBody>
      </p:sp>
      <p:sp>
        <p:nvSpPr>
          <p:cNvPr id="2" name="Rectangle 1"/>
          <p:cNvSpPr/>
          <p:nvPr/>
        </p:nvSpPr>
        <p:spPr>
          <a:xfrm>
            <a:off x="90717" y="1449450"/>
            <a:ext cx="8958314" cy="1477328"/>
          </a:xfrm>
          <a:prstGeom prst="rect">
            <a:avLst/>
          </a:prstGeom>
        </p:spPr>
        <p:txBody>
          <a:bodyPr wrap="square">
            <a:spAutoFit/>
          </a:bodyPr>
          <a:lstStyle/>
          <a:p>
            <a:pPr marL="285750" indent="-285750">
              <a:buFont typeface="Arial"/>
              <a:buChar char="•"/>
            </a:pPr>
            <a:r>
              <a:rPr lang="en-US" dirty="0" smtClean="0"/>
              <a:t>Outline key features and origins of the </a:t>
            </a:r>
            <a:r>
              <a:rPr lang="en-US" dirty="0"/>
              <a:t>T</a:t>
            </a:r>
            <a:r>
              <a:rPr lang="en-US" dirty="0" smtClean="0"/>
              <a:t>eaching </a:t>
            </a:r>
            <a:r>
              <a:rPr lang="en-US" dirty="0"/>
              <a:t>E</a:t>
            </a:r>
            <a:r>
              <a:rPr lang="en-US" dirty="0" smtClean="0"/>
              <a:t>xcellence Framework </a:t>
            </a:r>
            <a:r>
              <a:rPr lang="en-US" dirty="0"/>
              <a:t>(TEF) </a:t>
            </a:r>
            <a:endParaRPr lang="en-US" dirty="0" smtClean="0"/>
          </a:p>
          <a:p>
            <a:pPr marL="285750" indent="-285750">
              <a:buFont typeface="Arial"/>
              <a:buChar char="•"/>
            </a:pPr>
            <a:r>
              <a:rPr lang="en-US" dirty="0" smtClean="0"/>
              <a:t>Present challenging implications (including student opposition) for ensuring </a:t>
            </a:r>
            <a:r>
              <a:rPr lang="en-US" dirty="0"/>
              <a:t>excellence in teaching and learning in the UK </a:t>
            </a:r>
            <a:r>
              <a:rPr lang="en-US" dirty="0" smtClean="0"/>
              <a:t>academy</a:t>
            </a:r>
          </a:p>
          <a:p>
            <a:pPr marL="285750" indent="-285750">
              <a:buFont typeface="Arial"/>
              <a:buChar char="•"/>
            </a:pPr>
            <a:r>
              <a:rPr lang="en-US" dirty="0" smtClean="0"/>
              <a:t>Drawing upon </a:t>
            </a:r>
            <a:r>
              <a:rPr lang="en-US" dirty="0" err="1" smtClean="0"/>
              <a:t>Engestrom</a:t>
            </a:r>
            <a:r>
              <a:rPr lang="en-US" dirty="0" smtClean="0"/>
              <a:t> (2007) identify unintentional opportunities and alternatives in strengthening quality teaching</a:t>
            </a:r>
          </a:p>
        </p:txBody>
      </p:sp>
      <p:pic>
        <p:nvPicPr>
          <p:cNvPr id="3" name="Picture 2"/>
          <p:cNvPicPr>
            <a:picLocks noChangeAspect="1"/>
          </p:cNvPicPr>
          <p:nvPr/>
        </p:nvPicPr>
        <p:blipFill>
          <a:blip r:embed="rId2"/>
          <a:stretch>
            <a:fillRect/>
          </a:stretch>
        </p:blipFill>
        <p:spPr>
          <a:xfrm>
            <a:off x="127000" y="3060700"/>
            <a:ext cx="8890000" cy="2667000"/>
          </a:xfrm>
          <a:prstGeom prst="rect">
            <a:avLst/>
          </a:prstGeom>
        </p:spPr>
      </p:pic>
    </p:spTree>
    <p:extLst>
      <p:ext uri="{BB962C8B-B14F-4D97-AF65-F5344CB8AC3E}">
        <p14:creationId xmlns:p14="http://schemas.microsoft.com/office/powerpoint/2010/main" val="29181869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What is the TEF?</a:t>
            </a:r>
            <a:endParaRPr lang="en-US" dirty="0"/>
          </a:p>
        </p:txBody>
      </p:sp>
      <p:pic>
        <p:nvPicPr>
          <p:cNvPr id="4" name="Picture 3"/>
          <p:cNvPicPr>
            <a:picLocks noChangeAspect="1"/>
          </p:cNvPicPr>
          <p:nvPr/>
        </p:nvPicPr>
        <p:blipFill>
          <a:blip r:embed="rId2"/>
          <a:stretch>
            <a:fillRect/>
          </a:stretch>
        </p:blipFill>
        <p:spPr>
          <a:xfrm>
            <a:off x="6048135" y="1950518"/>
            <a:ext cx="3095865" cy="3594352"/>
          </a:xfrm>
          <a:prstGeom prst="rect">
            <a:avLst/>
          </a:prstGeom>
        </p:spPr>
      </p:pic>
      <p:sp>
        <p:nvSpPr>
          <p:cNvPr id="5" name="TextBox 4"/>
          <p:cNvSpPr txBox="1"/>
          <p:nvPr/>
        </p:nvSpPr>
        <p:spPr>
          <a:xfrm>
            <a:off x="6735744" y="2381446"/>
            <a:ext cx="1292718" cy="707886"/>
          </a:xfrm>
          <a:prstGeom prst="rect">
            <a:avLst/>
          </a:prstGeom>
          <a:noFill/>
        </p:spPr>
        <p:txBody>
          <a:bodyPr wrap="square" rtlCol="0">
            <a:spAutoFit/>
          </a:bodyPr>
          <a:lstStyle/>
          <a:p>
            <a:r>
              <a:rPr lang="en-US" sz="4000" b="1" dirty="0" smtClean="0">
                <a:solidFill>
                  <a:srgbClr val="FFFFFF"/>
                </a:solidFill>
              </a:rPr>
              <a:t>TEF</a:t>
            </a:r>
            <a:endParaRPr lang="en-US" sz="4000" b="1" dirty="0">
              <a:solidFill>
                <a:srgbClr val="FFFFFF"/>
              </a:solidFill>
            </a:endParaRPr>
          </a:p>
        </p:txBody>
      </p:sp>
      <p:sp>
        <p:nvSpPr>
          <p:cNvPr id="6" name="Rectangle 5"/>
          <p:cNvSpPr/>
          <p:nvPr/>
        </p:nvSpPr>
        <p:spPr>
          <a:xfrm>
            <a:off x="419565" y="2563178"/>
            <a:ext cx="5703839" cy="1200329"/>
          </a:xfrm>
          <a:prstGeom prst="rect">
            <a:avLst/>
          </a:prstGeom>
        </p:spPr>
        <p:txBody>
          <a:bodyPr wrap="square">
            <a:spAutoFit/>
          </a:bodyPr>
          <a:lstStyle/>
          <a:p>
            <a:r>
              <a:rPr lang="en-US" dirty="0" smtClean="0"/>
              <a:t>It will be an </a:t>
            </a:r>
            <a:r>
              <a:rPr lang="en-US" dirty="0"/>
              <a:t>annual exercise </a:t>
            </a:r>
            <a:r>
              <a:rPr lang="en-US" dirty="0" smtClean="0"/>
              <a:t>implemented </a:t>
            </a:r>
            <a:r>
              <a:rPr lang="en-US" dirty="0"/>
              <a:t>by the Higher Education Funding Council for England (HEFCE). Participating universities make submissions that are a combination of data and narrative themes.</a:t>
            </a:r>
          </a:p>
        </p:txBody>
      </p:sp>
      <p:sp>
        <p:nvSpPr>
          <p:cNvPr id="7" name="Rectangle 6"/>
          <p:cNvSpPr/>
          <p:nvPr/>
        </p:nvSpPr>
        <p:spPr>
          <a:xfrm>
            <a:off x="362869" y="3910247"/>
            <a:ext cx="5488385" cy="1754327"/>
          </a:xfrm>
          <a:prstGeom prst="rect">
            <a:avLst/>
          </a:prstGeom>
        </p:spPr>
        <p:txBody>
          <a:bodyPr wrap="square">
            <a:spAutoFit/>
          </a:bodyPr>
          <a:lstStyle/>
          <a:p>
            <a:r>
              <a:rPr lang="en-US" dirty="0"/>
              <a:t>TEF </a:t>
            </a:r>
            <a:r>
              <a:rPr lang="en-US" dirty="0" smtClean="0"/>
              <a:t>is likely to affect </a:t>
            </a:r>
            <a:r>
              <a:rPr lang="en-US" dirty="0"/>
              <a:t>both reputation and finances: TEF outcomes will inevitably be used by </a:t>
            </a:r>
            <a:r>
              <a:rPr lang="en-US" dirty="0" smtClean="0"/>
              <a:t>some prospective </a:t>
            </a:r>
            <a:r>
              <a:rPr lang="en-US" dirty="0"/>
              <a:t>students deciding where and what to study; and a university’s ability to raise student fees (in line with inflation) will be directly linked to its TEF award.</a:t>
            </a:r>
          </a:p>
        </p:txBody>
      </p:sp>
      <p:sp>
        <p:nvSpPr>
          <p:cNvPr id="8" name="Rectangle 7"/>
          <p:cNvSpPr/>
          <p:nvPr/>
        </p:nvSpPr>
        <p:spPr>
          <a:xfrm>
            <a:off x="453586" y="1456669"/>
            <a:ext cx="5669818" cy="923330"/>
          </a:xfrm>
          <a:prstGeom prst="rect">
            <a:avLst/>
          </a:prstGeom>
        </p:spPr>
        <p:txBody>
          <a:bodyPr wrap="square">
            <a:spAutoFit/>
          </a:bodyPr>
          <a:lstStyle/>
          <a:p>
            <a:r>
              <a:rPr lang="en-US" dirty="0"/>
              <a:t>TEF is the Teaching Excellence Framework, introduced by the Government in 2016 ‘to </a:t>
            </a:r>
            <a:r>
              <a:rPr lang="en-US" dirty="0" err="1"/>
              <a:t>recognise</a:t>
            </a:r>
            <a:r>
              <a:rPr lang="en-US" dirty="0"/>
              <a:t> and reward excellent learning and teaching.’</a:t>
            </a:r>
          </a:p>
        </p:txBody>
      </p:sp>
    </p:spTree>
    <p:extLst>
      <p:ext uri="{BB962C8B-B14F-4D97-AF65-F5344CB8AC3E}">
        <p14:creationId xmlns:p14="http://schemas.microsoft.com/office/powerpoint/2010/main" val="1807577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90500" y="190500"/>
            <a:ext cx="8483600" cy="1028700"/>
          </a:xfrm>
        </p:spPr>
        <p:txBody>
          <a:bodyPr>
            <a:normAutofit fontScale="55000" lnSpcReduction="20000"/>
          </a:bodyPr>
          <a:lstStyle/>
          <a:p>
            <a:pPr>
              <a:lnSpc>
                <a:spcPct val="120000"/>
              </a:lnSpc>
            </a:pPr>
            <a:r>
              <a:rPr lang="en-US" dirty="0" smtClean="0"/>
              <a:t>Scholarship Context of Teaching Excellence: Gibbs (2008) and Land and Gordon (2015)</a:t>
            </a:r>
            <a:endParaRPr lang="en-US" dirty="0"/>
          </a:p>
        </p:txBody>
      </p:sp>
      <p:sp>
        <p:nvSpPr>
          <p:cNvPr id="6" name="Rectangle 5"/>
          <p:cNvSpPr/>
          <p:nvPr/>
        </p:nvSpPr>
        <p:spPr>
          <a:xfrm>
            <a:off x="3352800" y="1790700"/>
            <a:ext cx="2540000" cy="49784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a:stretch>
            <a:fillRect/>
          </a:stretch>
        </p:blipFill>
        <p:spPr>
          <a:xfrm>
            <a:off x="-1" y="1394239"/>
            <a:ext cx="4305295" cy="5349461"/>
          </a:xfrm>
          <a:prstGeom prst="rect">
            <a:avLst/>
          </a:prstGeom>
        </p:spPr>
      </p:pic>
      <p:pic>
        <p:nvPicPr>
          <p:cNvPr id="5" name="Picture 4"/>
          <p:cNvPicPr>
            <a:picLocks noChangeAspect="1"/>
          </p:cNvPicPr>
          <p:nvPr/>
        </p:nvPicPr>
        <p:blipFill>
          <a:blip r:embed="rId3"/>
          <a:stretch>
            <a:fillRect/>
          </a:stretch>
        </p:blipFill>
        <p:spPr>
          <a:xfrm>
            <a:off x="4230879" y="1374172"/>
            <a:ext cx="4913121" cy="5483828"/>
          </a:xfrm>
          <a:prstGeom prst="rect">
            <a:avLst/>
          </a:prstGeom>
        </p:spPr>
      </p:pic>
    </p:spTree>
    <p:extLst>
      <p:ext uri="{BB962C8B-B14F-4D97-AF65-F5344CB8AC3E}">
        <p14:creationId xmlns:p14="http://schemas.microsoft.com/office/powerpoint/2010/main" val="4153028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66700" y="337213"/>
            <a:ext cx="8686800" cy="806302"/>
          </a:xfrm>
        </p:spPr>
        <p:txBody>
          <a:bodyPr>
            <a:noAutofit/>
          </a:bodyPr>
          <a:lstStyle/>
          <a:p>
            <a:pPr>
              <a:lnSpc>
                <a:spcPct val="120000"/>
              </a:lnSpc>
            </a:pPr>
            <a:r>
              <a:rPr lang="en-US" sz="2800" dirty="0" smtClean="0"/>
              <a:t>Definitions: “interminable and </a:t>
            </a:r>
            <a:r>
              <a:rPr lang="mr-IN" sz="2800" dirty="0" smtClean="0"/>
              <a:t>…</a:t>
            </a:r>
            <a:r>
              <a:rPr lang="en-GB" sz="2800" dirty="0" smtClean="0"/>
              <a:t>insoluble debates” Deem (2015)</a:t>
            </a:r>
            <a:endParaRPr lang="en-US" sz="2800" dirty="0"/>
          </a:p>
        </p:txBody>
      </p:sp>
      <p:pic>
        <p:nvPicPr>
          <p:cNvPr id="5" name="Picture 4"/>
          <p:cNvPicPr>
            <a:picLocks noChangeAspect="1"/>
          </p:cNvPicPr>
          <p:nvPr/>
        </p:nvPicPr>
        <p:blipFill>
          <a:blip r:embed="rId2"/>
          <a:stretch>
            <a:fillRect/>
          </a:stretch>
        </p:blipFill>
        <p:spPr>
          <a:xfrm>
            <a:off x="6252694" y="1723714"/>
            <a:ext cx="2734446" cy="3636992"/>
          </a:xfrm>
          <a:prstGeom prst="rect">
            <a:avLst/>
          </a:prstGeom>
        </p:spPr>
      </p:pic>
      <p:pic>
        <p:nvPicPr>
          <p:cNvPr id="6" name="Picture 5"/>
          <p:cNvPicPr>
            <a:picLocks noChangeAspect="1"/>
          </p:cNvPicPr>
          <p:nvPr/>
        </p:nvPicPr>
        <p:blipFill>
          <a:blip r:embed="rId3"/>
          <a:stretch>
            <a:fillRect/>
          </a:stretch>
        </p:blipFill>
        <p:spPr>
          <a:xfrm>
            <a:off x="215453" y="1950404"/>
            <a:ext cx="5953510" cy="1580578"/>
          </a:xfrm>
          <a:prstGeom prst="rect">
            <a:avLst/>
          </a:prstGeom>
        </p:spPr>
      </p:pic>
    </p:spTree>
    <p:extLst>
      <p:ext uri="{BB962C8B-B14F-4D97-AF65-F5344CB8AC3E}">
        <p14:creationId xmlns:p14="http://schemas.microsoft.com/office/powerpoint/2010/main" val="2371179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9700" y="349913"/>
            <a:ext cx="5588000" cy="806302"/>
          </a:xfrm>
        </p:spPr>
        <p:txBody>
          <a:bodyPr>
            <a:noAutofit/>
          </a:bodyPr>
          <a:lstStyle/>
          <a:p>
            <a:pPr>
              <a:lnSpc>
                <a:spcPct val="120000"/>
              </a:lnSpc>
            </a:pPr>
            <a:r>
              <a:rPr lang="en-GB" sz="2800" dirty="0" smtClean="0"/>
              <a:t>Teaching Excellence Defined:</a:t>
            </a:r>
            <a:endParaRPr lang="en-US" sz="2800" dirty="0"/>
          </a:p>
        </p:txBody>
      </p:sp>
      <p:grpSp>
        <p:nvGrpSpPr>
          <p:cNvPr id="7" name="Group 6"/>
          <p:cNvGrpSpPr/>
          <p:nvPr/>
        </p:nvGrpSpPr>
        <p:grpSpPr>
          <a:xfrm>
            <a:off x="762315" y="1983920"/>
            <a:ext cx="7645654" cy="4609240"/>
            <a:chOff x="1187450" y="1844675"/>
            <a:chExt cx="6717303" cy="3605149"/>
          </a:xfrm>
        </p:grpSpPr>
        <p:sp>
          <p:nvSpPr>
            <p:cNvPr id="8" name="Rectangle 7"/>
            <p:cNvSpPr/>
            <p:nvPr/>
          </p:nvSpPr>
          <p:spPr>
            <a:xfrm>
              <a:off x="5783714" y="1856730"/>
              <a:ext cx="2121039" cy="610789"/>
            </a:xfrm>
            <a:prstGeom prst="rect">
              <a:avLst/>
            </a:prstGeom>
            <a:solidFill>
              <a:srgbClr val="104F7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schemeClr val="bg1"/>
                  </a:solidFill>
                  <a:effectLst/>
                  <a:uLnTx/>
                  <a:uFillTx/>
                  <a:latin typeface="Calibri" panose="020F0502020204030204" pitchFamily="34" charset="0"/>
                  <a:cs typeface="Arial" panose="020B0604020202020204" pitchFamily="34" charset="0"/>
                </a:rPr>
                <a:t>Student Outcomes and Learning Gain</a:t>
              </a:r>
            </a:p>
          </p:txBody>
        </p:sp>
        <p:sp>
          <p:nvSpPr>
            <p:cNvPr id="9" name="Rectangle 8"/>
            <p:cNvSpPr/>
            <p:nvPr/>
          </p:nvSpPr>
          <p:spPr>
            <a:xfrm>
              <a:off x="3486085" y="1844675"/>
              <a:ext cx="2121039" cy="610789"/>
            </a:xfrm>
            <a:prstGeom prst="rect">
              <a:avLst/>
            </a:prstGeom>
            <a:solidFill>
              <a:srgbClr val="104F7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schemeClr val="bg1"/>
                  </a:solidFill>
                  <a:effectLst/>
                  <a:uLnTx/>
                  <a:uFillTx/>
                  <a:latin typeface="Calibri" panose="020F0502020204030204" pitchFamily="34" charset="0"/>
                  <a:cs typeface="Arial" panose="020B0604020202020204" pitchFamily="34" charset="0"/>
                </a:rPr>
                <a:t>Learning </a:t>
              </a:r>
              <a:br>
                <a:rPr kumimoji="0" lang="en-GB" sz="2000" b="0" i="0" u="none" strike="noStrike" kern="0" cap="none" spc="0" normalizeH="0" baseline="0" noProof="0" dirty="0">
                  <a:ln>
                    <a:noFill/>
                  </a:ln>
                  <a:solidFill>
                    <a:schemeClr val="bg1"/>
                  </a:solidFill>
                  <a:effectLst/>
                  <a:uLnTx/>
                  <a:uFillTx/>
                  <a:latin typeface="Calibri" panose="020F0502020204030204" pitchFamily="34" charset="0"/>
                  <a:cs typeface="Arial" panose="020B0604020202020204" pitchFamily="34" charset="0"/>
                </a:rPr>
              </a:br>
              <a:r>
                <a:rPr kumimoji="0" lang="en-GB" sz="2000" b="0" i="0" u="none" strike="noStrike" kern="0" cap="none" spc="0" normalizeH="0" baseline="0" noProof="0" dirty="0">
                  <a:ln>
                    <a:noFill/>
                  </a:ln>
                  <a:solidFill>
                    <a:schemeClr val="bg1"/>
                  </a:solidFill>
                  <a:effectLst/>
                  <a:uLnTx/>
                  <a:uFillTx/>
                  <a:latin typeface="Calibri" panose="020F0502020204030204" pitchFamily="34" charset="0"/>
                  <a:cs typeface="Arial" panose="020B0604020202020204" pitchFamily="34" charset="0"/>
                </a:rPr>
                <a:t>Environment</a:t>
              </a:r>
            </a:p>
          </p:txBody>
        </p:sp>
        <p:sp>
          <p:nvSpPr>
            <p:cNvPr id="10" name="Rectangle 9"/>
            <p:cNvSpPr/>
            <p:nvPr/>
          </p:nvSpPr>
          <p:spPr>
            <a:xfrm>
              <a:off x="1188455" y="1856730"/>
              <a:ext cx="2121039" cy="610789"/>
            </a:xfrm>
            <a:prstGeom prst="rect">
              <a:avLst/>
            </a:prstGeom>
            <a:solidFill>
              <a:srgbClr val="104F7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schemeClr val="bg1"/>
                  </a:solidFill>
                  <a:effectLst/>
                  <a:uLnTx/>
                  <a:uFillTx/>
                  <a:latin typeface="Calibri" panose="020F0502020204030204" pitchFamily="34" charset="0"/>
                  <a:cs typeface="Arial" panose="020B0604020202020204" pitchFamily="34" charset="0"/>
                </a:rPr>
                <a:t>Teaching </a:t>
              </a:r>
              <a:br>
                <a:rPr kumimoji="0" lang="en-GB" sz="2000" b="0" i="0" u="none" strike="noStrike" kern="0" cap="none" spc="0" normalizeH="0" baseline="0" noProof="0" dirty="0">
                  <a:ln>
                    <a:noFill/>
                  </a:ln>
                  <a:solidFill>
                    <a:schemeClr val="bg1"/>
                  </a:solidFill>
                  <a:effectLst/>
                  <a:uLnTx/>
                  <a:uFillTx/>
                  <a:latin typeface="Calibri" panose="020F0502020204030204" pitchFamily="34" charset="0"/>
                  <a:cs typeface="Arial" panose="020B0604020202020204" pitchFamily="34" charset="0"/>
                </a:rPr>
              </a:br>
              <a:r>
                <a:rPr kumimoji="0" lang="en-GB" sz="2000" b="0" i="0" u="none" strike="noStrike" kern="0" cap="none" spc="0" normalizeH="0" baseline="0" noProof="0" dirty="0">
                  <a:ln>
                    <a:noFill/>
                  </a:ln>
                  <a:solidFill>
                    <a:schemeClr val="bg1"/>
                  </a:solidFill>
                  <a:effectLst/>
                  <a:uLnTx/>
                  <a:uFillTx/>
                  <a:latin typeface="Calibri" panose="020F0502020204030204" pitchFamily="34" charset="0"/>
                  <a:cs typeface="Arial" panose="020B0604020202020204" pitchFamily="34" charset="0"/>
                </a:rPr>
                <a:t>Quality</a:t>
              </a:r>
            </a:p>
          </p:txBody>
        </p:sp>
        <p:sp>
          <p:nvSpPr>
            <p:cNvPr id="11" name="Rectangle 10"/>
            <p:cNvSpPr/>
            <p:nvPr/>
          </p:nvSpPr>
          <p:spPr>
            <a:xfrm>
              <a:off x="1187450" y="2569158"/>
              <a:ext cx="2121039" cy="610789"/>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schemeClr val="bg1"/>
                  </a:solidFill>
                  <a:effectLst/>
                  <a:uLnTx/>
                  <a:uFillTx/>
                  <a:latin typeface="Calibri" panose="020F0502020204030204" pitchFamily="34" charset="0"/>
                  <a:cs typeface="Arial" panose="020B0604020202020204" pitchFamily="34" charset="0"/>
                </a:rPr>
                <a:t>Student Engagement</a:t>
              </a:r>
            </a:p>
          </p:txBody>
        </p:sp>
        <p:sp>
          <p:nvSpPr>
            <p:cNvPr id="12" name="Rectangle 11"/>
            <p:cNvSpPr/>
            <p:nvPr/>
          </p:nvSpPr>
          <p:spPr>
            <a:xfrm>
              <a:off x="1187450" y="3284835"/>
              <a:ext cx="2121039" cy="610789"/>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schemeClr val="bg1"/>
                  </a:solidFill>
                  <a:effectLst/>
                  <a:uLnTx/>
                  <a:uFillTx/>
                  <a:latin typeface="Calibri" panose="020F0502020204030204" pitchFamily="34" charset="0"/>
                  <a:cs typeface="Arial" panose="020B0604020202020204" pitchFamily="34" charset="0"/>
                </a:rPr>
                <a:t>Valuing Teaching</a:t>
              </a:r>
            </a:p>
          </p:txBody>
        </p:sp>
        <p:grpSp>
          <p:nvGrpSpPr>
            <p:cNvPr id="13" name="Group 12"/>
            <p:cNvGrpSpPr/>
            <p:nvPr/>
          </p:nvGrpSpPr>
          <p:grpSpPr>
            <a:xfrm>
              <a:off x="5782709" y="2569158"/>
              <a:ext cx="2121039" cy="2880666"/>
              <a:chOff x="5782709" y="2569158"/>
              <a:chExt cx="2121039" cy="2118554"/>
            </a:xfrm>
          </p:grpSpPr>
          <p:sp>
            <p:nvSpPr>
              <p:cNvPr id="20" name="Rectangle 19"/>
              <p:cNvSpPr/>
              <p:nvPr/>
            </p:nvSpPr>
            <p:spPr>
              <a:xfrm>
                <a:off x="5782709" y="2569158"/>
                <a:ext cx="2121039" cy="610789"/>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schemeClr val="bg1"/>
                    </a:solidFill>
                    <a:effectLst/>
                    <a:uLnTx/>
                    <a:uFillTx/>
                    <a:latin typeface="Calibri" panose="020F0502020204030204" pitchFamily="34" charset="0"/>
                    <a:cs typeface="Arial" panose="020B0604020202020204" pitchFamily="34" charset="0"/>
                  </a:rPr>
                  <a:t>Employment and Further Study</a:t>
                </a:r>
              </a:p>
            </p:txBody>
          </p:sp>
          <p:sp>
            <p:nvSpPr>
              <p:cNvPr id="21" name="Rectangle 20"/>
              <p:cNvSpPr/>
              <p:nvPr/>
            </p:nvSpPr>
            <p:spPr>
              <a:xfrm>
                <a:off x="5782709" y="3284835"/>
                <a:ext cx="2121039" cy="610789"/>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schemeClr val="bg1"/>
                    </a:solidFill>
                    <a:effectLst/>
                    <a:uLnTx/>
                    <a:uFillTx/>
                    <a:latin typeface="Calibri" panose="020F0502020204030204" pitchFamily="34" charset="0"/>
                    <a:cs typeface="Arial" panose="020B0604020202020204" pitchFamily="34" charset="0"/>
                  </a:rPr>
                  <a:t>Employability and Transferrable Skills </a:t>
                </a:r>
              </a:p>
            </p:txBody>
          </p:sp>
          <p:sp>
            <p:nvSpPr>
              <p:cNvPr id="22" name="Rectangle 21"/>
              <p:cNvSpPr/>
              <p:nvPr/>
            </p:nvSpPr>
            <p:spPr>
              <a:xfrm>
                <a:off x="5782709" y="4076923"/>
                <a:ext cx="2121039" cy="610789"/>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schemeClr val="bg1"/>
                    </a:solidFill>
                    <a:effectLst/>
                    <a:uLnTx/>
                    <a:uFillTx/>
                    <a:latin typeface="Calibri" panose="020F0502020204030204" pitchFamily="34" charset="0"/>
                    <a:cs typeface="Arial" panose="020B0604020202020204" pitchFamily="34" charset="0"/>
                  </a:rPr>
                  <a:t>Positive Outcomes for All </a:t>
                </a:r>
              </a:p>
            </p:txBody>
          </p:sp>
        </p:grpSp>
        <p:grpSp>
          <p:nvGrpSpPr>
            <p:cNvPr id="14" name="Group 13"/>
            <p:cNvGrpSpPr/>
            <p:nvPr/>
          </p:nvGrpSpPr>
          <p:grpSpPr>
            <a:xfrm>
              <a:off x="3485080" y="2558496"/>
              <a:ext cx="2121039" cy="2891327"/>
              <a:chOff x="3485080" y="2558497"/>
              <a:chExt cx="2121039" cy="2118554"/>
            </a:xfrm>
          </p:grpSpPr>
          <p:sp>
            <p:nvSpPr>
              <p:cNvPr id="17" name="Rectangle 16"/>
              <p:cNvSpPr/>
              <p:nvPr/>
            </p:nvSpPr>
            <p:spPr>
              <a:xfrm>
                <a:off x="3485080" y="2558497"/>
                <a:ext cx="2121039" cy="610789"/>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schemeClr val="bg1"/>
                    </a:solidFill>
                    <a:effectLst/>
                    <a:uLnTx/>
                    <a:uFillTx/>
                    <a:latin typeface="Calibri" panose="020F0502020204030204" pitchFamily="34" charset="0"/>
                    <a:cs typeface="Arial" panose="020B0604020202020204" pitchFamily="34" charset="0"/>
                  </a:rPr>
                  <a:t>Resources</a:t>
                </a:r>
              </a:p>
            </p:txBody>
          </p:sp>
          <p:sp>
            <p:nvSpPr>
              <p:cNvPr id="18" name="Rectangle 17"/>
              <p:cNvSpPr/>
              <p:nvPr/>
            </p:nvSpPr>
            <p:spPr>
              <a:xfrm>
                <a:off x="3485080" y="3274174"/>
                <a:ext cx="2121039" cy="610789"/>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schemeClr val="bg1"/>
                    </a:solidFill>
                    <a:effectLst/>
                    <a:uLnTx/>
                    <a:uFillTx/>
                    <a:latin typeface="Calibri" panose="020F0502020204030204" pitchFamily="34" charset="0"/>
                    <a:cs typeface="Arial" panose="020B0604020202020204" pitchFamily="34" charset="0"/>
                  </a:rPr>
                  <a:t>Scholarship, Research and Professional Practice</a:t>
                </a:r>
              </a:p>
            </p:txBody>
          </p:sp>
          <p:sp>
            <p:nvSpPr>
              <p:cNvPr id="19" name="Rectangle 18"/>
              <p:cNvSpPr/>
              <p:nvPr/>
            </p:nvSpPr>
            <p:spPr>
              <a:xfrm>
                <a:off x="3485080" y="4066262"/>
                <a:ext cx="2121039" cy="610789"/>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schemeClr val="bg1"/>
                    </a:solidFill>
                    <a:effectLst/>
                    <a:uLnTx/>
                    <a:uFillTx/>
                    <a:latin typeface="Calibri" panose="020F0502020204030204" pitchFamily="34" charset="0"/>
                    <a:cs typeface="Arial" panose="020B0604020202020204" pitchFamily="34" charset="0"/>
                  </a:rPr>
                  <a:t>Personalised Learning </a:t>
                </a:r>
              </a:p>
            </p:txBody>
          </p:sp>
        </p:grpSp>
        <p:sp>
          <p:nvSpPr>
            <p:cNvPr id="15" name="Rectangle 14"/>
            <p:cNvSpPr/>
            <p:nvPr/>
          </p:nvSpPr>
          <p:spPr>
            <a:xfrm>
              <a:off x="1187450" y="4076923"/>
              <a:ext cx="2121039" cy="610789"/>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schemeClr val="bg1"/>
                  </a:solidFill>
                  <a:effectLst/>
                  <a:uLnTx/>
                  <a:uFillTx/>
                  <a:latin typeface="Calibri" panose="020F0502020204030204" pitchFamily="34" charset="0"/>
                  <a:cs typeface="Arial" panose="020B0604020202020204" pitchFamily="34" charset="0"/>
                </a:rPr>
                <a:t>Rigour and Stretch</a:t>
              </a:r>
            </a:p>
          </p:txBody>
        </p:sp>
        <p:sp>
          <p:nvSpPr>
            <p:cNvPr id="16" name="Rectangle 15"/>
            <p:cNvSpPr/>
            <p:nvPr/>
          </p:nvSpPr>
          <p:spPr>
            <a:xfrm>
              <a:off x="1187450" y="4839034"/>
              <a:ext cx="2121039" cy="610789"/>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schemeClr val="bg1"/>
                  </a:solidFill>
                  <a:effectLst/>
                  <a:uLnTx/>
                  <a:uFillTx/>
                  <a:latin typeface="Calibri" panose="020F0502020204030204" pitchFamily="34" charset="0"/>
                  <a:cs typeface="Arial" panose="020B0604020202020204" pitchFamily="34" charset="0"/>
                </a:rPr>
                <a:t>Feedback</a:t>
              </a:r>
            </a:p>
          </p:txBody>
        </p:sp>
      </p:grpSp>
      <p:pic>
        <p:nvPicPr>
          <p:cNvPr id="2" name="Picture 1"/>
          <p:cNvPicPr>
            <a:picLocks noChangeAspect="1"/>
          </p:cNvPicPr>
          <p:nvPr/>
        </p:nvPicPr>
        <p:blipFill>
          <a:blip r:embed="rId2"/>
          <a:stretch>
            <a:fillRect/>
          </a:stretch>
        </p:blipFill>
        <p:spPr>
          <a:xfrm>
            <a:off x="5664200" y="118744"/>
            <a:ext cx="3238500" cy="1176655"/>
          </a:xfrm>
          <a:prstGeom prst="rect">
            <a:avLst/>
          </a:prstGeom>
        </p:spPr>
      </p:pic>
    </p:spTree>
    <p:extLst>
      <p:ext uri="{BB962C8B-B14F-4D97-AF65-F5344CB8AC3E}">
        <p14:creationId xmlns:p14="http://schemas.microsoft.com/office/powerpoint/2010/main" val="2862132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sz="3600" dirty="0" smtClean="0"/>
              <a:t>Policy Context</a:t>
            </a:r>
            <a:endParaRPr lang="en-US" sz="3600" dirty="0"/>
          </a:p>
        </p:txBody>
      </p:sp>
      <p:pic>
        <p:nvPicPr>
          <p:cNvPr id="4" name="Picture 3"/>
          <p:cNvPicPr>
            <a:picLocks noChangeAspect="1"/>
          </p:cNvPicPr>
          <p:nvPr/>
        </p:nvPicPr>
        <p:blipFill>
          <a:blip r:embed="rId2"/>
          <a:stretch>
            <a:fillRect/>
          </a:stretch>
        </p:blipFill>
        <p:spPr>
          <a:xfrm>
            <a:off x="204382" y="1825776"/>
            <a:ext cx="2514650" cy="3592015"/>
          </a:xfrm>
          <a:prstGeom prst="rect">
            <a:avLst/>
          </a:prstGeom>
        </p:spPr>
      </p:pic>
      <p:pic>
        <p:nvPicPr>
          <p:cNvPr id="6" name="Picture 5"/>
          <p:cNvPicPr>
            <a:picLocks noChangeAspect="1"/>
          </p:cNvPicPr>
          <p:nvPr/>
        </p:nvPicPr>
        <p:blipFill>
          <a:blip r:embed="rId3"/>
          <a:stretch>
            <a:fillRect/>
          </a:stretch>
        </p:blipFill>
        <p:spPr>
          <a:xfrm>
            <a:off x="3118400" y="1785836"/>
            <a:ext cx="2591718" cy="3634791"/>
          </a:xfrm>
          <a:prstGeom prst="rect">
            <a:avLst/>
          </a:prstGeom>
        </p:spPr>
      </p:pic>
      <p:pic>
        <p:nvPicPr>
          <p:cNvPr id="7" name="Picture 6"/>
          <p:cNvPicPr>
            <a:picLocks noChangeAspect="1"/>
          </p:cNvPicPr>
          <p:nvPr/>
        </p:nvPicPr>
        <p:blipFill>
          <a:blip r:embed="rId4"/>
          <a:stretch>
            <a:fillRect/>
          </a:stretch>
        </p:blipFill>
        <p:spPr>
          <a:xfrm>
            <a:off x="6146083" y="1779330"/>
            <a:ext cx="2547149" cy="3607276"/>
          </a:xfrm>
          <a:prstGeom prst="rect">
            <a:avLst/>
          </a:prstGeom>
        </p:spPr>
      </p:pic>
    </p:spTree>
    <p:extLst>
      <p:ext uri="{BB962C8B-B14F-4D97-AF65-F5344CB8AC3E}">
        <p14:creationId xmlns:p14="http://schemas.microsoft.com/office/powerpoint/2010/main" val="2521614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sz="3600" dirty="0" smtClean="0"/>
              <a:t>Policy Context</a:t>
            </a:r>
            <a:endParaRPr lang="en-US" sz="3600" dirty="0"/>
          </a:p>
        </p:txBody>
      </p:sp>
      <p:pic>
        <p:nvPicPr>
          <p:cNvPr id="5" name="Picture 4"/>
          <p:cNvPicPr>
            <a:picLocks noChangeAspect="1"/>
          </p:cNvPicPr>
          <p:nvPr/>
        </p:nvPicPr>
        <p:blipFill>
          <a:blip r:embed="rId2"/>
          <a:stretch>
            <a:fillRect/>
          </a:stretch>
        </p:blipFill>
        <p:spPr>
          <a:xfrm>
            <a:off x="3264807" y="1752600"/>
            <a:ext cx="5764893" cy="3340100"/>
          </a:xfrm>
          <a:prstGeom prst="rect">
            <a:avLst/>
          </a:prstGeom>
        </p:spPr>
      </p:pic>
      <p:sp>
        <p:nvSpPr>
          <p:cNvPr id="4" name="Rectangle 3"/>
          <p:cNvSpPr/>
          <p:nvPr/>
        </p:nvSpPr>
        <p:spPr>
          <a:xfrm>
            <a:off x="88900" y="1639838"/>
            <a:ext cx="4254500" cy="4247317"/>
          </a:xfrm>
          <a:prstGeom prst="rect">
            <a:avLst/>
          </a:prstGeom>
          <a:solidFill>
            <a:schemeClr val="bg1"/>
          </a:solidFill>
        </p:spPr>
        <p:txBody>
          <a:bodyPr wrap="square">
            <a:spAutoFit/>
          </a:bodyPr>
          <a:lstStyle/>
          <a:p>
            <a:r>
              <a:rPr lang="en-US" dirty="0"/>
              <a:t>“This patchiness in the student experience within and between institutions cannot continue. There is extraordinary teaching that deserves greater recognition. And there is lamentable teaching that must be driven out of our system. It damages the reputation of UK higher education and </a:t>
            </a:r>
            <a:r>
              <a:rPr lang="en-US" dirty="0" smtClean="0"/>
              <a:t>I     </a:t>
            </a:r>
            <a:r>
              <a:rPr lang="en-US" dirty="0"/>
              <a:t>am determined to address it,</a:t>
            </a:r>
            <a:r>
              <a:rPr lang="en-US" dirty="0" smtClean="0"/>
              <a:t>”</a:t>
            </a:r>
          </a:p>
          <a:p>
            <a:endParaRPr lang="en-US" dirty="0"/>
          </a:p>
          <a:p>
            <a:r>
              <a:rPr lang="en-US" dirty="0" smtClean="0"/>
              <a:t>Jo Johnson, Minister for Universities and Science at Universities UK Conference, September 2015</a:t>
            </a:r>
            <a:endParaRPr lang="en-US" dirty="0"/>
          </a:p>
          <a:p>
            <a:endParaRPr lang="en-US" dirty="0" smtClean="0"/>
          </a:p>
          <a:p>
            <a:endParaRPr lang="en-US" dirty="0"/>
          </a:p>
        </p:txBody>
      </p:sp>
    </p:spTree>
    <p:extLst>
      <p:ext uri="{BB962C8B-B14F-4D97-AF65-F5344CB8AC3E}">
        <p14:creationId xmlns:p14="http://schemas.microsoft.com/office/powerpoint/2010/main" val="27068930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1300" y="337213"/>
            <a:ext cx="8610600" cy="806302"/>
          </a:xfrm>
        </p:spPr>
        <p:txBody>
          <a:bodyPr>
            <a:normAutofit fontScale="62500" lnSpcReduction="20000"/>
          </a:bodyPr>
          <a:lstStyle/>
          <a:p>
            <a:r>
              <a:rPr lang="en-US" dirty="0" smtClean="0"/>
              <a:t>Purpose of the TEF (according to the TEF </a:t>
            </a:r>
            <a:r>
              <a:rPr lang="mr-IN" dirty="0" smtClean="0"/>
              <a:t>…</a:t>
            </a:r>
            <a:r>
              <a:rPr lang="en-US" dirty="0" smtClean="0"/>
              <a:t>)</a:t>
            </a:r>
            <a:endParaRPr lang="en-US" dirty="0"/>
          </a:p>
        </p:txBody>
      </p:sp>
      <p:graphicFrame>
        <p:nvGraphicFramePr>
          <p:cNvPr id="4" name="Diagram 3"/>
          <p:cNvGraphicFramePr/>
          <p:nvPr>
            <p:extLst>
              <p:ext uri="{D42A27DB-BD31-4B8C-83A1-F6EECF244321}">
                <p14:modId xmlns:p14="http://schemas.microsoft.com/office/powerpoint/2010/main" val="1145278191"/>
              </p:ext>
            </p:extLst>
          </p:nvPr>
        </p:nvGraphicFramePr>
        <p:xfrm>
          <a:off x="453607" y="1628800"/>
          <a:ext cx="8234080" cy="42484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74615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EF-visual-guide-wonkhe-3.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5232" y="241300"/>
            <a:ext cx="11532116" cy="6248399"/>
          </a:xfrm>
          <a:prstGeom prst="rect">
            <a:avLst/>
          </a:prstGeom>
        </p:spPr>
      </p:pic>
      <p:sp>
        <p:nvSpPr>
          <p:cNvPr id="2" name="Rectangle 1"/>
          <p:cNvSpPr/>
          <p:nvPr/>
        </p:nvSpPr>
        <p:spPr>
          <a:xfrm>
            <a:off x="6604000" y="533400"/>
            <a:ext cx="2921000" cy="6096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05173" y="1363676"/>
            <a:ext cx="2538827" cy="1017152"/>
          </a:xfrm>
          <a:prstGeom prst="rect">
            <a:avLst/>
          </a:prstGeom>
        </p:spPr>
      </p:pic>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05171" y="2294717"/>
            <a:ext cx="2538829" cy="1038611"/>
          </a:xfrm>
          <a:prstGeom prst="rect">
            <a:avLst/>
          </a:prstGeom>
        </p:spPr>
      </p:pic>
      <p:pic>
        <p:nvPicPr>
          <p:cNvPr id="7" name="Picture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05172" y="3348133"/>
            <a:ext cx="2538828" cy="1013895"/>
          </a:xfrm>
          <a:prstGeom prst="rect">
            <a:avLst/>
          </a:prstGeom>
        </p:spPr>
      </p:pic>
    </p:spTree>
    <p:extLst>
      <p:ext uri="{BB962C8B-B14F-4D97-AF65-F5344CB8AC3E}">
        <p14:creationId xmlns:p14="http://schemas.microsoft.com/office/powerpoint/2010/main" val="4225163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190500"/>
            <a:ext cx="8750300" cy="1270000"/>
          </a:xfrm>
        </p:spPr>
        <p:txBody>
          <a:bodyPr>
            <a:normAutofit fontScale="40000" lnSpcReduction="20000"/>
          </a:bodyPr>
          <a:lstStyle/>
          <a:p>
            <a:pPr>
              <a:lnSpc>
                <a:spcPct val="120000"/>
              </a:lnSpc>
            </a:pPr>
            <a:r>
              <a:rPr lang="en-US" sz="8600" dirty="0" err="1" smtClean="0"/>
              <a:t>Kneale</a:t>
            </a:r>
            <a:r>
              <a:rPr lang="en-US" sz="8600" dirty="0" smtClean="0"/>
              <a:t> (2015): “</a:t>
            </a:r>
            <a:r>
              <a:rPr lang="en-GB" sz="8600" dirty="0"/>
              <a:t>Who can be against </a:t>
            </a:r>
            <a:endParaRPr lang="en-GB" sz="8600" dirty="0" smtClean="0"/>
          </a:p>
          <a:p>
            <a:pPr>
              <a:lnSpc>
                <a:spcPct val="120000"/>
              </a:lnSpc>
            </a:pPr>
            <a:r>
              <a:rPr lang="en-GB" sz="8600" dirty="0" smtClean="0"/>
              <a:t>excellence </a:t>
            </a:r>
            <a:r>
              <a:rPr lang="en-GB" sz="8600" dirty="0"/>
              <a:t>in teaching</a:t>
            </a:r>
            <a:r>
              <a:rPr lang="en-GB" sz="8600" dirty="0" smtClean="0"/>
              <a:t>?”</a:t>
            </a:r>
            <a:endParaRPr lang="en-GB" sz="8600" dirty="0"/>
          </a:p>
          <a:p>
            <a:endParaRPr lang="en-US" dirty="0"/>
          </a:p>
        </p:txBody>
      </p:sp>
      <p:pic>
        <p:nvPicPr>
          <p:cNvPr id="4" name="Picture 3"/>
          <p:cNvPicPr>
            <a:picLocks noChangeAspect="1"/>
          </p:cNvPicPr>
          <p:nvPr/>
        </p:nvPicPr>
        <p:blipFill>
          <a:blip r:embed="rId2"/>
          <a:stretch>
            <a:fillRect/>
          </a:stretch>
        </p:blipFill>
        <p:spPr>
          <a:xfrm>
            <a:off x="647700" y="1507066"/>
            <a:ext cx="7874000" cy="5249333"/>
          </a:xfrm>
          <a:prstGeom prst="rect">
            <a:avLst/>
          </a:prstGeom>
        </p:spPr>
      </p:pic>
    </p:spTree>
    <p:extLst>
      <p:ext uri="{BB962C8B-B14F-4D97-AF65-F5344CB8AC3E}">
        <p14:creationId xmlns:p14="http://schemas.microsoft.com/office/powerpoint/2010/main" val="16174716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92100" y="337213"/>
            <a:ext cx="8623300" cy="806302"/>
          </a:xfrm>
        </p:spPr>
        <p:txBody>
          <a:bodyPr>
            <a:normAutofit fontScale="55000" lnSpcReduction="20000"/>
          </a:bodyPr>
          <a:lstStyle/>
          <a:p>
            <a:r>
              <a:rPr lang="en-US" dirty="0" smtClean="0"/>
              <a:t>Trouble?: </a:t>
            </a:r>
            <a:r>
              <a:rPr lang="en-GB" dirty="0" smtClean="0"/>
              <a:t>REF </a:t>
            </a:r>
            <a:r>
              <a:rPr lang="en-GB" dirty="0" err="1" smtClean="0"/>
              <a:t>vs</a:t>
            </a:r>
            <a:r>
              <a:rPr lang="en-GB" dirty="0" smtClean="0"/>
              <a:t> TEF </a:t>
            </a:r>
          </a:p>
          <a:p>
            <a:r>
              <a:rPr lang="en-GB" dirty="0" smtClean="0"/>
              <a:t>“Ugly Sisters of HE” </a:t>
            </a:r>
            <a:r>
              <a:rPr lang="en-GB" dirty="0" err="1" smtClean="0"/>
              <a:t>Kneale</a:t>
            </a:r>
            <a:r>
              <a:rPr lang="en-GB" dirty="0" smtClean="0"/>
              <a:t> (2016)</a:t>
            </a:r>
            <a:endParaRPr lang="en-US" dirty="0"/>
          </a:p>
        </p:txBody>
      </p:sp>
      <p:pic>
        <p:nvPicPr>
          <p:cNvPr id="4" name="Picture 2" descr="https://www.timeshighereducation.com/sites/default/files/universities-scores-on-the-2014-ref-and-mock-tef-benchmarked-scores-230616-larg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8899" y="1415626"/>
            <a:ext cx="8972889" cy="526457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1579264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62500" lnSpcReduction="20000"/>
          </a:bodyPr>
          <a:lstStyle/>
          <a:p>
            <a:r>
              <a:rPr lang="en-US" dirty="0" smtClean="0"/>
              <a:t>Trouble? Fit for purpose or discriminatory metrics?</a:t>
            </a:r>
            <a:endParaRPr lang="en-US" dirty="0"/>
          </a:p>
        </p:txBody>
      </p:sp>
      <p:sp>
        <p:nvSpPr>
          <p:cNvPr id="5" name="Rectangle 4"/>
          <p:cNvSpPr/>
          <p:nvPr/>
        </p:nvSpPr>
        <p:spPr>
          <a:xfrm>
            <a:off x="2603500" y="1681540"/>
            <a:ext cx="4191000" cy="2862323"/>
          </a:xfrm>
          <a:prstGeom prst="rect">
            <a:avLst/>
          </a:prstGeom>
        </p:spPr>
        <p:txBody>
          <a:bodyPr wrap="square">
            <a:spAutoFit/>
          </a:bodyPr>
          <a:lstStyle/>
          <a:p>
            <a:r>
              <a:rPr lang="en-US" dirty="0" smtClean="0"/>
              <a:t>Many academics critique the metrics privileged in TEF II. Most are arguably not about teaching at all </a:t>
            </a:r>
            <a:r>
              <a:rPr lang="mr-IN" dirty="0" smtClean="0"/>
              <a:t>–</a:t>
            </a:r>
            <a:r>
              <a:rPr lang="en-US" dirty="0" smtClean="0"/>
              <a:t> destinations, retention, etc. The only metric which explicitly explores teaching quality (of sorts) comes from the NSS which research has identified can betray sexist and racist bias.</a:t>
            </a:r>
          </a:p>
          <a:p>
            <a:endParaRPr lang="en-US" dirty="0"/>
          </a:p>
          <a:p>
            <a:r>
              <a:rPr lang="en-US" dirty="0" smtClean="0"/>
              <a:t>Reported by </a:t>
            </a:r>
            <a:r>
              <a:rPr lang="en-US" dirty="0" err="1" smtClean="0"/>
              <a:t>Holyroyd</a:t>
            </a:r>
            <a:r>
              <a:rPr lang="en-US" dirty="0" smtClean="0"/>
              <a:t> and Saul (2016)</a:t>
            </a:r>
            <a:endParaRPr lang="en-US" dirty="0"/>
          </a:p>
        </p:txBody>
      </p:sp>
      <p:pic>
        <p:nvPicPr>
          <p:cNvPr id="7" name="Picture 6"/>
          <p:cNvPicPr>
            <a:picLocks noChangeAspect="1"/>
          </p:cNvPicPr>
          <p:nvPr/>
        </p:nvPicPr>
        <p:blipFill>
          <a:blip r:embed="rId2"/>
          <a:stretch>
            <a:fillRect/>
          </a:stretch>
        </p:blipFill>
        <p:spPr>
          <a:xfrm>
            <a:off x="6985000" y="1460500"/>
            <a:ext cx="2159000" cy="3365500"/>
          </a:xfrm>
          <a:prstGeom prst="rect">
            <a:avLst/>
          </a:prstGeom>
        </p:spPr>
      </p:pic>
      <p:pic>
        <p:nvPicPr>
          <p:cNvPr id="8" name="Picture 7"/>
          <p:cNvPicPr>
            <a:picLocks noChangeAspect="1"/>
          </p:cNvPicPr>
          <p:nvPr/>
        </p:nvPicPr>
        <p:blipFill>
          <a:blip r:embed="rId3"/>
          <a:stretch>
            <a:fillRect/>
          </a:stretch>
        </p:blipFill>
        <p:spPr>
          <a:xfrm>
            <a:off x="215900" y="1739900"/>
            <a:ext cx="2324100" cy="3251200"/>
          </a:xfrm>
          <a:prstGeom prst="rect">
            <a:avLst/>
          </a:prstGeom>
        </p:spPr>
      </p:pic>
    </p:spTree>
    <p:extLst>
      <p:ext uri="{BB962C8B-B14F-4D97-AF65-F5344CB8AC3E}">
        <p14:creationId xmlns:p14="http://schemas.microsoft.com/office/powerpoint/2010/main" val="30713156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77500" lnSpcReduction="20000"/>
          </a:bodyPr>
          <a:lstStyle/>
          <a:p>
            <a:r>
              <a:rPr lang="en-US" dirty="0" smtClean="0"/>
              <a:t>Trouble?: Lack of student interest</a:t>
            </a:r>
            <a:endParaRPr lang="en-US" dirty="0"/>
          </a:p>
        </p:txBody>
      </p:sp>
      <p:pic>
        <p:nvPicPr>
          <p:cNvPr id="4" name="Picture 3"/>
          <p:cNvPicPr>
            <a:picLocks noChangeAspect="1"/>
          </p:cNvPicPr>
          <p:nvPr/>
        </p:nvPicPr>
        <p:blipFill>
          <a:blip r:embed="rId2"/>
          <a:stretch>
            <a:fillRect/>
          </a:stretch>
        </p:blipFill>
        <p:spPr>
          <a:xfrm>
            <a:off x="177800" y="1786467"/>
            <a:ext cx="4673600" cy="3513666"/>
          </a:xfrm>
          <a:prstGeom prst="rect">
            <a:avLst/>
          </a:prstGeom>
        </p:spPr>
      </p:pic>
      <p:sp>
        <p:nvSpPr>
          <p:cNvPr id="5" name="Rectangle 4"/>
          <p:cNvSpPr/>
          <p:nvPr/>
        </p:nvSpPr>
        <p:spPr>
          <a:xfrm>
            <a:off x="5105400" y="1511300"/>
            <a:ext cx="3886200" cy="4524316"/>
          </a:xfrm>
          <a:prstGeom prst="rect">
            <a:avLst/>
          </a:prstGeom>
        </p:spPr>
        <p:txBody>
          <a:bodyPr wrap="square">
            <a:spAutoFit/>
          </a:bodyPr>
          <a:lstStyle/>
          <a:p>
            <a:r>
              <a:rPr lang="en-US" dirty="0" smtClean="0"/>
              <a:t>“Findings </a:t>
            </a:r>
            <a:r>
              <a:rPr lang="en-US" dirty="0"/>
              <a:t>from BIS’s own research raise a number of doubts about this. Their applicant survey suggests that most students don’t think that there is a problem with information, with just eleven percent saying that information on quality is not transparent and six in ten saying it is. Their qualitative research findings also suggest that, while students think TEF information would be useful, it probably wouldn’t change their </a:t>
            </a:r>
            <a:r>
              <a:rPr lang="en-US" dirty="0" smtClean="0"/>
              <a:t>choice” </a:t>
            </a:r>
          </a:p>
          <a:p>
            <a:endParaRPr lang="en-US" dirty="0" smtClean="0"/>
          </a:p>
          <a:p>
            <a:r>
              <a:rPr lang="en-US" dirty="0" smtClean="0"/>
              <a:t>Darian (2016)</a:t>
            </a:r>
            <a:endParaRPr lang="en-US" dirty="0"/>
          </a:p>
          <a:p>
            <a:endParaRPr lang="en-US" dirty="0"/>
          </a:p>
        </p:txBody>
      </p:sp>
    </p:spTree>
    <p:extLst>
      <p:ext uri="{BB962C8B-B14F-4D97-AF65-F5344CB8AC3E}">
        <p14:creationId xmlns:p14="http://schemas.microsoft.com/office/powerpoint/2010/main" val="3599155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170542" y="1530350"/>
            <a:ext cx="5061857" cy="3740151"/>
          </a:xfrm>
        </p:spPr>
        <p:txBody>
          <a:bodyPr>
            <a:normAutofit/>
          </a:bodyPr>
          <a:lstStyle/>
          <a:p>
            <a:r>
              <a:rPr lang="en-US" sz="1800" dirty="0"/>
              <a:t>C</a:t>
            </a:r>
            <a:r>
              <a:rPr lang="en-US" sz="1800" dirty="0" smtClean="0"/>
              <a:t>ompeting </a:t>
            </a:r>
            <a:r>
              <a:rPr lang="en-US" sz="1800" dirty="0"/>
              <a:t>dynamics render the operation of an excellence scheme something akin to the playing of a game, requiring subtle moves and shrewd evaluative </a:t>
            </a:r>
            <a:r>
              <a:rPr lang="en-US" sz="1800" dirty="0" smtClean="0"/>
              <a:t>judgment </a:t>
            </a:r>
            <a:r>
              <a:rPr lang="en-US" sz="1800" dirty="0"/>
              <a:t>in terms of anticipating possible effects and outcomes. </a:t>
            </a:r>
          </a:p>
          <a:p>
            <a:r>
              <a:rPr lang="en-US" sz="1800" dirty="0" smtClean="0"/>
              <a:t>Land and Gordon (2015)</a:t>
            </a:r>
            <a:endParaRPr lang="en-US" sz="1800" dirty="0"/>
          </a:p>
        </p:txBody>
      </p:sp>
      <p:sp>
        <p:nvSpPr>
          <p:cNvPr id="3" name="Subtitle 2"/>
          <p:cNvSpPr>
            <a:spLocks noGrp="1"/>
          </p:cNvSpPr>
          <p:nvPr>
            <p:ph type="subTitle" idx="1"/>
          </p:nvPr>
        </p:nvSpPr>
        <p:spPr/>
        <p:txBody>
          <a:bodyPr>
            <a:normAutofit fontScale="85000" lnSpcReduction="10000"/>
          </a:bodyPr>
          <a:lstStyle/>
          <a:p>
            <a:r>
              <a:rPr lang="en-US" sz="4600" dirty="0" smtClean="0"/>
              <a:t>Trouble?</a:t>
            </a:r>
            <a:r>
              <a:rPr lang="en-US" dirty="0" smtClean="0"/>
              <a:t>: Teaching to the Test</a:t>
            </a:r>
            <a:endParaRPr lang="en-US" dirty="0"/>
          </a:p>
        </p:txBody>
      </p:sp>
      <p:pic>
        <p:nvPicPr>
          <p:cNvPr id="6" name="Picture 5"/>
          <p:cNvPicPr>
            <a:picLocks noChangeAspect="1"/>
          </p:cNvPicPr>
          <p:nvPr/>
        </p:nvPicPr>
        <p:blipFill>
          <a:blip r:embed="rId2"/>
          <a:stretch>
            <a:fillRect/>
          </a:stretch>
        </p:blipFill>
        <p:spPr>
          <a:xfrm>
            <a:off x="5341522" y="1625600"/>
            <a:ext cx="3633464" cy="4457700"/>
          </a:xfrm>
          <a:prstGeom prst="rect">
            <a:avLst/>
          </a:prstGeom>
        </p:spPr>
      </p:pic>
      <p:pic>
        <p:nvPicPr>
          <p:cNvPr id="7" name="Picture 6" descr="i-love-gamin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500" y="3759200"/>
            <a:ext cx="2616200" cy="2616200"/>
          </a:xfrm>
          <a:prstGeom prst="rect">
            <a:avLst/>
          </a:prstGeom>
        </p:spPr>
      </p:pic>
    </p:spTree>
    <p:extLst>
      <p:ext uri="{BB962C8B-B14F-4D97-AF65-F5344CB8AC3E}">
        <p14:creationId xmlns:p14="http://schemas.microsoft.com/office/powerpoint/2010/main" val="16956340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183243" y="1758950"/>
            <a:ext cx="3537857" cy="3740151"/>
          </a:xfrm>
        </p:spPr>
        <p:txBody>
          <a:bodyPr>
            <a:normAutofit/>
          </a:bodyPr>
          <a:lstStyle/>
          <a:p>
            <a:r>
              <a:rPr lang="en-US" sz="1800" dirty="0"/>
              <a:t>Every other university participating in the scheme becomes a direct competitor as a result of this benchmarking element. A whole new era of internal competition is in prospect for higher education in the UK</a:t>
            </a:r>
            <a:r>
              <a:rPr lang="en-US" sz="1800" dirty="0" smtClean="0"/>
              <a:t>.</a:t>
            </a:r>
          </a:p>
          <a:p>
            <a:r>
              <a:rPr lang="en-US" sz="1800" dirty="0" err="1" smtClean="0"/>
              <a:t>Dr</a:t>
            </a:r>
            <a:r>
              <a:rPr lang="en-US" sz="1800" dirty="0" smtClean="0"/>
              <a:t> Peter Kahn (2016)</a:t>
            </a:r>
            <a:endParaRPr lang="en-US" sz="1800" dirty="0"/>
          </a:p>
        </p:txBody>
      </p:sp>
      <p:sp>
        <p:nvSpPr>
          <p:cNvPr id="3" name="Subtitle 2"/>
          <p:cNvSpPr>
            <a:spLocks noGrp="1"/>
          </p:cNvSpPr>
          <p:nvPr>
            <p:ph type="subTitle" idx="1"/>
          </p:nvPr>
        </p:nvSpPr>
        <p:spPr>
          <a:xfrm>
            <a:off x="177800" y="337213"/>
            <a:ext cx="8559800" cy="806302"/>
          </a:xfrm>
        </p:spPr>
        <p:txBody>
          <a:bodyPr>
            <a:normAutofit fontScale="62500" lnSpcReduction="20000"/>
          </a:bodyPr>
          <a:lstStyle/>
          <a:p>
            <a:r>
              <a:rPr lang="en-US" dirty="0" smtClean="0"/>
              <a:t>Trouble? </a:t>
            </a:r>
            <a:r>
              <a:rPr lang="mr-IN" dirty="0" smtClean="0"/>
              <a:t>–</a:t>
            </a:r>
            <a:r>
              <a:rPr lang="en-US" dirty="0" smtClean="0"/>
              <a:t> Competition over collaboration</a:t>
            </a:r>
            <a:endParaRPr lang="en-US" dirty="0"/>
          </a:p>
        </p:txBody>
      </p:sp>
      <p:pic>
        <p:nvPicPr>
          <p:cNvPr id="5" name="Picture 4"/>
          <p:cNvPicPr>
            <a:picLocks noChangeAspect="1"/>
          </p:cNvPicPr>
          <p:nvPr/>
        </p:nvPicPr>
        <p:blipFill>
          <a:blip r:embed="rId2"/>
          <a:stretch>
            <a:fillRect/>
          </a:stretch>
        </p:blipFill>
        <p:spPr>
          <a:xfrm>
            <a:off x="3886199" y="1790700"/>
            <a:ext cx="5112327" cy="2400300"/>
          </a:xfrm>
          <a:prstGeom prst="rect">
            <a:avLst/>
          </a:prstGeom>
        </p:spPr>
      </p:pic>
    </p:spTree>
    <p:extLst>
      <p:ext uri="{BB962C8B-B14F-4D97-AF65-F5344CB8AC3E}">
        <p14:creationId xmlns:p14="http://schemas.microsoft.com/office/powerpoint/2010/main" val="6402981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337213"/>
            <a:ext cx="8496299" cy="806302"/>
          </a:xfrm>
        </p:spPr>
        <p:txBody>
          <a:bodyPr>
            <a:normAutofit fontScale="85000" lnSpcReduction="20000"/>
          </a:bodyPr>
          <a:lstStyle/>
          <a:p>
            <a:pPr>
              <a:lnSpc>
                <a:spcPct val="120000"/>
              </a:lnSpc>
            </a:pPr>
            <a:r>
              <a:rPr lang="en-US" dirty="0" smtClean="0"/>
              <a:t>Trouble?: “better life chances” </a:t>
            </a:r>
            <a:endParaRPr lang="en-US" dirty="0"/>
          </a:p>
        </p:txBody>
      </p:sp>
      <p:sp>
        <p:nvSpPr>
          <p:cNvPr id="4" name="Rectangle 3"/>
          <p:cNvSpPr/>
          <p:nvPr/>
        </p:nvSpPr>
        <p:spPr>
          <a:xfrm>
            <a:off x="203200" y="1696135"/>
            <a:ext cx="4572000" cy="4801315"/>
          </a:xfrm>
          <a:prstGeom prst="rect">
            <a:avLst/>
          </a:prstGeom>
        </p:spPr>
        <p:txBody>
          <a:bodyPr>
            <a:spAutoFit/>
          </a:bodyPr>
          <a:lstStyle/>
          <a:p>
            <a:r>
              <a:rPr lang="en-US" dirty="0" smtClean="0"/>
              <a:t>“The </a:t>
            </a:r>
            <a:r>
              <a:rPr lang="en-US" dirty="0"/>
              <a:t>TEF ignores the wider public value of undergraduate </a:t>
            </a:r>
            <a:r>
              <a:rPr lang="en-US" dirty="0" smtClean="0"/>
              <a:t>education </a:t>
            </a:r>
            <a:r>
              <a:rPr lang="mr-IN" dirty="0" smtClean="0"/>
              <a:t>…</a:t>
            </a:r>
            <a:r>
              <a:rPr lang="en-GB" dirty="0" smtClean="0"/>
              <a:t> risks eclipsing the wider social and personal purposes of higher education”</a:t>
            </a:r>
            <a:r>
              <a:rPr lang="en-US" dirty="0" smtClean="0"/>
              <a:t>.</a:t>
            </a:r>
          </a:p>
          <a:p>
            <a:endParaRPr lang="en-US" dirty="0"/>
          </a:p>
          <a:p>
            <a:r>
              <a:rPr lang="en-US" dirty="0" err="1" smtClean="0"/>
              <a:t>Forstenzer</a:t>
            </a:r>
            <a:r>
              <a:rPr lang="en-US" dirty="0" smtClean="0"/>
              <a:t> (2016) </a:t>
            </a:r>
            <a:r>
              <a:rPr lang="mr-IN" dirty="0" smtClean="0"/>
              <a:t>–</a:t>
            </a:r>
            <a:r>
              <a:rPr lang="en-US" dirty="0" smtClean="0"/>
              <a:t> Sir Bernard Crick Centre for Public Understanding of Politics</a:t>
            </a:r>
          </a:p>
          <a:p>
            <a:endParaRPr lang="en-US" dirty="0"/>
          </a:p>
          <a:p>
            <a:r>
              <a:rPr lang="en-US" dirty="0" smtClean="0"/>
              <a:t>Students continue (although evidence of decline) to apply for courses where relatively low salaries are regular </a:t>
            </a:r>
            <a:r>
              <a:rPr lang="mr-IN" dirty="0" smtClean="0"/>
              <a:t>–</a:t>
            </a:r>
            <a:r>
              <a:rPr lang="en-US" dirty="0" smtClean="0"/>
              <a:t> e.g. social work, education, nursing </a:t>
            </a:r>
          </a:p>
          <a:p>
            <a:endParaRPr lang="en-US" dirty="0"/>
          </a:p>
          <a:p>
            <a:r>
              <a:rPr lang="en-US" dirty="0" err="1" smtClean="0"/>
              <a:t>Morrish</a:t>
            </a:r>
            <a:r>
              <a:rPr lang="en-US" dirty="0" smtClean="0"/>
              <a:t> (2016) </a:t>
            </a:r>
            <a:r>
              <a:rPr lang="mr-IN" dirty="0" smtClean="0"/>
              <a:t>–</a:t>
            </a:r>
            <a:r>
              <a:rPr lang="en-US" dirty="0" smtClean="0"/>
              <a:t> Academic Irregularities Blog</a:t>
            </a:r>
          </a:p>
          <a:p>
            <a:endParaRPr lang="en-US" dirty="0"/>
          </a:p>
          <a:p>
            <a:endParaRPr lang="en-US" dirty="0"/>
          </a:p>
        </p:txBody>
      </p:sp>
      <p:pic>
        <p:nvPicPr>
          <p:cNvPr id="5" name="Picture 4"/>
          <p:cNvPicPr>
            <a:picLocks noChangeAspect="1"/>
          </p:cNvPicPr>
          <p:nvPr/>
        </p:nvPicPr>
        <p:blipFill>
          <a:blip r:embed="rId2"/>
          <a:stretch>
            <a:fillRect/>
          </a:stretch>
        </p:blipFill>
        <p:spPr>
          <a:xfrm>
            <a:off x="4902200" y="2314574"/>
            <a:ext cx="3873500" cy="2905125"/>
          </a:xfrm>
          <a:prstGeom prst="rect">
            <a:avLst/>
          </a:prstGeom>
        </p:spPr>
      </p:pic>
    </p:spTree>
    <p:extLst>
      <p:ext uri="{BB962C8B-B14F-4D97-AF65-F5344CB8AC3E}">
        <p14:creationId xmlns:p14="http://schemas.microsoft.com/office/powerpoint/2010/main" val="6523903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85000" lnSpcReduction="10000"/>
          </a:bodyPr>
          <a:lstStyle/>
          <a:p>
            <a:r>
              <a:rPr lang="en-US" dirty="0" smtClean="0"/>
              <a:t>Trouble?: Student Opposition</a:t>
            </a:r>
            <a:endParaRPr lang="en-US" dirty="0"/>
          </a:p>
        </p:txBody>
      </p:sp>
      <p:pic>
        <p:nvPicPr>
          <p:cNvPr id="5" name="Picture 4"/>
          <p:cNvPicPr>
            <a:picLocks noChangeAspect="1"/>
          </p:cNvPicPr>
          <p:nvPr/>
        </p:nvPicPr>
        <p:blipFill>
          <a:blip r:embed="rId2"/>
          <a:stretch>
            <a:fillRect/>
          </a:stretch>
        </p:blipFill>
        <p:spPr>
          <a:xfrm>
            <a:off x="355600" y="1444590"/>
            <a:ext cx="3441700" cy="4963990"/>
          </a:xfrm>
          <a:prstGeom prst="rect">
            <a:avLst/>
          </a:prstGeom>
        </p:spPr>
      </p:pic>
      <p:sp>
        <p:nvSpPr>
          <p:cNvPr id="2" name="TextBox 1"/>
          <p:cNvSpPr txBox="1"/>
          <p:nvPr/>
        </p:nvSpPr>
        <p:spPr>
          <a:xfrm>
            <a:off x="4406900" y="1549400"/>
            <a:ext cx="4419600" cy="1477328"/>
          </a:xfrm>
          <a:prstGeom prst="rect">
            <a:avLst/>
          </a:prstGeom>
          <a:noFill/>
        </p:spPr>
        <p:txBody>
          <a:bodyPr wrap="square" rtlCol="0">
            <a:spAutoFit/>
          </a:bodyPr>
          <a:lstStyle/>
          <a:p>
            <a:r>
              <a:rPr lang="en-US" dirty="0" smtClean="0"/>
              <a:t>“Trojan horse for raising fees” </a:t>
            </a:r>
            <a:r>
              <a:rPr lang="mr-IN" dirty="0" smtClean="0"/>
              <a:t>–</a:t>
            </a:r>
            <a:r>
              <a:rPr lang="en-US" dirty="0" smtClean="0"/>
              <a:t> Gordon Marsden, MP </a:t>
            </a:r>
            <a:r>
              <a:rPr lang="mr-IN" dirty="0" smtClean="0"/>
              <a:t>–</a:t>
            </a:r>
            <a:r>
              <a:rPr lang="en-US" dirty="0" smtClean="0"/>
              <a:t> Shadow Minister for Higher Education</a:t>
            </a:r>
          </a:p>
          <a:p>
            <a:endParaRPr lang="en-US" dirty="0"/>
          </a:p>
          <a:p>
            <a:r>
              <a:rPr lang="en-US" dirty="0" smtClean="0"/>
              <a:t> </a:t>
            </a:r>
            <a:endParaRPr lang="en-US" dirty="0"/>
          </a:p>
        </p:txBody>
      </p:sp>
      <p:sp>
        <p:nvSpPr>
          <p:cNvPr id="4" name="Rectangle 3"/>
          <p:cNvSpPr/>
          <p:nvPr/>
        </p:nvSpPr>
        <p:spPr>
          <a:xfrm>
            <a:off x="4356100" y="2841536"/>
            <a:ext cx="4572000" cy="1200329"/>
          </a:xfrm>
          <a:prstGeom prst="rect">
            <a:avLst/>
          </a:prstGeom>
        </p:spPr>
        <p:txBody>
          <a:bodyPr>
            <a:spAutoFit/>
          </a:bodyPr>
          <a:lstStyle/>
          <a:p>
            <a:r>
              <a:rPr lang="en-US" dirty="0" smtClean="0"/>
              <a:t>’’The </a:t>
            </a:r>
            <a:r>
              <a:rPr lang="en-US" dirty="0"/>
              <a:t>University say that they want students to complete the survey because they value students’ feedback, but really it’s because they want students’ </a:t>
            </a:r>
            <a:r>
              <a:rPr lang="en-US" dirty="0" smtClean="0"/>
              <a:t>fees’’ </a:t>
            </a:r>
            <a:r>
              <a:rPr lang="mr-IN" dirty="0" smtClean="0"/>
              <a:t>…</a:t>
            </a:r>
            <a:endParaRPr lang="en-US" dirty="0"/>
          </a:p>
        </p:txBody>
      </p:sp>
      <p:sp>
        <p:nvSpPr>
          <p:cNvPr id="6" name="Rectangle 5"/>
          <p:cNvSpPr/>
          <p:nvPr/>
        </p:nvSpPr>
        <p:spPr>
          <a:xfrm>
            <a:off x="4406900" y="4213136"/>
            <a:ext cx="4572000" cy="1200329"/>
          </a:xfrm>
          <a:prstGeom prst="rect">
            <a:avLst/>
          </a:prstGeom>
        </p:spPr>
        <p:txBody>
          <a:bodyPr>
            <a:spAutoFit/>
          </a:bodyPr>
          <a:lstStyle/>
          <a:p>
            <a:r>
              <a:rPr lang="en-US" dirty="0"/>
              <a:t>“Don’t allow your feedback to be used against you, don’t fill in the NSS. Not for a free coffee, not for </a:t>
            </a:r>
            <a:r>
              <a:rPr lang="en-US" dirty="0" smtClean="0"/>
              <a:t>a Print voucher</a:t>
            </a:r>
            <a:r>
              <a:rPr lang="en-US" dirty="0"/>
              <a:t>, not even for a crack at a free </a:t>
            </a:r>
            <a:r>
              <a:rPr lang="en-US" dirty="0" err="1"/>
              <a:t>iPad</a:t>
            </a:r>
            <a:r>
              <a:rPr lang="en-US" dirty="0"/>
              <a:t>.” </a:t>
            </a:r>
          </a:p>
        </p:txBody>
      </p:sp>
    </p:spTree>
    <p:extLst>
      <p:ext uri="{BB962C8B-B14F-4D97-AF65-F5344CB8AC3E}">
        <p14:creationId xmlns:p14="http://schemas.microsoft.com/office/powerpoint/2010/main" val="38483209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62500" lnSpcReduction="20000"/>
          </a:bodyPr>
          <a:lstStyle/>
          <a:p>
            <a:r>
              <a:rPr lang="en-US" dirty="0" smtClean="0"/>
              <a:t>Institutional Responses - After Ellis and </a:t>
            </a:r>
            <a:r>
              <a:rPr lang="en-US" dirty="0" err="1" smtClean="0"/>
              <a:t>McNicholl</a:t>
            </a:r>
            <a:r>
              <a:rPr lang="en-US" dirty="0" smtClean="0"/>
              <a:t> (2015)</a:t>
            </a:r>
            <a:endParaRPr lang="en-US" dirty="0"/>
          </a:p>
        </p:txBody>
      </p:sp>
      <p:pic>
        <p:nvPicPr>
          <p:cNvPr id="4" name="image1.png"/>
          <p:cNvPicPr>
            <a:picLocks noChangeAspect="1"/>
          </p:cNvPicPr>
          <p:nvPr/>
        </p:nvPicPr>
        <p:blipFill>
          <a:blip r:embed="rId2">
            <a:extLst/>
          </a:blip>
          <a:srcRect/>
          <a:stretch>
            <a:fillRect/>
          </a:stretch>
        </p:blipFill>
        <p:spPr>
          <a:xfrm>
            <a:off x="180653" y="1546188"/>
            <a:ext cx="2854647" cy="1644086"/>
          </a:xfrm>
          <a:prstGeom prst="rect">
            <a:avLst/>
          </a:prstGeom>
          <a:ln w="12700">
            <a:miter lim="400000"/>
          </a:ln>
        </p:spPr>
      </p:pic>
      <p:sp>
        <p:nvSpPr>
          <p:cNvPr id="5" name="Shape 189"/>
          <p:cNvSpPr/>
          <p:nvPr/>
        </p:nvSpPr>
        <p:spPr>
          <a:xfrm>
            <a:off x="571499" y="3321899"/>
            <a:ext cx="2628901" cy="2842121"/>
          </a:xfrm>
          <a:prstGeom prst="rect">
            <a:avLst/>
          </a:prstGeom>
          <a:ln w="12700">
            <a:miter lim="400000"/>
          </a:ln>
          <a:extLst>
            <a:ext uri="{C572A759-6A51-4108-AA02-DFA0A04FC94B}">
              <ma14:wrappingTextBoxFlag xmlns:ma14="http://schemas.microsoft.com/office/mac/drawingml/2011/main" xmlns="" val="1"/>
            </a:ext>
          </a:extLst>
        </p:spPr>
        <p:txBody>
          <a:bodyPr wrap="square" lIns="35717" tIns="35717" rIns="35717" bIns="35717" anchor="ctr">
            <a:spAutoFit/>
          </a:bodyPr>
          <a:lstStyle/>
          <a:p>
            <a:pPr algn="l">
              <a:defRPr sz="2800">
                <a:latin typeface="Arial"/>
                <a:ea typeface="Arial"/>
                <a:cs typeface="Arial"/>
                <a:sym typeface="Arial"/>
              </a:defRPr>
            </a:pPr>
            <a:r>
              <a:rPr sz="2000" dirty="0" smtClean="0"/>
              <a:t>Managerial </a:t>
            </a:r>
            <a:r>
              <a:rPr sz="2000" dirty="0"/>
              <a:t>control enables swift dissemination of knowledge  limited anticipation of innovation and contextual sensitivity.   tends towards short term </a:t>
            </a:r>
            <a:r>
              <a:rPr sz="2000" dirty="0" smtClean="0"/>
              <a:t>solutions</a:t>
            </a:r>
            <a:endParaRPr sz="2000" dirty="0"/>
          </a:p>
        </p:txBody>
      </p:sp>
      <p:sp>
        <p:nvSpPr>
          <p:cNvPr id="6" name="Shape 188"/>
          <p:cNvSpPr/>
          <p:nvPr/>
        </p:nvSpPr>
        <p:spPr>
          <a:xfrm>
            <a:off x="6041750" y="1680975"/>
            <a:ext cx="2352950" cy="2226568"/>
          </a:xfrm>
          <a:prstGeom prst="rect">
            <a:avLst/>
          </a:prstGeom>
          <a:ln w="12700">
            <a:miter lim="400000"/>
          </a:ln>
          <a:extLst>
            <a:ext uri="{C572A759-6A51-4108-AA02-DFA0A04FC94B}">
              <ma14:wrappingTextBoxFlag xmlns:ma14="http://schemas.microsoft.com/office/mac/drawingml/2011/main" xmlns="" val="1"/>
            </a:ext>
          </a:extLst>
        </p:spPr>
        <p:txBody>
          <a:bodyPr wrap="square" lIns="35717" tIns="35717" rIns="35717" bIns="35717" anchor="ctr">
            <a:spAutoFit/>
          </a:bodyPr>
          <a:lstStyle/>
          <a:p>
            <a:pPr algn="l">
              <a:defRPr sz="2800">
                <a:latin typeface="Arial"/>
                <a:ea typeface="Arial"/>
                <a:cs typeface="Arial"/>
                <a:sym typeface="Arial"/>
              </a:defRPr>
            </a:pPr>
            <a:r>
              <a:rPr sz="2000" dirty="0" smtClean="0"/>
              <a:t>Flexibility </a:t>
            </a:r>
            <a:r>
              <a:rPr sz="2000" dirty="0"/>
              <a:t>and responsiveness privileged but  tends towards short term solutions and can be characterised by race to the bottom</a:t>
            </a:r>
          </a:p>
        </p:txBody>
      </p:sp>
      <p:pic>
        <p:nvPicPr>
          <p:cNvPr id="7" name="image5.png"/>
          <p:cNvPicPr>
            <a:picLocks noChangeAspect="1"/>
          </p:cNvPicPr>
          <p:nvPr/>
        </p:nvPicPr>
        <p:blipFill>
          <a:blip r:embed="rId3">
            <a:extLst/>
          </a:blip>
          <a:stretch>
            <a:fillRect/>
          </a:stretch>
        </p:blipFill>
        <p:spPr>
          <a:xfrm>
            <a:off x="3423515" y="1638300"/>
            <a:ext cx="2256372" cy="3317360"/>
          </a:xfrm>
          <a:prstGeom prst="rect">
            <a:avLst/>
          </a:prstGeom>
          <a:ln w="12700">
            <a:miter lim="400000"/>
          </a:ln>
        </p:spPr>
      </p:pic>
    </p:spTree>
    <p:extLst>
      <p:ext uri="{BB962C8B-B14F-4D97-AF65-F5344CB8AC3E}">
        <p14:creationId xmlns:p14="http://schemas.microsoft.com/office/powerpoint/2010/main" val="1347785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p:tmAbs val="0"/>
                                  </p:iterate>
                                  <p:childTnLst>
                                    <p:set>
                                      <p:cBhvr>
                                        <p:cTn id="9" fill="hold"/>
                                        <p:tgtEl>
                                          <p:spTgt spid="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iterate>
                                    <p:tmAbs val="0"/>
                                  </p:iterate>
                                  <p:childTnLst>
                                    <p:set>
                                      <p:cBhvr>
                                        <p:cTn id="13" fill="hold"/>
                                        <p:tgtEl>
                                          <p:spTgt spid="6"/>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iterate>
                                    <p:tmAbs val="0"/>
                                  </p:iterate>
                                  <p:childTnLst>
                                    <p:set>
                                      <p:cBhvr>
                                        <p:cTn id="16" fill="hold"/>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dvAuto="0"/>
      <p:bldP spid="5" grpId="0" animBg="1" advAuto="0"/>
      <p:bldP spid="6" grpId="0" animBg="1" advAuto="0"/>
      <p:bldP spid="7" grpId="0"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 name="US_Education_Social_Work_RGB_Black.jpg"/>
          <p:cNvPicPr>
            <a:picLocks noChangeAspect="1"/>
          </p:cNvPicPr>
          <p:nvPr/>
        </p:nvPicPr>
        <p:blipFill>
          <a:blip r:embed="rId2">
            <a:extLst/>
          </a:blip>
          <a:stretch>
            <a:fillRect/>
          </a:stretch>
        </p:blipFill>
        <p:spPr>
          <a:xfrm>
            <a:off x="6516870" y="304800"/>
            <a:ext cx="2239781" cy="1101915"/>
          </a:xfrm>
          <a:prstGeom prst="rect">
            <a:avLst/>
          </a:prstGeom>
          <a:ln w="12700">
            <a:miter lim="400000"/>
          </a:ln>
        </p:spPr>
      </p:pic>
      <p:pic>
        <p:nvPicPr>
          <p:cNvPr id="194" name="image1.png"/>
          <p:cNvPicPr>
            <a:picLocks noChangeAspect="1"/>
          </p:cNvPicPr>
          <p:nvPr/>
        </p:nvPicPr>
        <p:blipFill>
          <a:blip r:embed="rId3">
            <a:extLst/>
          </a:blip>
          <a:stretch>
            <a:fillRect/>
          </a:stretch>
        </p:blipFill>
        <p:spPr>
          <a:xfrm>
            <a:off x="557027" y="262641"/>
            <a:ext cx="1236803" cy="1236803"/>
          </a:xfrm>
          <a:prstGeom prst="rect">
            <a:avLst/>
          </a:prstGeom>
          <a:ln w="12700">
            <a:miter lim="400000"/>
          </a:ln>
        </p:spPr>
      </p:pic>
      <p:sp>
        <p:nvSpPr>
          <p:cNvPr id="195" name="Shape 195"/>
          <p:cNvSpPr/>
          <p:nvPr/>
        </p:nvSpPr>
        <p:spPr>
          <a:xfrm>
            <a:off x="2012766" y="310192"/>
            <a:ext cx="4285166" cy="1229093"/>
          </a:xfrm>
          <a:prstGeom prst="rect">
            <a:avLst/>
          </a:prstGeom>
          <a:ln w="12700">
            <a:miter lim="400000"/>
          </a:ln>
          <a:extLst>
            <a:ext uri="{C572A759-6A51-4108-AA02-DFA0A04FC94B}">
              <ma14:wrappingTextBoxFlag xmlns:ma14="http://schemas.microsoft.com/office/mac/drawingml/2011/main" xmlns="" val="1"/>
            </a:ext>
          </a:extLst>
        </p:spPr>
        <p:txBody>
          <a:bodyPr lIns="32145" tIns="32146" rIns="32145" bIns="32146">
            <a:normAutofit/>
          </a:bodyPr>
          <a:lstStyle>
            <a:lvl1pPr defTabSz="914400">
              <a:spcBef>
                <a:spcPts val="900"/>
              </a:spcBef>
              <a:defRPr>
                <a:latin typeface="Arial Black"/>
                <a:ea typeface="Arial Black"/>
                <a:cs typeface="Arial Black"/>
                <a:sym typeface="Arial Black"/>
              </a:defRPr>
            </a:lvl1pPr>
          </a:lstStyle>
          <a:p>
            <a:pPr>
              <a:defRPr sz="4000"/>
            </a:pPr>
            <a:r>
              <a:rPr sz="2500"/>
              <a:t>co-configuration</a:t>
            </a:r>
          </a:p>
        </p:txBody>
      </p:sp>
      <p:sp>
        <p:nvSpPr>
          <p:cNvPr id="196" name="Shape 196"/>
          <p:cNvSpPr/>
          <p:nvPr/>
        </p:nvSpPr>
        <p:spPr>
          <a:xfrm>
            <a:off x="467969" y="577940"/>
            <a:ext cx="4010817" cy="6720104"/>
          </a:xfrm>
          <a:prstGeom prst="rect">
            <a:avLst/>
          </a:prstGeom>
          <a:ln w="12700">
            <a:miter lim="400000"/>
          </a:ln>
          <a:extLst>
            <a:ext uri="{C572A759-6A51-4108-AA02-DFA0A04FC94B}">
              <ma14:wrappingTextBoxFlag xmlns:ma14="http://schemas.microsoft.com/office/mac/drawingml/2011/main" xmlns="" val="1"/>
            </a:ext>
          </a:extLst>
        </p:spPr>
        <p:txBody>
          <a:bodyPr lIns="35717" tIns="35717" rIns="35717" bIns="35717" anchor="ctr">
            <a:spAutoFit/>
          </a:bodyPr>
          <a:lstStyle/>
          <a:p>
            <a:pPr algn="l">
              <a:defRPr sz="2800">
                <a:latin typeface="Arial"/>
                <a:ea typeface="Arial"/>
                <a:cs typeface="Arial"/>
                <a:sym typeface="Arial"/>
              </a:defRPr>
            </a:pPr>
            <a:r>
              <a:t>Theme 4: Teacher Education for School Improvement</a:t>
            </a:r>
          </a:p>
          <a:p>
            <a:pPr algn="l">
              <a:defRPr sz="2800">
                <a:latin typeface="Arial"/>
                <a:ea typeface="Arial"/>
                <a:cs typeface="Arial"/>
                <a:sym typeface="Arial"/>
              </a:defRPr>
            </a:pPr>
            <a:r>
              <a:t>Knotty</a:t>
            </a:r>
          </a:p>
          <a:p>
            <a:pPr algn="l">
              <a:defRPr sz="2800">
                <a:latin typeface="Arial"/>
                <a:ea typeface="Arial"/>
                <a:cs typeface="Arial"/>
                <a:sym typeface="Arial"/>
              </a:defRPr>
            </a:pPr>
            <a:endParaRPr/>
          </a:p>
          <a:p>
            <a:pPr algn="l">
              <a:defRPr sz="2800">
                <a:latin typeface="Arial"/>
                <a:ea typeface="Arial"/>
                <a:cs typeface="Arial"/>
                <a:sym typeface="Arial"/>
              </a:defRPr>
            </a:pPr>
            <a:endParaRPr/>
          </a:p>
          <a:p>
            <a:pPr algn="l">
              <a:defRPr sz="2400">
                <a:latin typeface="Arial"/>
                <a:ea typeface="Arial"/>
                <a:cs typeface="Arial"/>
                <a:sym typeface="Arial"/>
              </a:defRPr>
            </a:pPr>
            <a:endParaRPr/>
          </a:p>
          <a:p>
            <a:pPr algn="l">
              <a:defRPr sz="2400">
                <a:latin typeface="Arial"/>
                <a:ea typeface="Arial"/>
                <a:cs typeface="Arial"/>
                <a:sym typeface="Arial"/>
              </a:defRPr>
            </a:pPr>
            <a:endParaRPr/>
          </a:p>
          <a:p>
            <a:pPr algn="l">
              <a:defRPr sz="2400">
                <a:latin typeface="Arial"/>
                <a:ea typeface="Arial"/>
                <a:cs typeface="Arial"/>
                <a:sym typeface="Arial"/>
              </a:defRPr>
            </a:pPr>
            <a:endParaRPr/>
          </a:p>
          <a:p>
            <a:pPr algn="l">
              <a:defRPr sz="2400">
                <a:latin typeface="Arial"/>
                <a:ea typeface="Arial"/>
                <a:cs typeface="Arial"/>
                <a:sym typeface="Arial"/>
              </a:defRPr>
            </a:pPr>
            <a:endParaRPr/>
          </a:p>
          <a:p>
            <a:pPr algn="l">
              <a:defRPr sz="2400">
                <a:latin typeface="Arial"/>
                <a:ea typeface="Arial"/>
                <a:cs typeface="Arial"/>
                <a:sym typeface="Arial"/>
              </a:defRPr>
            </a:pPr>
            <a:endParaRPr/>
          </a:p>
          <a:p>
            <a:pPr algn="l">
              <a:defRPr sz="2400">
                <a:latin typeface="Arial"/>
                <a:ea typeface="Arial"/>
                <a:cs typeface="Arial"/>
                <a:sym typeface="Arial"/>
              </a:defRPr>
            </a:pPr>
            <a:endParaRPr/>
          </a:p>
          <a:p>
            <a:pPr algn="l">
              <a:defRPr sz="2400">
                <a:latin typeface="Arial"/>
                <a:ea typeface="Arial"/>
                <a:cs typeface="Arial"/>
                <a:sym typeface="Arial"/>
              </a:defRPr>
            </a:pPr>
            <a:endParaRPr/>
          </a:p>
          <a:p>
            <a:pPr algn="l">
              <a:defRPr sz="2400">
                <a:latin typeface="Arial"/>
                <a:ea typeface="Arial"/>
                <a:cs typeface="Arial"/>
                <a:sym typeface="Arial"/>
              </a:defRPr>
            </a:pPr>
            <a:endParaRPr/>
          </a:p>
          <a:p>
            <a:pPr algn="l">
              <a:defRPr sz="2400">
                <a:latin typeface="Arial"/>
                <a:ea typeface="Arial"/>
                <a:cs typeface="Arial"/>
                <a:sym typeface="Arial"/>
              </a:defRPr>
            </a:pPr>
            <a:endParaRPr/>
          </a:p>
          <a:p>
            <a:pPr algn="l">
              <a:defRPr sz="2400">
                <a:latin typeface="Arial"/>
                <a:ea typeface="Arial"/>
                <a:cs typeface="Arial"/>
                <a:sym typeface="Arial"/>
              </a:defRPr>
            </a:pPr>
            <a:endParaRPr/>
          </a:p>
          <a:p>
            <a:pPr algn="l">
              <a:defRPr sz="2400">
                <a:latin typeface="Arial"/>
                <a:ea typeface="Arial"/>
                <a:cs typeface="Arial"/>
                <a:sym typeface="Arial"/>
              </a:defRPr>
            </a:pPr>
            <a:endParaRPr/>
          </a:p>
        </p:txBody>
      </p:sp>
      <p:pic>
        <p:nvPicPr>
          <p:cNvPr id="197" name="59595ECC-DB15-4F5C-92E2-66D8C06A885C-L0-001.jpeg"/>
          <p:cNvPicPr>
            <a:picLocks noChangeAspect="1"/>
          </p:cNvPicPr>
          <p:nvPr/>
        </p:nvPicPr>
        <p:blipFill>
          <a:blip r:embed="rId4">
            <a:extLst/>
          </a:blip>
          <a:stretch>
            <a:fillRect/>
          </a:stretch>
        </p:blipFill>
        <p:spPr>
          <a:xfrm>
            <a:off x="1471185" y="3619031"/>
            <a:ext cx="6201630" cy="2551529"/>
          </a:xfrm>
          <a:prstGeom prst="rect">
            <a:avLst/>
          </a:prstGeom>
          <a:ln w="12700">
            <a:miter lim="400000"/>
          </a:ln>
        </p:spPr>
      </p:pic>
      <p:pic>
        <p:nvPicPr>
          <p:cNvPr id="198" name="96FEC874-35CD-46E3-A026-DD47D1A8318C-L0-001.jpeg"/>
          <p:cNvPicPr>
            <a:picLocks noChangeAspect="1"/>
          </p:cNvPicPr>
          <p:nvPr/>
        </p:nvPicPr>
        <p:blipFill>
          <a:blip r:embed="rId5">
            <a:extLst/>
          </a:blip>
          <a:stretch>
            <a:fillRect/>
          </a:stretch>
        </p:blipFill>
        <p:spPr>
          <a:xfrm>
            <a:off x="2674442" y="2169914"/>
            <a:ext cx="3795117" cy="2518172"/>
          </a:xfrm>
          <a:prstGeom prst="rect">
            <a:avLst/>
          </a:prstGeom>
          <a:ln w="12700">
            <a:miter lim="400000"/>
          </a:ln>
        </p:spPr>
      </p:pic>
      <p:pic>
        <p:nvPicPr>
          <p:cNvPr id="199" name="CCBD2491-28DD-4DDB-B93A-1656B61305D7-L0-001.jpeg"/>
          <p:cNvPicPr>
            <a:picLocks noChangeAspect="1"/>
          </p:cNvPicPr>
          <p:nvPr/>
        </p:nvPicPr>
        <p:blipFill>
          <a:blip r:embed="rId6">
            <a:extLst/>
          </a:blip>
          <a:stretch>
            <a:fillRect/>
          </a:stretch>
        </p:blipFill>
        <p:spPr>
          <a:xfrm>
            <a:off x="-286861" y="-83486"/>
            <a:ext cx="10611738" cy="7024971"/>
          </a:xfrm>
          <a:prstGeom prst="rect">
            <a:avLst/>
          </a:prstGeom>
          <a:ln w="12700">
            <a:miter lim="400000"/>
          </a:ln>
        </p:spPr>
      </p:pic>
    </p:spTree>
    <p:extLst>
      <p:ext uri="{BB962C8B-B14F-4D97-AF65-F5344CB8AC3E}">
        <p14:creationId xmlns:p14="http://schemas.microsoft.com/office/powerpoint/2010/main" val="1295678909"/>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fontScale="62500" lnSpcReduction="20000"/>
          </a:bodyPr>
          <a:lstStyle/>
          <a:p>
            <a:r>
              <a:rPr lang="en-US" dirty="0" smtClean="0"/>
              <a:t>Co-Configuration </a:t>
            </a:r>
            <a:r>
              <a:rPr lang="mr-IN" dirty="0" smtClean="0"/>
              <a:t>–</a:t>
            </a:r>
            <a:r>
              <a:rPr lang="en-US" dirty="0" smtClean="0"/>
              <a:t> </a:t>
            </a:r>
            <a:r>
              <a:rPr lang="en-US" dirty="0" err="1" smtClean="0"/>
              <a:t>Engeström</a:t>
            </a:r>
            <a:r>
              <a:rPr lang="en-US" dirty="0" smtClean="0"/>
              <a:t> </a:t>
            </a:r>
            <a:r>
              <a:rPr lang="en-US" dirty="0"/>
              <a:t>(2008) </a:t>
            </a:r>
          </a:p>
        </p:txBody>
      </p:sp>
      <p:sp>
        <p:nvSpPr>
          <p:cNvPr id="5" name="Shape 204"/>
          <p:cNvSpPr/>
          <p:nvPr/>
        </p:nvSpPr>
        <p:spPr>
          <a:xfrm>
            <a:off x="137769" y="1684245"/>
            <a:ext cx="8891931" cy="1180127"/>
          </a:xfrm>
          <a:prstGeom prst="rect">
            <a:avLst/>
          </a:prstGeom>
          <a:ln w="12700">
            <a:miter lim="400000"/>
          </a:ln>
          <a:extLst>
            <a:ext uri="{C572A759-6A51-4108-AA02-DFA0A04FC94B}">
              <ma14:wrappingTextBoxFlag xmlns:ma14="http://schemas.microsoft.com/office/mac/drawingml/2011/main" xmlns="" val="1"/>
            </a:ext>
          </a:extLst>
        </p:spPr>
        <p:txBody>
          <a:bodyPr wrap="square" lIns="35717" tIns="35717" rIns="35717" bIns="35717" anchor="ctr">
            <a:spAutoFit/>
          </a:bodyPr>
          <a:lstStyle>
            <a:lvl1pPr algn="l">
              <a:defRPr sz="2800">
                <a:latin typeface="Arial"/>
                <a:ea typeface="Arial"/>
                <a:cs typeface="Arial"/>
                <a:sym typeface="Arial"/>
              </a:defRPr>
            </a:lvl1pPr>
          </a:lstStyle>
          <a:p>
            <a:r>
              <a:rPr sz="1800" dirty="0"/>
              <a:t>An emerging, historically new type of work responsive to context, requires mutual exchange, continual evaluation, active involvement by traditional end users - a kind of knot-working - a joint activity that is focused on complex boundary spanning problems that emerge, expand and require multiple forms of distributed expertise</a:t>
            </a:r>
          </a:p>
        </p:txBody>
      </p:sp>
      <p:sp>
        <p:nvSpPr>
          <p:cNvPr id="6" name="Shape 205"/>
          <p:cNvSpPr/>
          <p:nvPr/>
        </p:nvSpPr>
        <p:spPr>
          <a:xfrm>
            <a:off x="203200" y="2952400"/>
            <a:ext cx="8763000" cy="1303238"/>
          </a:xfrm>
          <a:prstGeom prst="rect">
            <a:avLst/>
          </a:prstGeom>
          <a:ln w="12700">
            <a:miter lim="400000"/>
          </a:ln>
          <a:extLst>
            <a:ext uri="{C572A759-6A51-4108-AA02-DFA0A04FC94B}">
              <ma14:wrappingTextBoxFlag xmlns:ma14="http://schemas.microsoft.com/office/mac/drawingml/2011/main" xmlns="" val="1"/>
            </a:ext>
          </a:extLst>
        </p:spPr>
        <p:txBody>
          <a:bodyPr wrap="square" lIns="35717" tIns="35717" rIns="35717" bIns="35717" anchor="ctr">
            <a:spAutoFit/>
          </a:bodyPr>
          <a:lstStyle/>
          <a:p>
            <a:pPr marL="347253" indent="-347253">
              <a:buSzPct val="100000"/>
              <a:buAutoNum type="arabicPeriod"/>
              <a:defRPr sz="2800">
                <a:latin typeface="Arial"/>
                <a:ea typeface="Arial"/>
                <a:cs typeface="Arial"/>
                <a:sym typeface="Arial"/>
              </a:defRPr>
            </a:pPr>
            <a:r>
              <a:rPr sz="2000" dirty="0"/>
              <a:t>Transformative </a:t>
            </a:r>
            <a:endParaRPr lang="en-GB" sz="2000" dirty="0" smtClean="0"/>
          </a:p>
          <a:p>
            <a:pPr marL="347253" indent="-347253">
              <a:buSzPct val="100000"/>
              <a:buAutoNum type="arabicPeriod"/>
              <a:defRPr sz="2800">
                <a:latin typeface="Arial"/>
                <a:ea typeface="Arial"/>
                <a:cs typeface="Arial"/>
                <a:sym typeface="Arial"/>
              </a:defRPr>
            </a:pPr>
            <a:r>
              <a:rPr sz="2000" dirty="0" smtClean="0"/>
              <a:t>Experiencing</a:t>
            </a:r>
            <a:r>
              <a:rPr sz="2000" dirty="0"/>
              <a:t>/relational/embodied </a:t>
            </a:r>
            <a:endParaRPr lang="en-GB" sz="2000" dirty="0" smtClean="0"/>
          </a:p>
          <a:p>
            <a:pPr marL="347253" indent="-347253">
              <a:buSzPct val="100000"/>
              <a:buAutoNum type="arabicPeriod"/>
              <a:defRPr sz="2800">
                <a:latin typeface="Arial"/>
                <a:ea typeface="Arial"/>
                <a:cs typeface="Arial"/>
                <a:sym typeface="Arial"/>
              </a:defRPr>
            </a:pPr>
            <a:r>
              <a:rPr sz="2000" dirty="0" smtClean="0"/>
              <a:t>Horizontal </a:t>
            </a:r>
            <a:r>
              <a:rPr lang="mr-IN" sz="2000" dirty="0" smtClean="0"/>
              <a:t>–</a:t>
            </a:r>
            <a:r>
              <a:rPr sz="2000" dirty="0" smtClean="0"/>
              <a:t> </a:t>
            </a:r>
            <a:r>
              <a:rPr lang="en-GB" sz="2000" dirty="0" smtClean="0"/>
              <a:t>limited </a:t>
            </a:r>
            <a:r>
              <a:rPr sz="2000" dirty="0" smtClean="0"/>
              <a:t>hierarchy </a:t>
            </a:r>
            <a:endParaRPr lang="en-GB" sz="2000" dirty="0" smtClean="0"/>
          </a:p>
          <a:p>
            <a:pPr marL="347253" indent="-347253">
              <a:buSzPct val="100000"/>
              <a:buAutoNum type="arabicPeriod"/>
              <a:defRPr sz="2800">
                <a:latin typeface="Arial"/>
                <a:ea typeface="Arial"/>
                <a:cs typeface="Arial"/>
                <a:sym typeface="Arial"/>
              </a:defRPr>
            </a:pPr>
            <a:r>
              <a:rPr sz="2000" dirty="0" smtClean="0"/>
              <a:t>Subterranean</a:t>
            </a:r>
            <a:endParaRPr sz="2000" dirty="0"/>
          </a:p>
        </p:txBody>
      </p:sp>
      <p:sp>
        <p:nvSpPr>
          <p:cNvPr id="7" name="Rectangle 6"/>
          <p:cNvSpPr/>
          <p:nvPr/>
        </p:nvSpPr>
        <p:spPr>
          <a:xfrm>
            <a:off x="165100" y="4409639"/>
            <a:ext cx="8699500" cy="1200329"/>
          </a:xfrm>
          <a:prstGeom prst="rect">
            <a:avLst/>
          </a:prstGeom>
        </p:spPr>
        <p:txBody>
          <a:bodyPr wrap="square">
            <a:spAutoFit/>
          </a:bodyPr>
          <a:lstStyle/>
          <a:p>
            <a:r>
              <a:rPr lang="en-US" dirty="0" smtClean="0"/>
              <a:t>“</a:t>
            </a:r>
            <a:r>
              <a:rPr lang="en-US" dirty="0"/>
              <a:t>most policies </a:t>
            </a:r>
            <a:r>
              <a:rPr lang="en-US" dirty="0" smtClean="0"/>
              <a:t>are ramshackle</a:t>
            </a:r>
            <a:r>
              <a:rPr lang="en-US" dirty="0"/>
              <a:t>, compromise, hit-and-miss affairs, that are reworked, tinkered with, nuanced, and inflected through complex processes of influence, text production, dissemination and </a:t>
            </a:r>
            <a:r>
              <a:rPr lang="en-US" u="sng" dirty="0"/>
              <a:t>ultimately recreation in contexts of practice.</a:t>
            </a:r>
            <a:r>
              <a:rPr lang="en-US" u="sng" dirty="0" smtClean="0"/>
              <a:t>” </a:t>
            </a:r>
            <a:r>
              <a:rPr lang="en-US" dirty="0" smtClean="0"/>
              <a:t>Ball (2006: 75)</a:t>
            </a:r>
            <a:endParaRPr lang="en-US" dirty="0"/>
          </a:p>
        </p:txBody>
      </p:sp>
    </p:spTree>
    <p:extLst>
      <p:ext uri="{BB962C8B-B14F-4D97-AF65-F5344CB8AC3E}">
        <p14:creationId xmlns:p14="http://schemas.microsoft.com/office/powerpoint/2010/main" val="32018238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Signs TEF might be:</a:t>
            </a:r>
            <a:endParaRPr lang="en-US" dirty="0"/>
          </a:p>
        </p:txBody>
      </p:sp>
      <p:pic>
        <p:nvPicPr>
          <p:cNvPr id="4" name="Picture 3"/>
          <p:cNvPicPr>
            <a:picLocks noChangeAspect="1"/>
          </p:cNvPicPr>
          <p:nvPr/>
        </p:nvPicPr>
        <p:blipFill>
          <a:blip r:embed="rId2"/>
          <a:stretch>
            <a:fillRect/>
          </a:stretch>
        </p:blipFill>
        <p:spPr>
          <a:xfrm>
            <a:off x="2133600" y="3797300"/>
            <a:ext cx="4813300" cy="2921000"/>
          </a:xfrm>
          <a:prstGeom prst="rect">
            <a:avLst/>
          </a:prstGeom>
        </p:spPr>
      </p:pic>
      <p:sp>
        <p:nvSpPr>
          <p:cNvPr id="2" name="Text Placeholder 1"/>
          <p:cNvSpPr>
            <a:spLocks noGrp="1"/>
          </p:cNvSpPr>
          <p:nvPr>
            <p:ph type="body" sz="quarter" idx="17"/>
          </p:nvPr>
        </p:nvSpPr>
        <p:spPr>
          <a:xfrm>
            <a:off x="0" y="1352550"/>
            <a:ext cx="9144000" cy="3587750"/>
          </a:xfrm>
          <a:solidFill>
            <a:schemeClr val="bg1"/>
          </a:solidFill>
        </p:spPr>
        <p:txBody>
          <a:bodyPr>
            <a:normAutofit/>
          </a:bodyPr>
          <a:lstStyle/>
          <a:p>
            <a:r>
              <a:rPr lang="en-US" sz="1800" dirty="0" smtClean="0"/>
              <a:t>1. </a:t>
            </a:r>
            <a:r>
              <a:rPr lang="en-US" sz="1800" dirty="0" err="1" smtClean="0"/>
              <a:t>Recognising</a:t>
            </a:r>
            <a:r>
              <a:rPr lang="en-US" sz="1800" dirty="0" smtClean="0"/>
              <a:t> and rewarding the contribution of teachers who are excellent </a:t>
            </a:r>
            <a:r>
              <a:rPr lang="mr-IN" sz="1800" dirty="0" smtClean="0"/>
              <a:t>–</a:t>
            </a:r>
            <a:r>
              <a:rPr lang="en-US" sz="1800" dirty="0" smtClean="0"/>
              <a:t> promotional structures and opportunities</a:t>
            </a:r>
          </a:p>
          <a:p>
            <a:r>
              <a:rPr lang="en-US" sz="1800" dirty="0" smtClean="0"/>
              <a:t>2. Revisiting the reality of balancing tripartite demands of teaching, research and service </a:t>
            </a:r>
            <a:r>
              <a:rPr lang="mr-IN" sz="1800" dirty="0" smtClean="0"/>
              <a:t>–</a:t>
            </a:r>
            <a:r>
              <a:rPr lang="en-US" sz="1800" dirty="0" smtClean="0"/>
              <a:t> rethinking faculty workload models </a:t>
            </a:r>
          </a:p>
          <a:p>
            <a:r>
              <a:rPr lang="en-US" sz="1800" dirty="0" smtClean="0"/>
              <a:t>3. Responding (genuinely) to student feedback - student voice active at Boards of Study </a:t>
            </a:r>
          </a:p>
          <a:p>
            <a:r>
              <a:rPr lang="en-US" sz="1800" dirty="0" smtClean="0"/>
              <a:t>4. Valuing opportunities for professional development </a:t>
            </a:r>
            <a:r>
              <a:rPr lang="mr-IN" sz="1800" dirty="0" smtClean="0"/>
              <a:t>–</a:t>
            </a:r>
            <a:r>
              <a:rPr lang="en-US" sz="1800" dirty="0" smtClean="0"/>
              <a:t> PG Cert and MA in Inclusive HE</a:t>
            </a:r>
          </a:p>
          <a:p>
            <a:r>
              <a:rPr lang="en-US" sz="1800" dirty="0" smtClean="0"/>
              <a:t>5. Communities of practice </a:t>
            </a:r>
            <a:r>
              <a:rPr lang="mr-IN" sz="1800" dirty="0" smtClean="0"/>
              <a:t>–</a:t>
            </a:r>
            <a:r>
              <a:rPr lang="en-US" sz="1800" dirty="0" smtClean="0"/>
              <a:t> Association of National Teaching Fellows </a:t>
            </a:r>
          </a:p>
          <a:p>
            <a:r>
              <a:rPr lang="en-US" sz="1800" dirty="0" smtClean="0"/>
              <a:t>6. Reconsidering what students might want and need (Generation K or Z </a:t>
            </a:r>
            <a:r>
              <a:rPr lang="mr-IN" sz="1800" dirty="0" smtClean="0"/>
              <a:t>–</a:t>
            </a:r>
            <a:r>
              <a:rPr lang="en-US" sz="1800" dirty="0" smtClean="0"/>
              <a:t> “</a:t>
            </a:r>
            <a:r>
              <a:rPr lang="en-GB" sz="1800" dirty="0" smtClean="0"/>
              <a:t>a generation very different from those that preceded them” </a:t>
            </a:r>
            <a:r>
              <a:rPr lang="mr-IN" sz="1800" dirty="0" smtClean="0"/>
              <a:t>–</a:t>
            </a:r>
            <a:r>
              <a:rPr lang="en-GB" sz="1800" dirty="0" smtClean="0"/>
              <a:t> Hertz (2016) - </a:t>
            </a:r>
            <a:r>
              <a:rPr lang="en-US" sz="1800" dirty="0" smtClean="0"/>
              <a:t>students informing course and curriculum development </a:t>
            </a:r>
            <a:r>
              <a:rPr lang="mr-IN" sz="1800" dirty="0" smtClean="0"/>
              <a:t>–</a:t>
            </a:r>
            <a:r>
              <a:rPr lang="en-US" sz="1800" dirty="0" smtClean="0"/>
              <a:t> Role Models Project</a:t>
            </a:r>
          </a:p>
          <a:p>
            <a:endParaRPr lang="en-US" sz="1800" dirty="0" smtClean="0"/>
          </a:p>
          <a:p>
            <a:endParaRPr lang="en-US" sz="1800" dirty="0"/>
          </a:p>
        </p:txBody>
      </p:sp>
    </p:spTree>
    <p:extLst>
      <p:ext uri="{BB962C8B-B14F-4D97-AF65-F5344CB8AC3E}">
        <p14:creationId xmlns:p14="http://schemas.microsoft.com/office/powerpoint/2010/main" val="5662952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a:stretch>
            <a:fillRect/>
          </a:stretch>
        </p:blipFill>
        <p:spPr>
          <a:xfrm>
            <a:off x="0" y="203200"/>
            <a:ext cx="9144000" cy="6443663"/>
          </a:xfrm>
          <a:prstGeom prst="rect">
            <a:avLst/>
          </a:prstGeom>
        </p:spPr>
      </p:pic>
    </p:spTree>
    <p:extLst>
      <p:ext uri="{BB962C8B-B14F-4D97-AF65-F5344CB8AC3E}">
        <p14:creationId xmlns:p14="http://schemas.microsoft.com/office/powerpoint/2010/main" val="33345999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fontScale="25000" lnSpcReduction="20000"/>
          </a:bodyPr>
          <a:lstStyle/>
          <a:p>
            <a:endParaRPr lang="en-GB" dirty="0"/>
          </a:p>
          <a:p>
            <a:endParaRPr lang="en-GB" dirty="0" smtClean="0"/>
          </a:p>
          <a:p>
            <a:endParaRPr lang="en-GB" dirty="0"/>
          </a:p>
          <a:p>
            <a:endParaRPr lang="en-GB" dirty="0" smtClean="0"/>
          </a:p>
          <a:p>
            <a:endParaRPr lang="en-GB" dirty="0"/>
          </a:p>
          <a:p>
            <a:r>
              <a:rPr lang="en-GB" sz="14400" dirty="0" smtClean="0"/>
              <a:t>Suddenly we are “hip and cool”? </a:t>
            </a:r>
          </a:p>
          <a:p>
            <a:endParaRPr lang="en-GB" dirty="0"/>
          </a:p>
          <a:p>
            <a:endParaRPr lang="en-GB" dirty="0" smtClean="0"/>
          </a:p>
          <a:p>
            <a:endParaRPr lang="en-GB" dirty="0"/>
          </a:p>
          <a:p>
            <a:endParaRPr lang="en-GB" dirty="0" smtClean="0"/>
          </a:p>
          <a:p>
            <a:endParaRPr lang="en-US" dirty="0" smtClean="0"/>
          </a:p>
        </p:txBody>
      </p:sp>
      <p:sp>
        <p:nvSpPr>
          <p:cNvPr id="4" name="Content Placeholder 2"/>
          <p:cNvSpPr>
            <a:spLocks noGrp="1"/>
          </p:cNvSpPr>
          <p:nvPr>
            <p:ph type="body" sz="quarter" idx="17"/>
          </p:nvPr>
        </p:nvSpPr>
        <p:spPr>
          <a:xfrm>
            <a:off x="275409" y="1790041"/>
            <a:ext cx="4537891" cy="3687179"/>
          </a:xfrm>
          <a:solidFill>
            <a:schemeClr val="accent3">
              <a:lumMod val="20000"/>
              <a:lumOff val="80000"/>
            </a:schemeClr>
          </a:solidFill>
        </p:spPr>
        <p:txBody>
          <a:bodyPr>
            <a:normAutofit/>
          </a:bodyPr>
          <a:lstStyle/>
          <a:p>
            <a:r>
              <a:rPr lang="en-US" sz="2800" dirty="0"/>
              <a:t>Talking about pedagogy, thinking about it critically, is not the intellectual work that most folks think is hip and cool…</a:t>
            </a:r>
          </a:p>
          <a:p>
            <a:r>
              <a:rPr lang="en-US" sz="2800" dirty="0" smtClean="0"/>
              <a:t>bell hooks (1994: 204)</a:t>
            </a:r>
            <a:r>
              <a:rPr lang="en-US" sz="2800" dirty="0"/>
              <a:t>. </a:t>
            </a:r>
          </a:p>
          <a:p>
            <a:endParaRPr lang="en-US" sz="2800" dirty="0"/>
          </a:p>
        </p:txBody>
      </p:sp>
      <p:pic>
        <p:nvPicPr>
          <p:cNvPr id="5" name="Picture 4"/>
          <p:cNvPicPr>
            <a:picLocks noChangeAspect="1"/>
          </p:cNvPicPr>
          <p:nvPr/>
        </p:nvPicPr>
        <p:blipFill>
          <a:blip r:embed="rId2"/>
          <a:stretch>
            <a:fillRect/>
          </a:stretch>
        </p:blipFill>
        <p:spPr>
          <a:xfrm>
            <a:off x="5181600" y="1562100"/>
            <a:ext cx="3619499" cy="5101662"/>
          </a:xfrm>
          <a:prstGeom prst="rect">
            <a:avLst/>
          </a:prstGeom>
        </p:spPr>
      </p:pic>
    </p:spTree>
    <p:extLst>
      <p:ext uri="{BB962C8B-B14F-4D97-AF65-F5344CB8AC3E}">
        <p14:creationId xmlns:p14="http://schemas.microsoft.com/office/powerpoint/2010/main" val="34374566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Pedagogic Research</a:t>
            </a:r>
            <a:endParaRPr lang="en-US" dirty="0"/>
          </a:p>
        </p:txBody>
      </p:sp>
      <p:pic>
        <p:nvPicPr>
          <p:cNvPr id="5" name="Picture 4" descr="sciencelearni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183" y="1769074"/>
            <a:ext cx="2818017" cy="3660128"/>
          </a:xfrm>
          <a:prstGeom prst="rect">
            <a:avLst/>
          </a:prstGeom>
          <a:ln>
            <a:solidFill>
              <a:schemeClr val="tx1"/>
            </a:solidFill>
          </a:ln>
        </p:spPr>
      </p:pic>
      <p:pic>
        <p:nvPicPr>
          <p:cNvPr id="2" name="Picture 1"/>
          <p:cNvPicPr>
            <a:picLocks noChangeAspect="1"/>
          </p:cNvPicPr>
          <p:nvPr/>
        </p:nvPicPr>
        <p:blipFill>
          <a:blip r:embed="rId3"/>
          <a:stretch>
            <a:fillRect/>
          </a:stretch>
        </p:blipFill>
        <p:spPr>
          <a:xfrm>
            <a:off x="3327400" y="1759292"/>
            <a:ext cx="2581404" cy="3663608"/>
          </a:xfrm>
          <a:prstGeom prst="rect">
            <a:avLst/>
          </a:prstGeom>
          <a:ln>
            <a:solidFill>
              <a:schemeClr val="tx1"/>
            </a:solidFill>
          </a:ln>
        </p:spPr>
      </p:pic>
      <p:pic>
        <p:nvPicPr>
          <p:cNvPr id="4" name="Picture 3"/>
          <p:cNvPicPr>
            <a:picLocks noChangeAspect="1"/>
          </p:cNvPicPr>
          <p:nvPr/>
        </p:nvPicPr>
        <p:blipFill>
          <a:blip r:embed="rId4"/>
          <a:stretch>
            <a:fillRect/>
          </a:stretch>
        </p:blipFill>
        <p:spPr>
          <a:xfrm>
            <a:off x="6192001" y="1765300"/>
            <a:ext cx="2851512" cy="3683000"/>
          </a:xfrm>
          <a:prstGeom prst="rect">
            <a:avLst/>
          </a:prstGeom>
          <a:ln>
            <a:solidFill>
              <a:schemeClr val="tx1"/>
            </a:solidFill>
          </a:ln>
        </p:spPr>
      </p:pic>
    </p:spTree>
    <p:extLst>
      <p:ext uri="{BB962C8B-B14F-4D97-AF65-F5344CB8AC3E}">
        <p14:creationId xmlns:p14="http://schemas.microsoft.com/office/powerpoint/2010/main" val="17424883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85399" y="337213"/>
            <a:ext cx="8320476" cy="806302"/>
          </a:xfrm>
        </p:spPr>
        <p:txBody>
          <a:bodyPr>
            <a:normAutofit/>
          </a:bodyPr>
          <a:lstStyle/>
          <a:p>
            <a:r>
              <a:rPr lang="en-GB" sz="3600" dirty="0" smtClean="0"/>
              <a:t>References</a:t>
            </a:r>
            <a:endParaRPr lang="en-US" dirty="0"/>
          </a:p>
        </p:txBody>
      </p:sp>
      <p:sp>
        <p:nvSpPr>
          <p:cNvPr id="9" name="TextBox 1"/>
          <p:cNvSpPr txBox="1">
            <a:spLocks noChangeArrowheads="1"/>
          </p:cNvSpPr>
          <p:nvPr/>
        </p:nvSpPr>
        <p:spPr bwMode="auto">
          <a:xfrm>
            <a:off x="0" y="1389590"/>
            <a:ext cx="9143999" cy="5262980"/>
          </a:xfrm>
          <a:prstGeom prst="rect">
            <a:avLst/>
          </a:prstGeom>
          <a:solidFill>
            <a:schemeClr val="accent3">
              <a:lumMod val="20000"/>
              <a:lumOff val="80000"/>
            </a:schemeClr>
          </a:solidFill>
          <a:ln>
            <a:noFill/>
          </a:ln>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dirty="0"/>
              <a:t>Ball, S. J. (2006) Big Policies/Small World: An Introduction to International Perspectives in Education Policy. In </a:t>
            </a:r>
            <a:r>
              <a:rPr lang="en-US" sz="1800" i="1" dirty="0"/>
              <a:t>Education Policy and Social Class: The Selected Works of Stephen J. Ball</a:t>
            </a:r>
            <a:r>
              <a:rPr lang="en-US" sz="1800" dirty="0"/>
              <a:t>. London: </a:t>
            </a:r>
            <a:r>
              <a:rPr lang="en-US" sz="1800" dirty="0" err="1"/>
              <a:t>Routledge</a:t>
            </a:r>
            <a:r>
              <a:rPr lang="en-US" sz="1800" dirty="0"/>
              <a:t>, pp. 67–</a:t>
            </a:r>
            <a:r>
              <a:rPr lang="en-US" sz="1800" dirty="0" smtClean="0"/>
              <a:t>78</a:t>
            </a:r>
          </a:p>
          <a:p>
            <a:r>
              <a:rPr lang="en-GB" sz="1800" dirty="0" smtClean="0">
                <a:solidFill>
                  <a:srgbClr val="000000"/>
                </a:solidFill>
              </a:rPr>
              <a:t>Darian, L (2016) </a:t>
            </a:r>
            <a:r>
              <a:rPr lang="mr-IN" sz="1800" dirty="0" smtClean="0">
                <a:solidFill>
                  <a:srgbClr val="000000"/>
                </a:solidFill>
              </a:rPr>
              <a:t>–</a:t>
            </a:r>
            <a:r>
              <a:rPr lang="en-GB" sz="1800" dirty="0" smtClean="0">
                <a:solidFill>
                  <a:srgbClr val="000000"/>
                </a:solidFill>
              </a:rPr>
              <a:t> Five risks to the success of the Teaching Excellence Framework</a:t>
            </a:r>
            <a:r>
              <a:rPr lang="en-GB" sz="1800" dirty="0">
                <a:solidFill>
                  <a:srgbClr val="000000"/>
                </a:solidFill>
              </a:rPr>
              <a:t>, WONKHE - </a:t>
            </a:r>
            <a:r>
              <a:rPr lang="en-GB" sz="1200" dirty="0">
                <a:solidFill>
                  <a:srgbClr val="000000"/>
                </a:solidFill>
                <a:hlinkClick r:id="rId2"/>
              </a:rPr>
              <a:t>http://wonkhe.com/blogs/the-five-risks-to-the-tefs-success</a:t>
            </a:r>
            <a:r>
              <a:rPr lang="en-GB" sz="1200" dirty="0" smtClean="0">
                <a:solidFill>
                  <a:srgbClr val="000000"/>
                </a:solidFill>
                <a:hlinkClick r:id="rId2"/>
              </a:rPr>
              <a:t>/</a:t>
            </a:r>
            <a:endParaRPr lang="en-GB" sz="1200" dirty="0" smtClean="0">
              <a:solidFill>
                <a:srgbClr val="000000"/>
              </a:solidFill>
            </a:endParaRPr>
          </a:p>
          <a:p>
            <a:r>
              <a:rPr lang="en-GB" sz="1800" dirty="0" smtClean="0">
                <a:solidFill>
                  <a:srgbClr val="000000"/>
                </a:solidFill>
              </a:rPr>
              <a:t>Deem, R (2015) </a:t>
            </a:r>
            <a:r>
              <a:rPr lang="mr-IN" sz="1800" dirty="0" smtClean="0">
                <a:solidFill>
                  <a:srgbClr val="000000"/>
                </a:solidFill>
              </a:rPr>
              <a:t>–</a:t>
            </a:r>
            <a:r>
              <a:rPr lang="en-GB" sz="1800" dirty="0" smtClean="0">
                <a:solidFill>
                  <a:srgbClr val="000000"/>
                </a:solidFill>
              </a:rPr>
              <a:t> A </a:t>
            </a:r>
            <a:r>
              <a:rPr lang="en-GB" sz="1800" dirty="0">
                <a:solidFill>
                  <a:srgbClr val="000000"/>
                </a:solidFill>
              </a:rPr>
              <a:t>c</a:t>
            </a:r>
            <a:r>
              <a:rPr lang="en-GB" sz="1800" dirty="0" smtClean="0">
                <a:solidFill>
                  <a:srgbClr val="000000"/>
                </a:solidFill>
              </a:rPr>
              <a:t>ritical </a:t>
            </a:r>
            <a:r>
              <a:rPr lang="en-GB" sz="1800" dirty="0">
                <a:solidFill>
                  <a:srgbClr val="000000"/>
                </a:solidFill>
              </a:rPr>
              <a:t>c</a:t>
            </a:r>
            <a:r>
              <a:rPr lang="en-GB" sz="1800" dirty="0" smtClean="0">
                <a:solidFill>
                  <a:srgbClr val="000000"/>
                </a:solidFill>
              </a:rPr>
              <a:t>ommentary on Ray Land and George Gordon ‘Teaching excellence initiatives: modalities and operational factors’, The Higher Education Academy</a:t>
            </a:r>
          </a:p>
          <a:p>
            <a:r>
              <a:rPr lang="en-US" sz="1800" dirty="0" err="1" smtClean="0"/>
              <a:t>Engeström</a:t>
            </a:r>
            <a:r>
              <a:rPr lang="en-US" sz="1800" dirty="0"/>
              <a:t>, </a:t>
            </a:r>
            <a:r>
              <a:rPr lang="en-US" sz="1800" dirty="0" smtClean="0"/>
              <a:t>Y (2008) </a:t>
            </a:r>
            <a:r>
              <a:rPr lang="en-US" sz="1800" dirty="0"/>
              <a:t>From teams to knots: Activity-theoretical </a:t>
            </a:r>
            <a:r>
              <a:rPr lang="en-US" sz="1800" dirty="0" smtClean="0"/>
              <a:t>studies of </a:t>
            </a:r>
            <a:r>
              <a:rPr lang="en-US" sz="1800" dirty="0"/>
              <a:t>collaboration and learning at </a:t>
            </a:r>
            <a:r>
              <a:rPr lang="en-US" sz="1800" dirty="0" smtClean="0"/>
              <a:t>work, Cambridge</a:t>
            </a:r>
            <a:endParaRPr lang="en-US" sz="1800" dirty="0"/>
          </a:p>
          <a:p>
            <a:r>
              <a:rPr lang="en-US" sz="1800" dirty="0"/>
              <a:t>University Press</a:t>
            </a:r>
            <a:r>
              <a:rPr lang="en-US" sz="1800" dirty="0" smtClean="0"/>
              <a:t>.</a:t>
            </a:r>
          </a:p>
          <a:p>
            <a:r>
              <a:rPr lang="en-US" sz="1800" dirty="0" smtClean="0">
                <a:solidFill>
                  <a:srgbClr val="000000"/>
                </a:solidFill>
              </a:rPr>
              <a:t>Ellis, V and J </a:t>
            </a:r>
            <a:r>
              <a:rPr lang="en-US" sz="1800" dirty="0" err="1" smtClean="0">
                <a:solidFill>
                  <a:srgbClr val="000000"/>
                </a:solidFill>
              </a:rPr>
              <a:t>McNicholl</a:t>
            </a:r>
            <a:r>
              <a:rPr lang="en-US" sz="1800" dirty="0" smtClean="0">
                <a:solidFill>
                  <a:srgbClr val="000000"/>
                </a:solidFill>
              </a:rPr>
              <a:t>, (2015) Transforming Teacher Education: Reconfiguring Academic Work, Bloomsbury</a:t>
            </a:r>
            <a:endParaRPr lang="en-GB" sz="1800" dirty="0" smtClean="0">
              <a:solidFill>
                <a:srgbClr val="000000"/>
              </a:solidFill>
            </a:endParaRPr>
          </a:p>
          <a:p>
            <a:r>
              <a:rPr lang="en-GB" sz="1800" dirty="0" smtClean="0">
                <a:solidFill>
                  <a:srgbClr val="000000"/>
                </a:solidFill>
              </a:rPr>
              <a:t>Gibbs, </a:t>
            </a:r>
            <a:r>
              <a:rPr lang="en-US" sz="1800" dirty="0" smtClean="0"/>
              <a:t>G </a:t>
            </a:r>
            <a:r>
              <a:rPr lang="en-US" sz="1800" dirty="0"/>
              <a:t>(2008). Conceptions of teaching excellence underlying teaching award </a:t>
            </a:r>
            <a:r>
              <a:rPr lang="en-US" sz="1800" dirty="0" smtClean="0"/>
              <a:t>schemes, The Higher </a:t>
            </a:r>
            <a:r>
              <a:rPr lang="en-US" sz="1800" dirty="0"/>
              <a:t>Education </a:t>
            </a:r>
            <a:r>
              <a:rPr lang="en-US" sz="1800" dirty="0" smtClean="0"/>
              <a:t>Academy</a:t>
            </a:r>
          </a:p>
          <a:p>
            <a:r>
              <a:rPr lang="en-US" sz="1800" dirty="0" err="1" smtClean="0"/>
              <a:t>Havergal</a:t>
            </a:r>
            <a:r>
              <a:rPr lang="en-US" sz="1800" dirty="0" smtClean="0"/>
              <a:t>, C (2016) ‘Biased’ students give BME academics lower NSS scores, says study </a:t>
            </a:r>
            <a:r>
              <a:rPr lang="mr-IN" sz="1800" dirty="0" smtClean="0"/>
              <a:t>–</a:t>
            </a:r>
            <a:r>
              <a:rPr lang="en-US" sz="1800" dirty="0" smtClean="0"/>
              <a:t> Times Higher Education Magazine</a:t>
            </a:r>
          </a:p>
          <a:p>
            <a:r>
              <a:rPr lang="en-GB" sz="1800" dirty="0" smtClean="0"/>
              <a:t>Hertz, N (2016) Think </a:t>
            </a:r>
            <a:r>
              <a:rPr lang="en-GB" sz="1800" dirty="0" err="1" smtClean="0"/>
              <a:t>millennials</a:t>
            </a:r>
            <a:r>
              <a:rPr lang="en-GB" sz="1800" dirty="0" smtClean="0"/>
              <a:t> have it tough? For 'Generation K', life is even harsher - </a:t>
            </a:r>
            <a:r>
              <a:rPr lang="en-GB" sz="1200" dirty="0" smtClean="0">
                <a:hlinkClick r:id="rId3"/>
              </a:rPr>
              <a:t>https://www.theguardian.com/world/2016/mar/19/think-millennials-have-it-tough-for-generation-k-life-is-even-harsher</a:t>
            </a:r>
            <a:endParaRPr lang="en-GB" sz="1200" dirty="0" smtClean="0"/>
          </a:p>
        </p:txBody>
      </p:sp>
    </p:spTree>
    <p:extLst>
      <p:ext uri="{BB962C8B-B14F-4D97-AF65-F5344CB8AC3E}">
        <p14:creationId xmlns:p14="http://schemas.microsoft.com/office/powerpoint/2010/main" val="134008122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References</a:t>
            </a:r>
            <a:endParaRPr lang="en-US" dirty="0"/>
          </a:p>
        </p:txBody>
      </p:sp>
      <p:sp>
        <p:nvSpPr>
          <p:cNvPr id="4" name="Rectangle 3"/>
          <p:cNvSpPr/>
          <p:nvPr/>
        </p:nvSpPr>
        <p:spPr>
          <a:xfrm>
            <a:off x="0" y="1318021"/>
            <a:ext cx="9144000" cy="5539979"/>
          </a:xfrm>
          <a:prstGeom prst="rect">
            <a:avLst/>
          </a:prstGeom>
          <a:solidFill>
            <a:schemeClr val="accent3">
              <a:lumMod val="20000"/>
              <a:lumOff val="80000"/>
            </a:schemeClr>
          </a:solidFill>
        </p:spPr>
        <p:txBody>
          <a:bodyPr wrap="square">
            <a:spAutoFit/>
          </a:bodyPr>
          <a:lstStyle/>
          <a:p>
            <a:r>
              <a:rPr lang="en-GB" dirty="0">
                <a:solidFill>
                  <a:srgbClr val="000000"/>
                </a:solidFill>
              </a:rPr>
              <a:t>Hillman, N (2016) </a:t>
            </a:r>
            <a:r>
              <a:rPr lang="mr-IN" dirty="0">
                <a:solidFill>
                  <a:srgbClr val="000000"/>
                </a:solidFill>
              </a:rPr>
              <a:t>–</a:t>
            </a:r>
            <a:r>
              <a:rPr lang="en-GB" dirty="0">
                <a:solidFill>
                  <a:srgbClr val="000000"/>
                </a:solidFill>
              </a:rPr>
              <a:t> Teaching Excellence and the Higher Education and Research Bill, PEDRIO Conference - </a:t>
            </a:r>
            <a:r>
              <a:rPr lang="en-GB" sz="1200" dirty="0">
                <a:solidFill>
                  <a:srgbClr val="000000"/>
                </a:solidFill>
                <a:hlinkClick r:id="rId2"/>
              </a:rPr>
              <a:t>https://www.youtube.com/watch?v=Fq1sc0Nk4cA</a:t>
            </a:r>
            <a:endParaRPr lang="en-GB" sz="1200" dirty="0">
              <a:solidFill>
                <a:srgbClr val="000000"/>
              </a:solidFill>
            </a:endParaRPr>
          </a:p>
          <a:p>
            <a:r>
              <a:rPr lang="en-GB" dirty="0">
                <a:solidFill>
                  <a:srgbClr val="000000"/>
                </a:solidFill>
              </a:rPr>
              <a:t>hooks, b (1994) </a:t>
            </a:r>
            <a:r>
              <a:rPr lang="mr-IN" dirty="0">
                <a:solidFill>
                  <a:srgbClr val="000000"/>
                </a:solidFill>
              </a:rPr>
              <a:t>–</a:t>
            </a:r>
            <a:r>
              <a:rPr lang="en-GB" dirty="0">
                <a:solidFill>
                  <a:srgbClr val="000000"/>
                </a:solidFill>
              </a:rPr>
              <a:t> </a:t>
            </a:r>
            <a:r>
              <a:rPr lang="en-US" dirty="0"/>
              <a:t>Teaching to transgress: Education as the practice of freedom, </a:t>
            </a:r>
            <a:r>
              <a:rPr lang="en-US" dirty="0" err="1"/>
              <a:t>Routledge</a:t>
            </a:r>
            <a:endParaRPr lang="en-GB" dirty="0">
              <a:solidFill>
                <a:srgbClr val="000000"/>
              </a:solidFill>
            </a:endParaRPr>
          </a:p>
          <a:p>
            <a:r>
              <a:rPr lang="en-GB" dirty="0">
                <a:solidFill>
                  <a:srgbClr val="000000"/>
                </a:solidFill>
              </a:rPr>
              <a:t>Kahn, P (2016) - </a:t>
            </a:r>
            <a:r>
              <a:rPr lang="en-GB" dirty="0"/>
              <a:t>The challenges of assessing teaching excellence: Universities will game the system - </a:t>
            </a:r>
            <a:r>
              <a:rPr lang="en-GB" sz="1200" b="1" dirty="0">
                <a:hlinkClick r:id="rId3"/>
              </a:rPr>
              <a:t>http://www.telegraph.co.uk/education/2016/12/13/challenges-assessing-teaching-excellence-universities-will-game/</a:t>
            </a:r>
          </a:p>
          <a:p>
            <a:r>
              <a:rPr lang="en-GB" dirty="0" err="1">
                <a:solidFill>
                  <a:srgbClr val="000000"/>
                </a:solidFill>
              </a:rPr>
              <a:t>Kneale</a:t>
            </a:r>
            <a:r>
              <a:rPr lang="en-GB" dirty="0">
                <a:solidFill>
                  <a:srgbClr val="000000"/>
                </a:solidFill>
              </a:rPr>
              <a:t>, P (2016</a:t>
            </a:r>
            <a:r>
              <a:rPr lang="en-GB" dirty="0" smtClean="0">
                <a:solidFill>
                  <a:srgbClr val="000000"/>
                </a:solidFill>
              </a:rPr>
              <a:t>), Teaching </a:t>
            </a:r>
            <a:r>
              <a:rPr lang="en-GB" dirty="0">
                <a:solidFill>
                  <a:srgbClr val="000000"/>
                </a:solidFill>
              </a:rPr>
              <a:t>Excellence </a:t>
            </a:r>
            <a:r>
              <a:rPr lang="mr-IN" dirty="0">
                <a:solidFill>
                  <a:srgbClr val="000000"/>
                </a:solidFill>
              </a:rPr>
              <a:t>–</a:t>
            </a:r>
            <a:r>
              <a:rPr lang="en-GB" dirty="0">
                <a:solidFill>
                  <a:srgbClr val="000000"/>
                </a:solidFill>
              </a:rPr>
              <a:t> An Opportunity to be Grasped, PEDRIO </a:t>
            </a:r>
            <a:r>
              <a:rPr lang="en-GB" dirty="0" smtClean="0">
                <a:solidFill>
                  <a:srgbClr val="000000"/>
                </a:solidFill>
              </a:rPr>
              <a:t>Conference</a:t>
            </a:r>
            <a:endParaRPr lang="en-GB" dirty="0">
              <a:solidFill>
                <a:srgbClr val="000000"/>
              </a:solidFill>
            </a:endParaRPr>
          </a:p>
          <a:p>
            <a:r>
              <a:rPr lang="en-GB" dirty="0">
                <a:solidFill>
                  <a:srgbClr val="000000"/>
                </a:solidFill>
              </a:rPr>
              <a:t>Land, R and G. Gordon (2015) - Teaching excellence initiatives: modalities and operational factors’, The Higher Education Academy </a:t>
            </a:r>
          </a:p>
          <a:p>
            <a:r>
              <a:rPr lang="en-GB" dirty="0" err="1">
                <a:solidFill>
                  <a:srgbClr val="000000"/>
                </a:solidFill>
              </a:rPr>
              <a:t>MacNell</a:t>
            </a:r>
            <a:r>
              <a:rPr lang="en-GB" dirty="0">
                <a:solidFill>
                  <a:srgbClr val="000000"/>
                </a:solidFill>
              </a:rPr>
              <a:t>, L et al (2015) </a:t>
            </a:r>
            <a:r>
              <a:rPr lang="mr-IN" dirty="0">
                <a:solidFill>
                  <a:srgbClr val="000000"/>
                </a:solidFill>
              </a:rPr>
              <a:t>–</a:t>
            </a:r>
            <a:r>
              <a:rPr lang="en-GB" dirty="0">
                <a:solidFill>
                  <a:srgbClr val="000000"/>
                </a:solidFill>
              </a:rPr>
              <a:t> What’s in a Name: Exposing Gender Bias in Student Ratings of Teaching, Innovative Higher Education, 40/4, pp. 291-303. </a:t>
            </a:r>
          </a:p>
          <a:p>
            <a:r>
              <a:rPr lang="en-GB" dirty="0" err="1">
                <a:solidFill>
                  <a:srgbClr val="000000"/>
                </a:solidFill>
              </a:rPr>
              <a:t>Morrish</a:t>
            </a:r>
            <a:r>
              <a:rPr lang="en-GB" dirty="0">
                <a:solidFill>
                  <a:srgbClr val="000000"/>
                </a:solidFill>
              </a:rPr>
              <a:t>, L (2016) </a:t>
            </a:r>
            <a:r>
              <a:rPr lang="mr-IN" dirty="0">
                <a:solidFill>
                  <a:srgbClr val="000000"/>
                </a:solidFill>
              </a:rPr>
              <a:t>–</a:t>
            </a:r>
            <a:r>
              <a:rPr lang="en-GB" dirty="0">
                <a:solidFill>
                  <a:srgbClr val="000000"/>
                </a:solidFill>
              </a:rPr>
              <a:t> Ten Myths and A truth from the TEF: Reading the White Paper, Academic Irregularities Blog </a:t>
            </a:r>
            <a:r>
              <a:rPr lang="mr-IN" sz="1200" dirty="0">
                <a:solidFill>
                  <a:srgbClr val="000000"/>
                </a:solidFill>
              </a:rPr>
              <a:t>–</a:t>
            </a:r>
            <a:r>
              <a:rPr lang="en-GB" sz="1200" dirty="0">
                <a:solidFill>
                  <a:srgbClr val="000000"/>
                </a:solidFill>
              </a:rPr>
              <a:t> </a:t>
            </a:r>
            <a:r>
              <a:rPr lang="en-GB" sz="1200" dirty="0">
                <a:solidFill>
                  <a:srgbClr val="000000"/>
                </a:solidFill>
                <a:hlinkClick r:id="rId4"/>
              </a:rPr>
              <a:t>www.academicirregularities.woodpress.com</a:t>
            </a:r>
            <a:endParaRPr lang="en-GB" sz="1200" dirty="0">
              <a:solidFill>
                <a:srgbClr val="000000"/>
              </a:solidFill>
            </a:endParaRPr>
          </a:p>
          <a:p>
            <a:r>
              <a:rPr lang="en-GB" dirty="0" err="1">
                <a:solidFill>
                  <a:srgbClr val="000000"/>
                </a:solidFill>
              </a:rPr>
              <a:t>Tatlow</a:t>
            </a:r>
            <a:r>
              <a:rPr lang="en-GB" dirty="0">
                <a:solidFill>
                  <a:srgbClr val="000000"/>
                </a:solidFill>
              </a:rPr>
              <a:t>, P (2015) The possibilities and pitfalls of a Teaching Excellence Framework, Policy Briefing, million+ </a:t>
            </a:r>
          </a:p>
          <a:p>
            <a:r>
              <a:rPr lang="en-GB" dirty="0" err="1">
                <a:solidFill>
                  <a:srgbClr val="000000"/>
                </a:solidFill>
              </a:rPr>
              <a:t>Tsui</a:t>
            </a:r>
            <a:r>
              <a:rPr lang="en-GB" dirty="0">
                <a:solidFill>
                  <a:srgbClr val="000000"/>
                </a:solidFill>
              </a:rPr>
              <a:t>, A (2015) A critical commentary on Ray Land and George Gordon ‘Teaching excellence initiatives: modalities and operational factors’, The Higher Education Academy</a:t>
            </a:r>
          </a:p>
        </p:txBody>
      </p:sp>
    </p:spTree>
    <p:extLst>
      <p:ext uri="{BB962C8B-B14F-4D97-AF65-F5344CB8AC3E}">
        <p14:creationId xmlns:p14="http://schemas.microsoft.com/office/powerpoint/2010/main" val="646184085"/>
      </p:ext>
    </p:extLst>
  </p:cSld>
  <p:clrMapOvr>
    <a:masterClrMapping/>
  </p:clrMapOvr>
</p:sld>
</file>

<file path=ppt/theme/theme1.xml><?xml version="1.0" encoding="utf-8"?>
<a:theme xmlns:a="http://schemas.openxmlformats.org/drawingml/2006/main" name="UoS Title 1">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263A44CD-C9DD-4D6C-91D8-1B593EE87F80}" vid="{8003EDE2-31AE-4B85-BBFF-9D099B6B1E5C}"/>
    </a:ext>
  </a:extLst>
</a:theme>
</file>

<file path=ppt/theme/theme2.xml><?xml version="1.0" encoding="utf-8"?>
<a:theme xmlns:a="http://schemas.openxmlformats.org/drawingml/2006/main" name="UoS Title 1 Photography">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263A44CD-C9DD-4D6C-91D8-1B593EE87F80}" vid="{22D82D01-EC9C-4EAD-8B3D-025619A61275}"/>
    </a:ext>
  </a:extLst>
</a:theme>
</file>

<file path=ppt/theme/theme3.xml><?xml version="1.0" encoding="utf-8"?>
<a:theme xmlns:a="http://schemas.openxmlformats.org/drawingml/2006/main" name="UoS Title 2">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263A44CD-C9DD-4D6C-91D8-1B593EE87F80}" vid="{06F2081F-71D5-4313-BFE0-71CAC04C70C2}"/>
    </a:ext>
  </a:extLst>
</a:theme>
</file>

<file path=ppt/theme/theme4.xml><?xml version="1.0" encoding="utf-8"?>
<a:theme xmlns:a="http://schemas.openxmlformats.org/drawingml/2006/main" name="UoS Title 2 Photography">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263A44CD-C9DD-4D6C-91D8-1B593EE87F80}" vid="{1E6E0983-90E4-485F-88AC-91532DD3FE8B}"/>
    </a:ext>
  </a:extLst>
</a:theme>
</file>

<file path=ppt/theme/theme5.xml><?xml version="1.0" encoding="utf-8"?>
<a:theme xmlns:a="http://schemas.openxmlformats.org/drawingml/2006/main" name="Cobalt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263A44CD-C9DD-4D6C-91D8-1B593EE87F80}" vid="{4B0B6EA9-8E0D-4F72-8302-E88B3B1F1324}"/>
    </a:ext>
  </a:extLst>
</a:theme>
</file>

<file path=ppt/theme/theme6.xml><?xml version="1.0" encoding="utf-8"?>
<a:theme xmlns:a="http://schemas.openxmlformats.org/drawingml/2006/main" name="Turquoise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263A44CD-C9DD-4D6C-91D8-1B593EE87F80}" vid="{2171F1C2-6428-4C44-9532-700C2E24A372}"/>
    </a:ext>
  </a:extLst>
</a:theme>
</file>

<file path=ppt/theme/theme7.xml><?xml version="1.0" encoding="utf-8"?>
<a:theme xmlns:a="http://schemas.openxmlformats.org/drawingml/2006/main" name="Orange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263A44CD-C9DD-4D6C-91D8-1B593EE87F80}" vid="{BC0C09B7-BD1F-4F25-8C9C-C89A2C93230F}"/>
    </a:ext>
  </a:extLst>
</a:theme>
</file>

<file path=ppt/theme/theme8.xml><?xml version="1.0" encoding="utf-8"?>
<a:theme xmlns:a="http://schemas.openxmlformats.org/drawingml/2006/main" name="Blue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263A44CD-C9DD-4D6C-91D8-1B593EE87F80}" vid="{BE651764-881C-46F0-BAE6-D1AD39131839}"/>
    </a:ext>
  </a:extLst>
</a:theme>
</file>

<file path=ppt/theme/theme9.xml><?xml version="1.0" encoding="utf-8"?>
<a:theme xmlns:a="http://schemas.openxmlformats.org/drawingml/2006/main" name="Grape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263A44CD-C9DD-4D6C-91D8-1B593EE87F80}" vid="{E9B942CE-CE2B-4D60-BFEC-8A8500C9109D}"/>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8403</TotalTime>
  <Words>1580</Words>
  <Application>Microsoft Office PowerPoint</Application>
  <PresentationFormat>On-screen Show (4:3)</PresentationFormat>
  <Paragraphs>133</Paragraphs>
  <Slides>27</Slides>
  <Notes>0</Notes>
  <HiddenSlides>0</HiddenSlides>
  <MMClips>0</MMClips>
  <ScaleCrop>false</ScaleCrop>
  <HeadingPairs>
    <vt:vector size="6" baseType="variant">
      <vt:variant>
        <vt:lpstr>Fonts Used</vt:lpstr>
      </vt:variant>
      <vt:variant>
        <vt:i4>5</vt:i4>
      </vt:variant>
      <vt:variant>
        <vt:lpstr>Theme</vt:lpstr>
      </vt:variant>
      <vt:variant>
        <vt:i4>9</vt:i4>
      </vt:variant>
      <vt:variant>
        <vt:lpstr>Slide Titles</vt:lpstr>
      </vt:variant>
      <vt:variant>
        <vt:i4>27</vt:i4>
      </vt:variant>
    </vt:vector>
  </HeadingPairs>
  <TitlesOfParts>
    <vt:vector size="41" baseType="lpstr">
      <vt:lpstr>ＭＳ Ｐゴシック</vt:lpstr>
      <vt:lpstr>Arial</vt:lpstr>
      <vt:lpstr>Arial Black</vt:lpstr>
      <vt:lpstr>Calibri</vt:lpstr>
      <vt:lpstr>Georgia</vt:lpstr>
      <vt:lpstr>UoS Title 1</vt:lpstr>
      <vt:lpstr>UoS Title 1 Photography</vt:lpstr>
      <vt:lpstr>UoS Title 2</vt:lpstr>
      <vt:lpstr>UoS Title 2 Photography</vt:lpstr>
      <vt:lpstr>Cobalt - UoS Content</vt:lpstr>
      <vt:lpstr>Turquoise - UoS Content</vt:lpstr>
      <vt:lpstr>Orange - UoS Content</vt:lpstr>
      <vt:lpstr>Blue - UoS Content</vt:lpstr>
      <vt:lpstr>Grape - UoS Content</vt:lpstr>
      <vt:lpstr>The Trouble with TEF*:  Problems and Possibilities in Enhancing the Quality of Teaching and Learning in Higher Education  Dr Simon Thompson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Debs</dc:creator>
  <cp:lastModifiedBy>Heather Stanley</cp:lastModifiedBy>
  <cp:revision>285</cp:revision>
  <cp:lastPrinted>2016-11-02T13:03:43Z</cp:lastPrinted>
  <dcterms:created xsi:type="dcterms:W3CDTF">2015-11-18T12:49:42Z</dcterms:created>
  <dcterms:modified xsi:type="dcterms:W3CDTF">2017-03-02T15:34:20Z</dcterms:modified>
</cp:coreProperties>
</file>