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1" r:id="rId5"/>
    <p:sldId id="269" r:id="rId6"/>
    <p:sldId id="259" r:id="rId7"/>
    <p:sldId id="260" r:id="rId8"/>
    <p:sldId id="265" r:id="rId9"/>
    <p:sldId id="263" r:id="rId10"/>
    <p:sldId id="266" r:id="rId11"/>
    <p:sldId id="267" r:id="rId12"/>
    <p:sldId id="262" r:id="rId13"/>
    <p:sldId id="271" r:id="rId14"/>
    <p:sldId id="264" r:id="rId15"/>
    <p:sldId id="270" r:id="rId16"/>
    <p:sldId id="272" r:id="rId1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65" autoAdjust="0"/>
    <p:restoredTop sz="94660"/>
  </p:normalViewPr>
  <p:slideViewPr>
    <p:cSldViewPr>
      <p:cViewPr varScale="1">
        <p:scale>
          <a:sx n="109" d="100"/>
          <a:sy n="109" d="100"/>
        </p:scale>
        <p:origin x="160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354FC5-8C22-443F-A543-A66EC9DBE6BC}" type="datetimeFigureOut">
              <a:rPr kumimoji="1" lang="ja-JP" altLang="en-US" smtClean="0"/>
              <a:t>2017/3/1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2C316-0625-4FD6-8965-5118024AC3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A009-43F9-4BE5-A239-CEFAB230C6C6}" type="datetimeFigureOut">
              <a:rPr kumimoji="1" lang="ja-JP" altLang="en-US" smtClean="0"/>
              <a:pPr/>
              <a:t>2017/3/1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5D23-0CA9-400A-B4E9-DB1C462890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A009-43F9-4BE5-A239-CEFAB230C6C6}" type="datetimeFigureOut">
              <a:rPr kumimoji="1" lang="ja-JP" altLang="en-US" smtClean="0"/>
              <a:pPr/>
              <a:t>2017/3/1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5D23-0CA9-400A-B4E9-DB1C462890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A009-43F9-4BE5-A239-CEFAB230C6C6}" type="datetimeFigureOut">
              <a:rPr kumimoji="1" lang="ja-JP" altLang="en-US" smtClean="0"/>
              <a:pPr/>
              <a:t>2017/3/1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5D23-0CA9-400A-B4E9-DB1C462890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A009-43F9-4BE5-A239-CEFAB230C6C6}" type="datetimeFigureOut">
              <a:rPr kumimoji="1" lang="ja-JP" altLang="en-US" smtClean="0"/>
              <a:pPr/>
              <a:t>2017/3/1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5D23-0CA9-400A-B4E9-DB1C462890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A009-43F9-4BE5-A239-CEFAB230C6C6}" type="datetimeFigureOut">
              <a:rPr kumimoji="1" lang="ja-JP" altLang="en-US" smtClean="0"/>
              <a:pPr/>
              <a:t>2017/3/1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5D23-0CA9-400A-B4E9-DB1C462890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A009-43F9-4BE5-A239-CEFAB230C6C6}" type="datetimeFigureOut">
              <a:rPr kumimoji="1" lang="ja-JP" altLang="en-US" smtClean="0"/>
              <a:pPr/>
              <a:t>2017/3/1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5D23-0CA9-400A-B4E9-DB1C462890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A009-43F9-4BE5-A239-CEFAB230C6C6}" type="datetimeFigureOut">
              <a:rPr kumimoji="1" lang="ja-JP" altLang="en-US" smtClean="0"/>
              <a:pPr/>
              <a:t>2017/3/1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5D23-0CA9-400A-B4E9-DB1C462890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A009-43F9-4BE5-A239-CEFAB230C6C6}" type="datetimeFigureOut">
              <a:rPr kumimoji="1" lang="ja-JP" altLang="en-US" smtClean="0"/>
              <a:pPr/>
              <a:t>2017/3/1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5D23-0CA9-400A-B4E9-DB1C462890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A009-43F9-4BE5-A239-CEFAB230C6C6}" type="datetimeFigureOut">
              <a:rPr kumimoji="1" lang="ja-JP" altLang="en-US" smtClean="0"/>
              <a:pPr/>
              <a:t>2017/3/1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5D23-0CA9-400A-B4E9-DB1C462890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A009-43F9-4BE5-A239-CEFAB230C6C6}" type="datetimeFigureOut">
              <a:rPr kumimoji="1" lang="ja-JP" altLang="en-US" smtClean="0"/>
              <a:pPr/>
              <a:t>2017/3/1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5D23-0CA9-400A-B4E9-DB1C462890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A009-43F9-4BE5-A239-CEFAB230C6C6}" type="datetimeFigureOut">
              <a:rPr kumimoji="1" lang="ja-JP" altLang="en-US" smtClean="0"/>
              <a:pPr/>
              <a:t>2017/3/1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5D23-0CA9-400A-B4E9-DB1C462890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2A009-43F9-4BE5-A239-CEFAB230C6C6}" type="datetimeFigureOut">
              <a:rPr kumimoji="1" lang="ja-JP" altLang="en-US" smtClean="0"/>
              <a:pPr/>
              <a:t>2017/3/1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95D23-0CA9-400A-B4E9-DB1C462890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992888" cy="1944216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Access to Higher Education and Equality of Opportunity in Education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115616" y="4221088"/>
            <a:ext cx="727280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4000" dirty="0" smtClean="0"/>
              <a:t>Ryo SASAKI</a:t>
            </a:r>
          </a:p>
          <a:p>
            <a:pPr algn="ctr"/>
            <a:r>
              <a:rPr lang="en-US" altLang="ja-JP" sz="2400" dirty="0" smtClean="0"/>
              <a:t>Project manager of RIJUE, Hiroshima University</a:t>
            </a:r>
          </a:p>
          <a:p>
            <a:pPr algn="ctr"/>
            <a:r>
              <a:rPr kumimoji="1" lang="en-US" altLang="ja-JP" sz="2000" dirty="0" smtClean="0"/>
              <a:t>Adjunct lecturer of International and Public Law, </a:t>
            </a:r>
            <a:r>
              <a:rPr kumimoji="1" lang="en-US" altLang="ja-JP" sz="2000" dirty="0" err="1" smtClean="0"/>
              <a:t>Atomi</a:t>
            </a:r>
            <a:r>
              <a:rPr kumimoji="1" lang="en-US" altLang="ja-JP" sz="2000" dirty="0" smtClean="0"/>
              <a:t> University</a:t>
            </a:r>
          </a:p>
          <a:p>
            <a:pPr algn="ctr"/>
            <a:r>
              <a:rPr lang="en-US" altLang="ja-JP" sz="2000" dirty="0" smtClean="0"/>
              <a:t>LLM in International Human Rights Law (York)</a:t>
            </a:r>
            <a:endParaRPr kumimoji="1" lang="ja-JP" alt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Focus of previous research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827584" y="1772816"/>
            <a:ext cx="756084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altLang="ja-JP" sz="2800" dirty="0" smtClean="0"/>
              <a:t>Studies on the right to education</a:t>
            </a:r>
          </a:p>
          <a:p>
            <a:r>
              <a:rPr lang="en-US" altLang="ja-JP" sz="2800" dirty="0" smtClean="0"/>
              <a:t>    more focuses on primary and secondary </a:t>
            </a:r>
          </a:p>
          <a:p>
            <a:r>
              <a:rPr lang="en-US" altLang="ja-JP" sz="2800" dirty="0" smtClean="0"/>
              <a:t>    education</a:t>
            </a:r>
          </a:p>
          <a:p>
            <a:endParaRPr kumimoji="1" lang="en-US" altLang="ja-JP" sz="2800" dirty="0" smtClean="0"/>
          </a:p>
          <a:p>
            <a:pPr>
              <a:buFontTx/>
              <a:buChar char="-"/>
            </a:pPr>
            <a:r>
              <a:rPr lang="en-US" altLang="ja-JP" sz="2800" dirty="0" smtClean="0"/>
              <a:t>Studies on higher education</a:t>
            </a:r>
          </a:p>
          <a:p>
            <a:r>
              <a:rPr lang="en-US" altLang="ja-JP" sz="2800" dirty="0" smtClean="0"/>
              <a:t>     policy and management oriented</a:t>
            </a:r>
          </a:p>
          <a:p>
            <a:r>
              <a:rPr kumimoji="1" lang="en-US" altLang="ja-JP" sz="2800" dirty="0" smtClean="0"/>
              <a:t>     lack of perspectives of ‘education as a right of </a:t>
            </a:r>
          </a:p>
          <a:p>
            <a:r>
              <a:rPr lang="en-US" altLang="ja-JP" sz="2800" dirty="0" smtClean="0"/>
              <a:t>     </a:t>
            </a:r>
            <a:r>
              <a:rPr kumimoji="1" lang="en-US" altLang="ja-JP" sz="2800" dirty="0" smtClean="0"/>
              <a:t>individuals’</a:t>
            </a:r>
          </a:p>
          <a:p>
            <a:endParaRPr lang="en-US" altLang="ja-JP" sz="2800" dirty="0" smtClean="0"/>
          </a:p>
          <a:p>
            <a:r>
              <a:rPr lang="ja-JP" altLang="en-US" sz="2800" dirty="0" smtClean="0"/>
              <a:t>→ </a:t>
            </a:r>
            <a:r>
              <a:rPr lang="en-US" altLang="ja-JP" sz="2800" dirty="0" smtClean="0"/>
              <a:t>Studies on higher education also requires </a:t>
            </a:r>
          </a:p>
          <a:p>
            <a:r>
              <a:rPr lang="en-US" altLang="ja-JP" sz="2800" dirty="0" smtClean="0"/>
              <a:t>        viewpoints of ‘education as individual rights’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Legal framework (1)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5536" y="1700808"/>
            <a:ext cx="81369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 smtClean="0"/>
              <a:t>Article 26 of the Constitution of Japan</a:t>
            </a:r>
          </a:p>
          <a:p>
            <a:endParaRPr kumimoji="1" lang="en-US" altLang="ja-JP" sz="2800" dirty="0" smtClean="0"/>
          </a:p>
          <a:p>
            <a:r>
              <a:rPr lang="en-US" altLang="ja-JP" sz="2800" dirty="0" smtClean="0"/>
              <a:t>(1)  All people shall have the right to receive an equal </a:t>
            </a:r>
          </a:p>
          <a:p>
            <a:r>
              <a:rPr lang="en-US" altLang="ja-JP" sz="2800" dirty="0" smtClean="0"/>
              <a:t>    education correspondent to their ability, as provided </a:t>
            </a:r>
          </a:p>
          <a:p>
            <a:r>
              <a:rPr lang="en-US" altLang="ja-JP" sz="2800" dirty="0" smtClean="0"/>
              <a:t>    by law. </a:t>
            </a:r>
          </a:p>
          <a:p>
            <a:endParaRPr kumimoji="1" lang="en-US" altLang="ja-JP" sz="2800" dirty="0" smtClean="0"/>
          </a:p>
          <a:p>
            <a:pPr marL="514350" indent="-514350">
              <a:buAutoNum type="arabicParenBoth" startAt="2"/>
            </a:pPr>
            <a:r>
              <a:rPr lang="en-US" altLang="ja-JP" sz="2800" dirty="0" smtClean="0"/>
              <a:t>All people shall be obligated to have all boys and </a:t>
            </a:r>
          </a:p>
          <a:p>
            <a:pPr marL="514350" indent="-514350"/>
            <a:r>
              <a:rPr lang="en-US" altLang="ja-JP" sz="2800" dirty="0" smtClean="0"/>
              <a:t>    girls under their protection receive ordinary </a:t>
            </a:r>
          </a:p>
          <a:p>
            <a:pPr marL="514350" indent="-514350"/>
            <a:r>
              <a:rPr lang="en-US" altLang="ja-JP" sz="2800" dirty="0" smtClean="0"/>
              <a:t>    education as provided for by law. Such compulsory </a:t>
            </a:r>
          </a:p>
          <a:p>
            <a:pPr marL="514350" indent="-514350"/>
            <a:r>
              <a:rPr lang="en-US" altLang="ja-JP" sz="2800" dirty="0" smtClean="0"/>
              <a:t>    education shall be free. 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Legal framework (2)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5536" y="1412776"/>
            <a:ext cx="820891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/>
              <a:t>Articl</a:t>
            </a:r>
            <a:r>
              <a:rPr lang="en-US" altLang="ja-JP" sz="2800" dirty="0" smtClean="0"/>
              <a:t>e 13 of the International Covenant on Economic, Social and Cultural Rights</a:t>
            </a:r>
          </a:p>
          <a:p>
            <a:endParaRPr kumimoji="1" lang="en-US" altLang="ja-JP" sz="2800" dirty="0" smtClean="0"/>
          </a:p>
          <a:p>
            <a:r>
              <a:rPr lang="en-US" altLang="ja-JP" sz="2800" dirty="0" smtClean="0"/>
              <a:t>(2) The States Parties to the present Covenant </a:t>
            </a:r>
          </a:p>
          <a:p>
            <a:r>
              <a:rPr lang="en-US" altLang="ja-JP" sz="2800" dirty="0" smtClean="0"/>
              <a:t>    recognize that, with a view to achieving the full </a:t>
            </a:r>
          </a:p>
          <a:p>
            <a:r>
              <a:rPr lang="en-US" altLang="ja-JP" sz="2800" dirty="0" smtClean="0"/>
              <a:t>    realization of this right [to education]: </a:t>
            </a:r>
          </a:p>
          <a:p>
            <a:r>
              <a:rPr lang="en-US" altLang="ja-JP" sz="2800" dirty="0" smtClean="0"/>
              <a:t> […]</a:t>
            </a:r>
          </a:p>
          <a:p>
            <a:r>
              <a:rPr lang="en-US" altLang="ja-JP" sz="2800" dirty="0" smtClean="0"/>
              <a:t>    (c) Higher education shall be made equally </a:t>
            </a:r>
          </a:p>
          <a:p>
            <a:r>
              <a:rPr lang="en-US" altLang="ja-JP" sz="2800" dirty="0" smtClean="0"/>
              <a:t>     accessible to all, on the basis of capacity, by every </a:t>
            </a:r>
          </a:p>
          <a:p>
            <a:r>
              <a:rPr lang="en-US" altLang="ja-JP" sz="2800" dirty="0" smtClean="0"/>
              <a:t>     appropriate means, and in particular by the </a:t>
            </a:r>
          </a:p>
          <a:p>
            <a:r>
              <a:rPr lang="en-US" altLang="ja-JP" sz="2800" dirty="0" smtClean="0"/>
              <a:t>     progressive introduction of free education; 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Reservation of Japanese Government</a:t>
            </a:r>
            <a:br>
              <a:rPr lang="en-US" altLang="ja-JP" dirty="0" smtClean="0"/>
            </a:br>
            <a:r>
              <a:rPr lang="en-US" altLang="ja-JP" dirty="0" smtClean="0"/>
              <a:t>to the ICESCR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5536" y="1412776"/>
            <a:ext cx="820891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sz="2800" dirty="0" smtClean="0"/>
          </a:p>
          <a:p>
            <a:r>
              <a:rPr lang="en-US" altLang="ja-JP" sz="2800" dirty="0" smtClean="0"/>
              <a:t>Reservation – A State can exclude legally-binding effect of a particular provision of a convention which it ratifies as far as compatible with its intent and purpose</a:t>
            </a:r>
          </a:p>
          <a:p>
            <a:endParaRPr kumimoji="1" lang="en-US" altLang="ja-JP" sz="2800" dirty="0" smtClean="0"/>
          </a:p>
          <a:p>
            <a:r>
              <a:rPr lang="en-US" altLang="ja-JP" sz="2800" dirty="0" smtClean="0"/>
              <a:t>Article 2 (2) (c) of the ICESCR</a:t>
            </a:r>
          </a:p>
          <a:p>
            <a:r>
              <a:rPr lang="en-US" altLang="ja-JP" sz="2800" dirty="0" smtClean="0"/>
              <a:t>   (c) Higher education shall be made equally </a:t>
            </a:r>
          </a:p>
          <a:p>
            <a:r>
              <a:rPr lang="en-US" altLang="ja-JP" sz="2800" dirty="0" smtClean="0"/>
              <a:t>     accessible to all, on the basis of capacity, by every </a:t>
            </a:r>
          </a:p>
          <a:p>
            <a:r>
              <a:rPr lang="en-US" altLang="ja-JP" sz="2800" dirty="0" smtClean="0"/>
              <a:t>     appropriate means, and in particular </a:t>
            </a:r>
            <a:r>
              <a:rPr lang="en-US" altLang="ja-JP" sz="2800" b="1" u="sng" dirty="0" smtClean="0"/>
              <a:t>by the </a:t>
            </a:r>
          </a:p>
          <a:p>
            <a:r>
              <a:rPr lang="en-US" altLang="ja-JP" sz="2800" b="1" u="sng" dirty="0" smtClean="0"/>
              <a:t>     progressive introduction of free education</a:t>
            </a:r>
            <a:r>
              <a:rPr lang="en-US" altLang="ja-JP" sz="2800" dirty="0" smtClean="0"/>
              <a:t>; </a:t>
            </a:r>
          </a:p>
          <a:p>
            <a:r>
              <a:rPr kumimoji="1" lang="en-US" altLang="ja-JP" sz="2800" dirty="0" smtClean="0"/>
              <a:t>                                      (reservation retracted in 2012)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i="1" dirty="0" smtClean="0"/>
              <a:t>Cf</a:t>
            </a:r>
            <a:r>
              <a:rPr kumimoji="1" lang="en-US" altLang="ja-JP" dirty="0" smtClean="0"/>
              <a:t>. the Convention on </a:t>
            </a:r>
            <a:br>
              <a:rPr kumimoji="1" lang="en-US" altLang="ja-JP" dirty="0" smtClean="0"/>
            </a:br>
            <a:r>
              <a:rPr kumimoji="1" lang="en-US" altLang="ja-JP" dirty="0" smtClean="0"/>
              <a:t>the Rights of the Child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11560" y="1772816"/>
            <a:ext cx="748883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kumimoji="1" lang="en-US" altLang="ja-JP" sz="2800" dirty="0" smtClean="0"/>
              <a:t>Articles 28 and 29 of the CRC provide the right to education</a:t>
            </a:r>
          </a:p>
          <a:p>
            <a:r>
              <a:rPr lang="en-US" altLang="ja-JP" sz="2800" dirty="0" smtClean="0"/>
              <a:t> </a:t>
            </a:r>
            <a:r>
              <a:rPr kumimoji="1" lang="en-US" altLang="ja-JP" sz="2800" dirty="0" smtClean="0"/>
              <a:t> but,</a:t>
            </a:r>
            <a:r>
              <a:rPr lang="ja-JP" altLang="en-US" sz="2800" dirty="0" smtClean="0"/>
              <a:t> </a:t>
            </a:r>
            <a:endParaRPr lang="en-US" altLang="ja-JP" sz="2800" dirty="0" smtClean="0"/>
          </a:p>
          <a:p>
            <a:endParaRPr kumimoji="1" lang="en-US" altLang="ja-JP" sz="2800" dirty="0" smtClean="0"/>
          </a:p>
          <a:p>
            <a:r>
              <a:rPr lang="en-US" altLang="ja-JP" sz="2800" dirty="0" smtClean="0"/>
              <a:t>Article 1 of the CRC, </a:t>
            </a:r>
          </a:p>
          <a:p>
            <a:r>
              <a:rPr lang="en-US" altLang="ja-JP" sz="2800" dirty="0" smtClean="0"/>
              <a:t>    For the purposes of the present Convention, a  </a:t>
            </a:r>
          </a:p>
          <a:p>
            <a:r>
              <a:rPr lang="en-US" altLang="ja-JP" sz="2800" dirty="0" smtClean="0"/>
              <a:t>  child means </a:t>
            </a:r>
            <a:r>
              <a:rPr lang="en-US" altLang="ja-JP" sz="2800" u="sng" dirty="0" smtClean="0"/>
              <a:t>every human being below the age of </a:t>
            </a:r>
          </a:p>
          <a:p>
            <a:r>
              <a:rPr lang="en-US" altLang="ja-JP" sz="2800" u="sng" dirty="0" smtClean="0"/>
              <a:t>  eighteen years</a:t>
            </a:r>
            <a:r>
              <a:rPr lang="en-US" altLang="ja-JP" sz="2800" dirty="0" smtClean="0"/>
              <a:t> unless under the law applicable to </a:t>
            </a:r>
          </a:p>
          <a:p>
            <a:r>
              <a:rPr lang="en-US" altLang="ja-JP" sz="2800" dirty="0" smtClean="0"/>
              <a:t>  the child, majority is attained earlier. </a:t>
            </a:r>
            <a:endParaRPr kumimoji="1" lang="en-US" altLang="ja-JP" sz="2800" dirty="0" smtClean="0"/>
          </a:p>
          <a:p>
            <a:endParaRPr kumimoji="1" lang="en-US" altLang="ja-JP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Hierarchical structure of legal system</a:t>
            </a:r>
            <a:endParaRPr kumimoji="1" lang="ja-JP" altLang="en-US" dirty="0"/>
          </a:p>
        </p:txBody>
      </p:sp>
      <p:cxnSp>
        <p:nvCxnSpPr>
          <p:cNvPr id="4" name="直線矢印コネクタ 3"/>
          <p:cNvCxnSpPr/>
          <p:nvPr/>
        </p:nvCxnSpPr>
        <p:spPr>
          <a:xfrm flipV="1">
            <a:off x="1331640" y="1628800"/>
            <a:ext cx="72008" cy="482453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/>
          <p:cNvSpPr txBox="1"/>
          <p:nvPr/>
        </p:nvSpPr>
        <p:spPr>
          <a:xfrm>
            <a:off x="1691680" y="1772816"/>
            <a:ext cx="64807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 smtClean="0"/>
              <a:t>Constitution</a:t>
            </a:r>
          </a:p>
          <a:p>
            <a:endParaRPr lang="en-US" altLang="ja-JP" sz="3200" dirty="0" smtClean="0"/>
          </a:p>
          <a:p>
            <a:r>
              <a:rPr lang="en-US" altLang="ja-JP" sz="3000" dirty="0" smtClean="0"/>
              <a:t>   Ratified international treaties &amp; </a:t>
            </a:r>
          </a:p>
          <a:p>
            <a:r>
              <a:rPr lang="en-US" altLang="ja-JP" sz="3000" dirty="0" smtClean="0"/>
              <a:t>        established international custom</a:t>
            </a:r>
          </a:p>
          <a:p>
            <a:endParaRPr lang="en-US" altLang="ja-JP" sz="3200" dirty="0" smtClean="0"/>
          </a:p>
          <a:p>
            <a:r>
              <a:rPr lang="en-US" altLang="ja-JP" sz="3200" dirty="0" smtClean="0"/>
              <a:t>Legislation by the National Diet</a:t>
            </a:r>
          </a:p>
          <a:p>
            <a:endParaRPr kumimoji="1" lang="en-US" altLang="ja-JP" sz="3200" dirty="0" smtClean="0"/>
          </a:p>
          <a:p>
            <a:r>
              <a:rPr kumimoji="1" lang="en-US" altLang="ja-JP" sz="3200" dirty="0" smtClean="0"/>
              <a:t>Administrative regulation, legal act, etc.</a:t>
            </a:r>
            <a:endParaRPr kumimoji="1" lang="ja-JP" alt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Implementation of fundamental (human) rights through legal system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67544" y="1988840"/>
            <a:ext cx="82089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kumimoji="1" lang="en-US" altLang="ja-JP" sz="2800" dirty="0" smtClean="0"/>
              <a:t>Constitutional and administrative complaint in domestic courts</a:t>
            </a:r>
          </a:p>
          <a:p>
            <a:pPr>
              <a:buFontTx/>
              <a:buChar char="-"/>
            </a:pPr>
            <a:endParaRPr lang="en-US" altLang="ja-JP" sz="2800" dirty="0" smtClean="0"/>
          </a:p>
          <a:p>
            <a:pPr>
              <a:buFontTx/>
              <a:buChar char="-"/>
            </a:pPr>
            <a:r>
              <a:rPr lang="en-US" altLang="ja-JP" sz="2800" dirty="0" smtClean="0"/>
              <a:t> Review of Report submitted by the State parties by a Committee established on the basis of a treaty</a:t>
            </a:r>
          </a:p>
          <a:p>
            <a:pPr>
              <a:buFontTx/>
              <a:buChar char="-"/>
            </a:pPr>
            <a:endParaRPr kumimoji="1" lang="en-US" altLang="ja-JP" sz="2800" dirty="0" smtClean="0"/>
          </a:p>
          <a:p>
            <a:pPr>
              <a:buFontTx/>
              <a:buChar char="-"/>
            </a:pPr>
            <a:r>
              <a:rPr lang="en-US" altLang="ja-JP" sz="2800" dirty="0" smtClean="0"/>
              <a:t> Concluding observations by the Committee</a:t>
            </a:r>
          </a:p>
          <a:p>
            <a:pPr>
              <a:buFontTx/>
              <a:buChar char="-"/>
            </a:pPr>
            <a:endParaRPr kumimoji="1" lang="en-US" altLang="ja-JP" sz="2800" dirty="0" smtClean="0"/>
          </a:p>
          <a:p>
            <a:r>
              <a:rPr lang="en-US" altLang="ja-JP" sz="2800" dirty="0" smtClean="0"/>
              <a:t>* Individual complaint to the Committee (not applied to Japan)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Core elements of the right to education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39552" y="2276872"/>
            <a:ext cx="82809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kumimoji="1" lang="en-US" altLang="ja-JP" sz="3200" dirty="0" smtClean="0"/>
              <a:t>Right to receive an education</a:t>
            </a:r>
          </a:p>
          <a:p>
            <a:r>
              <a:rPr lang="en-US" altLang="ja-JP" sz="3200" dirty="0" smtClean="0"/>
              <a:t> </a:t>
            </a:r>
            <a:r>
              <a:rPr kumimoji="1" lang="en-US" altLang="ja-JP" sz="3200" dirty="0" smtClean="0"/>
              <a:t> (access to education)</a:t>
            </a:r>
          </a:p>
          <a:p>
            <a:pPr>
              <a:buFontTx/>
              <a:buChar char="-"/>
            </a:pPr>
            <a:endParaRPr lang="en-US" altLang="ja-JP" sz="3200" dirty="0" smtClean="0"/>
          </a:p>
          <a:p>
            <a:pPr>
              <a:buFontTx/>
              <a:buChar char="-"/>
            </a:pPr>
            <a:r>
              <a:rPr lang="en-US" altLang="ja-JP" sz="3200" dirty="0" smtClean="0"/>
              <a:t> Non-discrimination and equality</a:t>
            </a:r>
          </a:p>
          <a:p>
            <a:r>
              <a:rPr lang="en-US" altLang="ja-JP" sz="3200" dirty="0" smtClean="0"/>
              <a:t>  (equality of opportunity)</a:t>
            </a:r>
          </a:p>
          <a:p>
            <a:pPr>
              <a:buFontTx/>
              <a:buChar char="-"/>
            </a:pPr>
            <a:endParaRPr kumimoji="1" lang="en-US" altLang="ja-JP" sz="3200" dirty="0" smtClean="0"/>
          </a:p>
          <a:p>
            <a:pPr>
              <a:buFontTx/>
              <a:buChar char="-"/>
            </a:pPr>
            <a:r>
              <a:rPr lang="en-US" altLang="ja-JP" sz="3200" dirty="0" smtClean="0"/>
              <a:t> Academic freedom or autonomy of education</a:t>
            </a:r>
            <a:endParaRPr kumimoji="1" lang="ja-JP" alt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Specificity of higher education in terms of ‘equality of opportunity’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39552" y="1628800"/>
            <a:ext cx="82809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 smtClean="0"/>
              <a:t>19. The third and most significant difference between article 13 (2) (b) [secondary education] and (c) [higher education] is that while </a:t>
            </a:r>
            <a:r>
              <a:rPr lang="en-US" altLang="ja-JP" sz="2800" u="sng" dirty="0" smtClean="0"/>
              <a:t>secondary education “shall be made generally available and accessible to all</a:t>
            </a:r>
            <a:r>
              <a:rPr lang="en-US" altLang="ja-JP" sz="2800" dirty="0" smtClean="0"/>
              <a:t>”, higher education “</a:t>
            </a:r>
            <a:r>
              <a:rPr lang="en-US" altLang="ja-JP" sz="2800" b="1" u="sng" dirty="0" smtClean="0"/>
              <a:t>shall be made equally accessible to all, on the basis of capacity</a:t>
            </a:r>
            <a:r>
              <a:rPr lang="en-US" altLang="ja-JP" sz="2800" dirty="0" smtClean="0"/>
              <a:t>”.  According to article 13 (2) (c), higher education is not to be “generally available”, but only available “on the basis of capacity”.  </a:t>
            </a:r>
            <a:r>
              <a:rPr lang="en-US" altLang="ja-JP" sz="2800" u="sng" dirty="0" smtClean="0"/>
              <a:t>The “capacity” of individuals should be assessed by reference to all their relevant expertise and experience</a:t>
            </a:r>
            <a:r>
              <a:rPr lang="en-US" altLang="ja-JP" sz="2800" dirty="0" smtClean="0"/>
              <a:t>.</a:t>
            </a:r>
            <a:endParaRPr kumimoji="1" lang="ja-JP" altLang="en-US" sz="28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788024" y="6237312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General Comment No. 13 of the ICESCR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Barriers against equalit</a:t>
            </a:r>
            <a:r>
              <a:rPr lang="en-US" altLang="ja-JP" dirty="0" smtClean="0"/>
              <a:t>y of opportunity in education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39552" y="1916832"/>
            <a:ext cx="80648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kumimoji="1" lang="en-US" altLang="ja-JP" sz="3600" dirty="0" smtClean="0"/>
              <a:t>Physical barriers</a:t>
            </a:r>
          </a:p>
          <a:p>
            <a:pPr>
              <a:buFontTx/>
              <a:buChar char="-"/>
            </a:pPr>
            <a:endParaRPr lang="en-US" altLang="ja-JP" sz="3600" dirty="0" smtClean="0"/>
          </a:p>
          <a:p>
            <a:pPr>
              <a:buFontTx/>
              <a:buChar char="-"/>
            </a:pPr>
            <a:r>
              <a:rPr lang="en-US" altLang="ja-JP" sz="3600" dirty="0" smtClean="0"/>
              <a:t> Financial barriers</a:t>
            </a:r>
          </a:p>
          <a:p>
            <a:pPr>
              <a:buFontTx/>
              <a:buChar char="-"/>
            </a:pPr>
            <a:endParaRPr kumimoji="1" lang="en-US" altLang="ja-JP" sz="3600" dirty="0" smtClean="0"/>
          </a:p>
          <a:p>
            <a:pPr>
              <a:buFontTx/>
              <a:buChar char="-"/>
            </a:pPr>
            <a:r>
              <a:rPr lang="en-US" altLang="ja-JP" sz="3600" dirty="0" smtClean="0"/>
              <a:t> Linguistic and cultural barriers</a:t>
            </a:r>
          </a:p>
          <a:p>
            <a:pPr>
              <a:buFontTx/>
              <a:buChar char="-"/>
            </a:pPr>
            <a:endParaRPr kumimoji="1" lang="en-US" altLang="ja-JP" dirty="0" smtClean="0"/>
          </a:p>
          <a:p>
            <a:r>
              <a:rPr lang="en-US" altLang="ja-JP" dirty="0" smtClean="0"/>
              <a:t>   </a:t>
            </a:r>
          </a:p>
          <a:p>
            <a:endParaRPr lang="en-US" altLang="ja-JP" dirty="0" smtClean="0"/>
          </a:p>
          <a:p>
            <a:r>
              <a:rPr lang="en-US" altLang="ja-JP" dirty="0" smtClean="0"/>
              <a:t>           [K. Singh 2011(Report of the UN Special </a:t>
            </a:r>
            <a:r>
              <a:rPr lang="en-US" altLang="ja-JP" dirty="0" err="1" smtClean="0"/>
              <a:t>Rapporteur</a:t>
            </a:r>
            <a:r>
              <a:rPr lang="en-US" altLang="ja-JP" dirty="0" smtClean="0"/>
              <a:t> on the right to education)]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Social context of higher education in Japan (1) </a:t>
            </a:r>
            <a:endParaRPr kumimoji="1" lang="ja-JP" altLang="en-US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/>
        </p:nvGraphicFramePr>
        <p:xfrm>
          <a:off x="539552" y="1844824"/>
          <a:ext cx="8136906" cy="4210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83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404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/>
                        <a:t>Type of Univ.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/>
                        <a:t>Tuition</a:t>
                      </a:r>
                      <a:r>
                        <a:rPr kumimoji="1" lang="en-US" altLang="ja-JP" sz="2800" baseline="0" dirty="0" smtClean="0"/>
                        <a:t> fee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/>
                        <a:t>Admission fee</a:t>
                      </a:r>
                      <a:endParaRPr kumimoji="1" lang="ja-JP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4046">
                <a:tc>
                  <a:txBody>
                    <a:bodyPr/>
                    <a:lstStyle/>
                    <a:p>
                      <a:endParaRPr kumimoji="1" lang="en-US" altLang="ja-JP" dirty="0" smtClean="0"/>
                    </a:p>
                    <a:p>
                      <a:r>
                        <a:rPr kumimoji="1" lang="en-US" altLang="ja-JP" dirty="0" smtClean="0"/>
                        <a:t>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\535,800</a:t>
                      </a:r>
                    </a:p>
                    <a:p>
                      <a:pPr algn="r"/>
                      <a:r>
                        <a:rPr kumimoji="1" lang="en-US" altLang="ja-JP" sz="2000" dirty="0" smtClean="0"/>
                        <a:t>(£3,857.80)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\282,000</a:t>
                      </a:r>
                    </a:p>
                    <a:p>
                      <a:pPr algn="r"/>
                      <a:r>
                        <a:rPr kumimoji="1" lang="en-US" altLang="ja-JP" sz="2000" dirty="0" smtClean="0"/>
                        <a:t>(£2,030.40)</a:t>
                      </a:r>
                      <a:endParaRPr kumimoji="1" lang="ja-JP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4046">
                <a:tc>
                  <a:txBody>
                    <a:bodyPr/>
                    <a:lstStyle/>
                    <a:p>
                      <a:endParaRPr kumimoji="1" lang="en-US" altLang="ja-JP" dirty="0" smtClean="0"/>
                    </a:p>
                    <a:p>
                      <a:r>
                        <a:rPr kumimoji="1" lang="en-US" altLang="ja-JP" dirty="0" smtClean="0"/>
                        <a:t>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\537,857</a:t>
                      </a:r>
                    </a:p>
                    <a:p>
                      <a:pPr algn="r"/>
                      <a:r>
                        <a:rPr kumimoji="1" lang="en-US" altLang="ja-JP" sz="2000" dirty="0" smtClean="0"/>
                        <a:t>(£3,872.60)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\397,721</a:t>
                      </a:r>
                    </a:p>
                    <a:p>
                      <a:pPr algn="r"/>
                      <a:r>
                        <a:rPr kumimoji="1" lang="en-US" altLang="ja-JP" sz="2000" dirty="0" smtClean="0"/>
                        <a:t>(£2,863.60)</a:t>
                      </a:r>
                      <a:endParaRPr kumimoji="1" lang="ja-JP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4046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Private</a:t>
                      </a:r>
                      <a:endParaRPr kumimoji="1" lang="en-US" altLang="ja-JP" baseline="0" dirty="0" smtClean="0"/>
                    </a:p>
                    <a:p>
                      <a:r>
                        <a:rPr kumimoji="1" lang="en-US" altLang="ja-JP" baseline="0" dirty="0" smtClean="0"/>
                        <a:t>(Humanitarian and Social Sciences</a:t>
                      </a:r>
                      <a:endParaRPr kumimoji="1"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\746,123</a:t>
                      </a:r>
                    </a:p>
                    <a:p>
                      <a:pPr algn="r"/>
                      <a:r>
                        <a:rPr kumimoji="1" lang="en-US" altLang="ja-JP" sz="2000" dirty="0" smtClean="0"/>
                        <a:t>(£5,372.10)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\242,579</a:t>
                      </a:r>
                    </a:p>
                    <a:p>
                      <a:pPr algn="r"/>
                      <a:r>
                        <a:rPr kumimoji="1" lang="en-US" altLang="ja-JP" sz="2000" dirty="0" smtClean="0"/>
                        <a:t>(£1,746.60)</a:t>
                      </a:r>
                      <a:endParaRPr kumimoji="1" lang="ja-JP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4046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Private</a:t>
                      </a:r>
                    </a:p>
                    <a:p>
                      <a:r>
                        <a:rPr kumimoji="1" lang="en-US" altLang="ja-JP" dirty="0" smtClean="0"/>
                        <a:t>(Natural Sciences)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\1,048,763</a:t>
                      </a:r>
                    </a:p>
                    <a:p>
                      <a:pPr algn="r"/>
                      <a:r>
                        <a:rPr kumimoji="1" lang="en-US" altLang="ja-JP" sz="2000" dirty="0" smtClean="0"/>
                        <a:t>(£7,551.10)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\262,436</a:t>
                      </a:r>
                    </a:p>
                    <a:p>
                      <a:pPr algn="r"/>
                      <a:r>
                        <a:rPr kumimoji="1" lang="en-US" altLang="ja-JP" sz="2000" dirty="0" smtClean="0"/>
                        <a:t>(£1,889.60)</a:t>
                      </a:r>
                      <a:endParaRPr kumimoji="1" lang="ja-JP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5148064" y="6309320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                                     (</a:t>
            </a:r>
            <a:r>
              <a:rPr kumimoji="1" lang="en-US" altLang="ja-JP" dirty="0" err="1" smtClean="0"/>
              <a:t>Benesse</a:t>
            </a:r>
            <a:r>
              <a:rPr kumimoji="1" lang="en-US" altLang="ja-JP" dirty="0" smtClean="0"/>
              <a:t> 2015)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Reason for giving up higher education</a:t>
            </a:r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467544" y="2852936"/>
          <a:ext cx="7920882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1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01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01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01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01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01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8156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Strongly</a:t>
                      </a:r>
                    </a:p>
                    <a:p>
                      <a:r>
                        <a:rPr kumimoji="1" lang="en-US" altLang="ja-JP" dirty="0" smtClean="0"/>
                        <a:t>Agree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Agree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So-so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Partially</a:t>
                      </a:r>
                      <a:r>
                        <a:rPr kumimoji="1" lang="en-US" altLang="ja-JP" baseline="0" dirty="0" smtClean="0"/>
                        <a:t> </a:t>
                      </a:r>
                    </a:p>
                    <a:p>
                      <a:r>
                        <a:rPr kumimoji="1" lang="en-US" altLang="ja-JP" baseline="0" dirty="0" smtClean="0"/>
                        <a:t>disagree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disagree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Others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032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19.3 (%)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52.8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12.1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12.7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1.1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1.1</a:t>
                      </a:r>
                      <a:endParaRPr kumimoji="1" lang="ja-JP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395536" y="1484784"/>
            <a:ext cx="84969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Survey to 1,297 high schools by License Academy Co. Ltd. (2010) </a:t>
            </a:r>
            <a:endParaRPr kumimoji="1" lang="en-US" altLang="ja-JP" sz="2000" dirty="0" smtClean="0"/>
          </a:p>
          <a:p>
            <a:endParaRPr kumimoji="1" lang="en-US" altLang="ja-JP" sz="2000" dirty="0" smtClean="0"/>
          </a:p>
          <a:p>
            <a:r>
              <a:rPr kumimoji="1" lang="en-US" altLang="ja-JP" sz="2000" dirty="0" smtClean="0"/>
              <a:t>Students give up applying to higher education due to financial reason rather than academic outcome. </a:t>
            </a:r>
            <a:endParaRPr kumimoji="1" lang="ja-JP" altLang="en-US" sz="2000" dirty="0"/>
          </a:p>
        </p:txBody>
      </p:sp>
      <p:graphicFrame>
        <p:nvGraphicFramePr>
          <p:cNvPr id="6" name="表 5"/>
          <p:cNvGraphicFramePr>
            <a:graphicFrameLocks noGrp="1"/>
          </p:cNvGraphicFramePr>
          <p:nvPr/>
        </p:nvGraphicFramePr>
        <p:xfrm>
          <a:off x="251518" y="4941168"/>
          <a:ext cx="8568954" cy="1300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6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1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21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21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21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21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210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5210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18617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Academic</a:t>
                      </a:r>
                      <a:r>
                        <a:rPr kumimoji="1" lang="ja-JP" altLang="en-US" sz="1600" baseline="0" dirty="0" smtClean="0"/>
                        <a:t> </a:t>
                      </a:r>
                      <a:r>
                        <a:rPr kumimoji="1" lang="en-US" altLang="ja-JP" sz="1600" baseline="0" dirty="0" smtClean="0"/>
                        <a:t>outcome</a:t>
                      </a:r>
                      <a:endParaRPr kumimoji="1" lang="en-US" altLang="ja-JP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Fees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Parents’</a:t>
                      </a:r>
                    </a:p>
                    <a:p>
                      <a:r>
                        <a:rPr kumimoji="1" lang="en-US" altLang="ja-JP" sz="1600" dirty="0" smtClean="0"/>
                        <a:t>expectation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Occasional reason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Location 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Subjects</a:t>
                      </a:r>
                    </a:p>
                    <a:p>
                      <a:r>
                        <a:rPr kumimoji="1" lang="en-US" altLang="ja-JP" sz="1600" dirty="0" smtClean="0"/>
                        <a:t>chosen</a:t>
                      </a:r>
                      <a:r>
                        <a:rPr kumimoji="1" lang="en-US" altLang="ja-JP" sz="1600" baseline="0" dirty="0" smtClean="0"/>
                        <a:t> in exam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Future plan 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Environment of </a:t>
                      </a:r>
                      <a:r>
                        <a:rPr kumimoji="1" lang="en-US" altLang="ja-JP" sz="1600" dirty="0" err="1" smtClean="0"/>
                        <a:t>univ</a:t>
                      </a:r>
                      <a:r>
                        <a:rPr kumimoji="1" lang="en-US" altLang="ja-JP" sz="1600" dirty="0" smtClean="0"/>
                        <a:t>.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Others</a:t>
                      </a:r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527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79.9(%)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76.3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31.5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25.4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14.2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11.5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6.8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2.4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000" dirty="0" smtClean="0"/>
                        <a:t>1.1</a:t>
                      </a:r>
                      <a:endParaRPr kumimoji="1" lang="ja-JP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539552" y="4293096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Why students giving up applying to higher education? [multiple answers allowed]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Concerned affairs in Japan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67544" y="1700808"/>
            <a:ext cx="799288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/>
              <a:t>- Expensive fees (national universities are not cheap any more!) other costs</a:t>
            </a:r>
          </a:p>
          <a:p>
            <a:endParaRPr lang="en-US" altLang="ja-JP" sz="2800" dirty="0" smtClean="0"/>
          </a:p>
          <a:p>
            <a:pPr>
              <a:buFontTx/>
              <a:buChar char="-"/>
            </a:pPr>
            <a:r>
              <a:rPr kumimoji="1" lang="en-US" altLang="ja-JP" sz="2800" dirty="0" smtClean="0"/>
              <a:t>Lack of scholarship system</a:t>
            </a:r>
          </a:p>
          <a:p>
            <a:pPr>
              <a:buFontTx/>
              <a:buChar char="-"/>
            </a:pPr>
            <a:endParaRPr lang="en-US" altLang="ja-JP" sz="2800" dirty="0" smtClean="0"/>
          </a:p>
          <a:p>
            <a:pPr>
              <a:buFontTx/>
              <a:buChar char="-"/>
            </a:pPr>
            <a:r>
              <a:rPr lang="en-US" altLang="ja-JP" sz="2800" dirty="0" smtClean="0"/>
              <a:t> Student loan similar to debt</a:t>
            </a:r>
          </a:p>
          <a:p>
            <a:pPr>
              <a:buFontTx/>
              <a:buChar char="-"/>
            </a:pPr>
            <a:endParaRPr kumimoji="1" lang="en-US" altLang="ja-JP" sz="2800" dirty="0" smtClean="0"/>
          </a:p>
          <a:p>
            <a:pPr>
              <a:buFontTx/>
              <a:buChar char="-"/>
            </a:pPr>
            <a:r>
              <a:rPr lang="en-US" altLang="ja-JP" sz="2800" dirty="0" smtClean="0"/>
              <a:t> As to </a:t>
            </a:r>
            <a:r>
              <a:rPr lang="en-US" altLang="ja-JP" sz="2800" dirty="0" err="1" smtClean="0"/>
              <a:t>internationalisation</a:t>
            </a:r>
            <a:r>
              <a:rPr lang="en-US" altLang="ja-JP" sz="2800" dirty="0" smtClean="0"/>
              <a:t>, cultural and linguistic barrier against primary and secondary education may affect accessibility to higher education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Significance of legal perspective in higher education studies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11560" y="1988840"/>
            <a:ext cx="820891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kumimoji="1" lang="en-US" altLang="ja-JP" sz="2400" dirty="0" smtClean="0"/>
              <a:t>Add the viewpoint of the ‘right to education’ to higher education studies/policy etc. </a:t>
            </a:r>
          </a:p>
          <a:p>
            <a:endParaRPr lang="en-US" altLang="ja-JP" sz="2400" dirty="0" smtClean="0"/>
          </a:p>
          <a:p>
            <a:pPr>
              <a:buFontTx/>
              <a:buChar char="-"/>
            </a:pPr>
            <a:r>
              <a:rPr lang="en-US" altLang="ja-JP" sz="2400" dirty="0" smtClean="0"/>
              <a:t>Debates on higher education tend to be close to effective management, economical affairs, etc., but individual rights shall still be respected.</a:t>
            </a:r>
            <a:endParaRPr lang="ja-JP" altLang="en-US" sz="2400" dirty="0" smtClean="0"/>
          </a:p>
          <a:p>
            <a:pPr>
              <a:buFontTx/>
              <a:buChar char="-"/>
            </a:pPr>
            <a:endParaRPr lang="en-US" altLang="ja-JP" sz="2400" dirty="0" smtClean="0"/>
          </a:p>
          <a:p>
            <a:pPr>
              <a:buFontTx/>
              <a:buChar char="-"/>
            </a:pPr>
            <a:r>
              <a:rPr lang="en-US" altLang="ja-JP" sz="2400" dirty="0" smtClean="0"/>
              <a:t> Barriers against higher education are not only academic outcome or capacity but also external factors such as financial situations.</a:t>
            </a:r>
          </a:p>
          <a:p>
            <a:pPr>
              <a:buFontTx/>
              <a:buChar char="-"/>
            </a:pPr>
            <a:endParaRPr kumimoji="1" lang="en-US" altLang="ja-JP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DSC07986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8653322" cy="5760640"/>
          </a:xfrm>
          <a:prstGeom prst="rect">
            <a:avLst/>
          </a:prstGeom>
          <a:noFill/>
        </p:spPr>
      </p:pic>
      <p:sp>
        <p:nvSpPr>
          <p:cNvPr id="5" name="テキスト ボックス 4"/>
          <p:cNvSpPr txBox="1"/>
          <p:nvPr/>
        </p:nvSpPr>
        <p:spPr>
          <a:xfrm>
            <a:off x="2843808" y="2924944"/>
            <a:ext cx="3744416" cy="923330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5400" dirty="0" smtClean="0"/>
              <a:t>Thank you!</a:t>
            </a:r>
            <a:endParaRPr kumimoji="1" lang="ja-JP" altLang="en-US" sz="5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292080" y="5301208"/>
            <a:ext cx="3419872" cy="83099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/>
              <a:t>               sasaki7097@atomi.ac.jp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986</Words>
  <Application>Microsoft Office PowerPoint</Application>
  <PresentationFormat>On-screen Show (4:3)</PresentationFormat>
  <Paragraphs>180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ＭＳ Ｐゴシック</vt:lpstr>
      <vt:lpstr>Arial</vt:lpstr>
      <vt:lpstr>Calibri</vt:lpstr>
      <vt:lpstr>Office テーマ</vt:lpstr>
      <vt:lpstr>Access to Higher Education and Equality of Opportunity in Education</vt:lpstr>
      <vt:lpstr>Focus of previous research</vt:lpstr>
      <vt:lpstr>Legal framework (1)</vt:lpstr>
      <vt:lpstr>Legal framework (2)</vt:lpstr>
      <vt:lpstr>Reservation of Japanese Government to the ICESCR</vt:lpstr>
      <vt:lpstr>Cf. the Convention on  the Rights of the Child</vt:lpstr>
      <vt:lpstr>Hierarchical structure of legal system</vt:lpstr>
      <vt:lpstr>Implementation of fundamental (human) rights through legal system</vt:lpstr>
      <vt:lpstr>Core elements of the right to education</vt:lpstr>
      <vt:lpstr>Specificity of higher education in terms of ‘equality of opportunity’</vt:lpstr>
      <vt:lpstr>Barriers against equality of opportunity in education</vt:lpstr>
      <vt:lpstr>Social context of higher education in Japan (1) </vt:lpstr>
      <vt:lpstr>Reason for giving up higher education</vt:lpstr>
      <vt:lpstr>Concerned affairs in Japan</vt:lpstr>
      <vt:lpstr>Significance of legal perspective in higher education studies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 and Future of  the Research Institute of  Japan, the UK and Europe (RIJUE)</dc:title>
  <dc:creator>user</dc:creator>
  <cp:lastModifiedBy>Heather Stanley</cp:lastModifiedBy>
  <cp:revision>49</cp:revision>
  <dcterms:created xsi:type="dcterms:W3CDTF">2017-02-22T03:48:20Z</dcterms:created>
  <dcterms:modified xsi:type="dcterms:W3CDTF">2017-03-01T16:50:58Z</dcterms:modified>
</cp:coreProperties>
</file>