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256" r:id="rId2"/>
    <p:sldId id="262" r:id="rId3"/>
    <p:sldId id="263" r:id="rId4"/>
    <p:sldId id="306" r:id="rId5"/>
    <p:sldId id="266" r:id="rId6"/>
    <p:sldId id="307" r:id="rId7"/>
    <p:sldId id="284" r:id="rId8"/>
    <p:sldId id="285" r:id="rId9"/>
    <p:sldId id="267" r:id="rId10"/>
    <p:sldId id="308" r:id="rId11"/>
    <p:sldId id="282" r:id="rId12"/>
    <p:sldId id="257" r:id="rId13"/>
    <p:sldId id="293" r:id="rId14"/>
    <p:sldId id="258" r:id="rId15"/>
    <p:sldId id="299" r:id="rId16"/>
    <p:sldId id="300" r:id="rId17"/>
    <p:sldId id="301" r:id="rId18"/>
    <p:sldId id="278" r:id="rId19"/>
    <p:sldId id="259" r:id="rId20"/>
    <p:sldId id="273" r:id="rId21"/>
    <p:sldId id="264" r:id="rId22"/>
    <p:sldId id="276" r:id="rId23"/>
    <p:sldId id="297" r:id="rId24"/>
    <p:sldId id="310" r:id="rId25"/>
    <p:sldId id="261" r:id="rId26"/>
    <p:sldId id="283" r:id="rId27"/>
    <p:sldId id="268" r:id="rId28"/>
    <p:sldId id="286" r:id="rId29"/>
    <p:sldId id="270" r:id="rId30"/>
    <p:sldId id="279" r:id="rId31"/>
    <p:sldId id="305" r:id="rId32"/>
    <p:sldId id="274" r:id="rId33"/>
    <p:sldId id="289" r:id="rId34"/>
    <p:sldId id="275" r:id="rId35"/>
    <p:sldId id="290" r:id="rId36"/>
    <p:sldId id="292" r:id="rId37"/>
    <p:sldId id="302" r:id="rId38"/>
    <p:sldId id="269" r:id="rId39"/>
    <p:sldId id="303"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4"/>
    <p:restoredTop sz="92093" autoAdjust="0"/>
  </p:normalViewPr>
  <p:slideViewPr>
    <p:cSldViewPr snapToGrid="0" snapToObjects="1">
      <p:cViewPr varScale="1">
        <p:scale>
          <a:sx n="115" d="100"/>
          <a:sy n="115" d="100"/>
        </p:scale>
        <p:origin x="396" y="10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2B71AF-8824-7843-AFD7-6DA47EFDDA09}" type="datetimeFigureOut">
              <a:rPr lang="en-US" smtClean="0"/>
              <a:t>3/1/2017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69BE76-919C-FB4A-923D-CD0508058965}" type="slidenum">
              <a:rPr lang="en-US" smtClean="0"/>
              <a:t>‹#›</a:t>
            </a:fld>
            <a:endParaRPr lang="en-US"/>
          </a:p>
        </p:txBody>
      </p:sp>
    </p:spTree>
    <p:extLst>
      <p:ext uri="{BB962C8B-B14F-4D97-AF65-F5344CB8AC3E}">
        <p14:creationId xmlns:p14="http://schemas.microsoft.com/office/powerpoint/2010/main" val="1034730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4B7A2C-28DC-AF4E-BB97-5203DB0ED169}" type="datetimeFigureOut">
              <a:rPr lang="en-US" smtClean="0"/>
              <a:t>3/1/2017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C1D79-E0EF-384B-AA82-A3BBF8303807}" type="slidenum">
              <a:rPr lang="en-US" smtClean="0"/>
              <a:t>‹#›</a:t>
            </a:fld>
            <a:endParaRPr lang="en-US"/>
          </a:p>
        </p:txBody>
      </p:sp>
    </p:spTree>
    <p:extLst>
      <p:ext uri="{BB962C8B-B14F-4D97-AF65-F5344CB8AC3E}">
        <p14:creationId xmlns:p14="http://schemas.microsoft.com/office/powerpoint/2010/main" val="25004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heacademy.ac.uk/assets/documents/research/Transition_to_higher_degree_across_the_UK.pdf"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2C1D79-E0EF-384B-AA82-A3BBF8303807}" type="slidenum">
              <a:rPr lang="en-US" smtClean="0"/>
              <a:t>9</a:t>
            </a:fld>
            <a:endParaRPr lang="en-US"/>
          </a:p>
        </p:txBody>
      </p:sp>
    </p:spTree>
    <p:extLst>
      <p:ext uri="{BB962C8B-B14F-4D97-AF65-F5344CB8AC3E}">
        <p14:creationId xmlns:p14="http://schemas.microsoft.com/office/powerpoint/2010/main" val="368433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2C1D79-E0EF-384B-AA82-A3BBF8303807}" type="slidenum">
              <a:rPr lang="en-US" smtClean="0"/>
              <a:t>19</a:t>
            </a:fld>
            <a:endParaRPr lang="en-US"/>
          </a:p>
        </p:txBody>
      </p:sp>
    </p:spTree>
    <p:extLst>
      <p:ext uri="{BB962C8B-B14F-4D97-AF65-F5344CB8AC3E}">
        <p14:creationId xmlns:p14="http://schemas.microsoft.com/office/powerpoint/2010/main" val="2018587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2C1D79-E0EF-384B-AA82-A3BBF8303807}" type="slidenum">
              <a:rPr lang="en-US" smtClean="0"/>
              <a:t>21</a:t>
            </a:fld>
            <a:endParaRPr lang="en-US"/>
          </a:p>
        </p:txBody>
      </p:sp>
    </p:spTree>
    <p:extLst>
      <p:ext uri="{BB962C8B-B14F-4D97-AF65-F5344CB8AC3E}">
        <p14:creationId xmlns:p14="http://schemas.microsoft.com/office/powerpoint/2010/main" val="1939309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2C1D79-E0EF-384B-AA82-A3BBF8303807}" type="slidenum">
              <a:rPr lang="en-US" smtClean="0"/>
              <a:t>32</a:t>
            </a:fld>
            <a:endParaRPr lang="en-US"/>
          </a:p>
        </p:txBody>
      </p:sp>
    </p:spTree>
    <p:extLst>
      <p:ext uri="{BB962C8B-B14F-4D97-AF65-F5344CB8AC3E}">
        <p14:creationId xmlns:p14="http://schemas.microsoft.com/office/powerpoint/2010/main" val="1897361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2C1D79-E0EF-384B-AA82-A3BBF8303807}" type="slidenum">
              <a:rPr lang="en-US" smtClean="0"/>
              <a:t>35</a:t>
            </a:fld>
            <a:endParaRPr lang="en-US"/>
          </a:p>
        </p:txBody>
      </p:sp>
    </p:spTree>
    <p:extLst>
      <p:ext uri="{BB962C8B-B14F-4D97-AF65-F5344CB8AC3E}">
        <p14:creationId xmlns:p14="http://schemas.microsoft.com/office/powerpoint/2010/main" val="106609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2C1D79-E0EF-384B-AA82-A3BBF8303807}" type="slidenum">
              <a:rPr lang="en-US" smtClean="0"/>
              <a:t>36</a:t>
            </a:fld>
            <a:endParaRPr lang="en-US"/>
          </a:p>
        </p:txBody>
      </p:sp>
    </p:spTree>
    <p:extLst>
      <p:ext uri="{BB962C8B-B14F-4D97-AF65-F5344CB8AC3E}">
        <p14:creationId xmlns:p14="http://schemas.microsoft.com/office/powerpoint/2010/main" val="1563566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2C1D79-E0EF-384B-AA82-A3BBF8303807}" type="slidenum">
              <a:rPr lang="en-US" smtClean="0"/>
              <a:t>37</a:t>
            </a:fld>
            <a:endParaRPr lang="en-US"/>
          </a:p>
        </p:txBody>
      </p:sp>
    </p:spTree>
    <p:extLst>
      <p:ext uri="{BB962C8B-B14F-4D97-AF65-F5344CB8AC3E}">
        <p14:creationId xmlns:p14="http://schemas.microsoft.com/office/powerpoint/2010/main" val="112405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2C1D79-E0EF-384B-AA82-A3BBF8303807}" type="slidenum">
              <a:rPr lang="en-US" smtClean="0"/>
              <a:t>38</a:t>
            </a:fld>
            <a:endParaRPr lang="en-US"/>
          </a:p>
        </p:txBody>
      </p:sp>
    </p:spTree>
    <p:extLst>
      <p:ext uri="{BB962C8B-B14F-4D97-AF65-F5344CB8AC3E}">
        <p14:creationId xmlns:p14="http://schemas.microsoft.com/office/powerpoint/2010/main" val="1858211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Bibliography</a:t>
            </a:r>
          </a:p>
          <a:p>
            <a:endParaRPr lang="en-US" dirty="0" smtClean="0"/>
          </a:p>
          <a:p>
            <a:r>
              <a:rPr lang="en-US" sz="1200" kern="1200" dirty="0" err="1" smtClean="0">
                <a:solidFill>
                  <a:schemeClr val="tx1"/>
                </a:solidFill>
                <a:effectLst/>
                <a:latin typeface="+mn-lt"/>
                <a:ea typeface="+mn-ea"/>
                <a:cs typeface="+mn-cs"/>
              </a:rPr>
              <a:t>Balaban</a:t>
            </a:r>
            <a:r>
              <a:rPr lang="en-US" sz="1200" kern="1200" dirty="0" smtClean="0">
                <a:solidFill>
                  <a:schemeClr val="tx1"/>
                </a:solidFill>
                <a:effectLst/>
                <a:latin typeface="+mn-lt"/>
                <a:ea typeface="+mn-ea"/>
                <a:cs typeface="+mn-cs"/>
              </a:rPr>
              <a:t>, C. (2016). "From steward to leader: a decade of shifting roles for the PhD student." </a:t>
            </a:r>
            <a:r>
              <a:rPr lang="en-US" sz="1200" u="sng" kern="1200" dirty="0" smtClean="0">
                <a:solidFill>
                  <a:schemeClr val="tx1"/>
                </a:solidFill>
                <a:effectLst/>
                <a:latin typeface="+mn-lt"/>
                <a:ea typeface="+mn-ea"/>
                <a:cs typeface="+mn-cs"/>
              </a:rPr>
              <a:t>Learning and Teaching: The International Journal of Higher Education in the Social Sciences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9</a:t>
            </a:r>
            <a:r>
              <a:rPr lang="en-US" sz="1200" kern="1200" dirty="0" smtClean="0">
                <a:solidFill>
                  <a:schemeClr val="tx1"/>
                </a:solidFill>
                <a:effectLst/>
                <a:latin typeface="+mn-lt"/>
                <a:ea typeface="+mn-ea"/>
                <a:cs typeface="+mn-cs"/>
              </a:rPr>
              <a:t>(1): 90-100.</a:t>
            </a:r>
          </a:p>
          <a:p>
            <a:r>
              <a:rPr lang="en-US" sz="1200" kern="1200" dirty="0" err="1" smtClean="0">
                <a:solidFill>
                  <a:schemeClr val="tx1"/>
                </a:solidFill>
                <a:effectLst/>
                <a:latin typeface="+mn-lt"/>
                <a:ea typeface="+mn-ea"/>
                <a:cs typeface="+mn-cs"/>
              </a:rPr>
              <a:t>Becher</a:t>
            </a:r>
            <a:r>
              <a:rPr lang="en-US" sz="1200" kern="1200" dirty="0" smtClean="0">
                <a:solidFill>
                  <a:schemeClr val="tx1"/>
                </a:solidFill>
                <a:effectLst/>
                <a:latin typeface="+mn-lt"/>
                <a:ea typeface="+mn-ea"/>
                <a:cs typeface="+mn-cs"/>
              </a:rPr>
              <a:t>, T., M. Henkel and M. </a:t>
            </a:r>
            <a:r>
              <a:rPr lang="en-US" sz="1200" kern="1200" dirty="0" err="1" smtClean="0">
                <a:solidFill>
                  <a:schemeClr val="tx1"/>
                </a:solidFill>
                <a:effectLst/>
                <a:latin typeface="+mn-lt"/>
                <a:ea typeface="+mn-ea"/>
                <a:cs typeface="+mn-cs"/>
              </a:rPr>
              <a:t>Kogan</a:t>
            </a:r>
            <a:r>
              <a:rPr lang="en-US" sz="1200" kern="1200" dirty="0" smtClean="0">
                <a:solidFill>
                  <a:schemeClr val="tx1"/>
                </a:solidFill>
                <a:effectLst/>
                <a:latin typeface="+mn-lt"/>
                <a:ea typeface="+mn-ea"/>
                <a:cs typeface="+mn-cs"/>
              </a:rPr>
              <a:t> (1994). </a:t>
            </a:r>
            <a:r>
              <a:rPr lang="en-US" sz="1200" u="sng" kern="1200" dirty="0" smtClean="0">
                <a:solidFill>
                  <a:schemeClr val="tx1"/>
                </a:solidFill>
                <a:effectLst/>
                <a:latin typeface="+mn-lt"/>
                <a:ea typeface="+mn-ea"/>
                <a:cs typeface="+mn-cs"/>
              </a:rPr>
              <a:t>Graduate Education in Britain</a:t>
            </a:r>
            <a:r>
              <a:rPr lang="en-US" sz="1200" kern="1200" dirty="0" smtClean="0">
                <a:solidFill>
                  <a:schemeClr val="tx1"/>
                </a:solidFill>
                <a:effectLst/>
                <a:latin typeface="+mn-lt"/>
                <a:ea typeface="+mn-ea"/>
                <a:cs typeface="+mn-cs"/>
              </a:rPr>
              <a:t>. London, Jessica Kingsley.</a:t>
            </a:r>
          </a:p>
          <a:p>
            <a:r>
              <a:rPr lang="en-US" sz="1200" kern="1200" dirty="0" smtClean="0">
                <a:solidFill>
                  <a:schemeClr val="tx1"/>
                </a:solidFill>
                <a:effectLst/>
                <a:latin typeface="+mn-lt"/>
                <a:ea typeface="+mn-ea"/>
                <a:cs typeface="+mn-cs"/>
              </a:rPr>
              <a:t>Beck, U. (1992). </a:t>
            </a:r>
            <a:r>
              <a:rPr lang="en-US" sz="1200" u="sng" kern="1200" dirty="0" smtClean="0">
                <a:solidFill>
                  <a:schemeClr val="tx1"/>
                </a:solidFill>
                <a:effectLst/>
                <a:latin typeface="+mn-lt"/>
                <a:ea typeface="+mn-ea"/>
                <a:cs typeface="+mn-cs"/>
              </a:rPr>
              <a:t>Risk Society: Towards a New Modernity</a:t>
            </a:r>
            <a:r>
              <a:rPr lang="en-US" sz="1200" kern="1200" dirty="0" smtClean="0">
                <a:solidFill>
                  <a:schemeClr val="tx1"/>
                </a:solidFill>
                <a:effectLst/>
                <a:latin typeface="+mn-lt"/>
                <a:ea typeface="+mn-ea"/>
                <a:cs typeface="+mn-cs"/>
              </a:rPr>
              <a:t>. London, Sage.</a:t>
            </a:r>
          </a:p>
          <a:p>
            <a:r>
              <a:rPr lang="en-US" sz="1200" kern="1200" dirty="0" smtClean="0">
                <a:solidFill>
                  <a:schemeClr val="tx1"/>
                </a:solidFill>
                <a:effectLst/>
                <a:latin typeface="+mn-lt"/>
                <a:ea typeface="+mn-ea"/>
                <a:cs typeface="+mn-cs"/>
              </a:rPr>
              <a:t>Blackman, T. (2016 ). Professional doctorates and the 21st century university; address to the 2016 International Conference on Professional Doctorates. International Conference on Professional Doctorates, the Titanic, Belfast, 15th March  </a:t>
            </a:r>
          </a:p>
          <a:p>
            <a:r>
              <a:rPr lang="en-US" sz="1200" kern="1200" dirty="0" err="1" smtClean="0">
                <a:solidFill>
                  <a:schemeClr val="tx1"/>
                </a:solidFill>
                <a:effectLst/>
                <a:latin typeface="+mn-lt"/>
                <a:ea typeface="+mn-ea"/>
                <a:cs typeface="+mn-cs"/>
              </a:rPr>
              <a:t>Blessinger</a:t>
            </a:r>
            <a:r>
              <a:rPr lang="en-US" sz="1200" kern="1200" dirty="0" smtClean="0">
                <a:solidFill>
                  <a:schemeClr val="tx1"/>
                </a:solidFill>
                <a:effectLst/>
                <a:latin typeface="+mn-lt"/>
                <a:ea typeface="+mn-ea"/>
                <a:cs typeface="+mn-cs"/>
              </a:rPr>
              <a:t>, P. and D. </a:t>
            </a:r>
            <a:r>
              <a:rPr lang="en-US" sz="1200" kern="1200" dirty="0" err="1" smtClean="0">
                <a:solidFill>
                  <a:schemeClr val="tx1"/>
                </a:solidFill>
                <a:effectLst/>
                <a:latin typeface="+mn-lt"/>
                <a:ea typeface="+mn-ea"/>
                <a:cs typeface="+mn-cs"/>
              </a:rPr>
              <a:t>Stockley</a:t>
            </a:r>
            <a:r>
              <a:rPr lang="en-US" sz="1200" kern="1200" dirty="0" smtClean="0">
                <a:solidFill>
                  <a:schemeClr val="tx1"/>
                </a:solidFill>
                <a:effectLst/>
                <a:latin typeface="+mn-lt"/>
                <a:ea typeface="+mn-ea"/>
                <a:cs typeface="+mn-cs"/>
              </a:rPr>
              <a:t>, Eds. (2016). </a:t>
            </a:r>
            <a:r>
              <a:rPr lang="en-US" sz="1200" u="sng" kern="1200" dirty="0" smtClean="0">
                <a:solidFill>
                  <a:schemeClr val="tx1"/>
                </a:solidFill>
                <a:effectLst/>
                <a:latin typeface="+mn-lt"/>
                <a:ea typeface="+mn-ea"/>
                <a:cs typeface="+mn-cs"/>
              </a:rPr>
              <a:t>Emerging Directions in Doctoral Education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nnovations</a:t>
            </a:r>
            <a:r>
              <a:rPr lang="en-US" sz="1200" kern="1200" dirty="0" smtClean="0">
                <a:solidFill>
                  <a:schemeClr val="tx1"/>
                </a:solidFill>
                <a:effectLst/>
                <a:latin typeface="+mn-lt"/>
                <a:ea typeface="+mn-ea"/>
                <a:cs typeface="+mn-cs"/>
              </a:rPr>
              <a:t> in Higher </a:t>
            </a:r>
            <a:r>
              <a:rPr lang="en-US" sz="1200" kern="1200" dirty="0" err="1" smtClean="0">
                <a:solidFill>
                  <a:schemeClr val="tx1"/>
                </a:solidFill>
                <a:effectLst/>
                <a:latin typeface="+mn-lt"/>
                <a:ea typeface="+mn-ea"/>
                <a:cs typeface="+mn-cs"/>
              </a:rPr>
              <a:t>EducationTeaching</a:t>
            </a:r>
            <a:r>
              <a:rPr lang="en-US" sz="1200" kern="1200" dirty="0" smtClean="0">
                <a:solidFill>
                  <a:schemeClr val="tx1"/>
                </a:solidFill>
                <a:effectLst/>
                <a:latin typeface="+mn-lt"/>
                <a:ea typeface="+mn-ea"/>
                <a:cs typeface="+mn-cs"/>
              </a:rPr>
              <a:t> and Learning </a:t>
            </a:r>
            <a:r>
              <a:rPr lang="en-US" sz="1200" kern="1200" dirty="0" err="1" smtClean="0">
                <a:solidFill>
                  <a:schemeClr val="tx1"/>
                </a:solidFill>
                <a:effectLst/>
                <a:latin typeface="+mn-lt"/>
                <a:ea typeface="+mn-ea"/>
                <a:cs typeface="+mn-cs"/>
              </a:rPr>
              <a:t>vol</a:t>
            </a:r>
            <a:r>
              <a:rPr lang="en-US" sz="1200" kern="1200" dirty="0" smtClean="0">
                <a:solidFill>
                  <a:schemeClr val="tx1"/>
                </a:solidFill>
                <a:effectLst/>
                <a:latin typeface="+mn-lt"/>
                <a:ea typeface="+mn-ea"/>
                <a:cs typeface="+mn-cs"/>
              </a:rPr>
              <a:t> 6). Bingley, UK, Emerald.</a:t>
            </a:r>
          </a:p>
          <a:p>
            <a:r>
              <a:rPr lang="en-US" sz="1200" kern="1200" dirty="0" smtClean="0">
                <a:solidFill>
                  <a:schemeClr val="tx1"/>
                </a:solidFill>
                <a:effectLst/>
                <a:latin typeface="+mn-lt"/>
                <a:ea typeface="+mn-ea"/>
                <a:cs typeface="+mn-cs"/>
              </a:rPr>
              <a:t>Bok, D. (2004). </a:t>
            </a:r>
            <a:r>
              <a:rPr lang="en-US" sz="1200" u="sng" kern="1200" dirty="0" smtClean="0">
                <a:solidFill>
                  <a:schemeClr val="tx1"/>
                </a:solidFill>
                <a:effectLst/>
                <a:latin typeface="+mn-lt"/>
                <a:ea typeface="+mn-ea"/>
                <a:cs typeface="+mn-cs"/>
              </a:rPr>
              <a:t>Universities in the Marketplace: The Commercialization of Higher Education</a:t>
            </a:r>
            <a:r>
              <a:rPr lang="en-US" sz="1200" kern="1200" dirty="0" smtClean="0">
                <a:solidFill>
                  <a:schemeClr val="tx1"/>
                </a:solidFill>
                <a:effectLst/>
                <a:latin typeface="+mn-lt"/>
                <a:ea typeface="+mn-ea"/>
                <a:cs typeface="+mn-cs"/>
              </a:rPr>
              <a:t>. Princeton, NJ, Princeton University Press.</a:t>
            </a:r>
          </a:p>
          <a:p>
            <a:r>
              <a:rPr lang="en-US" sz="1200" kern="1200" dirty="0" err="1" smtClean="0">
                <a:solidFill>
                  <a:schemeClr val="tx1"/>
                </a:solidFill>
                <a:effectLst/>
                <a:latin typeface="+mn-lt"/>
                <a:ea typeface="+mn-ea"/>
                <a:cs typeface="+mn-cs"/>
              </a:rPr>
              <a:t>Boulos</a:t>
            </a:r>
            <a:r>
              <a:rPr lang="en-US" sz="1200" kern="1200" dirty="0" smtClean="0">
                <a:solidFill>
                  <a:schemeClr val="tx1"/>
                </a:solidFill>
                <a:effectLst/>
                <a:latin typeface="+mn-lt"/>
                <a:ea typeface="+mn-ea"/>
                <a:cs typeface="+mn-cs"/>
              </a:rPr>
              <a:t>, A. (2016). "The </a:t>
            </a:r>
            <a:r>
              <a:rPr lang="en-US" sz="1200" kern="1200" dirty="0" err="1" smtClean="0">
                <a:solidFill>
                  <a:schemeClr val="tx1"/>
                </a:solidFill>
                <a:effectLst/>
                <a:latin typeface="+mn-lt"/>
                <a:ea typeface="+mn-ea"/>
                <a:cs typeface="+mn-cs"/>
              </a:rPr>
              <a:t>labour</a:t>
            </a:r>
            <a:r>
              <a:rPr lang="en-US" sz="1200" kern="1200" dirty="0" smtClean="0">
                <a:solidFill>
                  <a:schemeClr val="tx1"/>
                </a:solidFill>
                <a:effectLst/>
                <a:latin typeface="+mn-lt"/>
                <a:ea typeface="+mn-ea"/>
                <a:cs typeface="+mn-cs"/>
              </a:rPr>
              <a:t> market relevance of PhDs: an issue for academic research and policy-makers." </a:t>
            </a:r>
            <a:r>
              <a:rPr lang="en-US" sz="1200" u="sng" kern="1200" dirty="0" smtClean="0">
                <a:solidFill>
                  <a:schemeClr val="tx1"/>
                </a:solidFill>
                <a:effectLst/>
                <a:latin typeface="+mn-lt"/>
                <a:ea typeface="+mn-ea"/>
                <a:cs typeface="+mn-cs"/>
              </a:rPr>
              <a:t>Studies in Higher Education</a:t>
            </a:r>
            <a:r>
              <a:rPr lang="en-US" sz="1200" kern="1200" dirty="0" smtClean="0">
                <a:solidFill>
                  <a:schemeClr val="tx1"/>
                </a:solidFill>
                <a:effectLst/>
                <a:latin typeface="+mn-lt"/>
                <a:ea typeface="+mn-ea"/>
                <a:cs typeface="+mn-cs"/>
              </a:rPr>
              <a:t>: 901-913.</a:t>
            </a:r>
          </a:p>
          <a:p>
            <a:r>
              <a:rPr lang="en-US" sz="1200" kern="1200" dirty="0" smtClean="0">
                <a:solidFill>
                  <a:schemeClr val="tx1"/>
                </a:solidFill>
                <a:effectLst/>
                <a:latin typeface="+mn-lt"/>
                <a:ea typeface="+mn-ea"/>
                <a:cs typeface="+mn-cs"/>
              </a:rPr>
              <a:t>Budd, R. (2014 ). </a:t>
            </a:r>
            <a:r>
              <a:rPr lang="en-US" sz="1200" u="sng" kern="1200" dirty="0" smtClean="0">
                <a:solidFill>
                  <a:schemeClr val="tx1"/>
                </a:solidFill>
                <a:effectLst/>
                <a:latin typeface="+mn-lt"/>
                <a:ea typeface="+mn-ea"/>
                <a:cs typeface="+mn-cs"/>
              </a:rPr>
              <a:t>Students as Neo-Institutional Actors: A Comparative Study of German and English Graduates’ Understandings, Experiences and Negotiations of Higher Education</a:t>
            </a:r>
            <a:r>
              <a:rPr lang="en-US" sz="1200" kern="1200" dirty="0" smtClean="0">
                <a:solidFill>
                  <a:schemeClr val="tx1"/>
                </a:solidFill>
                <a:effectLst/>
                <a:latin typeface="+mn-lt"/>
                <a:ea typeface="+mn-ea"/>
                <a:cs typeface="+mn-cs"/>
              </a:rPr>
              <a:t>. PhD unpublished thesis, University of Bristol </a:t>
            </a:r>
          </a:p>
          <a:p>
            <a:r>
              <a:rPr lang="en-US" sz="1200" kern="1200" dirty="0" smtClean="0">
                <a:solidFill>
                  <a:schemeClr val="tx1"/>
                </a:solidFill>
                <a:effectLst/>
                <a:latin typeface="+mn-lt"/>
                <a:ea typeface="+mn-ea"/>
                <a:cs typeface="+mn-cs"/>
              </a:rPr>
              <a:t>Budd, R. (2016). "Undergraduate orientations towards higher education in Germany and England: problematizing the notion of ‘student as customer’." </a:t>
            </a:r>
            <a:r>
              <a:rPr lang="en-US" sz="1200" u="sng" kern="1200" dirty="0" smtClean="0">
                <a:solidFill>
                  <a:schemeClr val="tx1"/>
                </a:solidFill>
                <a:effectLst/>
                <a:latin typeface="+mn-lt"/>
                <a:ea typeface="+mn-ea"/>
                <a:cs typeface="+mn-cs"/>
              </a:rPr>
              <a:t>Studies in Higher Education</a:t>
            </a:r>
            <a:r>
              <a:rPr lang="en-US" sz="1200" kern="1200" dirty="0" smtClean="0">
                <a:solidFill>
                  <a:schemeClr val="tx1"/>
                </a:solidFill>
                <a:effectLst/>
                <a:latin typeface="+mn-lt"/>
                <a:ea typeface="+mn-ea"/>
                <a:cs typeface="+mn-cs"/>
              </a:rPr>
              <a:t>.</a:t>
            </a:r>
          </a:p>
          <a:p>
            <a:r>
              <a:rPr lang="en-US" sz="1200" kern="1200" dirty="0" err="1" smtClean="0">
                <a:solidFill>
                  <a:schemeClr val="tx1"/>
                </a:solidFill>
                <a:effectLst/>
                <a:latin typeface="+mn-lt"/>
                <a:ea typeface="+mn-ea"/>
                <a:cs typeface="+mn-cs"/>
              </a:rPr>
              <a:t>Casano</a:t>
            </a:r>
            <a:r>
              <a:rPr lang="en-US" sz="1200" kern="1200" dirty="0" smtClean="0">
                <a:solidFill>
                  <a:schemeClr val="tx1"/>
                </a:solidFill>
                <a:effectLst/>
                <a:latin typeface="+mn-lt"/>
                <a:ea typeface="+mn-ea"/>
                <a:cs typeface="+mn-cs"/>
              </a:rPr>
              <a:t>, L. (2016). "When research moves up regulation: a trailblazing experience of Industrial PhD in Italy." </a:t>
            </a:r>
            <a:r>
              <a:rPr lang="en-US" sz="1200" u="sng" kern="1200" dirty="0" smtClean="0">
                <a:solidFill>
                  <a:schemeClr val="tx1"/>
                </a:solidFill>
                <a:effectLst/>
                <a:latin typeface="+mn-lt"/>
                <a:ea typeface="+mn-ea"/>
                <a:cs typeface="+mn-cs"/>
              </a:rPr>
              <a:t>International  Journal of Technology and </a:t>
            </a:r>
            <a:r>
              <a:rPr lang="en-US" sz="1200" u="sng" kern="1200" dirty="0" err="1" smtClean="0">
                <a:solidFill>
                  <a:schemeClr val="tx1"/>
                </a:solidFill>
                <a:effectLst/>
                <a:latin typeface="+mn-lt"/>
                <a:ea typeface="+mn-ea"/>
                <a:cs typeface="+mn-cs"/>
              </a:rPr>
              <a:t>Globalisation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CFE Research (2014). The Impact of Doctoral Careers. </a:t>
            </a:r>
            <a:r>
              <a:rPr lang="en-US" sz="1200" kern="1200" dirty="0" err="1" smtClean="0">
                <a:solidFill>
                  <a:schemeClr val="tx1"/>
                </a:solidFill>
                <a:effectLst/>
                <a:latin typeface="+mn-lt"/>
                <a:ea typeface="+mn-ea"/>
                <a:cs typeface="+mn-cs"/>
              </a:rPr>
              <a:t>Swindon</a:t>
            </a:r>
            <a:r>
              <a:rPr lang="en-US" sz="1200" kern="1200" dirty="0" smtClean="0">
                <a:solidFill>
                  <a:schemeClr val="tx1"/>
                </a:solidFill>
                <a:effectLst/>
                <a:latin typeface="+mn-lt"/>
                <a:ea typeface="+mn-ea"/>
                <a:cs typeface="+mn-cs"/>
              </a:rPr>
              <a:t>, UK, Research Councils UK.</a:t>
            </a:r>
          </a:p>
          <a:p>
            <a:r>
              <a:rPr lang="en-US" sz="1200" kern="1200" dirty="0" err="1" smtClean="0">
                <a:solidFill>
                  <a:schemeClr val="tx1"/>
                </a:solidFill>
                <a:effectLst/>
                <a:latin typeface="+mn-lt"/>
                <a:ea typeface="+mn-ea"/>
                <a:cs typeface="+mn-cs"/>
              </a:rPr>
              <a:t>Collini</a:t>
            </a:r>
            <a:r>
              <a:rPr lang="en-US" sz="1200" kern="1200" dirty="0" smtClean="0">
                <a:solidFill>
                  <a:schemeClr val="tx1"/>
                </a:solidFill>
                <a:effectLst/>
                <a:latin typeface="+mn-lt"/>
                <a:ea typeface="+mn-ea"/>
                <a:cs typeface="+mn-cs"/>
              </a:rPr>
              <a:t>, S. (2012). </a:t>
            </a:r>
            <a:r>
              <a:rPr lang="en-US" sz="1200" u="sng" kern="1200" dirty="0" smtClean="0">
                <a:solidFill>
                  <a:schemeClr val="tx1"/>
                </a:solidFill>
                <a:effectLst/>
                <a:latin typeface="+mn-lt"/>
                <a:ea typeface="+mn-ea"/>
                <a:cs typeface="+mn-cs"/>
              </a:rPr>
              <a:t>What are universities for? </a:t>
            </a:r>
            <a:r>
              <a:rPr lang="en-US" sz="1200" kern="1200" dirty="0" smtClean="0">
                <a:solidFill>
                  <a:schemeClr val="tx1"/>
                </a:solidFill>
                <a:effectLst/>
                <a:latin typeface="+mn-lt"/>
                <a:ea typeface="+mn-ea"/>
                <a:cs typeface="+mn-cs"/>
              </a:rPr>
              <a:t>. London, Penguin.</a:t>
            </a:r>
          </a:p>
          <a:p>
            <a:r>
              <a:rPr lang="en-US" sz="1200" kern="1200" dirty="0" smtClean="0">
                <a:solidFill>
                  <a:schemeClr val="tx1"/>
                </a:solidFill>
                <a:effectLst/>
                <a:latin typeface="+mn-lt"/>
                <a:ea typeface="+mn-ea"/>
                <a:cs typeface="+mn-cs"/>
              </a:rPr>
              <a:t>Collins, R. (1979). </a:t>
            </a:r>
            <a:r>
              <a:rPr lang="en-US" sz="1200" u="sng" kern="1200" dirty="0" smtClean="0">
                <a:solidFill>
                  <a:schemeClr val="tx1"/>
                </a:solidFill>
                <a:effectLst/>
                <a:latin typeface="+mn-lt"/>
                <a:ea typeface="+mn-ea"/>
                <a:cs typeface="+mn-cs"/>
              </a:rPr>
              <a:t>The Credential Society </a:t>
            </a:r>
            <a:r>
              <a:rPr lang="en-US" sz="1200" kern="1200" dirty="0" smtClean="0">
                <a:solidFill>
                  <a:schemeClr val="tx1"/>
                </a:solidFill>
                <a:effectLst/>
                <a:latin typeface="+mn-lt"/>
                <a:ea typeface="+mn-ea"/>
                <a:cs typeface="+mn-cs"/>
              </a:rPr>
              <a:t>New York Academic Press </a:t>
            </a:r>
          </a:p>
          <a:p>
            <a:r>
              <a:rPr lang="en-US" sz="1200" kern="1200" dirty="0" err="1" smtClean="0">
                <a:solidFill>
                  <a:schemeClr val="tx1"/>
                </a:solidFill>
                <a:effectLst/>
                <a:latin typeface="+mn-lt"/>
                <a:ea typeface="+mn-ea"/>
                <a:cs typeface="+mn-cs"/>
              </a:rPr>
              <a:t>Courtois</a:t>
            </a:r>
            <a:r>
              <a:rPr lang="en-US" sz="1200" kern="1200" dirty="0" smtClean="0">
                <a:solidFill>
                  <a:schemeClr val="tx1"/>
                </a:solidFill>
                <a:effectLst/>
                <a:latin typeface="+mn-lt"/>
                <a:ea typeface="+mn-ea"/>
                <a:cs typeface="+mn-cs"/>
              </a:rPr>
              <a:t>, A. and T. O'Keefe (2015). "</a:t>
            </a:r>
            <a:r>
              <a:rPr lang="en-US" sz="1200" kern="1200" dirty="0" err="1" smtClean="0">
                <a:solidFill>
                  <a:schemeClr val="tx1"/>
                </a:solidFill>
                <a:effectLst/>
                <a:latin typeface="+mn-lt"/>
                <a:ea typeface="+mn-ea"/>
                <a:cs typeface="+mn-cs"/>
              </a:rPr>
              <a:t>Precarity</a:t>
            </a:r>
            <a:r>
              <a:rPr lang="en-US" sz="1200" kern="1200" dirty="0" smtClean="0">
                <a:solidFill>
                  <a:schemeClr val="tx1"/>
                </a:solidFill>
                <a:effectLst/>
                <a:latin typeface="+mn-lt"/>
                <a:ea typeface="+mn-ea"/>
                <a:cs typeface="+mn-cs"/>
              </a:rPr>
              <a:t> in the ivory cage: Neoliberalism and </a:t>
            </a:r>
            <a:r>
              <a:rPr lang="en-US" sz="1200" kern="1200" dirty="0" err="1" smtClean="0">
                <a:solidFill>
                  <a:schemeClr val="tx1"/>
                </a:solidFill>
                <a:effectLst/>
                <a:latin typeface="+mn-lt"/>
                <a:ea typeface="+mn-ea"/>
                <a:cs typeface="+mn-cs"/>
              </a:rPr>
              <a:t>casualisation</a:t>
            </a:r>
            <a:r>
              <a:rPr lang="en-US" sz="1200" kern="1200" dirty="0" smtClean="0">
                <a:solidFill>
                  <a:schemeClr val="tx1"/>
                </a:solidFill>
                <a:effectLst/>
                <a:latin typeface="+mn-lt"/>
                <a:ea typeface="+mn-ea"/>
                <a:cs typeface="+mn-cs"/>
              </a:rPr>
              <a:t> of work in the Irish higher education sector." </a:t>
            </a:r>
            <a:r>
              <a:rPr lang="en-US" sz="1200" u="sng" kern="1200" dirty="0" smtClean="0">
                <a:solidFill>
                  <a:schemeClr val="tx1"/>
                </a:solidFill>
                <a:effectLst/>
                <a:latin typeface="+mn-lt"/>
                <a:ea typeface="+mn-ea"/>
                <a:cs typeface="+mn-cs"/>
              </a:rPr>
              <a:t>Journal for Critical Education Policy Studies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13</a:t>
            </a:r>
            <a:r>
              <a:rPr lang="en-US" sz="1200" kern="1200" dirty="0" smtClean="0">
                <a:solidFill>
                  <a:schemeClr val="tx1"/>
                </a:solidFill>
                <a:effectLst/>
                <a:latin typeface="+mn-lt"/>
                <a:ea typeface="+mn-ea"/>
                <a:cs typeface="+mn-cs"/>
              </a:rPr>
              <a:t>(1): 43-56.</a:t>
            </a:r>
          </a:p>
          <a:p>
            <a:r>
              <a:rPr lang="en-US" sz="1200" kern="1200" dirty="0" smtClean="0">
                <a:solidFill>
                  <a:schemeClr val="tx1"/>
                </a:solidFill>
                <a:effectLst/>
                <a:latin typeface="+mn-lt"/>
                <a:ea typeface="+mn-ea"/>
                <a:cs typeface="+mn-cs"/>
              </a:rPr>
              <a:t>Cuthbert, D. and T. </a:t>
            </a:r>
            <a:r>
              <a:rPr lang="en-US" sz="1200" kern="1200" dirty="0" err="1" smtClean="0">
                <a:solidFill>
                  <a:schemeClr val="tx1"/>
                </a:solidFill>
                <a:effectLst/>
                <a:latin typeface="+mn-lt"/>
                <a:ea typeface="+mn-ea"/>
                <a:cs typeface="+mn-cs"/>
              </a:rPr>
              <a:t>Molla</a:t>
            </a:r>
            <a:r>
              <a:rPr lang="en-US" sz="1200" kern="1200" dirty="0" smtClean="0">
                <a:solidFill>
                  <a:schemeClr val="tx1"/>
                </a:solidFill>
                <a:effectLst/>
                <a:latin typeface="+mn-lt"/>
                <a:ea typeface="+mn-ea"/>
                <a:cs typeface="+mn-cs"/>
              </a:rPr>
              <a:t> (2014). "PhD crisis discourse: a critical approach to the framing of the problem and some Australian ‘solutions’." </a:t>
            </a:r>
            <a:r>
              <a:rPr lang="en-US" sz="1200" u="sng" kern="1200" dirty="0" smtClean="0">
                <a:solidFill>
                  <a:schemeClr val="tx1"/>
                </a:solidFill>
                <a:effectLst/>
                <a:latin typeface="+mn-lt"/>
                <a:ea typeface="+mn-ea"/>
                <a:cs typeface="+mn-cs"/>
              </a:rPr>
              <a:t>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69</a:t>
            </a:r>
            <a:r>
              <a:rPr lang="en-US" sz="1200" kern="1200" dirty="0" smtClean="0">
                <a:solidFill>
                  <a:schemeClr val="tx1"/>
                </a:solidFill>
                <a:effectLst/>
                <a:latin typeface="+mn-lt"/>
                <a:ea typeface="+mn-ea"/>
                <a:cs typeface="+mn-cs"/>
              </a:rPr>
              <a:t>: 33-53.</a:t>
            </a:r>
          </a:p>
          <a:p>
            <a:r>
              <a:rPr lang="en-US" sz="1200" kern="1200" dirty="0" smtClean="0">
                <a:solidFill>
                  <a:schemeClr val="tx1"/>
                </a:solidFill>
                <a:effectLst/>
                <a:latin typeface="+mn-lt"/>
                <a:ea typeface="+mn-ea"/>
                <a:cs typeface="+mn-cs"/>
              </a:rPr>
              <a:t>Dahlgren, M. A., G. </a:t>
            </a:r>
            <a:r>
              <a:rPr lang="en-US" sz="1200" kern="1200" dirty="0" err="1" smtClean="0">
                <a:solidFill>
                  <a:schemeClr val="tx1"/>
                </a:solidFill>
                <a:effectLst/>
                <a:latin typeface="+mn-lt"/>
                <a:ea typeface="+mn-ea"/>
                <a:cs typeface="+mn-cs"/>
              </a:rPr>
              <a:t>Grosjean</a:t>
            </a:r>
            <a:r>
              <a:rPr lang="en-US" sz="1200" kern="1200" dirty="0" smtClean="0">
                <a:solidFill>
                  <a:schemeClr val="tx1"/>
                </a:solidFill>
                <a:effectLst/>
                <a:latin typeface="+mn-lt"/>
                <a:ea typeface="+mn-ea"/>
                <a:cs typeface="+mn-cs"/>
              </a:rPr>
              <a:t>, A. Lee and S. Nystrom (2012). The Graduate School in the Sky: emerging pedagogies for an international network for doctoral education and research </a:t>
            </a:r>
            <a:r>
              <a:rPr lang="en-US" sz="1200" u="sng" kern="1200" dirty="0" smtClean="0">
                <a:solidFill>
                  <a:schemeClr val="tx1"/>
                </a:solidFill>
                <a:effectLst/>
                <a:latin typeface="+mn-lt"/>
                <a:ea typeface="+mn-ea"/>
                <a:cs typeface="+mn-cs"/>
              </a:rPr>
              <a:t>Reshaping Doctoral Education: international approaches and pedagogies</a:t>
            </a:r>
            <a:r>
              <a:rPr lang="en-US" sz="1200" kern="1200" dirty="0" smtClean="0">
                <a:solidFill>
                  <a:schemeClr val="tx1"/>
                </a:solidFill>
                <a:effectLst/>
                <a:latin typeface="+mn-lt"/>
                <a:ea typeface="+mn-ea"/>
                <a:cs typeface="+mn-cs"/>
              </a:rPr>
              <a:t>. A. Lee and S. Danby. London and New York Routledge 173-186.</a:t>
            </a:r>
          </a:p>
          <a:p>
            <a:r>
              <a:rPr lang="en-US" sz="1200" kern="1200" dirty="0" err="1" smtClean="0">
                <a:solidFill>
                  <a:schemeClr val="tx1"/>
                </a:solidFill>
                <a:effectLst/>
                <a:latin typeface="+mn-lt"/>
                <a:ea typeface="+mn-ea"/>
                <a:cs typeface="+mn-cs"/>
              </a:rPr>
              <a:t>Danowitz</a:t>
            </a:r>
            <a:r>
              <a:rPr lang="en-US" sz="1200" kern="1200" dirty="0" smtClean="0">
                <a:solidFill>
                  <a:schemeClr val="tx1"/>
                </a:solidFill>
                <a:effectLst/>
                <a:latin typeface="+mn-lt"/>
                <a:ea typeface="+mn-ea"/>
                <a:cs typeface="+mn-cs"/>
              </a:rPr>
              <a:t>, M. A. (2016). "Power, jobs and bodies: the experiences of becoming a gender scholar in doctoral education." </a:t>
            </a:r>
            <a:r>
              <a:rPr lang="en-US" sz="1200" u="sng" kern="1200" dirty="0" smtClean="0">
                <a:solidFill>
                  <a:schemeClr val="tx1"/>
                </a:solidFill>
                <a:effectLst/>
                <a:latin typeface="+mn-lt"/>
                <a:ea typeface="+mn-ea"/>
                <a:cs typeface="+mn-cs"/>
              </a:rPr>
              <a:t>Studies in 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41</a:t>
            </a:r>
            <a:r>
              <a:rPr lang="en-US" sz="1200" kern="1200" dirty="0" smtClean="0">
                <a:solidFill>
                  <a:schemeClr val="tx1"/>
                </a:solidFill>
                <a:effectLst/>
                <a:latin typeface="+mn-lt"/>
                <a:ea typeface="+mn-ea"/>
                <a:cs typeface="+mn-cs"/>
              </a:rPr>
              <a:t>(5): 847-858,.</a:t>
            </a:r>
          </a:p>
          <a:p>
            <a:r>
              <a:rPr lang="en-US" sz="1200" kern="1200" dirty="0" smtClean="0">
                <a:solidFill>
                  <a:schemeClr val="tx1"/>
                </a:solidFill>
                <a:effectLst/>
                <a:latin typeface="+mn-lt"/>
                <a:ea typeface="+mn-ea"/>
                <a:cs typeface="+mn-cs"/>
              </a:rPr>
              <a:t>Deem, R., S. Barnes and G. Clarke (2015). Social science doctoral training policies and institutional responses: three narrative perspectives on recent developments in and consequences of the </a:t>
            </a:r>
            <a:r>
              <a:rPr lang="en-US" sz="1200" kern="1200" dirty="0" err="1" smtClean="0">
                <a:solidFill>
                  <a:schemeClr val="tx1"/>
                </a:solidFill>
                <a:effectLst/>
                <a:latin typeface="+mn-lt"/>
                <a:ea typeface="+mn-ea"/>
                <a:cs typeface="+mn-cs"/>
              </a:rPr>
              <a:t>uk</a:t>
            </a:r>
            <a:r>
              <a:rPr lang="en-US" sz="1200" kern="1200" dirty="0" smtClean="0">
                <a:solidFill>
                  <a:schemeClr val="tx1"/>
                </a:solidFill>
                <a:effectLst/>
                <a:latin typeface="+mn-lt"/>
                <a:ea typeface="+mn-ea"/>
                <a:cs typeface="+mn-cs"/>
              </a:rPr>
              <a:t> transition to collaborative doctoral training. </a:t>
            </a:r>
            <a:r>
              <a:rPr lang="en-US" sz="1200" u="sng" kern="1200" dirty="0" smtClean="0">
                <a:solidFill>
                  <a:schemeClr val="tx1"/>
                </a:solidFill>
                <a:effectLst/>
                <a:latin typeface="+mn-lt"/>
                <a:ea typeface="+mn-ea"/>
                <a:cs typeface="+mn-cs"/>
              </a:rPr>
              <a:t>Universities in Transition: Shifting institutional and </a:t>
            </a:r>
            <a:r>
              <a:rPr lang="en-US" sz="1200" u="sng" kern="1200" dirty="0" err="1" smtClean="0">
                <a:solidFill>
                  <a:schemeClr val="tx1"/>
                </a:solidFill>
                <a:effectLst/>
                <a:latin typeface="+mn-lt"/>
                <a:ea typeface="+mn-ea"/>
                <a:cs typeface="+mn-cs"/>
              </a:rPr>
              <a:t>organisational</a:t>
            </a:r>
            <a:r>
              <a:rPr lang="en-US" sz="1200" u="sng" kern="1200" dirty="0" smtClean="0">
                <a:solidFill>
                  <a:schemeClr val="tx1"/>
                </a:solidFill>
                <a:effectLst/>
                <a:latin typeface="+mn-lt"/>
                <a:ea typeface="+mn-ea"/>
                <a:cs typeface="+mn-cs"/>
              </a:rPr>
              <a:t> boundaries.</a:t>
            </a:r>
            <a:r>
              <a:rPr lang="en-US" sz="1200" kern="1200" dirty="0" smtClean="0">
                <a:solidFill>
                  <a:schemeClr val="tx1"/>
                </a:solidFill>
                <a:effectLst/>
                <a:latin typeface="+mn-lt"/>
                <a:ea typeface="+mn-ea"/>
                <a:cs typeface="+mn-cs"/>
              </a:rPr>
              <a:t> E. </a:t>
            </a:r>
            <a:r>
              <a:rPr lang="en-US" sz="1200" kern="1200" dirty="0" err="1" smtClean="0">
                <a:solidFill>
                  <a:schemeClr val="tx1"/>
                </a:solidFill>
                <a:effectLst/>
                <a:latin typeface="+mn-lt"/>
                <a:ea typeface="+mn-ea"/>
                <a:cs typeface="+mn-cs"/>
              </a:rPr>
              <a:t>Reale</a:t>
            </a:r>
            <a:r>
              <a:rPr lang="en-US" sz="1200" kern="1200" dirty="0" smtClean="0">
                <a:solidFill>
                  <a:schemeClr val="tx1"/>
                </a:solidFill>
                <a:effectLst/>
                <a:latin typeface="+mn-lt"/>
                <a:ea typeface="+mn-ea"/>
                <a:cs typeface="+mn-cs"/>
              </a:rPr>
              <a:t> and E. </a:t>
            </a:r>
            <a:r>
              <a:rPr lang="en-US" sz="1200" kern="1200" dirty="0" err="1" smtClean="0">
                <a:solidFill>
                  <a:schemeClr val="tx1"/>
                </a:solidFill>
                <a:effectLst/>
                <a:latin typeface="+mn-lt"/>
                <a:ea typeface="+mn-ea"/>
                <a:cs typeface="+mn-cs"/>
              </a:rPr>
              <a:t>Primeri</a:t>
            </a:r>
            <a:r>
              <a:rPr lang="en-US" sz="1200" kern="1200" dirty="0" smtClean="0">
                <a:solidFill>
                  <a:schemeClr val="tx1"/>
                </a:solidFill>
                <a:effectLst/>
                <a:latin typeface="+mn-lt"/>
                <a:ea typeface="+mn-ea"/>
                <a:cs typeface="+mn-cs"/>
              </a:rPr>
              <a:t>. Rotterdam, Sense Publishers.</a:t>
            </a:r>
          </a:p>
          <a:p>
            <a:r>
              <a:rPr lang="en-US" sz="1200" kern="1200" dirty="0" smtClean="0">
                <a:solidFill>
                  <a:schemeClr val="tx1"/>
                </a:solidFill>
                <a:effectLst/>
                <a:latin typeface="+mn-lt"/>
                <a:ea typeface="+mn-ea"/>
                <a:cs typeface="+mn-cs"/>
              </a:rPr>
              <a:t>Deem, R., S. </a:t>
            </a:r>
            <a:r>
              <a:rPr lang="en-US" sz="1200" kern="1200" dirty="0" err="1" smtClean="0">
                <a:solidFill>
                  <a:schemeClr val="tx1"/>
                </a:solidFill>
                <a:effectLst/>
                <a:latin typeface="+mn-lt"/>
                <a:ea typeface="+mn-ea"/>
                <a:cs typeface="+mn-cs"/>
              </a:rPr>
              <a:t>Hillyard</a:t>
            </a:r>
            <a:r>
              <a:rPr lang="en-US" sz="1200" kern="1200" dirty="0" smtClean="0">
                <a:solidFill>
                  <a:schemeClr val="tx1"/>
                </a:solidFill>
                <a:effectLst/>
                <a:latin typeface="+mn-lt"/>
                <a:ea typeface="+mn-ea"/>
                <a:cs typeface="+mn-cs"/>
              </a:rPr>
              <a:t> and M. Reed (2007). </a:t>
            </a:r>
            <a:r>
              <a:rPr lang="en-US" sz="1200" u="sng" kern="1200" dirty="0" smtClean="0">
                <a:solidFill>
                  <a:schemeClr val="tx1"/>
                </a:solidFill>
                <a:effectLst/>
                <a:latin typeface="+mn-lt"/>
                <a:ea typeface="+mn-ea"/>
                <a:cs typeface="+mn-cs"/>
              </a:rPr>
              <a:t>Knowledge, Higher Education and the New </a:t>
            </a:r>
            <a:r>
              <a:rPr lang="en-US" sz="1200" u="sng" kern="1200" dirty="0" err="1" smtClean="0">
                <a:solidFill>
                  <a:schemeClr val="tx1"/>
                </a:solidFill>
                <a:effectLst/>
                <a:latin typeface="+mn-lt"/>
                <a:ea typeface="+mn-ea"/>
                <a:cs typeface="+mn-cs"/>
              </a:rPr>
              <a:t>Managerialism</a:t>
            </a:r>
            <a:r>
              <a:rPr lang="en-US" sz="1200" u="sng" kern="1200" dirty="0" smtClean="0">
                <a:solidFill>
                  <a:schemeClr val="tx1"/>
                </a:solidFill>
                <a:effectLst/>
                <a:latin typeface="+mn-lt"/>
                <a:ea typeface="+mn-ea"/>
                <a:cs typeface="+mn-cs"/>
              </a:rPr>
              <a:t>: The Changing Management of UK Universities</a:t>
            </a:r>
            <a:r>
              <a:rPr lang="en-US" sz="1200" kern="1200" dirty="0" smtClean="0">
                <a:solidFill>
                  <a:schemeClr val="tx1"/>
                </a:solidFill>
                <a:effectLst/>
                <a:latin typeface="+mn-lt"/>
                <a:ea typeface="+mn-ea"/>
                <a:cs typeface="+mn-cs"/>
              </a:rPr>
              <a:t>. Oxford, Oxford University Press.</a:t>
            </a:r>
          </a:p>
          <a:p>
            <a:r>
              <a:rPr lang="en-US" sz="1200" kern="1200" dirty="0" smtClean="0">
                <a:solidFill>
                  <a:schemeClr val="tx1"/>
                </a:solidFill>
                <a:effectLst/>
                <a:latin typeface="+mn-lt"/>
                <a:ea typeface="+mn-ea"/>
                <a:cs typeface="+mn-cs"/>
              </a:rPr>
              <a:t>Docherty, T. (2011).</a:t>
            </a:r>
            <a:r>
              <a:rPr lang="en-US" sz="1200" u="sng" kern="1200" dirty="0" smtClean="0">
                <a:solidFill>
                  <a:schemeClr val="tx1"/>
                </a:solidFill>
                <a:effectLst/>
                <a:latin typeface="+mn-lt"/>
                <a:ea typeface="+mn-ea"/>
                <a:cs typeface="+mn-cs"/>
              </a:rPr>
              <a:t> For the University: Democracy and the Future of the Institution </a:t>
            </a:r>
            <a:r>
              <a:rPr lang="en-US" sz="1200" kern="1200" dirty="0" smtClean="0">
                <a:solidFill>
                  <a:schemeClr val="tx1"/>
                </a:solidFill>
                <a:effectLst/>
                <a:latin typeface="+mn-lt"/>
                <a:ea typeface="+mn-ea"/>
                <a:cs typeface="+mn-cs"/>
              </a:rPr>
              <a:t>London, Bloomsbury Academic.</a:t>
            </a:r>
          </a:p>
          <a:p>
            <a:r>
              <a:rPr lang="en-US" sz="1200" kern="1200" dirty="0" smtClean="0">
                <a:solidFill>
                  <a:schemeClr val="tx1"/>
                </a:solidFill>
                <a:effectLst/>
                <a:latin typeface="+mn-lt"/>
                <a:ea typeface="+mn-ea"/>
                <a:cs typeface="+mn-cs"/>
              </a:rPr>
              <a:t>Ehrenberg, R. G. and C. </a:t>
            </a:r>
            <a:r>
              <a:rPr lang="en-US" sz="1200" kern="1200" dirty="0" err="1" smtClean="0">
                <a:solidFill>
                  <a:schemeClr val="tx1"/>
                </a:solidFill>
                <a:effectLst/>
                <a:latin typeface="+mn-lt"/>
                <a:ea typeface="+mn-ea"/>
                <a:cs typeface="+mn-cs"/>
              </a:rPr>
              <a:t>Kuh</a:t>
            </a:r>
            <a:r>
              <a:rPr lang="en-US" sz="1200" kern="1200" dirty="0" smtClean="0">
                <a:solidFill>
                  <a:schemeClr val="tx1"/>
                </a:solidFill>
                <a:effectLst/>
                <a:latin typeface="+mn-lt"/>
                <a:ea typeface="+mn-ea"/>
                <a:cs typeface="+mn-cs"/>
              </a:rPr>
              <a:t>, Eds. (2009). </a:t>
            </a:r>
            <a:r>
              <a:rPr lang="en-US" sz="1200" u="sng" kern="1200" dirty="0" smtClean="0">
                <a:solidFill>
                  <a:schemeClr val="tx1"/>
                </a:solidFill>
                <a:effectLst/>
                <a:latin typeface="+mn-lt"/>
                <a:ea typeface="+mn-ea"/>
                <a:cs typeface="+mn-cs"/>
              </a:rPr>
              <a:t>Doctoral Education and the Faculty of the Future</a:t>
            </a:r>
            <a:r>
              <a:rPr lang="en-US" sz="1200" kern="1200" dirty="0" smtClean="0">
                <a:solidFill>
                  <a:schemeClr val="tx1"/>
                </a:solidFill>
                <a:effectLst/>
                <a:latin typeface="+mn-lt"/>
                <a:ea typeface="+mn-ea"/>
                <a:cs typeface="+mn-cs"/>
              </a:rPr>
              <a:t>. Ithaca USA &amp; London, Cornell University Press.</a:t>
            </a:r>
          </a:p>
          <a:p>
            <a:r>
              <a:rPr lang="en-US" sz="1200" kern="1200" dirty="0" smtClean="0">
                <a:solidFill>
                  <a:schemeClr val="tx1"/>
                </a:solidFill>
                <a:effectLst/>
                <a:latin typeface="+mn-lt"/>
                <a:ea typeface="+mn-ea"/>
                <a:cs typeface="+mn-cs"/>
              </a:rPr>
              <a:t>European University Association Council for Doctoral Education (2016 ). Taking Salzburg forward – implementation &amp; new challenges. Brussels European University Association Council for Doctoral Education,  http://</a:t>
            </a:r>
            <a:r>
              <a:rPr lang="en-US" sz="1200" kern="1200" dirty="0" err="1" smtClean="0">
                <a:solidFill>
                  <a:schemeClr val="tx1"/>
                </a:solidFill>
                <a:effectLst/>
                <a:latin typeface="+mn-lt"/>
                <a:ea typeface="+mn-ea"/>
                <a:cs typeface="+mn-cs"/>
              </a:rPr>
              <a:t>www.eua.be</a:t>
            </a:r>
            <a:r>
              <a:rPr lang="en-US" sz="1200" kern="1200" dirty="0" smtClean="0">
                <a:solidFill>
                  <a:schemeClr val="tx1"/>
                </a:solidFill>
                <a:effectLst/>
                <a:latin typeface="+mn-lt"/>
                <a:ea typeface="+mn-ea"/>
                <a:cs typeface="+mn-cs"/>
              </a:rPr>
              <a:t>/Libraries/publications-homepage-list/</a:t>
            </a:r>
            <a:r>
              <a:rPr lang="en-US" sz="1200" kern="1200" dirty="0" err="1" smtClean="0">
                <a:solidFill>
                  <a:schemeClr val="tx1"/>
                </a:solidFill>
                <a:effectLst/>
                <a:latin typeface="+mn-lt"/>
                <a:ea typeface="+mn-ea"/>
                <a:cs typeface="+mn-cs"/>
              </a:rPr>
              <a:t>Doctoral-Education_Taking-Salzburg-Forward.pdf?sfvrsn</a:t>
            </a:r>
            <a:r>
              <a:rPr lang="en-US" sz="1200" kern="1200" dirty="0" smtClean="0">
                <a:solidFill>
                  <a:schemeClr val="tx1"/>
                </a:solidFill>
                <a:effectLst/>
                <a:latin typeface="+mn-lt"/>
                <a:ea typeface="+mn-ea"/>
                <a:cs typeface="+mn-cs"/>
              </a:rPr>
              <a:t>=18 </a:t>
            </a:r>
          </a:p>
          <a:p>
            <a:r>
              <a:rPr lang="en-US" sz="1200" kern="1200" dirty="0" err="1" smtClean="0">
                <a:solidFill>
                  <a:schemeClr val="tx1"/>
                </a:solidFill>
                <a:effectLst/>
                <a:latin typeface="+mn-lt"/>
                <a:ea typeface="+mn-ea"/>
                <a:cs typeface="+mn-cs"/>
              </a:rPr>
              <a:t>Fitzenberger</a:t>
            </a:r>
            <a:r>
              <a:rPr lang="en-US" sz="1200" kern="1200" dirty="0" smtClean="0">
                <a:solidFill>
                  <a:schemeClr val="tx1"/>
                </a:solidFill>
                <a:effectLst/>
                <a:latin typeface="+mn-lt"/>
                <a:ea typeface="+mn-ea"/>
                <a:cs typeface="+mn-cs"/>
              </a:rPr>
              <a:t>, B. and U. Schulze (2013). "Up or Out: Research Incentives and Career Prospects of Postdocs in Germany." </a:t>
            </a:r>
            <a:r>
              <a:rPr lang="en-US" sz="1200" u="sng" kern="1200" dirty="0" smtClean="0">
                <a:solidFill>
                  <a:schemeClr val="tx1"/>
                </a:solidFill>
                <a:effectLst/>
                <a:latin typeface="+mn-lt"/>
                <a:ea typeface="+mn-ea"/>
                <a:cs typeface="+mn-cs"/>
              </a:rPr>
              <a:t>German Economic Review</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(2): 287–328</a:t>
            </a:r>
          </a:p>
          <a:p>
            <a:r>
              <a:rPr lang="en-US" sz="1200" kern="1200" dirty="0" err="1" smtClean="0">
                <a:solidFill>
                  <a:schemeClr val="tx1"/>
                </a:solidFill>
                <a:effectLst/>
                <a:latin typeface="+mn-lt"/>
                <a:ea typeface="+mn-ea"/>
                <a:cs typeface="+mn-cs"/>
              </a:rPr>
              <a:t>Golde</a:t>
            </a:r>
            <a:r>
              <a:rPr lang="en-US" sz="1200" kern="1200" dirty="0" smtClean="0">
                <a:solidFill>
                  <a:schemeClr val="tx1"/>
                </a:solidFill>
                <a:effectLst/>
                <a:latin typeface="+mn-lt"/>
                <a:ea typeface="+mn-ea"/>
                <a:cs typeface="+mn-cs"/>
              </a:rPr>
              <a:t>, C. M. (2014). "The Formation of Scholars: insights of the Carnegie Initiative on the Doctorate " </a:t>
            </a:r>
            <a:r>
              <a:rPr lang="en-US" sz="1200" u="sng" kern="1200" dirty="0" err="1" smtClean="0">
                <a:solidFill>
                  <a:schemeClr val="tx1"/>
                </a:solidFill>
                <a:effectLst/>
                <a:latin typeface="+mn-lt"/>
                <a:ea typeface="+mn-ea"/>
                <a:cs typeface="+mn-cs"/>
              </a:rPr>
              <a:t>Geojournal</a:t>
            </a:r>
            <a:r>
              <a:rPr lang="en-US" sz="1200" u="sng"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80</a:t>
            </a:r>
            <a:r>
              <a:rPr lang="en-US" sz="1200" kern="1200" dirty="0" smtClean="0">
                <a:solidFill>
                  <a:schemeClr val="tx1"/>
                </a:solidFill>
                <a:effectLst/>
                <a:latin typeface="+mn-lt"/>
                <a:ea typeface="+mn-ea"/>
                <a:cs typeface="+mn-cs"/>
              </a:rPr>
              <a:t>: 209-213.</a:t>
            </a:r>
          </a:p>
          <a:p>
            <a:r>
              <a:rPr lang="en-US" dirty="0" err="1"/>
              <a:t>Gornitzka</a:t>
            </a:r>
            <a:r>
              <a:rPr lang="en-US" dirty="0"/>
              <a:t>, A. and I. M. Larsen (2004). "Towards </a:t>
            </a:r>
            <a:r>
              <a:rPr lang="en-US" dirty="0" err="1"/>
              <a:t>professionalisation</a:t>
            </a:r>
            <a:r>
              <a:rPr lang="en-US" dirty="0"/>
              <a:t>? Restructuring of administrative work force in universities." </a:t>
            </a:r>
            <a:r>
              <a:rPr lang="en-US" u="sng" dirty="0"/>
              <a:t>Higher Education</a:t>
            </a:r>
            <a:r>
              <a:rPr lang="en-US" dirty="0"/>
              <a:t> </a:t>
            </a:r>
            <a:r>
              <a:rPr lang="en-US" b="1" dirty="0"/>
              <a:t>47</a:t>
            </a:r>
            <a:r>
              <a:rPr lang="en-US" dirty="0"/>
              <a:t>: 455–471.</a:t>
            </a:r>
          </a:p>
          <a:p>
            <a:r>
              <a:rPr lang="en-US" sz="1200" kern="1200" dirty="0" err="1" smtClean="0">
                <a:solidFill>
                  <a:schemeClr val="tx1"/>
                </a:solidFill>
                <a:effectLst/>
                <a:latin typeface="+mn-lt"/>
                <a:ea typeface="+mn-ea"/>
                <a:cs typeface="+mn-cs"/>
              </a:rPr>
              <a:t>Gumport</a:t>
            </a:r>
            <a:r>
              <a:rPr lang="en-US" sz="1200" kern="1200" dirty="0" smtClean="0">
                <a:solidFill>
                  <a:schemeClr val="tx1"/>
                </a:solidFill>
                <a:effectLst/>
                <a:latin typeface="+mn-lt"/>
                <a:ea typeface="+mn-ea"/>
                <a:cs typeface="+mn-cs"/>
              </a:rPr>
              <a:t>, P. (2000). "Academic Restructuring: organizational change and institutional imperatives." </a:t>
            </a:r>
            <a:r>
              <a:rPr lang="en-US" sz="1200" u="sng" kern="1200" dirty="0" smtClean="0">
                <a:solidFill>
                  <a:schemeClr val="tx1"/>
                </a:solidFill>
                <a:effectLst/>
                <a:latin typeface="+mn-lt"/>
                <a:ea typeface="+mn-ea"/>
                <a:cs typeface="+mn-cs"/>
              </a:rPr>
              <a:t>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39</a:t>
            </a:r>
            <a:r>
              <a:rPr lang="en-US" sz="1200" kern="1200" dirty="0" smtClean="0">
                <a:solidFill>
                  <a:schemeClr val="tx1"/>
                </a:solidFill>
                <a:effectLst/>
                <a:latin typeface="+mn-lt"/>
                <a:ea typeface="+mn-ea"/>
                <a:cs typeface="+mn-cs"/>
              </a:rPr>
              <a:t>(1): 67-91.</a:t>
            </a:r>
          </a:p>
          <a:p>
            <a:r>
              <a:rPr lang="en-US" sz="1200" kern="1200" dirty="0" err="1" smtClean="0">
                <a:solidFill>
                  <a:schemeClr val="tx1"/>
                </a:solidFill>
                <a:effectLst/>
                <a:latin typeface="+mn-lt"/>
                <a:ea typeface="+mn-ea"/>
                <a:cs typeface="+mn-cs"/>
              </a:rPr>
              <a:t>Gumport</a:t>
            </a:r>
            <a:r>
              <a:rPr lang="en-US" sz="1200" kern="1200" dirty="0" smtClean="0">
                <a:solidFill>
                  <a:schemeClr val="tx1"/>
                </a:solidFill>
                <a:effectLst/>
                <a:latin typeface="+mn-lt"/>
                <a:ea typeface="+mn-ea"/>
                <a:cs typeface="+mn-cs"/>
              </a:rPr>
              <a:t>, P. (2000). "Academic Restructuring: organizational change and institutional imperatives." </a:t>
            </a:r>
            <a:r>
              <a:rPr lang="en-US" sz="1200" u="sng" kern="1200" dirty="0" smtClean="0">
                <a:solidFill>
                  <a:schemeClr val="tx1"/>
                </a:solidFill>
                <a:effectLst/>
                <a:latin typeface="+mn-lt"/>
                <a:ea typeface="+mn-ea"/>
                <a:cs typeface="+mn-cs"/>
              </a:rPr>
              <a:t>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39</a:t>
            </a:r>
            <a:r>
              <a:rPr lang="en-US" sz="1200" kern="1200" dirty="0" smtClean="0">
                <a:solidFill>
                  <a:schemeClr val="tx1"/>
                </a:solidFill>
                <a:effectLst/>
                <a:latin typeface="+mn-lt"/>
                <a:ea typeface="+mn-ea"/>
                <a:cs typeface="+mn-cs"/>
              </a:rPr>
              <a:t>(1): 67-91.</a:t>
            </a:r>
          </a:p>
          <a:p>
            <a:r>
              <a:rPr lang="en-US" sz="1200" kern="1200" dirty="0" err="1" smtClean="0">
                <a:solidFill>
                  <a:schemeClr val="tx1"/>
                </a:solidFill>
                <a:effectLst/>
                <a:latin typeface="+mn-lt"/>
                <a:ea typeface="+mn-ea"/>
                <a:cs typeface="+mn-cs"/>
              </a:rPr>
              <a:t>Haake</a:t>
            </a:r>
            <a:r>
              <a:rPr lang="en-US" sz="1200" kern="1200" dirty="0" smtClean="0">
                <a:solidFill>
                  <a:schemeClr val="tx1"/>
                </a:solidFill>
                <a:effectLst/>
                <a:latin typeface="+mn-lt"/>
                <a:ea typeface="+mn-ea"/>
                <a:cs typeface="+mn-cs"/>
              </a:rPr>
              <a:t>, U. (2011). "Contradictory values in doctoral education: a study</a:t>
            </a:r>
          </a:p>
          <a:p>
            <a:r>
              <a:rPr lang="en-US" sz="1200" kern="1200" dirty="0" err="1" smtClean="0">
                <a:solidFill>
                  <a:schemeClr val="tx1"/>
                </a:solidFill>
                <a:effectLst/>
                <a:latin typeface="+mn-lt"/>
                <a:ea typeface="+mn-ea"/>
                <a:cs typeface="+mn-cs"/>
              </a:rPr>
              <a:t>Horta</a:t>
            </a:r>
            <a:r>
              <a:rPr lang="en-US" sz="1200" kern="1200" dirty="0" smtClean="0">
                <a:solidFill>
                  <a:schemeClr val="tx1"/>
                </a:solidFill>
                <a:effectLst/>
                <a:latin typeface="+mn-lt"/>
                <a:ea typeface="+mn-ea"/>
                <a:cs typeface="+mn-cs"/>
              </a:rPr>
              <a:t>, H. (2015). Young doctorates in a fast-changing higher education system: the case of Portugal. </a:t>
            </a:r>
            <a:r>
              <a:rPr lang="en-US" sz="1200" u="sng" kern="1200" dirty="0" smtClean="0">
                <a:solidFill>
                  <a:schemeClr val="tx1"/>
                </a:solidFill>
                <a:effectLst/>
                <a:latin typeface="+mn-lt"/>
                <a:ea typeface="+mn-ea"/>
                <a:cs typeface="+mn-cs"/>
              </a:rPr>
              <a:t>Young Faculty in the Twenty-First Century: International Perspectives</a:t>
            </a:r>
            <a:r>
              <a:rPr lang="en-US" sz="1200" kern="1200" dirty="0" smtClean="0">
                <a:solidFill>
                  <a:schemeClr val="tx1"/>
                </a:solidFill>
                <a:effectLst/>
                <a:latin typeface="+mn-lt"/>
                <a:ea typeface="+mn-ea"/>
                <a:cs typeface="+mn-cs"/>
              </a:rPr>
              <a:t>. M. </a:t>
            </a:r>
            <a:r>
              <a:rPr lang="en-US" sz="1200" kern="1200" dirty="0" err="1" smtClean="0">
                <a:solidFill>
                  <a:schemeClr val="tx1"/>
                </a:solidFill>
                <a:effectLst/>
                <a:latin typeface="+mn-lt"/>
                <a:ea typeface="+mn-ea"/>
                <a:cs typeface="+mn-cs"/>
              </a:rPr>
              <a:t>Yudkevich</a:t>
            </a:r>
            <a:r>
              <a:rPr lang="en-US" sz="1200" kern="1200" dirty="0" smtClean="0">
                <a:solidFill>
                  <a:schemeClr val="tx1"/>
                </a:solidFill>
                <a:effectLst/>
                <a:latin typeface="+mn-lt"/>
                <a:ea typeface="+mn-ea"/>
                <a:cs typeface="+mn-cs"/>
              </a:rPr>
              <a:t>, P. G. </a:t>
            </a:r>
            <a:r>
              <a:rPr lang="en-US" sz="1200" kern="1200" dirty="0" err="1" smtClean="0">
                <a:solidFill>
                  <a:schemeClr val="tx1"/>
                </a:solidFill>
                <a:effectLst/>
                <a:latin typeface="+mn-lt"/>
                <a:ea typeface="+mn-ea"/>
                <a:cs typeface="+mn-cs"/>
              </a:rPr>
              <a:t>Altbach</a:t>
            </a:r>
            <a:r>
              <a:rPr lang="en-US" sz="1200" kern="1200" dirty="0" smtClean="0">
                <a:solidFill>
                  <a:schemeClr val="tx1"/>
                </a:solidFill>
                <a:effectLst/>
                <a:latin typeface="+mn-lt"/>
                <a:ea typeface="+mn-ea"/>
                <a:cs typeface="+mn-cs"/>
              </a:rPr>
              <a:t> and L. E. </a:t>
            </a:r>
            <a:r>
              <a:rPr lang="en-US" sz="1200" kern="1200" dirty="0" err="1" smtClean="0">
                <a:solidFill>
                  <a:schemeClr val="tx1"/>
                </a:solidFill>
                <a:effectLst/>
                <a:latin typeface="+mn-lt"/>
                <a:ea typeface="+mn-ea"/>
                <a:cs typeface="+mn-cs"/>
              </a:rPr>
              <a:t>Rumbley</a:t>
            </a:r>
            <a:r>
              <a:rPr lang="en-US" sz="1200" kern="1200" dirty="0" smtClean="0">
                <a:solidFill>
                  <a:schemeClr val="tx1"/>
                </a:solidFill>
                <a:effectLst/>
                <a:latin typeface="+mn-lt"/>
                <a:ea typeface="+mn-ea"/>
                <a:cs typeface="+mn-cs"/>
              </a:rPr>
              <a:t>. New York, Albany 201-226.</a:t>
            </a:r>
          </a:p>
          <a:p>
            <a:r>
              <a:rPr lang="en-US" sz="1200" kern="1200" dirty="0" err="1" smtClean="0">
                <a:solidFill>
                  <a:schemeClr val="tx1"/>
                </a:solidFill>
                <a:effectLst/>
                <a:latin typeface="+mn-lt"/>
                <a:ea typeface="+mn-ea"/>
                <a:cs typeface="+mn-cs"/>
              </a:rPr>
              <a:t>Huisman</a:t>
            </a:r>
            <a:r>
              <a:rPr lang="en-US" sz="1200" kern="1200" dirty="0" smtClean="0">
                <a:solidFill>
                  <a:schemeClr val="tx1"/>
                </a:solidFill>
                <a:effectLst/>
                <a:latin typeface="+mn-lt"/>
                <a:ea typeface="+mn-ea"/>
                <a:cs typeface="+mn-cs"/>
              </a:rPr>
              <a:t>, J., C. Adelman, C. C. Hsieh, F. Shams and S. Wilkins (2012 ). Chapter 5: Europe's Bologna Process and Its Impact on Global Higher Education. . Ed . Thousand Oaks, California. </a:t>
            </a:r>
            <a:r>
              <a:rPr lang="en-US" sz="1200" u="sng" kern="1200" dirty="0" smtClean="0">
                <a:solidFill>
                  <a:schemeClr val="tx1"/>
                </a:solidFill>
                <a:effectLst/>
                <a:latin typeface="+mn-lt"/>
                <a:ea typeface="+mn-ea"/>
                <a:cs typeface="+mn-cs"/>
              </a:rPr>
              <a:t>The Sage Handbook of International Higher Education</a:t>
            </a:r>
            <a:r>
              <a:rPr lang="en-US" sz="1200" kern="1200" dirty="0" smtClean="0">
                <a:solidFill>
                  <a:schemeClr val="tx1"/>
                </a:solidFill>
                <a:effectLst/>
                <a:latin typeface="+mn-lt"/>
                <a:ea typeface="+mn-ea"/>
                <a:cs typeface="+mn-cs"/>
              </a:rPr>
              <a:t>. D. K. H. D. K. </a:t>
            </a:r>
            <a:r>
              <a:rPr lang="en-US" sz="1200" kern="1200" dirty="0" err="1" smtClean="0">
                <a:solidFill>
                  <a:schemeClr val="tx1"/>
                </a:solidFill>
                <a:effectLst/>
                <a:latin typeface="+mn-lt"/>
                <a:ea typeface="+mn-ea"/>
                <a:cs typeface="+mn-cs"/>
              </a:rPr>
              <a:t>Deardorff</a:t>
            </a:r>
            <a:r>
              <a:rPr lang="en-US" sz="1200" kern="1200" dirty="0" smtClean="0">
                <a:solidFill>
                  <a:schemeClr val="tx1"/>
                </a:solidFill>
                <a:effectLst/>
                <a:latin typeface="+mn-lt"/>
                <a:ea typeface="+mn-ea"/>
                <a:cs typeface="+mn-cs"/>
              </a:rPr>
              <a:t>, H. de Wit, H. J. D. Adams and T. Adams. Thousand Oaks, California., Sage </a:t>
            </a:r>
          </a:p>
          <a:p>
            <a:r>
              <a:rPr lang="en-US" sz="1200" kern="1200" dirty="0" err="1" smtClean="0">
                <a:solidFill>
                  <a:schemeClr val="tx1"/>
                </a:solidFill>
                <a:effectLst/>
                <a:latin typeface="+mn-lt"/>
                <a:ea typeface="+mn-ea"/>
                <a:cs typeface="+mn-cs"/>
              </a:rPr>
              <a:t>Huisman</a:t>
            </a:r>
            <a:r>
              <a:rPr lang="en-US" sz="1200" kern="1200" dirty="0" smtClean="0">
                <a:solidFill>
                  <a:schemeClr val="tx1"/>
                </a:solidFill>
                <a:effectLst/>
                <a:latin typeface="+mn-lt"/>
                <a:ea typeface="+mn-ea"/>
                <a:cs typeface="+mn-cs"/>
              </a:rPr>
              <a:t>, J., H. De Boer and P. C. B. </a:t>
            </a:r>
            <a:r>
              <a:rPr lang="en-US" sz="1200" kern="1200" dirty="0" err="1" smtClean="0">
                <a:solidFill>
                  <a:schemeClr val="tx1"/>
                </a:solidFill>
                <a:effectLst/>
                <a:latin typeface="+mn-lt"/>
                <a:ea typeface="+mn-ea"/>
                <a:cs typeface="+mn-cs"/>
              </a:rPr>
              <a:t>Bótas</a:t>
            </a:r>
            <a:r>
              <a:rPr lang="en-US" sz="1200" kern="1200" dirty="0" smtClean="0">
                <a:solidFill>
                  <a:schemeClr val="tx1"/>
                </a:solidFill>
                <a:effectLst/>
                <a:latin typeface="+mn-lt"/>
                <a:ea typeface="+mn-ea"/>
                <a:cs typeface="+mn-cs"/>
              </a:rPr>
              <a:t> (2012). "Where Do We Go from Here? The Future of English Higher Education "</a:t>
            </a:r>
            <a:r>
              <a:rPr lang="en-US" sz="1200" u="sng" kern="1200" dirty="0" smtClean="0">
                <a:solidFill>
                  <a:schemeClr val="tx1"/>
                </a:solidFill>
                <a:effectLst/>
                <a:latin typeface="+mn-lt"/>
                <a:ea typeface="+mn-ea"/>
                <a:cs typeface="+mn-cs"/>
              </a:rPr>
              <a:t>.Higher Education Quarterly </a:t>
            </a:r>
            <a:r>
              <a:rPr lang="en-US" sz="1200" b="1" kern="1200" dirty="0" smtClean="0">
                <a:solidFill>
                  <a:schemeClr val="tx1"/>
                </a:solidFill>
                <a:effectLst/>
                <a:latin typeface="+mn-lt"/>
                <a:ea typeface="+mn-ea"/>
                <a:cs typeface="+mn-cs"/>
              </a:rPr>
              <a:t>66</a:t>
            </a:r>
            <a:r>
              <a:rPr lang="en-US" sz="1200" kern="1200" dirty="0" smtClean="0">
                <a:solidFill>
                  <a:schemeClr val="tx1"/>
                </a:solidFill>
                <a:effectLst/>
                <a:latin typeface="+mn-lt"/>
                <a:ea typeface="+mn-ea"/>
                <a:cs typeface="+mn-cs"/>
              </a:rPr>
              <a:t>(4): 341-362.</a:t>
            </a:r>
          </a:p>
          <a:p>
            <a:r>
              <a:rPr lang="en-US" sz="1200" kern="1200" dirty="0" smtClean="0">
                <a:solidFill>
                  <a:schemeClr val="tx1"/>
                </a:solidFill>
                <a:effectLst/>
                <a:latin typeface="+mn-lt"/>
                <a:ea typeface="+mn-ea"/>
                <a:cs typeface="+mn-cs"/>
              </a:rPr>
              <a:t>Jackson, D. (2013). "Completing a PhD by publication: a review of Australian policy and implications for practice." </a:t>
            </a:r>
            <a:r>
              <a:rPr lang="en-US" sz="1200" u="sng" kern="1200" dirty="0" smtClean="0">
                <a:solidFill>
                  <a:schemeClr val="tx1"/>
                </a:solidFill>
                <a:effectLst/>
                <a:latin typeface="+mn-lt"/>
                <a:ea typeface="+mn-ea"/>
                <a:cs typeface="+mn-cs"/>
              </a:rPr>
              <a:t>Higher Education Research &amp; Development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32</a:t>
            </a:r>
            <a:r>
              <a:rPr lang="en-US" sz="1200" kern="1200" dirty="0" smtClean="0">
                <a:solidFill>
                  <a:schemeClr val="tx1"/>
                </a:solidFill>
                <a:effectLst/>
                <a:latin typeface="+mn-lt"/>
                <a:ea typeface="+mn-ea"/>
                <a:cs typeface="+mn-cs"/>
              </a:rPr>
              <a:t>(3): 355-368.</a:t>
            </a:r>
          </a:p>
          <a:p>
            <a:r>
              <a:rPr lang="en-US" sz="1200" kern="1200" dirty="0" err="1" smtClean="0">
                <a:solidFill>
                  <a:schemeClr val="tx1"/>
                </a:solidFill>
                <a:effectLst/>
                <a:latin typeface="+mn-lt"/>
                <a:ea typeface="+mn-ea"/>
                <a:cs typeface="+mn-cs"/>
              </a:rPr>
              <a:t>Jasanoff</a:t>
            </a:r>
            <a:r>
              <a:rPr lang="en-US" sz="1200" kern="1200" dirty="0" smtClean="0">
                <a:solidFill>
                  <a:schemeClr val="tx1"/>
                </a:solidFill>
                <a:effectLst/>
                <a:latin typeface="+mn-lt"/>
                <a:ea typeface="+mn-ea"/>
                <a:cs typeface="+mn-cs"/>
              </a:rPr>
              <a:t>, S. (2004 ). </a:t>
            </a:r>
            <a:r>
              <a:rPr lang="en-US" sz="1200" u="sng" kern="1200" dirty="0" smtClean="0">
                <a:solidFill>
                  <a:schemeClr val="tx1"/>
                </a:solidFill>
                <a:effectLst/>
                <a:latin typeface="+mn-lt"/>
                <a:ea typeface="+mn-ea"/>
                <a:cs typeface="+mn-cs"/>
              </a:rPr>
              <a:t>The Co-Production of Science and the Social Order. New York, Routledge</a:t>
            </a:r>
            <a:r>
              <a:rPr lang="en-US" sz="1200" kern="1200" dirty="0" smtClean="0">
                <a:solidFill>
                  <a:schemeClr val="tx1"/>
                </a:solidFill>
                <a:effectLst/>
                <a:latin typeface="+mn-lt"/>
                <a:ea typeface="+mn-ea"/>
                <a:cs typeface="+mn-cs"/>
              </a:rPr>
              <a:t>. New York Routledge </a:t>
            </a:r>
          </a:p>
          <a:p>
            <a:r>
              <a:rPr lang="en-US" sz="1200" kern="1200" dirty="0" err="1" smtClean="0">
                <a:solidFill>
                  <a:schemeClr val="tx1"/>
                </a:solidFill>
                <a:effectLst/>
                <a:latin typeface="+mn-lt"/>
                <a:ea typeface="+mn-ea"/>
                <a:cs typeface="+mn-cs"/>
              </a:rPr>
              <a:t>Jöns</a:t>
            </a:r>
            <a:r>
              <a:rPr lang="en-US" sz="1200" kern="1200" dirty="0" smtClean="0">
                <a:solidFill>
                  <a:schemeClr val="tx1"/>
                </a:solidFill>
                <a:effectLst/>
                <a:latin typeface="+mn-lt"/>
                <a:ea typeface="+mn-ea"/>
                <a:cs typeface="+mn-cs"/>
              </a:rPr>
              <a:t>, H. and H. </a:t>
            </a:r>
            <a:r>
              <a:rPr lang="en-US" sz="1200" kern="1200" dirty="0" err="1" smtClean="0">
                <a:solidFill>
                  <a:schemeClr val="tx1"/>
                </a:solidFill>
                <a:effectLst/>
                <a:latin typeface="+mn-lt"/>
                <a:ea typeface="+mn-ea"/>
                <a:cs typeface="+mn-cs"/>
              </a:rPr>
              <a:t>Deakin</a:t>
            </a:r>
            <a:r>
              <a:rPr lang="en-US" sz="1200" kern="1200" dirty="0" smtClean="0">
                <a:solidFill>
                  <a:schemeClr val="tx1"/>
                </a:solidFill>
                <a:effectLst/>
                <a:latin typeface="+mn-lt"/>
                <a:ea typeface="+mn-ea"/>
                <a:cs typeface="+mn-cs"/>
              </a:rPr>
              <a:t> (2014). Mapping the population, careers, </a:t>
            </a:r>
            <a:r>
              <a:rPr lang="en-US" sz="1200" kern="1200" dirty="0" err="1" smtClean="0">
                <a:solidFill>
                  <a:schemeClr val="tx1"/>
                </a:solidFill>
                <a:effectLst/>
                <a:latin typeface="+mn-lt"/>
                <a:ea typeface="+mn-ea"/>
                <a:cs typeface="+mn-cs"/>
              </a:rPr>
              <a:t>mobilities</a:t>
            </a:r>
            <a:r>
              <a:rPr lang="en-US" sz="1200" kern="1200" dirty="0" smtClean="0">
                <a:solidFill>
                  <a:schemeClr val="tx1"/>
                </a:solidFill>
                <a:effectLst/>
                <a:latin typeface="+mn-lt"/>
                <a:ea typeface="+mn-ea"/>
                <a:cs typeface="+mn-cs"/>
              </a:rPr>
              <a:t> and impacts of advanced degree graduates in the social sciences and humanities (POCARIM): Geographies of Transnational Career (</a:t>
            </a:r>
            <a:r>
              <a:rPr lang="en-US" sz="1200" kern="1200" dirty="0" err="1" smtClean="0">
                <a:solidFill>
                  <a:schemeClr val="tx1"/>
                </a:solidFill>
                <a:effectLst/>
                <a:latin typeface="+mn-lt"/>
                <a:ea typeface="+mn-ea"/>
                <a:cs typeface="+mn-cs"/>
              </a:rPr>
              <a:t>Im</a:t>
            </a:r>
            <a:r>
              <a:rPr lang="en-US" sz="1200" kern="1200" dirty="0" smtClean="0">
                <a:solidFill>
                  <a:schemeClr val="tx1"/>
                </a:solidFill>
                <a:effectLst/>
                <a:latin typeface="+mn-lt"/>
                <a:ea typeface="+mn-ea"/>
                <a:cs typeface="+mn-cs"/>
              </a:rPr>
              <a:t>)mobility of European PhD Graduates in the Social Sciences and Humanities: . </a:t>
            </a:r>
            <a:r>
              <a:rPr lang="en-US" sz="1200" kern="1200" dirty="0" err="1" smtClean="0">
                <a:solidFill>
                  <a:schemeClr val="tx1"/>
                </a:solidFill>
                <a:effectLst/>
                <a:latin typeface="+mn-lt"/>
                <a:ea typeface="+mn-ea"/>
                <a:cs typeface="+mn-cs"/>
              </a:rPr>
              <a:t>Loughborough</a:t>
            </a:r>
            <a:r>
              <a:rPr lang="en-US" sz="1200" kern="1200" dirty="0" smtClean="0">
                <a:solidFill>
                  <a:schemeClr val="tx1"/>
                </a:solidFill>
                <a:effectLst/>
                <a:latin typeface="+mn-lt"/>
                <a:ea typeface="+mn-ea"/>
                <a:cs typeface="+mn-cs"/>
              </a:rPr>
              <a:t>, http://</a:t>
            </a:r>
            <a:r>
              <a:rPr lang="en-US" sz="1200" kern="1200" dirty="0" err="1" smtClean="0">
                <a:solidFill>
                  <a:schemeClr val="tx1"/>
                </a:solidFill>
                <a:effectLst/>
                <a:latin typeface="+mn-lt"/>
                <a:ea typeface="+mn-ea"/>
                <a:cs typeface="+mn-cs"/>
              </a:rPr>
              <a:t>www.salford.ac.uk</a:t>
            </a:r>
            <a:r>
              <a:rPr lang="en-US" sz="1200" kern="1200" dirty="0" smtClean="0">
                <a:solidFill>
                  <a:schemeClr val="tx1"/>
                </a:solidFill>
                <a:effectLst/>
                <a:latin typeface="+mn-lt"/>
                <a:ea typeface="+mn-ea"/>
                <a:cs typeface="+mn-cs"/>
              </a:rPr>
              <a:t>/__data/assets/</a:t>
            </a:r>
            <a:r>
              <a:rPr lang="en-US" sz="1200" kern="1200" dirty="0" err="1" smtClean="0">
                <a:solidFill>
                  <a:schemeClr val="tx1"/>
                </a:solidFill>
                <a:effectLst/>
                <a:latin typeface="+mn-lt"/>
                <a:ea typeface="+mn-ea"/>
                <a:cs typeface="+mn-cs"/>
              </a:rPr>
              <a:t>pdf_file</a:t>
            </a:r>
            <a:r>
              <a:rPr lang="en-US" sz="1200" kern="1200" dirty="0" smtClean="0">
                <a:solidFill>
                  <a:schemeClr val="tx1"/>
                </a:solidFill>
                <a:effectLst/>
                <a:latin typeface="+mn-lt"/>
                <a:ea typeface="+mn-ea"/>
                <a:cs typeface="+mn-cs"/>
              </a:rPr>
              <a:t>/0010/532639/PR11-immobility-mobility-formatted-HJ-HD.pdf, </a:t>
            </a:r>
            <a:r>
              <a:rPr lang="en-US" sz="1200" kern="1200" dirty="0" err="1" smtClean="0">
                <a:solidFill>
                  <a:schemeClr val="tx1"/>
                </a:solidFill>
                <a:effectLst/>
                <a:latin typeface="+mn-lt"/>
                <a:ea typeface="+mn-ea"/>
                <a:cs typeface="+mn-cs"/>
              </a:rPr>
              <a:t>Loughborough</a:t>
            </a:r>
            <a:r>
              <a:rPr lang="en-US" sz="1200" kern="1200" dirty="0" smtClean="0">
                <a:solidFill>
                  <a:schemeClr val="tx1"/>
                </a:solidFill>
                <a:effectLst/>
                <a:latin typeface="+mn-lt"/>
                <a:ea typeface="+mn-ea"/>
                <a:cs typeface="+mn-cs"/>
              </a:rPr>
              <a:t> University.</a:t>
            </a:r>
          </a:p>
          <a:p>
            <a:r>
              <a:rPr lang="en-US" sz="1200" kern="1200" dirty="0" smtClean="0">
                <a:solidFill>
                  <a:schemeClr val="tx1"/>
                </a:solidFill>
                <a:effectLst/>
                <a:latin typeface="+mn-lt"/>
                <a:ea typeface="+mn-ea"/>
                <a:cs typeface="+mn-cs"/>
              </a:rPr>
              <a:t>Jump, P. (2015). PhD: is the doctoral thesis obsolete? Should the foundations of a 21st-century academic career still be built on the traditional model? </a:t>
            </a:r>
            <a:r>
              <a:rPr lang="en-US" sz="1200" u="sng" kern="1200" dirty="0" smtClean="0">
                <a:solidFill>
                  <a:schemeClr val="tx1"/>
                </a:solidFill>
                <a:effectLst/>
                <a:latin typeface="+mn-lt"/>
                <a:ea typeface="+mn-ea"/>
                <a:cs typeface="+mn-cs"/>
              </a:rPr>
              <a:t>Times Higher, 15th May </a:t>
            </a:r>
            <a:r>
              <a:rPr lang="en-US" sz="1200" kern="1200" dirty="0" smtClean="0">
                <a:solidFill>
                  <a:schemeClr val="tx1"/>
                </a:solidFill>
                <a:effectLst/>
                <a:latin typeface="+mn-lt"/>
                <a:ea typeface="+mn-ea"/>
                <a:cs typeface="+mn-cs"/>
              </a:rPr>
              <a:t>London Times Higher.</a:t>
            </a:r>
          </a:p>
          <a:p>
            <a:r>
              <a:rPr lang="en-US" sz="1200" kern="1200" dirty="0" smtClean="0">
                <a:solidFill>
                  <a:schemeClr val="tx1"/>
                </a:solidFill>
                <a:effectLst/>
                <a:latin typeface="+mn-lt"/>
                <a:ea typeface="+mn-ea"/>
                <a:cs typeface="+mn-cs"/>
              </a:rPr>
              <a:t>Kitagawa, F. (2016). "Crossing boundaries between science and innovation: Career mobility and impacts of graduates of the UK Industrial Doctoral Centers (IDCs)." </a:t>
            </a:r>
            <a:r>
              <a:rPr lang="en-US" sz="1200" u="sng" kern="1200" dirty="0" smtClean="0">
                <a:solidFill>
                  <a:schemeClr val="tx1"/>
                </a:solidFill>
                <a:effectLst/>
                <a:latin typeface="+mn-lt"/>
                <a:ea typeface="+mn-ea"/>
                <a:cs typeface="+mn-cs"/>
              </a:rPr>
              <a:t>International Journal of  Technology and </a:t>
            </a:r>
            <a:r>
              <a:rPr lang="en-US" sz="1200" u="sng" kern="1200" dirty="0" err="1" smtClean="0">
                <a:solidFill>
                  <a:schemeClr val="tx1"/>
                </a:solidFill>
                <a:effectLst/>
                <a:latin typeface="+mn-lt"/>
                <a:ea typeface="+mn-ea"/>
                <a:cs typeface="+mn-cs"/>
              </a:rPr>
              <a:t>Globalisation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Lama, T. and J. E. </a:t>
            </a:r>
            <a:r>
              <a:rPr lang="en-US" sz="1200" kern="1200" dirty="0" err="1" smtClean="0">
                <a:solidFill>
                  <a:schemeClr val="tx1"/>
                </a:solidFill>
                <a:effectLst/>
                <a:latin typeface="+mn-lt"/>
                <a:ea typeface="+mn-ea"/>
                <a:cs typeface="+mn-cs"/>
              </a:rPr>
              <a:t>Joullié</a:t>
            </a:r>
            <a:r>
              <a:rPr lang="en-US" sz="1200" kern="1200" dirty="0" smtClean="0">
                <a:solidFill>
                  <a:schemeClr val="tx1"/>
                </a:solidFill>
                <a:effectLst/>
                <a:latin typeface="+mn-lt"/>
                <a:ea typeface="+mn-ea"/>
                <a:cs typeface="+mn-cs"/>
              </a:rPr>
              <a:t> (2015). "Casualization of academics in the Australian higher education: is teaching quality at risk?" </a:t>
            </a:r>
            <a:r>
              <a:rPr lang="en-US" sz="1200" u="sng" kern="1200" dirty="0" smtClean="0">
                <a:solidFill>
                  <a:schemeClr val="tx1"/>
                </a:solidFill>
                <a:effectLst/>
                <a:latin typeface="+mn-lt"/>
                <a:ea typeface="+mn-ea"/>
                <a:cs typeface="+mn-cs"/>
              </a:rPr>
              <a:t>Research in Higher Education Journal</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28</a:t>
            </a:r>
            <a:r>
              <a:rPr lang="en-US" sz="1200" kern="1200" dirty="0" smtClean="0">
                <a:solidFill>
                  <a:schemeClr val="tx1"/>
                </a:solidFill>
                <a:effectLst/>
                <a:latin typeface="+mn-lt"/>
                <a:ea typeface="+mn-ea"/>
                <a:cs typeface="+mn-cs"/>
              </a:rPr>
              <a:t>.</a:t>
            </a:r>
          </a:p>
          <a:p>
            <a:r>
              <a:rPr lang="en-US" dirty="0"/>
              <a:t>Le Grand, J. and W. Bartlett, Eds. (1993). </a:t>
            </a:r>
            <a:r>
              <a:rPr lang="en-US" u="sng" dirty="0"/>
              <a:t>Quasi-markets and social policy</a:t>
            </a:r>
            <a:r>
              <a:rPr lang="en-US" dirty="0"/>
              <a:t>. London, Macmillan.</a:t>
            </a:r>
          </a:p>
          <a:p>
            <a:r>
              <a:rPr lang="en-US" sz="1200" kern="1200" dirty="0" smtClean="0">
                <a:solidFill>
                  <a:schemeClr val="tx1"/>
                </a:solidFill>
                <a:effectLst/>
                <a:latin typeface="+mn-lt"/>
                <a:ea typeface="+mn-ea"/>
                <a:cs typeface="+mn-cs"/>
              </a:rPr>
              <a:t>League of European Research Universities (2016 ). "Maintaining a quality culture in doctoral education at research-intensive universities." LERU, Brussels</a:t>
            </a:r>
          </a:p>
          <a:p>
            <a:r>
              <a:rPr lang="en-US" sz="1200" kern="1200" dirty="0" smtClean="0">
                <a:solidFill>
                  <a:schemeClr val="tx1"/>
                </a:solidFill>
                <a:effectLst/>
                <a:latin typeface="+mn-lt"/>
                <a:ea typeface="+mn-ea"/>
                <a:cs typeface="+mn-cs"/>
              </a:rPr>
              <a:t>Lee, A. and S. Danby (2012). </a:t>
            </a:r>
            <a:r>
              <a:rPr lang="en-US" sz="1200" u="sng" kern="1200" dirty="0" smtClean="0">
                <a:solidFill>
                  <a:schemeClr val="tx1"/>
                </a:solidFill>
                <a:effectLst/>
                <a:latin typeface="+mn-lt"/>
                <a:ea typeface="+mn-ea"/>
                <a:cs typeface="+mn-cs"/>
              </a:rPr>
              <a:t>Reshaping Doctoral Education: International approaches and pedagogies </a:t>
            </a:r>
            <a:r>
              <a:rPr lang="en-US" sz="1200" kern="1200" dirty="0" smtClean="0">
                <a:solidFill>
                  <a:schemeClr val="tx1"/>
                </a:solidFill>
                <a:effectLst/>
                <a:latin typeface="+mn-lt"/>
                <a:ea typeface="+mn-ea"/>
                <a:cs typeface="+mn-cs"/>
              </a:rPr>
              <a:t>London and New York, Routledge.</a:t>
            </a:r>
          </a:p>
          <a:p>
            <a:r>
              <a:rPr lang="en-US" dirty="0" err="1"/>
              <a:t>Magalhães</a:t>
            </a:r>
            <a:r>
              <a:rPr lang="en-US" dirty="0"/>
              <a:t>, A., A. </a:t>
            </a:r>
            <a:r>
              <a:rPr lang="en-US" dirty="0" err="1"/>
              <a:t>Veiga</a:t>
            </a:r>
            <a:r>
              <a:rPr lang="en-US" dirty="0"/>
              <a:t> and A. </a:t>
            </a:r>
            <a:r>
              <a:rPr lang="en-US" dirty="0" err="1"/>
              <a:t>Amaral</a:t>
            </a:r>
            <a:r>
              <a:rPr lang="en-US" dirty="0"/>
              <a:t> (2016). " The changing role of external stakeholders: from imaginary friends to effective actors or non-interfering friends." </a:t>
            </a:r>
            <a:r>
              <a:rPr lang="en-US" u="sng" dirty="0"/>
              <a:t>Studies in Higher Education</a:t>
            </a:r>
            <a:r>
              <a:rPr lang="en-US" dirty="0"/>
              <a:t>.</a:t>
            </a:r>
          </a:p>
          <a:p>
            <a:r>
              <a:rPr lang="en-US" sz="1200" kern="1200" dirty="0" err="1" smtClean="0">
                <a:solidFill>
                  <a:schemeClr val="tx1"/>
                </a:solidFill>
                <a:effectLst/>
                <a:latin typeface="+mn-lt"/>
                <a:ea typeface="+mn-ea"/>
                <a:cs typeface="+mn-cs"/>
              </a:rPr>
              <a:t>Marginson</a:t>
            </a:r>
            <a:r>
              <a:rPr lang="en-US" sz="1200" kern="1200" dirty="0" smtClean="0">
                <a:solidFill>
                  <a:schemeClr val="tx1"/>
                </a:solidFill>
                <a:effectLst/>
                <a:latin typeface="+mn-lt"/>
                <a:ea typeface="+mn-ea"/>
                <a:cs typeface="+mn-cs"/>
              </a:rPr>
              <a:t>, S. (2013 ). "The impossibility of capitalist markets in higher education'."</a:t>
            </a:r>
            <a:r>
              <a:rPr lang="en-US" sz="1200" u="sng" kern="1200" dirty="0" smtClean="0">
                <a:solidFill>
                  <a:schemeClr val="tx1"/>
                </a:solidFill>
                <a:effectLst/>
                <a:latin typeface="+mn-lt"/>
                <a:ea typeface="+mn-ea"/>
                <a:cs typeface="+mn-cs"/>
              </a:rPr>
              <a:t> Journal of Education Policy</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28</a:t>
            </a:r>
            <a:r>
              <a:rPr lang="en-US" sz="1200" kern="1200" dirty="0" smtClean="0">
                <a:solidFill>
                  <a:schemeClr val="tx1"/>
                </a:solidFill>
                <a:effectLst/>
                <a:latin typeface="+mn-lt"/>
                <a:ea typeface="+mn-ea"/>
                <a:cs typeface="+mn-cs"/>
              </a:rPr>
              <a:t>(3): 353-370.</a:t>
            </a:r>
          </a:p>
          <a:p>
            <a:r>
              <a:rPr lang="en-US" sz="1200" kern="1200" dirty="0" err="1" smtClean="0">
                <a:solidFill>
                  <a:schemeClr val="tx1"/>
                </a:solidFill>
                <a:effectLst/>
                <a:latin typeface="+mn-lt"/>
                <a:ea typeface="+mn-ea"/>
                <a:cs typeface="+mn-cs"/>
              </a:rPr>
              <a:t>Mellors</a:t>
            </a:r>
            <a:r>
              <a:rPr lang="en-US" sz="1200" kern="1200" dirty="0" smtClean="0">
                <a:solidFill>
                  <a:schemeClr val="tx1"/>
                </a:solidFill>
                <a:effectLst/>
                <a:latin typeface="+mn-lt"/>
                <a:ea typeface="+mn-ea"/>
                <a:cs typeface="+mn-cs"/>
              </a:rPr>
              <a:t>-Bourne, R., C. Robinson and J. Metcalfe (2016). Provision of Professional Doctorates in English Higher Education Institutions. Bristol, HEFCE &amp; Careers Research and Advisory Centre.</a:t>
            </a:r>
          </a:p>
          <a:p>
            <a:r>
              <a:rPr lang="en-US" sz="1200" kern="1200" dirty="0" err="1" smtClean="0">
                <a:solidFill>
                  <a:schemeClr val="tx1"/>
                </a:solidFill>
                <a:effectLst/>
                <a:latin typeface="+mn-lt"/>
                <a:ea typeface="+mn-ea"/>
                <a:cs typeface="+mn-cs"/>
              </a:rPr>
              <a:t>Monka</a:t>
            </a:r>
            <a:r>
              <a:rPr lang="en-US" sz="1200" kern="1200" dirty="0" smtClean="0">
                <a:solidFill>
                  <a:schemeClr val="tx1"/>
                </a:solidFill>
                <a:effectLst/>
                <a:latin typeface="+mn-lt"/>
                <a:ea typeface="+mn-ea"/>
                <a:cs typeface="+mn-cs"/>
              </a:rPr>
              <a:t>, J. J., K. E. </a:t>
            </a:r>
            <a:r>
              <a:rPr lang="en-US" sz="1200" kern="1200" dirty="0" err="1" smtClean="0">
                <a:solidFill>
                  <a:schemeClr val="tx1"/>
                </a:solidFill>
                <a:effectLst/>
                <a:latin typeface="+mn-lt"/>
                <a:ea typeface="+mn-ea"/>
                <a:cs typeface="+mn-cs"/>
              </a:rPr>
              <a:t>Footeb</a:t>
            </a:r>
            <a:r>
              <a:rPr lang="en-US" sz="1200" kern="1200" dirty="0" smtClean="0">
                <a:solidFill>
                  <a:schemeClr val="tx1"/>
                </a:solidFill>
                <a:effectLst/>
                <a:latin typeface="+mn-lt"/>
                <a:ea typeface="+mn-ea"/>
                <a:cs typeface="+mn-cs"/>
              </a:rPr>
              <a:t> and M. B. </a:t>
            </a:r>
            <a:r>
              <a:rPr lang="en-US" sz="1200" kern="1200" dirty="0" err="1" smtClean="0">
                <a:solidFill>
                  <a:schemeClr val="tx1"/>
                </a:solidFill>
                <a:effectLst/>
                <a:latin typeface="+mn-lt"/>
                <a:ea typeface="+mn-ea"/>
                <a:cs typeface="+mn-cs"/>
              </a:rPr>
              <a:t>Schlemper</a:t>
            </a:r>
            <a:r>
              <a:rPr lang="en-US" sz="1200" kern="1200" dirty="0" smtClean="0">
                <a:solidFill>
                  <a:schemeClr val="tx1"/>
                </a:solidFill>
                <a:effectLst/>
                <a:latin typeface="+mn-lt"/>
                <a:ea typeface="+mn-ea"/>
                <a:cs typeface="+mn-cs"/>
              </a:rPr>
              <a:t> (2012). "Graduate Education in U.S. Geography: Students’ Career Aspirations and Faculty Perspectives." </a:t>
            </a:r>
            <a:r>
              <a:rPr lang="en-US" sz="1200" u="sng" kern="1200" dirty="0" smtClean="0">
                <a:solidFill>
                  <a:schemeClr val="tx1"/>
                </a:solidFill>
                <a:effectLst/>
                <a:latin typeface="+mn-lt"/>
                <a:ea typeface="+mn-ea"/>
                <a:cs typeface="+mn-cs"/>
              </a:rPr>
              <a:t>Annals of the Association of American Geographers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102</a:t>
            </a:r>
            <a:r>
              <a:rPr lang="en-US" sz="1200" kern="1200" dirty="0" smtClean="0">
                <a:solidFill>
                  <a:schemeClr val="tx1"/>
                </a:solidFill>
                <a:effectLst/>
                <a:latin typeface="+mn-lt"/>
                <a:ea typeface="+mn-ea"/>
                <a:cs typeface="+mn-cs"/>
              </a:rPr>
              <a:t>(6): 1432-1449.</a:t>
            </a:r>
          </a:p>
          <a:p>
            <a:r>
              <a:rPr lang="en-US" sz="1200" kern="1200" dirty="0" err="1" smtClean="0">
                <a:solidFill>
                  <a:schemeClr val="tx1"/>
                </a:solidFill>
                <a:effectLst/>
                <a:latin typeface="+mn-lt"/>
                <a:ea typeface="+mn-ea"/>
                <a:cs typeface="+mn-cs"/>
              </a:rPr>
              <a:t>Musselin</a:t>
            </a:r>
            <a:r>
              <a:rPr lang="en-US" sz="1200" kern="1200" dirty="0" smtClean="0">
                <a:solidFill>
                  <a:schemeClr val="tx1"/>
                </a:solidFill>
                <a:effectLst/>
                <a:latin typeface="+mn-lt"/>
                <a:ea typeface="+mn-ea"/>
                <a:cs typeface="+mn-cs"/>
              </a:rPr>
              <a:t>, C. (2009). </a:t>
            </a:r>
            <a:r>
              <a:rPr lang="en-US" sz="1200" u="sng" kern="1200" dirty="0" smtClean="0">
                <a:solidFill>
                  <a:schemeClr val="tx1"/>
                </a:solidFill>
                <a:effectLst/>
                <a:latin typeface="+mn-lt"/>
                <a:ea typeface="+mn-ea"/>
                <a:cs typeface="+mn-cs"/>
              </a:rPr>
              <a:t>Towards A Sociology Of Academic Work</a:t>
            </a:r>
            <a:r>
              <a:rPr lang="en-US" sz="1200" kern="1200" dirty="0" smtClean="0">
                <a:solidFill>
                  <a:schemeClr val="tx1"/>
                </a:solidFill>
                <a:effectLst/>
                <a:latin typeface="+mn-lt"/>
                <a:ea typeface="+mn-ea"/>
                <a:cs typeface="+mn-cs"/>
              </a:rPr>
              <a:t>, Springer.</a:t>
            </a:r>
          </a:p>
          <a:p>
            <a:r>
              <a:rPr lang="en-US" sz="1200" kern="1200" dirty="0" err="1" smtClean="0">
                <a:solidFill>
                  <a:schemeClr val="tx1"/>
                </a:solidFill>
                <a:effectLst/>
                <a:latin typeface="+mn-lt"/>
                <a:ea typeface="+mn-ea"/>
                <a:cs typeface="+mn-cs"/>
              </a:rPr>
              <a:t>Musselin</a:t>
            </a:r>
            <a:r>
              <a:rPr lang="en-US" sz="1200" kern="1200" dirty="0" smtClean="0">
                <a:solidFill>
                  <a:schemeClr val="tx1"/>
                </a:solidFill>
                <a:effectLst/>
                <a:latin typeface="+mn-lt"/>
                <a:ea typeface="+mn-ea"/>
                <a:cs typeface="+mn-cs"/>
              </a:rPr>
              <a:t>, C. (2012). "Redefinition of the relationships between academics and their university." </a:t>
            </a:r>
            <a:r>
              <a:rPr lang="en-US" sz="1200" u="sng" kern="1200" dirty="0" smtClean="0">
                <a:solidFill>
                  <a:schemeClr val="tx1"/>
                </a:solidFill>
                <a:effectLst/>
                <a:latin typeface="+mn-lt"/>
                <a:ea typeface="+mn-ea"/>
                <a:cs typeface="+mn-cs"/>
              </a:rPr>
              <a:t>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25–37.</a:t>
            </a:r>
          </a:p>
          <a:p>
            <a:r>
              <a:rPr lang="en-US" sz="1200" kern="1200" dirty="0" smtClean="0">
                <a:solidFill>
                  <a:schemeClr val="tx1"/>
                </a:solidFill>
                <a:effectLst/>
                <a:latin typeface="+mn-lt"/>
                <a:ea typeface="+mn-ea"/>
                <a:cs typeface="+mn-cs"/>
              </a:rPr>
              <a:t>Naidoo, R., S. A and V. </a:t>
            </a:r>
            <a:r>
              <a:rPr lang="en-US" sz="1200" kern="1200" dirty="0" err="1" smtClean="0">
                <a:solidFill>
                  <a:schemeClr val="tx1"/>
                </a:solidFill>
                <a:effectLst/>
                <a:latin typeface="+mn-lt"/>
                <a:ea typeface="+mn-ea"/>
                <a:cs typeface="+mn-cs"/>
              </a:rPr>
              <a:t>Ekant</a:t>
            </a:r>
            <a:r>
              <a:rPr lang="en-US" sz="1200" kern="1200" dirty="0" smtClean="0">
                <a:solidFill>
                  <a:schemeClr val="tx1"/>
                </a:solidFill>
                <a:effectLst/>
                <a:latin typeface="+mn-lt"/>
                <a:ea typeface="+mn-ea"/>
                <a:cs typeface="+mn-cs"/>
              </a:rPr>
              <a:t> (2011). "The Consumerist Turn in Higher Education: Policy Aspirations and Outcomes." </a:t>
            </a:r>
            <a:r>
              <a:rPr lang="en-US" sz="1200" u="sng" kern="1200" dirty="0" smtClean="0">
                <a:solidFill>
                  <a:schemeClr val="tx1"/>
                </a:solidFill>
                <a:effectLst/>
                <a:latin typeface="+mn-lt"/>
                <a:ea typeface="+mn-ea"/>
                <a:cs typeface="+mn-cs"/>
              </a:rPr>
              <a:t>Journal of Marketing Management.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27</a:t>
            </a:r>
            <a:r>
              <a:rPr lang="en-US" sz="1200" kern="1200" dirty="0" smtClean="0">
                <a:solidFill>
                  <a:schemeClr val="tx1"/>
                </a:solidFill>
                <a:effectLst/>
                <a:latin typeface="+mn-lt"/>
                <a:ea typeface="+mn-ea"/>
                <a:cs typeface="+mn-cs"/>
              </a:rPr>
              <a:t>(11-12): 1142-1162.</a:t>
            </a:r>
          </a:p>
          <a:p>
            <a:r>
              <a:rPr lang="en-US" sz="1200" kern="1200" dirty="0" smtClean="0">
                <a:solidFill>
                  <a:schemeClr val="tx1"/>
                </a:solidFill>
                <a:effectLst/>
                <a:latin typeface="+mn-lt"/>
                <a:ea typeface="+mn-ea"/>
                <a:cs typeface="+mn-cs"/>
              </a:rPr>
              <a:t>Nelson, A. and I. Wei, Eds. (2012). </a:t>
            </a:r>
            <a:r>
              <a:rPr lang="en-US" sz="1200" u="sng" kern="1200" dirty="0" smtClean="0">
                <a:solidFill>
                  <a:schemeClr val="tx1"/>
                </a:solidFill>
                <a:effectLst/>
                <a:latin typeface="+mn-lt"/>
                <a:ea typeface="+mn-ea"/>
                <a:cs typeface="+mn-cs"/>
              </a:rPr>
              <a:t>The Global University</a:t>
            </a:r>
            <a:r>
              <a:rPr lang="en-US" sz="1200" kern="1200" dirty="0" smtClean="0">
                <a:solidFill>
                  <a:schemeClr val="tx1"/>
                </a:solidFill>
                <a:effectLst/>
                <a:latin typeface="+mn-lt"/>
                <a:ea typeface="+mn-ea"/>
                <a:cs typeface="+mn-cs"/>
              </a:rPr>
              <a:t>. New York, Palgrave Macmillan.</a:t>
            </a:r>
          </a:p>
          <a:p>
            <a:r>
              <a:rPr lang="en-US" sz="1200" kern="1200" dirty="0" err="1" smtClean="0">
                <a:solidFill>
                  <a:schemeClr val="tx1"/>
                </a:solidFill>
                <a:effectLst/>
                <a:latin typeface="+mn-lt"/>
                <a:ea typeface="+mn-ea"/>
                <a:cs typeface="+mn-cs"/>
              </a:rPr>
              <a:t>Nerad</a:t>
            </a:r>
            <a:r>
              <a:rPr lang="en-US" sz="1200" kern="1200" dirty="0" smtClean="0">
                <a:solidFill>
                  <a:schemeClr val="tx1"/>
                </a:solidFill>
                <a:effectLst/>
                <a:latin typeface="+mn-lt"/>
                <a:ea typeface="+mn-ea"/>
                <a:cs typeface="+mn-cs"/>
              </a:rPr>
              <a:t>, M. and B. Evans, Eds. (2014).</a:t>
            </a:r>
            <a:r>
              <a:rPr lang="en-US" sz="1200" u="sng" kern="1200" dirty="0" smtClean="0">
                <a:solidFill>
                  <a:schemeClr val="tx1"/>
                </a:solidFill>
                <a:effectLst/>
                <a:latin typeface="+mn-lt"/>
                <a:ea typeface="+mn-ea"/>
                <a:cs typeface="+mn-cs"/>
              </a:rPr>
              <a:t> Globalization and Its Impacts on the Quality of PhD Education: Forces and Forms in Doctoral Education Worldwide</a:t>
            </a:r>
            <a:r>
              <a:rPr lang="en-US" sz="1200" kern="1200" dirty="0" smtClean="0">
                <a:solidFill>
                  <a:schemeClr val="tx1"/>
                </a:solidFill>
                <a:effectLst/>
                <a:latin typeface="+mn-lt"/>
                <a:ea typeface="+mn-ea"/>
                <a:cs typeface="+mn-cs"/>
              </a:rPr>
              <a:t>. Rotterdam Sense Publishers </a:t>
            </a:r>
          </a:p>
          <a:p>
            <a:r>
              <a:rPr lang="en-US" sz="1200" kern="1200" dirty="0" err="1" smtClean="0">
                <a:solidFill>
                  <a:schemeClr val="tx1"/>
                </a:solidFill>
                <a:effectLst/>
                <a:latin typeface="+mn-lt"/>
                <a:ea typeface="+mn-ea"/>
                <a:cs typeface="+mn-cs"/>
              </a:rPr>
              <a:t>Nyhagen</a:t>
            </a:r>
            <a:r>
              <a:rPr lang="en-US" sz="1200" kern="1200" dirty="0" smtClean="0">
                <a:solidFill>
                  <a:schemeClr val="tx1"/>
                </a:solidFill>
                <a:effectLst/>
                <a:latin typeface="+mn-lt"/>
                <a:ea typeface="+mn-ea"/>
                <a:cs typeface="+mn-cs"/>
              </a:rPr>
              <a:t>, G. M. and L. </a:t>
            </a:r>
            <a:r>
              <a:rPr lang="en-US" sz="1200" kern="1200" dirty="0" err="1" smtClean="0">
                <a:solidFill>
                  <a:schemeClr val="tx1"/>
                </a:solidFill>
                <a:effectLst/>
                <a:latin typeface="+mn-lt"/>
                <a:ea typeface="+mn-ea"/>
                <a:cs typeface="+mn-cs"/>
              </a:rPr>
              <a:t>Baschung</a:t>
            </a:r>
            <a:r>
              <a:rPr lang="en-US" sz="1200" kern="1200" dirty="0" smtClean="0">
                <a:solidFill>
                  <a:schemeClr val="tx1"/>
                </a:solidFill>
                <a:effectLst/>
                <a:latin typeface="+mn-lt"/>
                <a:ea typeface="+mn-ea"/>
                <a:cs typeface="+mn-cs"/>
              </a:rPr>
              <a:t> (2013). "New </a:t>
            </a:r>
            <a:r>
              <a:rPr lang="en-US" sz="1200" kern="1200" dirty="0" err="1" smtClean="0">
                <a:solidFill>
                  <a:schemeClr val="tx1"/>
                </a:solidFill>
                <a:effectLst/>
                <a:latin typeface="+mn-lt"/>
                <a:ea typeface="+mn-ea"/>
                <a:cs typeface="+mn-cs"/>
              </a:rPr>
              <a:t>organisational</a:t>
            </a:r>
            <a:r>
              <a:rPr lang="en-US" sz="1200" kern="1200" dirty="0" smtClean="0">
                <a:solidFill>
                  <a:schemeClr val="tx1"/>
                </a:solidFill>
                <a:effectLst/>
                <a:latin typeface="+mn-lt"/>
                <a:ea typeface="+mn-ea"/>
                <a:cs typeface="+mn-cs"/>
              </a:rPr>
              <a:t> structures and the transformation of academic work." </a:t>
            </a:r>
            <a:r>
              <a:rPr lang="en-US" sz="1200" u="sng" kern="1200" dirty="0" smtClean="0">
                <a:solidFill>
                  <a:schemeClr val="tx1"/>
                </a:solidFill>
                <a:effectLst/>
                <a:latin typeface="+mn-lt"/>
                <a:ea typeface="+mn-ea"/>
                <a:cs typeface="+mn-cs"/>
              </a:rPr>
              <a:t>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66</a:t>
            </a:r>
            <a:r>
              <a:rPr lang="en-US" sz="1200" kern="1200" dirty="0" smtClean="0">
                <a:solidFill>
                  <a:schemeClr val="tx1"/>
                </a:solidFill>
                <a:effectLst/>
                <a:latin typeface="+mn-lt"/>
                <a:ea typeface="+mn-ea"/>
                <a:cs typeface="+mn-cs"/>
              </a:rPr>
              <a:t>: 409–423</a:t>
            </a:r>
          </a:p>
          <a:p>
            <a:r>
              <a:rPr lang="en-US" sz="1200" kern="1200" dirty="0" smtClean="0">
                <a:solidFill>
                  <a:schemeClr val="tx1"/>
                </a:solidFill>
                <a:effectLst/>
                <a:latin typeface="+mn-lt"/>
                <a:ea typeface="+mn-ea"/>
                <a:cs typeface="+mn-cs"/>
              </a:rPr>
              <a:t>of gender composition in disciplines in Swedish academia." </a:t>
            </a:r>
            <a:r>
              <a:rPr lang="en-US" sz="1200" u="sng" kern="1200" dirty="0" smtClean="0">
                <a:solidFill>
                  <a:schemeClr val="tx1"/>
                </a:solidFill>
                <a:effectLst/>
                <a:latin typeface="+mn-lt"/>
                <a:ea typeface="+mn-ea"/>
                <a:cs typeface="+mn-cs"/>
              </a:rPr>
              <a:t>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62</a:t>
            </a:r>
            <a:r>
              <a:rPr lang="en-US" sz="1200" kern="1200" dirty="0" smtClean="0">
                <a:solidFill>
                  <a:schemeClr val="tx1"/>
                </a:solidFill>
                <a:effectLst/>
                <a:latin typeface="+mn-lt"/>
                <a:ea typeface="+mn-ea"/>
                <a:cs typeface="+mn-cs"/>
              </a:rPr>
              <a:t>: 13–127.</a:t>
            </a:r>
          </a:p>
          <a:p>
            <a:r>
              <a:rPr lang="en-US" sz="1200" kern="1200" dirty="0" smtClean="0">
                <a:solidFill>
                  <a:schemeClr val="tx1"/>
                </a:solidFill>
                <a:effectLst/>
                <a:latin typeface="+mn-lt"/>
                <a:ea typeface="+mn-ea"/>
                <a:cs typeface="+mn-cs"/>
              </a:rPr>
              <a:t>Pereira, M. d. M. (2014). "The Importance of Being “Modern” and Foreign: Feminist Scholarship and the Epistemic Status of Nations." </a:t>
            </a:r>
            <a:r>
              <a:rPr lang="en-US" sz="1200" u="sng" kern="1200" dirty="0" smtClean="0">
                <a:solidFill>
                  <a:schemeClr val="tx1"/>
                </a:solidFill>
                <a:effectLst/>
                <a:latin typeface="+mn-lt"/>
                <a:ea typeface="+mn-ea"/>
                <a:cs typeface="+mn-cs"/>
              </a:rPr>
              <a:t>Signs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39</a:t>
            </a:r>
            <a:r>
              <a:rPr lang="en-US" sz="1200" kern="1200" dirty="0" smtClean="0">
                <a:solidFill>
                  <a:schemeClr val="tx1"/>
                </a:solidFill>
                <a:effectLst/>
                <a:latin typeface="+mn-lt"/>
                <a:ea typeface="+mn-ea"/>
                <a:cs typeface="+mn-cs"/>
              </a:rPr>
              <a:t>(3): 627-657.</a:t>
            </a:r>
          </a:p>
          <a:p>
            <a:r>
              <a:rPr lang="en-US" sz="1200" kern="1200" dirty="0" smtClean="0">
                <a:solidFill>
                  <a:schemeClr val="tx1"/>
                </a:solidFill>
                <a:effectLst/>
                <a:latin typeface="+mn-lt"/>
                <a:ea typeface="+mn-ea"/>
                <a:cs typeface="+mn-cs"/>
              </a:rPr>
              <a:t>Pereira, M. d. M. (2016a). "Struggling within and beyond the </a:t>
            </a:r>
            <a:r>
              <a:rPr lang="en-US" sz="1200" kern="1200" dirty="0" err="1" smtClean="0">
                <a:solidFill>
                  <a:schemeClr val="tx1"/>
                </a:solidFill>
                <a:effectLst/>
                <a:latin typeface="+mn-lt"/>
                <a:ea typeface="+mn-ea"/>
                <a:cs typeface="+mn-cs"/>
              </a:rPr>
              <a:t>Performative</a:t>
            </a:r>
            <a:r>
              <a:rPr lang="en-US" sz="1200" kern="1200" dirty="0" smtClean="0">
                <a:solidFill>
                  <a:schemeClr val="tx1"/>
                </a:solidFill>
                <a:effectLst/>
                <a:latin typeface="+mn-lt"/>
                <a:ea typeface="+mn-ea"/>
                <a:cs typeface="+mn-cs"/>
              </a:rPr>
              <a:t> University:  Articulating activism and work in an “academia without walls”." </a:t>
            </a:r>
            <a:r>
              <a:rPr lang="en-US" sz="1200" u="sng" kern="1200" dirty="0" smtClean="0">
                <a:solidFill>
                  <a:schemeClr val="tx1"/>
                </a:solidFill>
                <a:effectLst/>
                <a:latin typeface="+mn-lt"/>
                <a:ea typeface="+mn-ea"/>
                <a:cs typeface="+mn-cs"/>
              </a:rPr>
              <a:t>Women's Studies International Forum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(January/February): 100-110.</a:t>
            </a:r>
          </a:p>
          <a:p>
            <a:r>
              <a:rPr lang="en-US" sz="1200" kern="1200" dirty="0" smtClean="0">
                <a:solidFill>
                  <a:schemeClr val="tx1"/>
                </a:solidFill>
                <a:effectLst/>
                <a:latin typeface="+mn-lt"/>
                <a:ea typeface="+mn-ea"/>
                <a:cs typeface="+mn-cs"/>
              </a:rPr>
              <a:t>Pereira, M. d. M. (2016b ). </a:t>
            </a:r>
            <a:r>
              <a:rPr lang="en-US" sz="1200" u="sng" kern="1200" dirty="0" smtClean="0">
                <a:solidFill>
                  <a:schemeClr val="tx1"/>
                </a:solidFill>
                <a:effectLst/>
                <a:latin typeface="+mn-lt"/>
                <a:ea typeface="+mn-ea"/>
                <a:cs typeface="+mn-cs"/>
              </a:rPr>
              <a:t>Power, Knowledge and Feminist Scholarship: an Ethnography of Academia</a:t>
            </a:r>
            <a:r>
              <a:rPr lang="en-US" sz="1200" kern="1200" dirty="0" smtClean="0">
                <a:solidFill>
                  <a:schemeClr val="tx1"/>
                </a:solidFill>
                <a:effectLst/>
                <a:latin typeface="+mn-lt"/>
                <a:ea typeface="+mn-ea"/>
                <a:cs typeface="+mn-cs"/>
              </a:rPr>
              <a:t>. London Routledge</a:t>
            </a:r>
          </a:p>
          <a:p>
            <a:r>
              <a:rPr lang="en-US" sz="1200" kern="1200" dirty="0" smtClean="0">
                <a:solidFill>
                  <a:schemeClr val="tx1"/>
                </a:solidFill>
                <a:effectLst/>
                <a:latin typeface="+mn-lt"/>
                <a:ea typeface="+mn-ea"/>
                <a:cs typeface="+mn-cs"/>
              </a:rPr>
              <a:t>Selwyn, N. and K. Facer (2014). "The sociology of education and digital technology: Past, present and future 10.1080/03054985.2014.933005." </a:t>
            </a:r>
            <a:r>
              <a:rPr lang="en-US" sz="1200" u="sng" kern="1200" dirty="0" smtClean="0">
                <a:solidFill>
                  <a:schemeClr val="tx1"/>
                </a:solidFill>
                <a:effectLst/>
                <a:latin typeface="+mn-lt"/>
                <a:ea typeface="+mn-ea"/>
                <a:cs typeface="+mn-cs"/>
              </a:rPr>
              <a:t>Oxford Review of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(4): 482-496.</a:t>
            </a:r>
          </a:p>
          <a:p>
            <a:r>
              <a:rPr lang="en-US" sz="1200" kern="1200" dirty="0" smtClean="0">
                <a:solidFill>
                  <a:schemeClr val="tx1"/>
                </a:solidFill>
                <a:effectLst/>
                <a:latin typeface="+mn-lt"/>
                <a:ea typeface="+mn-ea"/>
                <a:cs typeface="+mn-cs"/>
              </a:rPr>
              <a:t>van den Hoven, E. and J. Connell (2016). Joint Doctoral Supervision across Countries: Changes, Challenges and Considerations, in Patrick </a:t>
            </a:r>
            <a:r>
              <a:rPr lang="en-US" sz="1200" kern="1200" dirty="0" err="1" smtClean="0">
                <a:solidFill>
                  <a:schemeClr val="tx1"/>
                </a:solidFill>
                <a:effectLst/>
                <a:latin typeface="+mn-lt"/>
                <a:ea typeface="+mn-ea"/>
                <a:cs typeface="+mn-cs"/>
              </a:rPr>
              <a:t>Blessinger</a:t>
            </a:r>
            <a:r>
              <a:rPr lang="en-US" sz="1200" kern="1200" dirty="0" smtClean="0">
                <a:solidFill>
                  <a:schemeClr val="tx1"/>
                </a:solidFill>
                <a:effectLst/>
                <a:latin typeface="+mn-lt"/>
                <a:ea typeface="+mn-ea"/>
                <a:cs typeface="+mn-cs"/>
              </a:rPr>
              <a:t> , Denise </a:t>
            </a:r>
            <a:r>
              <a:rPr lang="en-US" sz="1200" kern="1200" dirty="0" err="1" smtClean="0">
                <a:solidFill>
                  <a:schemeClr val="tx1"/>
                </a:solidFill>
                <a:effectLst/>
                <a:latin typeface="+mn-lt"/>
                <a:ea typeface="+mn-ea"/>
                <a:cs typeface="+mn-cs"/>
              </a:rPr>
              <a:t>Stockley</a:t>
            </a:r>
            <a:r>
              <a:rPr lang="en-US" sz="1200" kern="1200" dirty="0" smtClean="0">
                <a:solidFill>
                  <a:schemeClr val="tx1"/>
                </a:solidFill>
                <a:effectLst/>
                <a:latin typeface="+mn-lt"/>
                <a:ea typeface="+mn-ea"/>
                <a:cs typeface="+mn-cs"/>
              </a:rPr>
              <a:t> (ed.)  Emerald Group Publishing Limited, pp.259 - 280. </a:t>
            </a:r>
            <a:r>
              <a:rPr lang="en-US" sz="1200" u="sng" kern="1200" dirty="0" smtClean="0">
                <a:solidFill>
                  <a:schemeClr val="tx1"/>
                </a:solidFill>
                <a:effectLst/>
                <a:latin typeface="+mn-lt"/>
                <a:ea typeface="+mn-ea"/>
                <a:cs typeface="+mn-cs"/>
              </a:rPr>
              <a:t>Emerging Directions in Doctoral Education (Innovations in Higher </a:t>
            </a:r>
            <a:r>
              <a:rPr lang="en-US" sz="1200" u="sng" kern="1200" dirty="0" err="1" smtClean="0">
                <a:solidFill>
                  <a:schemeClr val="tx1"/>
                </a:solidFill>
                <a:effectLst/>
                <a:latin typeface="+mn-lt"/>
                <a:ea typeface="+mn-ea"/>
                <a:cs typeface="+mn-cs"/>
              </a:rPr>
              <a:t>EducationTeaching</a:t>
            </a:r>
            <a:r>
              <a:rPr lang="en-US" sz="1200" u="sng" kern="1200" dirty="0" smtClean="0">
                <a:solidFill>
                  <a:schemeClr val="tx1"/>
                </a:solidFill>
                <a:effectLst/>
                <a:latin typeface="+mn-lt"/>
                <a:ea typeface="+mn-ea"/>
                <a:cs typeface="+mn-cs"/>
              </a:rPr>
              <a:t> and Learning, Volume 6</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Blessinger</a:t>
            </a:r>
            <a:r>
              <a:rPr lang="en-US" sz="1200" kern="1200" dirty="0" smtClean="0">
                <a:solidFill>
                  <a:schemeClr val="tx1"/>
                </a:solidFill>
                <a:effectLst/>
                <a:latin typeface="+mn-lt"/>
                <a:ea typeface="+mn-ea"/>
                <a:cs typeface="+mn-cs"/>
              </a:rPr>
              <a:t> and D. </a:t>
            </a:r>
            <a:r>
              <a:rPr lang="en-US" sz="1200" kern="1200" dirty="0" err="1" smtClean="0">
                <a:solidFill>
                  <a:schemeClr val="tx1"/>
                </a:solidFill>
                <a:effectLst/>
                <a:latin typeface="+mn-lt"/>
                <a:ea typeface="+mn-ea"/>
                <a:cs typeface="+mn-cs"/>
              </a:rPr>
              <a:t>Stockley</a:t>
            </a:r>
            <a:r>
              <a:rPr lang="en-US" sz="1200" kern="1200" dirty="0" smtClean="0">
                <a:solidFill>
                  <a:schemeClr val="tx1"/>
                </a:solidFill>
                <a:effectLst/>
                <a:latin typeface="+mn-lt"/>
                <a:ea typeface="+mn-ea"/>
                <a:cs typeface="+mn-cs"/>
              </a:rPr>
              <a:t>. Bingley, UK Emerald Group 259-280.</a:t>
            </a:r>
          </a:p>
          <a:p>
            <a:r>
              <a:rPr lang="en-US" dirty="0" err="1"/>
              <a:t>Veiga</a:t>
            </a:r>
            <a:r>
              <a:rPr lang="en-US" dirty="0"/>
              <a:t>, A., A. </a:t>
            </a:r>
            <a:r>
              <a:rPr lang="en-US" dirty="0" err="1"/>
              <a:t>Magalhães</a:t>
            </a:r>
            <a:r>
              <a:rPr lang="en-US" dirty="0"/>
              <a:t> and A. </a:t>
            </a:r>
            <a:r>
              <a:rPr lang="en-US" dirty="0" err="1"/>
              <a:t>Amaral</a:t>
            </a:r>
            <a:r>
              <a:rPr lang="en-US" dirty="0"/>
              <a:t> (2015). From Collegial Governance to </a:t>
            </a:r>
            <a:r>
              <a:rPr lang="en-US" dirty="0" err="1"/>
              <a:t>Boardism</a:t>
            </a:r>
            <a:r>
              <a:rPr lang="en-US" dirty="0"/>
              <a:t>: Reconfiguring Governance in Higher Education. </a:t>
            </a:r>
            <a:r>
              <a:rPr lang="en-US" u="sng" dirty="0"/>
              <a:t>The Palgrave International Handbook of Higher Education Policy and Governance,</a:t>
            </a:r>
            <a:r>
              <a:rPr lang="en-US" dirty="0"/>
              <a:t>. J. </a:t>
            </a:r>
            <a:r>
              <a:rPr lang="en-US" dirty="0" err="1"/>
              <a:t>Huisman</a:t>
            </a:r>
            <a:r>
              <a:rPr lang="en-US" dirty="0"/>
              <a:t>, H. De Boer, D. Dill and M. </a:t>
            </a:r>
            <a:r>
              <a:rPr lang="en-US" dirty="0" err="1"/>
              <a:t>Souto</a:t>
            </a:r>
            <a:r>
              <a:rPr lang="en-US" dirty="0"/>
              <a:t>-Otero. London Palgrave Macmillan</a:t>
            </a:r>
            <a:r>
              <a:rPr lang="en-US" b="1" dirty="0"/>
              <a:t>: </a:t>
            </a:r>
            <a:r>
              <a:rPr lang="en-US" dirty="0"/>
              <a:t>398-416</a:t>
            </a:r>
            <a:r>
              <a:rPr lang="en-US" dirty="0" smtClean="0"/>
              <a:t>.</a:t>
            </a:r>
          </a:p>
          <a:p>
            <a:r>
              <a:rPr lang="en-US" dirty="0"/>
              <a:t>=</a:t>
            </a:r>
            <a:r>
              <a:rPr lang="en-US" sz="1200" kern="1200" dirty="0" err="1" smtClean="0">
                <a:solidFill>
                  <a:schemeClr val="tx1"/>
                </a:solidFill>
                <a:effectLst/>
                <a:latin typeface="+mn-lt"/>
                <a:ea typeface="+mn-ea"/>
                <a:cs typeface="+mn-cs"/>
              </a:rPr>
              <a:t>Wakeling</a:t>
            </a:r>
            <a:r>
              <a:rPr lang="en-US" sz="1200" kern="1200" dirty="0" smtClean="0">
                <a:solidFill>
                  <a:schemeClr val="tx1"/>
                </a:solidFill>
                <a:effectLst/>
                <a:latin typeface="+mn-lt"/>
                <a:ea typeface="+mn-ea"/>
                <a:cs typeface="+mn-cs"/>
              </a:rPr>
              <a:t>, P. and G. Hampden-Thompson. (2013 ). "Transition to higher degrees across the UK: An analysis of national, institutional and individual differences. York: Higher Education Academy."   Retrieved August 2013, from </a:t>
            </a:r>
            <a:r>
              <a:rPr lang="en-US" sz="1200" u="sng" kern="1200" dirty="0" smtClean="0">
                <a:solidFill>
                  <a:schemeClr val="tx1"/>
                </a:solidFill>
                <a:effectLst/>
                <a:latin typeface="+mn-lt"/>
                <a:ea typeface="+mn-ea"/>
                <a:cs typeface="+mn-cs"/>
                <a:hlinkClick r:id="rId3"/>
              </a:rPr>
              <a:t>http://www.heacademy.ac.uk/assets/documents/research/Transition_to_higher_degree_across_the_UK.pdf</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Walker, G. E., C. M. </a:t>
            </a:r>
            <a:r>
              <a:rPr lang="en-US" sz="1200" kern="1200" dirty="0" err="1" smtClean="0">
                <a:solidFill>
                  <a:schemeClr val="tx1"/>
                </a:solidFill>
                <a:effectLst/>
                <a:latin typeface="+mn-lt"/>
                <a:ea typeface="+mn-ea"/>
                <a:cs typeface="+mn-cs"/>
              </a:rPr>
              <a:t>Golde</a:t>
            </a:r>
            <a:r>
              <a:rPr lang="en-US" sz="1200" kern="1200" dirty="0" smtClean="0">
                <a:solidFill>
                  <a:schemeClr val="tx1"/>
                </a:solidFill>
                <a:effectLst/>
                <a:latin typeface="+mn-lt"/>
                <a:ea typeface="+mn-ea"/>
                <a:cs typeface="+mn-cs"/>
              </a:rPr>
              <a:t>, L. Jones, A. C. </a:t>
            </a:r>
            <a:r>
              <a:rPr lang="en-US" sz="1200" kern="1200" dirty="0" err="1" smtClean="0">
                <a:solidFill>
                  <a:schemeClr val="tx1"/>
                </a:solidFill>
                <a:effectLst/>
                <a:latin typeface="+mn-lt"/>
                <a:ea typeface="+mn-ea"/>
                <a:cs typeface="+mn-cs"/>
              </a:rPr>
              <a:t>Bueschel</a:t>
            </a:r>
            <a:r>
              <a:rPr lang="en-US" sz="1200" kern="1200" dirty="0" smtClean="0">
                <a:solidFill>
                  <a:schemeClr val="tx1"/>
                </a:solidFill>
                <a:effectLst/>
                <a:latin typeface="+mn-lt"/>
                <a:ea typeface="+mn-ea"/>
                <a:cs typeface="+mn-cs"/>
              </a:rPr>
              <a:t> and P. Hutchings, Eds. (2008). </a:t>
            </a:r>
            <a:r>
              <a:rPr lang="en-US" sz="1200" u="sng" kern="1200" dirty="0" smtClean="0">
                <a:solidFill>
                  <a:schemeClr val="tx1"/>
                </a:solidFill>
                <a:effectLst/>
                <a:latin typeface="+mn-lt"/>
                <a:ea typeface="+mn-ea"/>
                <a:cs typeface="+mn-cs"/>
              </a:rPr>
              <a:t>The Formation of Scholars: Rethinking Doctoral Education for the Twenty-first Century, </a:t>
            </a:r>
            <a:r>
              <a:rPr lang="en-US" sz="1200" kern="1200" dirty="0" smtClean="0">
                <a:solidFill>
                  <a:schemeClr val="tx1"/>
                </a:solidFill>
                <a:effectLst/>
                <a:latin typeface="+mn-lt"/>
                <a:ea typeface="+mn-ea"/>
                <a:cs typeface="+mn-cs"/>
              </a:rPr>
              <a:t> San Francisco:  The Carnegie Foundation for the Advancement of Teaching; Wiley Imprint.</a:t>
            </a:r>
          </a:p>
          <a:p>
            <a:r>
              <a:rPr lang="en-US" sz="1200" kern="1200" dirty="0" err="1" smtClean="0">
                <a:solidFill>
                  <a:schemeClr val="tx1"/>
                </a:solidFill>
                <a:effectLst/>
                <a:latin typeface="+mn-lt"/>
                <a:ea typeface="+mn-ea"/>
                <a:cs typeface="+mn-cs"/>
              </a:rPr>
              <a:t>Whitchurch</a:t>
            </a:r>
            <a:r>
              <a:rPr lang="en-US" sz="1200" kern="1200" dirty="0" smtClean="0">
                <a:solidFill>
                  <a:schemeClr val="tx1"/>
                </a:solidFill>
                <a:effectLst/>
                <a:latin typeface="+mn-lt"/>
                <a:ea typeface="+mn-ea"/>
                <a:cs typeface="+mn-cs"/>
              </a:rPr>
              <a:t>, C. (2012 ). </a:t>
            </a:r>
            <a:r>
              <a:rPr lang="en-US" sz="1200" u="sng" kern="1200" dirty="0" smtClean="0">
                <a:solidFill>
                  <a:schemeClr val="tx1"/>
                </a:solidFill>
                <a:effectLst/>
                <a:latin typeface="+mn-lt"/>
                <a:ea typeface="+mn-ea"/>
                <a:cs typeface="+mn-cs"/>
              </a:rPr>
              <a:t>Reconstructing Identities in Higher Education: The Rise of Third Space Professionals. </a:t>
            </a:r>
            <a:r>
              <a:rPr lang="en-US" sz="1200" kern="1200" dirty="0" smtClean="0">
                <a:solidFill>
                  <a:schemeClr val="tx1"/>
                </a:solidFill>
                <a:effectLst/>
                <a:latin typeface="+mn-lt"/>
                <a:ea typeface="+mn-ea"/>
                <a:cs typeface="+mn-cs"/>
              </a:rPr>
              <a:t>New York  Routledge.</a:t>
            </a:r>
          </a:p>
          <a:p>
            <a:r>
              <a:rPr lang="en-US" sz="1200" kern="1200" dirty="0" smtClean="0">
                <a:solidFill>
                  <a:schemeClr val="tx1"/>
                </a:solidFill>
                <a:effectLst/>
                <a:latin typeface="+mn-lt"/>
                <a:ea typeface="+mn-ea"/>
                <a:cs typeface="+mn-cs"/>
              </a:rPr>
              <a:t>Winfield, G. (1987). </a:t>
            </a:r>
            <a:r>
              <a:rPr lang="en-US" sz="1200" u="sng" kern="1200" dirty="0" smtClean="0">
                <a:solidFill>
                  <a:schemeClr val="tx1"/>
                </a:solidFill>
                <a:effectLst/>
                <a:latin typeface="+mn-lt"/>
                <a:ea typeface="+mn-ea"/>
                <a:cs typeface="+mn-cs"/>
              </a:rPr>
              <a:t>The Social Science </a:t>
            </a:r>
            <a:r>
              <a:rPr lang="en-US" sz="1200" u="sng" kern="1200" dirty="0" err="1" smtClean="0">
                <a:solidFill>
                  <a:schemeClr val="tx1"/>
                </a:solidFill>
                <a:effectLst/>
                <a:latin typeface="+mn-lt"/>
                <a:ea typeface="+mn-ea"/>
                <a:cs typeface="+mn-cs"/>
              </a:rPr>
              <a:t>Ph.D</a:t>
            </a:r>
            <a:r>
              <a:rPr lang="en-US" sz="1200" u="sng" kern="1200" dirty="0" smtClean="0">
                <a:solidFill>
                  <a:schemeClr val="tx1"/>
                </a:solidFill>
                <a:effectLst/>
                <a:latin typeface="+mn-lt"/>
                <a:ea typeface="+mn-ea"/>
                <a:cs typeface="+mn-cs"/>
              </a:rPr>
              <a:t>: the Economic and Social Research Council enquiry on submission rates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Swindon</a:t>
            </a:r>
            <a:r>
              <a:rPr lang="en-US" sz="1200" kern="1200" dirty="0" smtClean="0">
                <a:solidFill>
                  <a:schemeClr val="tx1"/>
                </a:solidFill>
                <a:effectLst/>
                <a:latin typeface="+mn-lt"/>
                <a:ea typeface="+mn-ea"/>
                <a:cs typeface="+mn-cs"/>
              </a:rPr>
              <a:t>, Economic and Social Research Council.</a:t>
            </a:r>
          </a:p>
          <a:p>
            <a:r>
              <a:rPr lang="en-US" sz="1200" kern="1200" dirty="0" err="1" smtClean="0">
                <a:solidFill>
                  <a:schemeClr val="tx1"/>
                </a:solidFill>
                <a:effectLst/>
                <a:latin typeface="+mn-lt"/>
                <a:ea typeface="+mn-ea"/>
                <a:cs typeface="+mn-cs"/>
              </a:rPr>
              <a:t>Ylijoki</a:t>
            </a:r>
            <a:r>
              <a:rPr lang="en-US" sz="1200" kern="1200" dirty="0" smtClean="0">
                <a:solidFill>
                  <a:schemeClr val="tx1"/>
                </a:solidFill>
                <a:effectLst/>
                <a:latin typeface="+mn-lt"/>
                <a:ea typeface="+mn-ea"/>
                <a:cs typeface="+mn-cs"/>
              </a:rPr>
              <a:t>, O.-H. (2011). "Boundary-work between work and life in the high-speed university." </a:t>
            </a:r>
            <a:r>
              <a:rPr lang="en-US" sz="1200" u="sng" kern="1200" dirty="0" smtClean="0">
                <a:solidFill>
                  <a:schemeClr val="tx1"/>
                </a:solidFill>
                <a:effectLst/>
                <a:latin typeface="+mn-lt"/>
                <a:ea typeface="+mn-ea"/>
                <a:cs typeface="+mn-cs"/>
              </a:rPr>
              <a:t>Studies in Higher Education</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38</a:t>
            </a:r>
            <a:r>
              <a:rPr lang="en-US" sz="1200" kern="1200" dirty="0" smtClean="0">
                <a:solidFill>
                  <a:schemeClr val="tx1"/>
                </a:solidFill>
                <a:effectLst/>
                <a:latin typeface="+mn-lt"/>
                <a:ea typeface="+mn-ea"/>
                <a:cs typeface="+mn-cs"/>
              </a:rPr>
              <a:t>(2): 242-255.</a:t>
            </a:r>
          </a:p>
          <a:p>
            <a:endParaRPr lang="en-US" dirty="0"/>
          </a:p>
        </p:txBody>
      </p:sp>
      <p:sp>
        <p:nvSpPr>
          <p:cNvPr id="4" name="Slide Number Placeholder 3"/>
          <p:cNvSpPr>
            <a:spLocks noGrp="1"/>
          </p:cNvSpPr>
          <p:nvPr>
            <p:ph type="sldNum" sz="quarter" idx="10"/>
          </p:nvPr>
        </p:nvSpPr>
        <p:spPr>
          <a:xfrm>
            <a:off x="3884613" y="8724969"/>
            <a:ext cx="2971800" cy="458787"/>
          </a:xfrm>
        </p:spPr>
        <p:txBody>
          <a:bodyPr/>
          <a:lstStyle/>
          <a:p>
            <a:fld id="{7A2C1D79-E0EF-384B-AA82-A3BBF8303807}" type="slidenum">
              <a:rPr lang="en-US" smtClean="0"/>
              <a:t>39</a:t>
            </a:fld>
            <a:endParaRPr lang="en-US"/>
          </a:p>
        </p:txBody>
      </p:sp>
    </p:spTree>
    <p:extLst>
      <p:ext uri="{BB962C8B-B14F-4D97-AF65-F5344CB8AC3E}">
        <p14:creationId xmlns:p14="http://schemas.microsoft.com/office/powerpoint/2010/main" val="33666621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igert.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35618" y="-321733"/>
            <a:ext cx="6815669" cy="3938185"/>
          </a:xfrm>
        </p:spPr>
        <p:txBody>
          <a:bodyPr>
            <a:normAutofit fontScale="90000"/>
          </a:bodyPr>
          <a:lstStyle/>
          <a:p>
            <a:pPr marL="15875" indent="-15875"/>
            <a:r>
              <a:rPr lang="en-GB" sz="4400" b="1" dirty="0" smtClean="0"/>
              <a:t/>
            </a:r>
            <a:br>
              <a:rPr lang="en-GB" sz="4400" b="1" dirty="0" smtClean="0"/>
            </a:br>
            <a:r>
              <a:rPr lang="en-GB" sz="4400" b="1" dirty="0"/>
              <a:t/>
            </a:r>
            <a:br>
              <a:rPr lang="en-GB" sz="4400" b="1" dirty="0"/>
            </a:br>
            <a:r>
              <a:rPr lang="en-GB" sz="4400" b="1" dirty="0" smtClean="0"/>
              <a:t/>
            </a:r>
            <a:br>
              <a:rPr lang="en-GB" sz="4400" b="1" dirty="0" smtClean="0"/>
            </a:br>
            <a:r>
              <a:rPr lang="en-GB" sz="4400" b="1" dirty="0"/>
              <a:t/>
            </a:r>
            <a:br>
              <a:rPr lang="en-GB" sz="4400" b="1" dirty="0"/>
            </a:br>
            <a:r>
              <a:rPr lang="en-GB" sz="4400" b="1" dirty="0" smtClean="0"/>
              <a:t/>
            </a:r>
            <a:br>
              <a:rPr lang="en-GB" sz="4400" b="1" dirty="0" smtClean="0"/>
            </a:br>
            <a:r>
              <a:rPr lang="en-US" dirty="0"/>
              <a:t/>
            </a:r>
            <a:br>
              <a:rPr lang="en-US" dirty="0"/>
            </a:br>
            <a:r>
              <a:rPr lang="en-GB" b="1" dirty="0"/>
              <a:t> </a:t>
            </a:r>
            <a:r>
              <a:rPr lang="en-GB" b="1" dirty="0" smtClean="0"/>
              <a:t>\</a:t>
            </a:r>
            <a:br>
              <a:rPr lang="en-GB" b="1" dirty="0" smtClean="0"/>
            </a:br>
            <a:r>
              <a:rPr lang="en-GB" b="1" dirty="0"/>
              <a:t/>
            </a:r>
            <a:br>
              <a:rPr lang="en-GB" b="1" dirty="0"/>
            </a:br>
            <a:r>
              <a:rPr lang="en-GB" b="1" dirty="0" smtClean="0"/>
              <a:t>CHEER</a:t>
            </a:r>
            <a:br>
              <a:rPr lang="en-GB" b="1" dirty="0" smtClean="0"/>
            </a:br>
            <a:r>
              <a:rPr lang="en-GB" b="1" dirty="0"/>
              <a:t/>
            </a:r>
            <a:br>
              <a:rPr lang="en-GB" b="1" dirty="0"/>
            </a:br>
            <a:r>
              <a:rPr lang="en-GB" sz="4000" b="1" dirty="0" smtClean="0"/>
              <a:t>Doctoral </a:t>
            </a:r>
            <a:br>
              <a:rPr lang="en-GB" sz="4000" b="1" dirty="0" smtClean="0"/>
            </a:br>
            <a:r>
              <a:rPr lang="en-GB" sz="4000" b="1" dirty="0" smtClean="0"/>
              <a:t>education </a:t>
            </a:r>
            <a:r>
              <a:rPr lang="en-GB" sz="4000" b="1" dirty="0"/>
              <a:t>– a mirror </a:t>
            </a:r>
            <a:r>
              <a:rPr lang="en-GB" sz="4000" b="1" dirty="0" smtClean="0"/>
              <a:t>for the </a:t>
            </a:r>
            <a:r>
              <a:rPr lang="en-GB" sz="4000" b="1" dirty="0"/>
              <a:t>future of higher education?</a:t>
            </a:r>
            <a:endParaRPr lang="en-US" sz="4000" dirty="0"/>
          </a:p>
        </p:txBody>
      </p:sp>
      <p:sp>
        <p:nvSpPr>
          <p:cNvPr id="3" name="Subtitle 2"/>
          <p:cNvSpPr>
            <a:spLocks noGrp="1"/>
          </p:cNvSpPr>
          <p:nvPr>
            <p:ph type="subTitle" idx="1"/>
          </p:nvPr>
        </p:nvSpPr>
        <p:spPr/>
        <p:txBody>
          <a:bodyPr>
            <a:normAutofit fontScale="85000" lnSpcReduction="20000"/>
          </a:bodyPr>
          <a:lstStyle/>
          <a:p>
            <a:r>
              <a:rPr lang="en-US" b="1" dirty="0"/>
              <a:t>Rosemary Deem, </a:t>
            </a:r>
            <a:r>
              <a:rPr lang="en-US" b="1" dirty="0" smtClean="0"/>
              <a:t>Vice Principal (Education) &amp; Dean of the Doctoral School, Royal </a:t>
            </a:r>
            <a:r>
              <a:rPr lang="en-US" b="1" dirty="0"/>
              <a:t>Holloway &amp; Bedford New College, University of </a:t>
            </a:r>
            <a:r>
              <a:rPr lang="en-US" b="1" dirty="0" smtClean="0"/>
              <a:t>London UK and Chair, UK Council for Graduate Education</a:t>
            </a:r>
            <a:endParaRPr lang="en-US" dirty="0"/>
          </a:p>
          <a:p>
            <a:r>
              <a:rPr lang="en-US" b="1" dirty="0" err="1"/>
              <a:t>R.Deem@rhul.ac.uk</a:t>
            </a:r>
            <a:endParaRPr lang="en-US" dirty="0"/>
          </a:p>
        </p:txBody>
      </p:sp>
      <p:pic>
        <p:nvPicPr>
          <p:cNvPr id="4" name="Picture 3" descr="Unknow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7277" y="67080"/>
            <a:ext cx="3084723" cy="166858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9054" y="5414728"/>
            <a:ext cx="2721167" cy="1443272"/>
          </a:xfrm>
          <a:prstGeom prst="rect">
            <a:avLst/>
          </a:prstGeom>
        </p:spPr>
      </p:pic>
      <p:sp>
        <p:nvSpPr>
          <p:cNvPr id="5" name="TextBox 4"/>
          <p:cNvSpPr txBox="1"/>
          <p:nvPr/>
        </p:nvSpPr>
        <p:spPr>
          <a:xfrm>
            <a:off x="3229429" y="6966857"/>
            <a:ext cx="184666"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4"/>
          <a:stretch>
            <a:fillRect/>
          </a:stretch>
        </p:blipFill>
        <p:spPr>
          <a:xfrm>
            <a:off x="0" y="19450"/>
            <a:ext cx="3894667" cy="1297496"/>
          </a:xfrm>
          <a:prstGeom prst="rect">
            <a:avLst/>
          </a:prstGeom>
        </p:spPr>
      </p:pic>
    </p:spTree>
    <p:extLst>
      <p:ext uri="{BB962C8B-B14F-4D97-AF65-F5344CB8AC3E}">
        <p14:creationId xmlns:p14="http://schemas.microsoft.com/office/powerpoint/2010/main" val="976926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fontScale="92500"/>
          </a:bodyPr>
          <a:lstStyle/>
          <a:p>
            <a:r>
              <a:rPr lang="en-US" dirty="0" smtClean="0"/>
              <a:t>Do changes to the Doctorate mirror other changes to Higher Education? If so how &amp; what?</a:t>
            </a:r>
          </a:p>
          <a:p>
            <a:r>
              <a:rPr lang="en-US" dirty="0" err="1" smtClean="0"/>
              <a:t>Organisational</a:t>
            </a:r>
            <a:r>
              <a:rPr lang="en-US" dirty="0" smtClean="0"/>
              <a:t> changes to the university </a:t>
            </a:r>
          </a:p>
          <a:p>
            <a:r>
              <a:rPr lang="en-US" dirty="0" smtClean="0"/>
              <a:t>Changes to the nature of academic work </a:t>
            </a:r>
          </a:p>
          <a:p>
            <a:r>
              <a:rPr lang="en-US" dirty="0" smtClean="0"/>
              <a:t>Recent developments in and features of Doctorate </a:t>
            </a:r>
            <a:r>
              <a:rPr lang="en-US" dirty="0" err="1" smtClean="0"/>
              <a:t>programmes</a:t>
            </a:r>
            <a:r>
              <a:rPr lang="en-US" dirty="0" smtClean="0"/>
              <a:t> and participants </a:t>
            </a:r>
          </a:p>
          <a:p>
            <a:r>
              <a:rPr lang="en-US" dirty="0" smtClean="0"/>
              <a:t>Criticisms of the Doctorate; a doctoral education crisis? </a:t>
            </a:r>
          </a:p>
          <a:p>
            <a:r>
              <a:rPr lang="en-US" dirty="0" smtClean="0"/>
              <a:t>The Doctorate of the future? </a:t>
            </a:r>
            <a:endParaRPr lang="en-US" dirty="0"/>
          </a:p>
        </p:txBody>
      </p:sp>
    </p:spTree>
    <p:extLst>
      <p:ext uri="{BB962C8B-B14F-4D97-AF65-F5344CB8AC3E}">
        <p14:creationId xmlns:p14="http://schemas.microsoft.com/office/powerpoint/2010/main" val="1153176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doctoral degree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landscape for doctoral degrees continues to change worldwide </a:t>
            </a:r>
            <a:r>
              <a:rPr lang="en-GB" dirty="0"/>
              <a:t>(</a:t>
            </a:r>
            <a:r>
              <a:rPr lang="en-GB" dirty="0" err="1"/>
              <a:t>Golde</a:t>
            </a:r>
            <a:r>
              <a:rPr lang="en-GB" dirty="0"/>
              <a:t> 2014, </a:t>
            </a:r>
            <a:r>
              <a:rPr lang="en-GB" dirty="0" err="1"/>
              <a:t>Nerad</a:t>
            </a:r>
            <a:r>
              <a:rPr lang="en-GB" dirty="0"/>
              <a:t> and Evans 2014, </a:t>
            </a:r>
            <a:r>
              <a:rPr lang="en-GB" dirty="0" err="1"/>
              <a:t>Horta</a:t>
            </a:r>
            <a:r>
              <a:rPr lang="en-GB" dirty="0"/>
              <a:t> 2015, </a:t>
            </a:r>
            <a:r>
              <a:rPr lang="en-GB" dirty="0" err="1"/>
              <a:t>Blessinger</a:t>
            </a:r>
            <a:r>
              <a:rPr lang="en-GB" dirty="0"/>
              <a:t> and </a:t>
            </a:r>
            <a:r>
              <a:rPr lang="en-GB" dirty="0" err="1"/>
              <a:t>Stockley</a:t>
            </a:r>
            <a:r>
              <a:rPr lang="en-GB" dirty="0"/>
              <a:t> 2016, van den Hoven and Connell 2016, Blackman 2016 , League of European Research Universities 2016 </a:t>
            </a:r>
            <a:r>
              <a:rPr lang="en-GB" dirty="0" smtClean="0"/>
              <a:t>)</a:t>
            </a:r>
            <a:endParaRPr lang="en-US" dirty="0" smtClean="0"/>
          </a:p>
          <a:p>
            <a:r>
              <a:rPr lang="en-US" dirty="0" smtClean="0"/>
              <a:t>This involves everything from funding, who applies, supervision practices &amp; pedagogies (Lee &amp; Danby 2012), to student identities/roles, thesis format, internships &amp; </a:t>
            </a:r>
            <a:r>
              <a:rPr lang="en-US" dirty="0" err="1" smtClean="0"/>
              <a:t>interdisciplinarity</a:t>
            </a:r>
            <a:r>
              <a:rPr lang="en-US" dirty="0" smtClean="0"/>
              <a:t>  </a:t>
            </a:r>
          </a:p>
          <a:p>
            <a:r>
              <a:rPr lang="en-US" dirty="0" smtClean="0"/>
              <a:t>Traditionally the doctorate prepared for academic work;  today doctorates contribute to the wider knowledge economy (Kitagawa 2016)</a:t>
            </a:r>
          </a:p>
          <a:p>
            <a:r>
              <a:rPr lang="en-US" dirty="0" smtClean="0"/>
              <a:t>Doctoral education reflects many external and internal changes to HE and its fate is intimately bound up with the </a:t>
            </a:r>
            <a:r>
              <a:rPr lang="en-US" dirty="0" err="1" smtClean="0"/>
              <a:t>organisations</a:t>
            </a:r>
            <a:r>
              <a:rPr lang="en-US" dirty="0" smtClean="0"/>
              <a:t> within which it is located, as well as the changing nature of academic work as it moves from knowledge creation to performativity (Pereira 2014, 2016a, 2016b)</a:t>
            </a:r>
            <a:endParaRPr lang="en-US" dirty="0"/>
          </a:p>
        </p:txBody>
      </p:sp>
    </p:spTree>
    <p:extLst>
      <p:ext uri="{BB962C8B-B14F-4D97-AF65-F5344CB8AC3E}">
        <p14:creationId xmlns:p14="http://schemas.microsoft.com/office/powerpoint/2010/main" val="2047400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systems of doctoral education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European Bologna doctoral </a:t>
            </a:r>
            <a:r>
              <a:rPr lang="en-US" dirty="0" err="1" smtClean="0"/>
              <a:t>programme</a:t>
            </a:r>
            <a:r>
              <a:rPr lang="en-US" dirty="0" smtClean="0"/>
              <a:t>:  normally 3-4 years full time, includes methods training and oral thesis </a:t>
            </a:r>
            <a:r>
              <a:rPr lang="en-US" dirty="0" err="1" smtClean="0"/>
              <a:t>defence</a:t>
            </a:r>
            <a:r>
              <a:rPr lang="en-US" dirty="0" smtClean="0"/>
              <a:t> (open or closed). Doctoral  3</a:t>
            </a:r>
            <a:r>
              <a:rPr lang="en-US" baseline="30000" dirty="0" smtClean="0"/>
              <a:t>rd</a:t>
            </a:r>
            <a:r>
              <a:rPr lang="en-US" dirty="0" smtClean="0"/>
              <a:t> cycle first introduced to Bologna process in 2003</a:t>
            </a:r>
          </a:p>
          <a:p>
            <a:r>
              <a:rPr lang="en-US" dirty="0" smtClean="0"/>
              <a:t>The North American system: separate coursework component assessed by comprehensive examination and a separate thesis component, with oral </a:t>
            </a:r>
            <a:r>
              <a:rPr lang="en-US" dirty="0" err="1" smtClean="0"/>
              <a:t>defence</a:t>
            </a:r>
            <a:r>
              <a:rPr lang="en-US" dirty="0" smtClean="0"/>
              <a:t>; can take up to 7 years</a:t>
            </a:r>
          </a:p>
          <a:p>
            <a:r>
              <a:rPr lang="en-US" dirty="0" smtClean="0"/>
              <a:t>The Australian system similar to the European, 3-4 years full time but no oral </a:t>
            </a:r>
            <a:r>
              <a:rPr lang="en-US" dirty="0" err="1" smtClean="0"/>
              <a:t>defence</a:t>
            </a:r>
            <a:r>
              <a:rPr lang="en-US" dirty="0" smtClean="0"/>
              <a:t>, remote examination only.</a:t>
            </a:r>
          </a:p>
          <a:p>
            <a:r>
              <a:rPr lang="en-US" dirty="0" smtClean="0"/>
              <a:t>There are many variants of the European model in particular &amp; but these three represent the most common world systems</a:t>
            </a:r>
          </a:p>
        </p:txBody>
      </p:sp>
    </p:spTree>
    <p:extLst>
      <p:ext uri="{BB962C8B-B14F-4D97-AF65-F5344CB8AC3E}">
        <p14:creationId xmlns:p14="http://schemas.microsoft.com/office/powerpoint/2010/main" val="305490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What </a:t>
            </a:r>
            <a:r>
              <a:rPr lang="en-US" sz="3200" b="1" dirty="0" smtClean="0"/>
              <a:t>is the environment &amp; ethos of the contemporary university</a:t>
            </a:r>
            <a:r>
              <a:rPr lang="en-US" sz="3200" b="1" dirty="0"/>
              <a:t>? </a:t>
            </a:r>
          </a:p>
        </p:txBody>
      </p:sp>
      <p:sp>
        <p:nvSpPr>
          <p:cNvPr id="3" name="Content Placeholder 2"/>
          <p:cNvSpPr>
            <a:spLocks noGrp="1"/>
          </p:cNvSpPr>
          <p:nvPr>
            <p:ph idx="1"/>
          </p:nvPr>
        </p:nvSpPr>
        <p:spPr/>
        <p:txBody>
          <a:bodyPr>
            <a:normAutofit fontScale="92500" lnSpcReduction="10000"/>
          </a:bodyPr>
          <a:lstStyle/>
          <a:p>
            <a:r>
              <a:rPr lang="en-US" dirty="0" smtClean="0"/>
              <a:t>A turbulent external environment nationally &amp; globally (Nelson &amp; Wei  2012,) which whether under government control or private, is becoming more </a:t>
            </a:r>
            <a:r>
              <a:rPr lang="en-US" dirty="0" err="1" smtClean="0"/>
              <a:t>marketised</a:t>
            </a:r>
            <a:r>
              <a:rPr lang="en-US" dirty="0" smtClean="0"/>
              <a:t> (</a:t>
            </a:r>
            <a:r>
              <a:rPr lang="en-US" dirty="0" err="1" smtClean="0"/>
              <a:t>Huisman</a:t>
            </a:r>
            <a:r>
              <a:rPr lang="en-US" dirty="0" smtClean="0"/>
              <a:t> et al 2012) </a:t>
            </a:r>
          </a:p>
          <a:p>
            <a:r>
              <a:rPr lang="en-US" dirty="0" smtClean="0"/>
              <a:t>Becoming more business-like, questioning earlier purposes (</a:t>
            </a:r>
            <a:r>
              <a:rPr lang="en-US" dirty="0" err="1" smtClean="0"/>
              <a:t>Collini</a:t>
            </a:r>
            <a:r>
              <a:rPr lang="en-US" dirty="0" smtClean="0"/>
              <a:t> 2012, Docherty 2011, Bok 2004) </a:t>
            </a:r>
          </a:p>
          <a:p>
            <a:r>
              <a:rPr lang="en-US" dirty="0" smtClean="0"/>
              <a:t>The economic dimension, not the social &amp; cultural, drives teaching (</a:t>
            </a:r>
            <a:r>
              <a:rPr lang="en-US" dirty="0" err="1" smtClean="0"/>
              <a:t>Gumport</a:t>
            </a:r>
            <a:r>
              <a:rPr lang="en-US" dirty="0" smtClean="0"/>
              <a:t> 2000) and HE public policy on ‘employability’ </a:t>
            </a:r>
          </a:p>
          <a:p>
            <a:r>
              <a:rPr lang="en-US" dirty="0" smtClean="0"/>
              <a:t>Highly ‘managed’ top-down approach by manager-academics(Deem, Reed,</a:t>
            </a:r>
            <a:r>
              <a:rPr lang="en-US" dirty="0"/>
              <a:t> </a:t>
            </a:r>
            <a:r>
              <a:rPr lang="en-US" dirty="0" err="1" smtClean="0"/>
              <a:t>Hillyard</a:t>
            </a:r>
            <a:r>
              <a:rPr lang="en-US" dirty="0" smtClean="0"/>
              <a:t> 2007), based on new managerial ideology </a:t>
            </a:r>
          </a:p>
        </p:txBody>
      </p:sp>
    </p:spTree>
    <p:extLst>
      <p:ext uri="{BB962C8B-B14F-4D97-AF65-F5344CB8AC3E}">
        <p14:creationId xmlns:p14="http://schemas.microsoft.com/office/powerpoint/2010/main" val="13214829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is the environment &amp; ethos of the contemporary university? </a:t>
            </a:r>
            <a:r>
              <a:rPr lang="en-US" b="1" dirty="0" smtClean="0"/>
              <a:t>(2)</a:t>
            </a:r>
            <a:endParaRPr lang="en-US" dirty="0"/>
          </a:p>
        </p:txBody>
      </p:sp>
      <p:sp>
        <p:nvSpPr>
          <p:cNvPr id="3" name="Content Placeholder 2"/>
          <p:cNvSpPr>
            <a:spLocks noGrp="1"/>
          </p:cNvSpPr>
          <p:nvPr>
            <p:ph idx="1"/>
          </p:nvPr>
        </p:nvSpPr>
        <p:spPr/>
        <p:txBody>
          <a:bodyPr>
            <a:normAutofit lnSpcReduction="10000"/>
          </a:bodyPr>
          <a:lstStyle/>
          <a:p>
            <a:r>
              <a:rPr lang="en-US" dirty="0"/>
              <a:t>A shift in governance regimes </a:t>
            </a:r>
            <a:r>
              <a:rPr lang="en-US" dirty="0" smtClean="0"/>
              <a:t>from academic self-governing </a:t>
            </a:r>
            <a:r>
              <a:rPr lang="en-US" dirty="0"/>
              <a:t>collegiality to external governors as ‘non-interfering friends’ </a:t>
            </a:r>
            <a:r>
              <a:rPr lang="en-US" dirty="0" smtClean="0"/>
              <a:t>(</a:t>
            </a:r>
            <a:r>
              <a:rPr lang="en-US" dirty="0" err="1"/>
              <a:t>Magalhães</a:t>
            </a:r>
            <a:r>
              <a:rPr lang="en-US" dirty="0"/>
              <a:t>, </a:t>
            </a:r>
            <a:r>
              <a:rPr lang="en-US" dirty="0" err="1"/>
              <a:t>Veiga</a:t>
            </a:r>
            <a:r>
              <a:rPr lang="en-US" dirty="0"/>
              <a:t> and </a:t>
            </a:r>
            <a:r>
              <a:rPr lang="en-US" dirty="0" err="1"/>
              <a:t>Amaral</a:t>
            </a:r>
            <a:r>
              <a:rPr lang="en-US" dirty="0"/>
              <a:t> 2016) and ‘</a:t>
            </a:r>
            <a:r>
              <a:rPr lang="en-US" dirty="0" err="1"/>
              <a:t>boardism</a:t>
            </a:r>
            <a:r>
              <a:rPr lang="en-US" dirty="0"/>
              <a:t>’  praxis (</a:t>
            </a:r>
            <a:r>
              <a:rPr lang="en-US" dirty="0" err="1"/>
              <a:t>Veiga</a:t>
            </a:r>
            <a:r>
              <a:rPr lang="en-US" dirty="0"/>
              <a:t>, </a:t>
            </a:r>
            <a:r>
              <a:rPr lang="en-US" dirty="0" err="1"/>
              <a:t>Magalhães</a:t>
            </a:r>
            <a:r>
              <a:rPr lang="en-US" dirty="0"/>
              <a:t> &amp; </a:t>
            </a:r>
            <a:r>
              <a:rPr lang="en-US" dirty="0" err="1"/>
              <a:t>Amaral</a:t>
            </a:r>
            <a:r>
              <a:rPr lang="en-US" dirty="0"/>
              <a:t> 2015)</a:t>
            </a:r>
          </a:p>
          <a:p>
            <a:r>
              <a:rPr lang="en-US" dirty="0"/>
              <a:t>Diversity in student composition and staff cultures and values; emphasis on global outlook</a:t>
            </a:r>
          </a:p>
          <a:p>
            <a:r>
              <a:rPr lang="en-US" dirty="0"/>
              <a:t>More use of </a:t>
            </a:r>
            <a:r>
              <a:rPr lang="en-US" dirty="0" err="1" smtClean="0"/>
              <a:t>digitisation</a:t>
            </a:r>
            <a:r>
              <a:rPr lang="en-US" dirty="0" smtClean="0"/>
              <a:t> and </a:t>
            </a:r>
            <a:r>
              <a:rPr lang="en-US" dirty="0"/>
              <a:t>mobile technologies </a:t>
            </a:r>
          </a:p>
          <a:p>
            <a:r>
              <a:rPr lang="en-US" dirty="0"/>
              <a:t>Student expectations increasingly </a:t>
            </a:r>
            <a:r>
              <a:rPr lang="en-US" dirty="0" smtClean="0"/>
              <a:t>instrumental, </a:t>
            </a:r>
            <a:r>
              <a:rPr lang="en-US" dirty="0"/>
              <a:t>though see Budd (2014, 2016) on UK/German undergraduates </a:t>
            </a:r>
            <a:r>
              <a:rPr lang="en-US" dirty="0" smtClean="0"/>
              <a:t>comparison </a:t>
            </a:r>
            <a:endParaRPr lang="en-US" dirty="0"/>
          </a:p>
          <a:p>
            <a:endParaRPr lang="en-US" dirty="0"/>
          </a:p>
        </p:txBody>
      </p:sp>
    </p:spTree>
    <p:extLst>
      <p:ext uri="{BB962C8B-B14F-4D97-AF65-F5344CB8AC3E}">
        <p14:creationId xmlns:p14="http://schemas.microsoft.com/office/powerpoint/2010/main" val="1246773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1" y="5039554"/>
            <a:ext cx="9609666" cy="342599"/>
          </a:xfrm>
        </p:spPr>
        <p:txBody>
          <a:bodyPr>
            <a:normAutofit fontScale="90000"/>
          </a:bodyPr>
          <a:lstStyle/>
          <a:p>
            <a:endParaRPr lang="en-US" sz="2000" dirty="0"/>
          </a:p>
        </p:txBody>
      </p:sp>
      <p:pic>
        <p:nvPicPr>
          <p:cNvPr id="7" name="Picture Placeholder 6" descr="749888.jpeg"/>
          <p:cNvPicPr>
            <a:picLocks noGrp="1" noChangeAspect="1"/>
          </p:cNvPicPr>
          <p:nvPr>
            <p:ph type="pic" idx="1"/>
          </p:nvPr>
        </p:nvPicPr>
        <p:blipFill>
          <a:blip r:embed="rId2">
            <a:extLst>
              <a:ext uri="{28A0092B-C50C-407E-A947-70E740481C1C}">
                <a14:useLocalDpi xmlns:a14="http://schemas.microsoft.com/office/drawing/2010/main" val="0"/>
              </a:ext>
            </a:extLst>
          </a:blip>
          <a:srcRect t="25223" b="25223"/>
          <a:stretch>
            <a:fillRect/>
          </a:stretch>
        </p:blipFill>
        <p:spPr>
          <a:xfrm>
            <a:off x="1020928" y="681981"/>
            <a:ext cx="5282339" cy="4133436"/>
          </a:xfrm>
        </p:spPr>
      </p:pic>
      <p:sp>
        <p:nvSpPr>
          <p:cNvPr id="6" name="Text Placeholder 5"/>
          <p:cNvSpPr>
            <a:spLocks noGrp="1"/>
          </p:cNvSpPr>
          <p:nvPr>
            <p:ph type="body" sz="half" idx="2"/>
          </p:nvPr>
        </p:nvSpPr>
        <p:spPr/>
        <p:txBody>
          <a:bodyPr/>
          <a:lstStyle/>
          <a:p>
            <a:r>
              <a:rPr lang="en-US" dirty="0"/>
              <a:t>21</a:t>
            </a:r>
            <a:r>
              <a:rPr lang="en-US" baseline="30000" dirty="0"/>
              <a:t>st</a:t>
            </a:r>
            <a:r>
              <a:rPr lang="en-US" dirty="0"/>
              <a:t> century universities: ISCSP, </a:t>
            </a:r>
            <a:r>
              <a:rPr lang="en-US" dirty="0" err="1"/>
              <a:t>Universidade</a:t>
            </a:r>
            <a:r>
              <a:rPr lang="en-US" dirty="0"/>
              <a:t> de </a:t>
            </a:r>
            <a:r>
              <a:rPr lang="en-US" dirty="0" err="1"/>
              <a:t>Lisboa</a:t>
            </a:r>
            <a:r>
              <a:rPr lang="en-US" dirty="0"/>
              <a:t>, Portugal and </a:t>
            </a:r>
            <a:r>
              <a:rPr lang="en-US" dirty="0" err="1"/>
              <a:t>Hamk</a:t>
            </a:r>
            <a:r>
              <a:rPr lang="en-US" dirty="0"/>
              <a:t> University, Finland</a:t>
            </a:r>
          </a:p>
        </p:txBody>
      </p:sp>
      <p:pic>
        <p:nvPicPr>
          <p:cNvPr id="8" name="Picture 7" descr="IMG_290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267" y="681980"/>
            <a:ext cx="5338962" cy="4133436"/>
          </a:xfrm>
          <a:prstGeom prst="rect">
            <a:avLst/>
          </a:prstGeom>
        </p:spPr>
      </p:pic>
    </p:spTree>
    <p:extLst>
      <p:ext uri="{BB962C8B-B14F-4D97-AF65-F5344CB8AC3E}">
        <p14:creationId xmlns:p14="http://schemas.microsoft.com/office/powerpoint/2010/main" val="3554379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21</a:t>
            </a:r>
            <a:r>
              <a:rPr lang="en-US" baseline="30000" dirty="0" smtClean="0"/>
              <a:t>st</a:t>
            </a:r>
            <a:r>
              <a:rPr lang="en-US" dirty="0" smtClean="0"/>
              <a:t> century universities?  Royal Holloway, </a:t>
            </a:r>
            <a:r>
              <a:rPr lang="en-US" dirty="0" err="1" smtClean="0"/>
              <a:t>Egham</a:t>
            </a:r>
            <a:r>
              <a:rPr lang="en-US" dirty="0" smtClean="0"/>
              <a:t> and Christ’s College, Cambridge, UK</a:t>
            </a:r>
            <a:endParaRPr lang="en-US" dirty="0"/>
          </a:p>
        </p:txBody>
      </p:sp>
      <p:pic>
        <p:nvPicPr>
          <p:cNvPr id="5" name="Picture Placeholder 4" descr="IMG_2157.JPG"/>
          <p:cNvPicPr>
            <a:picLocks noGrp="1" noChangeAspect="1"/>
          </p:cNvPicPr>
          <p:nvPr>
            <p:ph type="pic" idx="1"/>
          </p:nvPr>
        </p:nvPicPr>
        <p:blipFill>
          <a:blip r:embed="rId2">
            <a:extLst>
              <a:ext uri="{28A0092B-C50C-407E-A947-70E740481C1C}">
                <a14:useLocalDpi xmlns:a14="http://schemas.microsoft.com/office/drawing/2010/main" val="0"/>
              </a:ext>
            </a:extLst>
          </a:blip>
          <a:srcRect t="27998" b="27998"/>
          <a:stretch>
            <a:fillRect/>
          </a:stretch>
        </p:blipFill>
        <p:spPr>
          <a:xfrm>
            <a:off x="947349" y="705495"/>
            <a:ext cx="4838486" cy="3652744"/>
          </a:xfrm>
        </p:spPr>
      </p:pic>
      <p:sp>
        <p:nvSpPr>
          <p:cNvPr id="4" name="Text Placeholder 3"/>
          <p:cNvSpPr>
            <a:spLocks noGrp="1"/>
          </p:cNvSpPr>
          <p:nvPr>
            <p:ph type="body" sz="half" idx="2"/>
          </p:nvPr>
        </p:nvSpPr>
        <p:spPr/>
        <p:txBody>
          <a:bodyPr/>
          <a:lstStyle/>
          <a:p>
            <a:endParaRPr lang="en-US" dirty="0"/>
          </a:p>
        </p:txBody>
      </p:sp>
      <p:pic>
        <p:nvPicPr>
          <p:cNvPr id="6" name="Picture 5" descr="IMG_20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835" y="705495"/>
            <a:ext cx="5028336" cy="3652744"/>
          </a:xfrm>
          <a:prstGeom prst="rect">
            <a:avLst/>
          </a:prstGeom>
        </p:spPr>
      </p:pic>
    </p:spTree>
    <p:extLst>
      <p:ext uri="{BB962C8B-B14F-4D97-AF65-F5344CB8AC3E}">
        <p14:creationId xmlns:p14="http://schemas.microsoft.com/office/powerpoint/2010/main" val="384492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What are some of the characteristics of a 21</a:t>
            </a:r>
            <a:r>
              <a:rPr lang="en-US" sz="3200" b="1" baseline="30000" dirty="0"/>
              <a:t>st</a:t>
            </a:r>
            <a:r>
              <a:rPr lang="en-US" sz="3200" b="1" dirty="0"/>
              <a:t> century university? </a:t>
            </a:r>
          </a:p>
        </p:txBody>
      </p:sp>
      <p:sp>
        <p:nvSpPr>
          <p:cNvPr id="3" name="Content Placeholder 2"/>
          <p:cNvSpPr>
            <a:spLocks noGrp="1"/>
          </p:cNvSpPr>
          <p:nvPr>
            <p:ph idx="1"/>
          </p:nvPr>
        </p:nvSpPr>
        <p:spPr/>
        <p:txBody>
          <a:bodyPr>
            <a:normAutofit/>
          </a:bodyPr>
          <a:lstStyle/>
          <a:p>
            <a:r>
              <a:rPr lang="en-US" dirty="0" err="1"/>
              <a:t>Polarisation</a:t>
            </a:r>
            <a:r>
              <a:rPr lang="en-US" dirty="0"/>
              <a:t> around research or teaching </a:t>
            </a:r>
            <a:endParaRPr lang="en-US" dirty="0" smtClean="0"/>
          </a:p>
          <a:p>
            <a:r>
              <a:rPr lang="en-US" dirty="0" err="1" smtClean="0"/>
              <a:t>Massification</a:t>
            </a:r>
            <a:r>
              <a:rPr lang="en-US" dirty="0" smtClean="0"/>
              <a:t> of intake in many countries </a:t>
            </a:r>
            <a:endParaRPr lang="en-US" dirty="0"/>
          </a:p>
          <a:p>
            <a:r>
              <a:rPr lang="en-US" dirty="0"/>
              <a:t>Can be public or </a:t>
            </a:r>
            <a:r>
              <a:rPr lang="en-US" dirty="0" smtClean="0"/>
              <a:t>private or a hybrid </a:t>
            </a:r>
          </a:p>
          <a:p>
            <a:r>
              <a:rPr lang="en-US" dirty="0" smtClean="0"/>
              <a:t>Markets growing in significance (</a:t>
            </a:r>
            <a:r>
              <a:rPr lang="en-US" dirty="0" err="1" smtClean="0"/>
              <a:t>Marginson</a:t>
            </a:r>
            <a:r>
              <a:rPr lang="en-US" dirty="0" smtClean="0"/>
              <a:t> 2013) but may sometimes be quasi-markets (Le Grand 1993) or ‘fixed’ (</a:t>
            </a:r>
            <a:r>
              <a:rPr lang="en-US" dirty="0" err="1" smtClean="0"/>
              <a:t>e.g</a:t>
            </a:r>
            <a:r>
              <a:rPr lang="en-US" dirty="0" smtClean="0"/>
              <a:t> UK 2016 White Paper on HE privileges </a:t>
            </a:r>
            <a:r>
              <a:rPr lang="en-US" dirty="0"/>
              <a:t>private ‘</a:t>
            </a:r>
            <a:r>
              <a:rPr lang="en-US" dirty="0" smtClean="0"/>
              <a:t>challengers’ over public ‘incumbents’)</a:t>
            </a:r>
          </a:p>
          <a:p>
            <a:endParaRPr lang="en-US" dirty="0"/>
          </a:p>
        </p:txBody>
      </p:sp>
    </p:spTree>
    <p:extLst>
      <p:ext uri="{BB962C8B-B14F-4D97-AF65-F5344CB8AC3E}">
        <p14:creationId xmlns:p14="http://schemas.microsoft.com/office/powerpoint/2010/main" val="887676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are some of the characteristics of a 21</a:t>
            </a:r>
            <a:r>
              <a:rPr lang="en-US" b="1" baseline="30000" dirty="0"/>
              <a:t>st</a:t>
            </a:r>
            <a:r>
              <a:rPr lang="en-US" b="1" dirty="0"/>
              <a:t> century university? </a:t>
            </a:r>
            <a:endParaRPr lang="en-US" dirty="0"/>
          </a:p>
        </p:txBody>
      </p:sp>
      <p:sp>
        <p:nvSpPr>
          <p:cNvPr id="3" name="Content Placeholder 2"/>
          <p:cNvSpPr>
            <a:spLocks noGrp="1"/>
          </p:cNvSpPr>
          <p:nvPr>
            <p:ph idx="1"/>
          </p:nvPr>
        </p:nvSpPr>
        <p:spPr/>
        <p:txBody>
          <a:bodyPr>
            <a:normAutofit fontScale="92500" lnSpcReduction="10000"/>
          </a:bodyPr>
          <a:lstStyle/>
          <a:p>
            <a:r>
              <a:rPr lang="en-US" dirty="0"/>
              <a:t>Private interests of students overtake knowledge for knowledge’s sake</a:t>
            </a:r>
          </a:p>
          <a:p>
            <a:r>
              <a:rPr lang="en-US" dirty="0"/>
              <a:t> Importance of new digital technologies and social media; e-learning isn’t now separated </a:t>
            </a:r>
            <a:r>
              <a:rPr lang="en-US" dirty="0" smtClean="0"/>
              <a:t>out as only for distance learners</a:t>
            </a:r>
            <a:endParaRPr lang="en-US" dirty="0"/>
          </a:p>
          <a:p>
            <a:r>
              <a:rPr lang="en-US" dirty="0"/>
              <a:t>Multi-skilled staff (</a:t>
            </a:r>
            <a:r>
              <a:rPr lang="en-US" dirty="0" err="1"/>
              <a:t>Whitchurch</a:t>
            </a:r>
            <a:r>
              <a:rPr lang="en-US" dirty="0"/>
              <a:t> 2012, </a:t>
            </a:r>
            <a:r>
              <a:rPr lang="en-US" dirty="0" err="1"/>
              <a:t>Musselin</a:t>
            </a:r>
            <a:r>
              <a:rPr lang="en-US" dirty="0"/>
              <a:t> 2009) but deskilling of academics (MacFarlane </a:t>
            </a:r>
            <a:r>
              <a:rPr lang="en-US" dirty="0" smtClean="0"/>
              <a:t>and rise in numbers and power of administrative </a:t>
            </a:r>
            <a:r>
              <a:rPr lang="en-US" dirty="0"/>
              <a:t>staff (</a:t>
            </a:r>
            <a:r>
              <a:rPr lang="en-US" dirty="0" err="1"/>
              <a:t>Gornitzka</a:t>
            </a:r>
            <a:r>
              <a:rPr lang="en-US" dirty="0"/>
              <a:t> and Larsen 2004) </a:t>
            </a:r>
          </a:p>
          <a:p>
            <a:r>
              <a:rPr lang="en-US" dirty="0"/>
              <a:t>Students who act like consumers (Naidoo, Shankar &amp;  </a:t>
            </a:r>
            <a:r>
              <a:rPr lang="en-US" dirty="0" err="1"/>
              <a:t>Ekant</a:t>
            </a:r>
            <a:r>
              <a:rPr lang="en-US" dirty="0"/>
              <a:t> 2011); work of Competition &amp; Markets Authority in UK a dangerous extension of this trend </a:t>
            </a:r>
            <a:r>
              <a:rPr lang="en-US" dirty="0" smtClean="0"/>
              <a:t>specifying when </a:t>
            </a:r>
            <a:r>
              <a:rPr lang="en-US" dirty="0" err="1" smtClean="0"/>
              <a:t>programmes</a:t>
            </a:r>
            <a:r>
              <a:rPr lang="en-US" dirty="0" smtClean="0"/>
              <a:t> may  be changed according to consumer law</a:t>
            </a:r>
            <a:endParaRPr lang="en-US" dirty="0"/>
          </a:p>
        </p:txBody>
      </p:sp>
    </p:spTree>
    <p:extLst>
      <p:ext uri="{BB962C8B-B14F-4D97-AF65-F5344CB8AC3E}">
        <p14:creationId xmlns:p14="http://schemas.microsoft.com/office/powerpoint/2010/main" val="5887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a:t>
            </a:r>
            <a:r>
              <a:rPr lang="en-US" dirty="0" err="1" smtClean="0"/>
              <a:t>organisational</a:t>
            </a:r>
            <a:r>
              <a:rPr lang="en-US" dirty="0" smtClean="0"/>
              <a:t> changes to universities affect the doctorate?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Supervising doctoral candidates just another activity of academics; no longer ‘special’ but routine</a:t>
            </a:r>
          </a:p>
          <a:p>
            <a:r>
              <a:rPr lang="en-US" dirty="0" smtClean="0"/>
              <a:t>More emphasis on submission/completion as key metrics for doctoral </a:t>
            </a:r>
            <a:r>
              <a:rPr lang="en-US" dirty="0" err="1" smtClean="0"/>
              <a:t>programmes</a:t>
            </a:r>
            <a:r>
              <a:rPr lang="en-US" dirty="0" smtClean="0"/>
              <a:t>, not the academic content or contribution to knowledge of a doctorate</a:t>
            </a:r>
          </a:p>
          <a:p>
            <a:r>
              <a:rPr lang="en-US" dirty="0" smtClean="0"/>
              <a:t>Greater stress on collaboration across institutions and </a:t>
            </a:r>
            <a:r>
              <a:rPr lang="en-US" dirty="0" err="1" smtClean="0"/>
              <a:t>internationalising</a:t>
            </a:r>
            <a:r>
              <a:rPr lang="en-US" dirty="0" smtClean="0"/>
              <a:t> of the doctoral experience</a:t>
            </a:r>
          </a:p>
          <a:p>
            <a:r>
              <a:rPr lang="en-US" dirty="0" smtClean="0"/>
              <a:t>Destinations of doctorate holders </a:t>
            </a:r>
            <a:r>
              <a:rPr lang="en-US" dirty="0" err="1" smtClean="0"/>
              <a:t>scrutinised</a:t>
            </a:r>
            <a:r>
              <a:rPr lang="en-US" dirty="0" smtClean="0"/>
              <a:t> more carefully</a:t>
            </a:r>
          </a:p>
          <a:p>
            <a:r>
              <a:rPr lang="en-US" dirty="0" smtClean="0"/>
              <a:t>Cost and benefits of doctoral </a:t>
            </a:r>
            <a:r>
              <a:rPr lang="en-US" dirty="0" err="1" smtClean="0"/>
              <a:t>programmes</a:t>
            </a:r>
            <a:r>
              <a:rPr lang="en-US" dirty="0" smtClean="0"/>
              <a:t> held up for analysis </a:t>
            </a:r>
            <a:endParaRPr lang="en-US" dirty="0"/>
          </a:p>
        </p:txBody>
      </p:sp>
    </p:spTree>
    <p:extLst>
      <p:ext uri="{BB962C8B-B14F-4D97-AF65-F5344CB8AC3E}">
        <p14:creationId xmlns:p14="http://schemas.microsoft.com/office/powerpoint/2010/main" val="3853389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559" y="462898"/>
            <a:ext cx="7272339" cy="1339009"/>
          </a:xfrm>
        </p:spPr>
        <p:txBody>
          <a:bodyPr>
            <a:normAutofit fontScale="90000"/>
          </a:bodyPr>
          <a:lstStyle/>
          <a:p>
            <a:r>
              <a:rPr lang="en-US" dirty="0" smtClean="0"/>
              <a:t>Recent changes </a:t>
            </a:r>
            <a:r>
              <a:rPr lang="en-US" dirty="0"/>
              <a:t>to academic </a:t>
            </a:r>
            <a:r>
              <a:rPr lang="en-US" dirty="0" smtClean="0"/>
              <a:t>work</a:t>
            </a:r>
            <a:endParaRPr lang="en-US" dirty="0"/>
          </a:p>
        </p:txBody>
      </p:sp>
      <p:sp>
        <p:nvSpPr>
          <p:cNvPr id="3" name="Content Placeholder 2"/>
          <p:cNvSpPr>
            <a:spLocks noGrp="1"/>
          </p:cNvSpPr>
          <p:nvPr>
            <p:ph idx="4294967295"/>
          </p:nvPr>
        </p:nvSpPr>
        <p:spPr>
          <a:xfrm>
            <a:off x="2516206" y="1801907"/>
            <a:ext cx="7272339" cy="4324257"/>
          </a:xfrm>
          <a:prstGeom prst="rect">
            <a:avLst/>
          </a:prstGeom>
        </p:spPr>
        <p:txBody>
          <a:bodyPr>
            <a:normAutofit fontScale="85000" lnSpcReduction="10000"/>
          </a:bodyPr>
          <a:lstStyle/>
          <a:p>
            <a:endParaRPr lang="en-US" dirty="0" smtClean="0"/>
          </a:p>
          <a:p>
            <a:endParaRPr lang="en-US" dirty="0"/>
          </a:p>
          <a:p>
            <a:r>
              <a:rPr lang="en-US" dirty="0" err="1" smtClean="0"/>
              <a:t>Casualisation</a:t>
            </a:r>
            <a:r>
              <a:rPr lang="en-US" dirty="0" smtClean="0"/>
              <a:t>: academic work increasingly precarious (Lama &amp; </a:t>
            </a:r>
            <a:r>
              <a:rPr lang="en-US" dirty="0" err="1"/>
              <a:t>Joullié</a:t>
            </a:r>
            <a:r>
              <a:rPr lang="en-US" dirty="0"/>
              <a:t> 2015, </a:t>
            </a:r>
            <a:r>
              <a:rPr lang="en-US" dirty="0" err="1"/>
              <a:t>Courtouis</a:t>
            </a:r>
            <a:r>
              <a:rPr lang="en-US" dirty="0"/>
              <a:t> &amp; O’Keefe </a:t>
            </a:r>
            <a:r>
              <a:rPr lang="en-US" dirty="0" smtClean="0"/>
              <a:t>2015) </a:t>
            </a:r>
            <a:endParaRPr lang="en-US" dirty="0"/>
          </a:p>
          <a:p>
            <a:r>
              <a:rPr lang="en-US" dirty="0" err="1" smtClean="0"/>
              <a:t>Collectivisation</a:t>
            </a:r>
            <a:r>
              <a:rPr lang="en-US" dirty="0" smtClean="0"/>
              <a:t>; more interdisciplinary &amp; other research </a:t>
            </a:r>
            <a:r>
              <a:rPr lang="en-US" dirty="0" err="1" smtClean="0"/>
              <a:t>centres</a:t>
            </a:r>
            <a:r>
              <a:rPr lang="en-US" dirty="0" smtClean="0"/>
              <a:t>/teams, </a:t>
            </a:r>
            <a:r>
              <a:rPr lang="en-US" dirty="0"/>
              <a:t>doctoral </a:t>
            </a:r>
            <a:r>
              <a:rPr lang="en-US" dirty="0" smtClean="0"/>
              <a:t>schools </a:t>
            </a:r>
            <a:r>
              <a:rPr lang="en-US" dirty="0"/>
              <a:t>(</a:t>
            </a:r>
            <a:r>
              <a:rPr lang="en-US" dirty="0" err="1"/>
              <a:t>Nyhagen</a:t>
            </a:r>
            <a:r>
              <a:rPr lang="en-US" dirty="0"/>
              <a:t> &amp; </a:t>
            </a:r>
            <a:r>
              <a:rPr lang="en-US" dirty="0" err="1"/>
              <a:t>Baschung</a:t>
            </a:r>
            <a:r>
              <a:rPr lang="en-US" dirty="0"/>
              <a:t> 2013</a:t>
            </a:r>
            <a:r>
              <a:rPr lang="en-US" dirty="0" smtClean="0"/>
              <a:t>)</a:t>
            </a:r>
          </a:p>
          <a:p>
            <a:r>
              <a:rPr lang="en-US" dirty="0" smtClean="0"/>
              <a:t> </a:t>
            </a:r>
            <a:r>
              <a:rPr lang="en-US" dirty="0" err="1" smtClean="0"/>
              <a:t>Specialisation</a:t>
            </a:r>
            <a:r>
              <a:rPr lang="en-US" dirty="0" smtClean="0"/>
              <a:t> </a:t>
            </a:r>
            <a:r>
              <a:rPr lang="en-US" dirty="0" err="1" smtClean="0"/>
              <a:t>e.g</a:t>
            </a:r>
            <a:r>
              <a:rPr lang="en-US" dirty="0" smtClean="0"/>
              <a:t> teaching-only</a:t>
            </a:r>
            <a:r>
              <a:rPr lang="en-US" dirty="0"/>
              <a:t>, </a:t>
            </a:r>
            <a:r>
              <a:rPr lang="en-US" dirty="0" smtClean="0"/>
              <a:t>research-only</a:t>
            </a:r>
            <a:r>
              <a:rPr lang="en-US" dirty="0"/>
              <a:t>, </a:t>
            </a:r>
            <a:r>
              <a:rPr lang="en-US" dirty="0" smtClean="0"/>
              <a:t>management-only </a:t>
            </a:r>
          </a:p>
          <a:p>
            <a:r>
              <a:rPr lang="en-US" dirty="0" smtClean="0"/>
              <a:t>Academic work is no longer as special as it once was (</a:t>
            </a:r>
            <a:r>
              <a:rPr lang="en-US" dirty="0" err="1" smtClean="0"/>
              <a:t>Musselin</a:t>
            </a:r>
            <a:r>
              <a:rPr lang="en-US" dirty="0" smtClean="0"/>
              <a:t> 2012)</a:t>
            </a:r>
          </a:p>
          <a:p>
            <a:r>
              <a:rPr lang="en-US" dirty="0" smtClean="0"/>
              <a:t>Mobility</a:t>
            </a:r>
            <a:r>
              <a:rPr lang="en-US" dirty="0"/>
              <a:t>/</a:t>
            </a:r>
            <a:r>
              <a:rPr lang="en-US" dirty="0" err="1" smtClean="0"/>
              <a:t>virtualisation</a:t>
            </a:r>
            <a:r>
              <a:rPr lang="en-US" dirty="0" smtClean="0"/>
              <a:t>: high academic turnover, academic travel, on-line but out-of-office, distance learning, MOOCS </a:t>
            </a:r>
          </a:p>
          <a:p>
            <a:r>
              <a:rPr lang="en-US" dirty="0" smtClean="0"/>
              <a:t>Speed-up</a:t>
            </a:r>
            <a:r>
              <a:rPr lang="en-US" dirty="0"/>
              <a:t> </a:t>
            </a:r>
            <a:r>
              <a:rPr lang="en-US" dirty="0" smtClean="0"/>
              <a:t>of academic work leads to varied responses (</a:t>
            </a:r>
            <a:r>
              <a:rPr lang="en-US" dirty="0" err="1" smtClean="0"/>
              <a:t>Ylijoki</a:t>
            </a:r>
            <a:r>
              <a:rPr lang="en-US" dirty="0" smtClean="0"/>
              <a:t> 2013) </a:t>
            </a:r>
            <a:endParaRPr lang="en-US" dirty="0"/>
          </a:p>
          <a:p>
            <a:endParaRPr lang="en-US" dirty="0"/>
          </a:p>
        </p:txBody>
      </p:sp>
    </p:spTree>
    <p:extLst>
      <p:ext uri="{BB962C8B-B14F-4D97-AF65-F5344CB8AC3E}">
        <p14:creationId xmlns:p14="http://schemas.microsoft.com/office/powerpoint/2010/main" val="1689893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1" y="5098784"/>
            <a:ext cx="9609666" cy="566738"/>
          </a:xfrm>
        </p:spPr>
        <p:txBody>
          <a:bodyPr/>
          <a:lstStyle/>
          <a:p>
            <a:r>
              <a:rPr lang="en-US" dirty="0" smtClean="0"/>
              <a:t>Academic work is increasingly </a:t>
            </a:r>
            <a:r>
              <a:rPr lang="en-US" dirty="0" err="1" smtClean="0"/>
              <a:t>digitised</a:t>
            </a:r>
            <a:r>
              <a:rPr lang="en-US" dirty="0" smtClean="0"/>
              <a:t> work </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27998" b="27998"/>
          <a:stretch>
            <a:fillRect/>
          </a:stretch>
        </p:blipFill>
        <p:spPr>
          <a:xfrm>
            <a:off x="1047248" y="0"/>
            <a:ext cx="10105972" cy="5098784"/>
          </a:xfrm>
        </p:spPr>
      </p:pic>
      <p:sp>
        <p:nvSpPr>
          <p:cNvPr id="6" name="Text Placeholder 5"/>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09697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changes to academic work affect the doctorate </a:t>
            </a:r>
            <a:endParaRPr lang="en-US" dirty="0"/>
          </a:p>
        </p:txBody>
      </p:sp>
      <p:sp>
        <p:nvSpPr>
          <p:cNvPr id="3" name="Content Placeholder 2"/>
          <p:cNvSpPr>
            <a:spLocks noGrp="1"/>
          </p:cNvSpPr>
          <p:nvPr>
            <p:ph idx="1"/>
          </p:nvPr>
        </p:nvSpPr>
        <p:spPr/>
        <p:txBody>
          <a:bodyPr>
            <a:normAutofit fontScale="92500" lnSpcReduction="10000"/>
          </a:bodyPr>
          <a:lstStyle/>
          <a:p>
            <a:r>
              <a:rPr lang="en-US" b="1" dirty="0" err="1" smtClean="0"/>
              <a:t>Casualisation</a:t>
            </a:r>
            <a:r>
              <a:rPr lang="en-US" dirty="0" smtClean="0"/>
              <a:t>: doctoral students badly paid to teach, few permanent jobs </a:t>
            </a:r>
          </a:p>
          <a:p>
            <a:r>
              <a:rPr lang="en-US" b="1" dirty="0" err="1" smtClean="0"/>
              <a:t>Collectivisation</a:t>
            </a:r>
            <a:r>
              <a:rPr lang="en-US" b="1" dirty="0" smtClean="0"/>
              <a:t>:</a:t>
            </a:r>
            <a:r>
              <a:rPr lang="en-US" dirty="0" smtClean="0"/>
              <a:t> full-time doctoral education more likely to be in collaboration with other </a:t>
            </a:r>
            <a:r>
              <a:rPr lang="en-US" dirty="0" err="1" smtClean="0"/>
              <a:t>depts</a:t>
            </a:r>
            <a:r>
              <a:rPr lang="en-US" dirty="0" smtClean="0"/>
              <a:t> or universities in same or another country;</a:t>
            </a:r>
          </a:p>
          <a:p>
            <a:r>
              <a:rPr lang="en-US" b="1" dirty="0" err="1" smtClean="0"/>
              <a:t>Specialisation</a:t>
            </a:r>
            <a:r>
              <a:rPr lang="en-US" b="1" dirty="0"/>
              <a:t>:</a:t>
            </a:r>
            <a:r>
              <a:rPr lang="en-US" b="1" dirty="0" smtClean="0"/>
              <a:t> </a:t>
            </a:r>
            <a:r>
              <a:rPr lang="en-US" dirty="0" smtClean="0"/>
              <a:t>doctoral education becoming a field in itself</a:t>
            </a:r>
          </a:p>
          <a:p>
            <a:pPr marL="1828800" lvl="4" indent="0">
              <a:buNone/>
            </a:pPr>
            <a:r>
              <a:rPr lang="en-US" sz="2400" dirty="0" smtClean="0"/>
              <a:t>growth </a:t>
            </a:r>
            <a:r>
              <a:rPr lang="en-US" sz="2400" dirty="0"/>
              <a:t>of doctoral schools/</a:t>
            </a:r>
            <a:r>
              <a:rPr lang="en-US" sz="2400" dirty="0" smtClean="0"/>
              <a:t>colleges</a:t>
            </a:r>
            <a:endParaRPr lang="en-US" dirty="0" smtClean="0"/>
          </a:p>
          <a:p>
            <a:r>
              <a:rPr lang="en-US" b="1" dirty="0" smtClean="0"/>
              <a:t>Mobility</a:t>
            </a:r>
            <a:r>
              <a:rPr lang="en-US" dirty="0" smtClean="0"/>
              <a:t> of academics and</a:t>
            </a:r>
            <a:r>
              <a:rPr lang="en-US" b="1" dirty="0" smtClean="0"/>
              <a:t> </a:t>
            </a:r>
            <a:r>
              <a:rPr lang="en-US" b="1" dirty="0" err="1" smtClean="0"/>
              <a:t>virtualisation</a:t>
            </a:r>
            <a:r>
              <a:rPr lang="en-US" dirty="0" smtClean="0"/>
              <a:t> reduce f2f contact with supervisors</a:t>
            </a:r>
          </a:p>
          <a:p>
            <a:r>
              <a:rPr lang="en-US" b="1" dirty="0" smtClean="0"/>
              <a:t>Speed-up</a:t>
            </a:r>
            <a:r>
              <a:rPr lang="en-US" dirty="0" smtClean="0"/>
              <a:t>: supervisors have more doctoral students &amp; much greater pressure for submission/completion/publications</a:t>
            </a:r>
          </a:p>
          <a:p>
            <a:endParaRPr lang="en-US" dirty="0"/>
          </a:p>
          <a:p>
            <a:pPr marL="9525" indent="-9525"/>
            <a:endParaRPr lang="en-US" dirty="0" smtClean="0"/>
          </a:p>
          <a:p>
            <a:endParaRPr lang="en-US" dirty="0"/>
          </a:p>
        </p:txBody>
      </p:sp>
    </p:spTree>
    <p:extLst>
      <p:ext uri="{BB962C8B-B14F-4D97-AF65-F5344CB8AC3E}">
        <p14:creationId xmlns:p14="http://schemas.microsoft.com/office/powerpoint/2010/main" val="12258305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Share of Doctoral students out of all HE students on Bologna </a:t>
            </a:r>
            <a:r>
              <a:rPr lang="en-US" dirty="0" err="1" smtClean="0"/>
              <a:t>programmes</a:t>
            </a:r>
            <a:r>
              <a:rPr lang="en-US" dirty="0" smtClean="0"/>
              <a:t> EHEA 2012</a:t>
            </a:r>
            <a:endParaRPr lang="en-US" dirty="0"/>
          </a:p>
        </p:txBody>
      </p:sp>
      <p:pic>
        <p:nvPicPr>
          <p:cNvPr id="4" name="Content Placeholder 3"/>
          <p:cNvPicPr>
            <a:picLocks noGrp="1" noChangeAspect="1"/>
          </p:cNvPicPr>
          <p:nvPr>
            <p:ph idx="1"/>
          </p:nvPr>
        </p:nvPicPr>
        <p:blipFill>
          <a:blip r:embed="rId2"/>
          <a:stretch>
            <a:fillRect/>
          </a:stretch>
        </p:blipFill>
        <p:spPr>
          <a:xfrm>
            <a:off x="1295400" y="2581635"/>
            <a:ext cx="9601200" cy="3269531"/>
          </a:xfrm>
          <a:prstGeom prst="rect">
            <a:avLst/>
          </a:prstGeom>
        </p:spPr>
      </p:pic>
    </p:spTree>
    <p:extLst>
      <p:ext uri="{BB962C8B-B14F-4D97-AF65-F5344CB8AC3E}">
        <p14:creationId xmlns:p14="http://schemas.microsoft.com/office/powerpoint/2010/main" val="1202864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OECD statistics on doctoral students 2011</a:t>
            </a:r>
            <a:r>
              <a:rPr lang="en-US" b="1" dirty="0"/>
              <a:t/>
            </a:r>
            <a:br>
              <a:rPr lang="en-US" b="1" dirty="0"/>
            </a:br>
            <a:r>
              <a:rPr lang="en-US" sz="1600" b="1" dirty="0" smtClean="0"/>
              <a:t>http</a:t>
            </a:r>
            <a:r>
              <a:rPr lang="en-US" sz="1600" b="1" dirty="0"/>
              <a:t>://</a:t>
            </a:r>
            <a:r>
              <a:rPr lang="en-US" sz="1600" b="1" dirty="0" err="1"/>
              <a:t>www.oecd-ilibrary.org</a:t>
            </a:r>
            <a:r>
              <a:rPr lang="en-US" sz="1600" b="1" dirty="0"/>
              <a:t>/sites/sti_scoreboard-2011-en/02/01/</a:t>
            </a:r>
            <a:r>
              <a:rPr lang="en-US" sz="1600" b="1" dirty="0" err="1"/>
              <a:t>index.html?contentType</a:t>
            </a:r>
            <a:r>
              <a:rPr lang="en-US" sz="1600" b="1" dirty="0"/>
              <a:t>=/ns/</a:t>
            </a:r>
            <a:r>
              <a:rPr lang="en-US" sz="1600" b="1" dirty="0" err="1"/>
              <a:t>StatisticalPublication</a:t>
            </a:r>
            <a:r>
              <a:rPr lang="en-US" sz="1600" b="1" dirty="0"/>
              <a:t>,/ns/</a:t>
            </a:r>
            <a:r>
              <a:rPr lang="en-US" sz="1600" b="1" dirty="0" err="1"/>
              <a:t>Chapter&amp;itemId</a:t>
            </a:r>
            <a:r>
              <a:rPr lang="en-US" sz="1600" b="1" dirty="0"/>
              <a:t>=/content/chapter/sti_scoreboard-2011-12-en&amp;containerItemId=/content/serial/20725345&amp;mimeType=text/html</a:t>
            </a:r>
            <a:endParaRPr lang="en-US" sz="1600" dirty="0"/>
          </a:p>
        </p:txBody>
      </p:sp>
      <p:sp>
        <p:nvSpPr>
          <p:cNvPr id="3" name="Content Placeholder 2"/>
          <p:cNvSpPr>
            <a:spLocks noGrp="1"/>
          </p:cNvSpPr>
          <p:nvPr>
            <p:ph idx="1"/>
          </p:nvPr>
        </p:nvSpPr>
        <p:spPr/>
        <p:txBody>
          <a:bodyPr>
            <a:normAutofit fontScale="70000" lnSpcReduction="20000"/>
          </a:bodyPr>
          <a:lstStyle/>
          <a:p>
            <a:r>
              <a:rPr lang="en-US" dirty="0" smtClean="0"/>
              <a:t>‘In Switzerland </a:t>
            </a:r>
            <a:r>
              <a:rPr lang="en-US" dirty="0"/>
              <a:t>and Sweden, graduation </a:t>
            </a:r>
            <a:r>
              <a:rPr lang="en-US" dirty="0" smtClean="0"/>
              <a:t>rates [reached </a:t>
            </a:r>
            <a:r>
              <a:rPr lang="en-US" dirty="0"/>
              <a:t>3.4% and 3.0%, respectively. The relative increase was largest in the Slovak Republic and Portugal.</a:t>
            </a:r>
          </a:p>
          <a:p>
            <a:r>
              <a:rPr lang="en-US" dirty="0" smtClean="0"/>
              <a:t>In</a:t>
            </a:r>
            <a:r>
              <a:rPr lang="en-US" dirty="0"/>
              <a:t> 2009, women received 46% of the OECD average of total doctorate degrees </a:t>
            </a:r>
            <a:r>
              <a:rPr lang="en-US" dirty="0" smtClean="0"/>
              <a:t>awarded but remain </a:t>
            </a:r>
            <a:r>
              <a:rPr lang="en-US" dirty="0"/>
              <a:t>underrepresented in science and </a:t>
            </a:r>
            <a:r>
              <a:rPr lang="en-US" dirty="0" smtClean="0"/>
              <a:t>engineering, (34</a:t>
            </a:r>
            <a:r>
              <a:rPr lang="en-US" dirty="0"/>
              <a:t>% of all degrees in these </a:t>
            </a:r>
            <a:r>
              <a:rPr lang="en-US" dirty="0" smtClean="0"/>
              <a:t>subjects). </a:t>
            </a:r>
            <a:r>
              <a:rPr lang="en-US" dirty="0"/>
              <a:t>Exceptions are found in Iceland (64%) and Portugal (49%).</a:t>
            </a:r>
          </a:p>
          <a:p>
            <a:r>
              <a:rPr lang="en-US" dirty="0"/>
              <a:t>The largest share of new doctorate degrees is in </a:t>
            </a:r>
            <a:r>
              <a:rPr lang="en-US" dirty="0" smtClean="0"/>
              <a:t>Science and Engineering, -</a:t>
            </a:r>
            <a:r>
              <a:rPr lang="en-US" dirty="0"/>
              <a:t>followed by the social sciences for men and by health and welfare for women</a:t>
            </a:r>
            <a:r>
              <a:rPr lang="en-US" dirty="0" smtClean="0"/>
              <a:t>.</a:t>
            </a:r>
          </a:p>
          <a:p>
            <a:r>
              <a:rPr lang="en-US" dirty="0" smtClean="0"/>
              <a:t>Absolute </a:t>
            </a:r>
            <a:r>
              <a:rPr lang="en-US" dirty="0"/>
              <a:t>numbers of S&amp;E doctorates have increased significantly since </a:t>
            </a:r>
            <a:r>
              <a:rPr lang="en-US" dirty="0" smtClean="0"/>
              <a:t>2000 but share </a:t>
            </a:r>
            <a:r>
              <a:rPr lang="en-US" dirty="0"/>
              <a:t>has been declining in a majority of OECD countries. </a:t>
            </a:r>
            <a:endParaRPr lang="en-US" dirty="0" smtClean="0"/>
          </a:p>
          <a:p>
            <a:r>
              <a:rPr lang="en-US" dirty="0" smtClean="0"/>
              <a:t>USA is </a:t>
            </a:r>
            <a:r>
              <a:rPr lang="en-US" dirty="0"/>
              <a:t>the largest single contributor of new doctorates with more than a quarter of the nearly 89 000 OECD total in </a:t>
            </a:r>
            <a:r>
              <a:rPr lang="en-US" dirty="0" smtClean="0"/>
              <a:t>2009, -</a:t>
            </a:r>
            <a:r>
              <a:rPr lang="en-US" dirty="0"/>
              <a:t>followed by Germany, the United Kingdom and France. The 20 EU countries combined account for more than half of the total number of OECD doctoral degrees in </a:t>
            </a:r>
            <a:r>
              <a:rPr lang="en-US" dirty="0" smtClean="0"/>
              <a:t>S&amp;E’.</a:t>
            </a:r>
            <a:r>
              <a:rPr lang="en-US" dirty="0"/>
              <a:t>	</a:t>
            </a:r>
          </a:p>
          <a:p>
            <a:endParaRPr lang="en-US" dirty="0"/>
          </a:p>
        </p:txBody>
      </p:sp>
    </p:spTree>
    <p:extLst>
      <p:ext uri="{BB962C8B-B14F-4D97-AF65-F5344CB8AC3E}">
        <p14:creationId xmlns:p14="http://schemas.microsoft.com/office/powerpoint/2010/main" val="1614210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47063" y="4861133"/>
            <a:ext cx="9609666" cy="1140783"/>
          </a:xfrm>
        </p:spPr>
        <p:txBody>
          <a:bodyPr/>
          <a:lstStyle/>
          <a:p>
            <a:r>
              <a:rPr lang="en-US" dirty="0"/>
              <a:t>Who does the doctorate? </a:t>
            </a:r>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20297" b="20297"/>
          <a:stretch>
            <a:fillRect/>
          </a:stretch>
        </p:blipFill>
        <p:spPr>
          <a:xfrm>
            <a:off x="1150757" y="1061278"/>
            <a:ext cx="10105972" cy="3335869"/>
          </a:xfrm>
        </p:spPr>
      </p:pic>
      <p:sp>
        <p:nvSpPr>
          <p:cNvPr id="6" name="Text Placeholder 5"/>
          <p:cNvSpPr>
            <a:spLocks noGrp="1"/>
          </p:cNvSpPr>
          <p:nvPr>
            <p:ph type="body" sz="half" idx="2"/>
          </p:nvPr>
        </p:nvSpPr>
        <p:spPr>
          <a:xfrm flipV="1">
            <a:off x="1295401" y="5382153"/>
            <a:ext cx="960966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7975992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does the doctorate: what kinds of knowledge are privileged?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There is considerable variation by discipline; in most but not all STEM subjects, doctoral candidates are more likely to be male &amp; full time </a:t>
            </a:r>
          </a:p>
          <a:p>
            <a:r>
              <a:rPr lang="en-US" dirty="0" smtClean="0"/>
              <a:t>In humanities/social sciences more women and part-timers but ethnicity, social class, disability remain challenges in many countries (</a:t>
            </a:r>
            <a:r>
              <a:rPr lang="en-US" dirty="0" err="1" smtClean="0"/>
              <a:t>Wakeling</a:t>
            </a:r>
            <a:r>
              <a:rPr lang="en-US" dirty="0" smtClean="0"/>
              <a:t> 2013)</a:t>
            </a:r>
          </a:p>
          <a:p>
            <a:r>
              <a:rPr lang="en-US" dirty="0" err="1" smtClean="0"/>
              <a:t>Haake</a:t>
            </a:r>
            <a:r>
              <a:rPr lang="en-US" dirty="0" smtClean="0"/>
              <a:t> (2011) notes that the gender balance of disciplines affects how students selected, what is done and how is valued. In some disciplines there are still essentialist views about gender &amp; a belief that men &amp; women contribute differently to same disciplines. Gender equality measures often seen to apply to women only.</a:t>
            </a:r>
          </a:p>
          <a:p>
            <a:r>
              <a:rPr lang="en-US" dirty="0" err="1" smtClean="0"/>
              <a:t>Danovitz</a:t>
            </a:r>
            <a:r>
              <a:rPr lang="en-US" dirty="0" smtClean="0"/>
              <a:t> (2016) researched an interdisciplinary gender studies doctoral </a:t>
            </a:r>
            <a:r>
              <a:rPr lang="en-US" dirty="0" err="1" smtClean="0"/>
              <a:t>programme</a:t>
            </a:r>
            <a:r>
              <a:rPr lang="en-US" dirty="0" smtClean="0"/>
              <a:t> and noted the importance to candidates of power relationships, how to find jobs and succeed in them &amp; bodies and ways of doing gender studies</a:t>
            </a:r>
          </a:p>
          <a:p>
            <a:r>
              <a:rPr lang="en-US" dirty="0" smtClean="0"/>
              <a:t> </a:t>
            </a:r>
          </a:p>
          <a:p>
            <a:endParaRPr lang="en-US" dirty="0"/>
          </a:p>
        </p:txBody>
      </p:sp>
    </p:spTree>
    <p:extLst>
      <p:ext uri="{BB962C8B-B14F-4D97-AF65-F5344CB8AC3E}">
        <p14:creationId xmlns:p14="http://schemas.microsoft.com/office/powerpoint/2010/main" val="42367026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Recent developments in the doctorate itself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Emphasis on the ‘training’ PhD rather than the ‘knowledge’ PhD (Winfield 1987) </a:t>
            </a:r>
          </a:p>
          <a:p>
            <a:r>
              <a:rPr lang="en-US" dirty="0" smtClean="0"/>
              <a:t>Proliferation of types of doctorate: industrial (Kitagawa 2016, </a:t>
            </a:r>
            <a:r>
              <a:rPr lang="en-US" dirty="0" err="1" smtClean="0"/>
              <a:t>Casano</a:t>
            </a:r>
            <a:r>
              <a:rPr lang="en-US" dirty="0" smtClean="0"/>
              <a:t> 2016); professional (</a:t>
            </a:r>
            <a:r>
              <a:rPr lang="en-US" dirty="0" err="1" smtClean="0"/>
              <a:t>Mellors</a:t>
            </a:r>
            <a:r>
              <a:rPr lang="en-US" dirty="0" smtClean="0"/>
              <a:t> Bourne et al 2016), concurrent/prior publication (Jackson 2013)</a:t>
            </a:r>
            <a:endParaRPr lang="en-US" dirty="0"/>
          </a:p>
          <a:p>
            <a:r>
              <a:rPr lang="en-US" dirty="0" smtClean="0"/>
              <a:t>Greater collaboration in doctoral education (Kitagawa 2014, Deem 2015, Dahlgren 2012, )</a:t>
            </a:r>
          </a:p>
          <a:p>
            <a:r>
              <a:rPr lang="en-US" dirty="0" smtClean="0"/>
              <a:t>Increased focus on contribution of doctoral graduates to wide range of occupations, not just academe (CFE Research 2014; Ehrenberg &amp; </a:t>
            </a:r>
            <a:r>
              <a:rPr lang="en-US" dirty="0" err="1" smtClean="0"/>
              <a:t>Kuh</a:t>
            </a:r>
            <a:r>
              <a:rPr lang="en-US" dirty="0" smtClean="0"/>
              <a:t> 2009) </a:t>
            </a:r>
          </a:p>
          <a:p>
            <a:r>
              <a:rPr lang="en-US" dirty="0" smtClean="0"/>
              <a:t>Changing perceptions of roles of doctoral candidates (</a:t>
            </a:r>
            <a:r>
              <a:rPr lang="en-US" dirty="0" err="1" smtClean="0"/>
              <a:t>Balaban</a:t>
            </a:r>
            <a:r>
              <a:rPr lang="en-US" dirty="0" smtClean="0"/>
              <a:t> 2016, Walker et al 2008)</a:t>
            </a:r>
          </a:p>
        </p:txBody>
      </p:sp>
    </p:spTree>
    <p:extLst>
      <p:ext uri="{BB962C8B-B14F-4D97-AF65-F5344CB8AC3E}">
        <p14:creationId xmlns:p14="http://schemas.microsoft.com/office/powerpoint/2010/main" val="740649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Box 1: A model of the modern doctorate </a:t>
            </a:r>
            <a:r>
              <a:rPr lang="en-US" b="1" dirty="0" smtClean="0"/>
              <a:t>(from LERU</a:t>
            </a:r>
            <a:r>
              <a:rPr lang="en-US" b="1" dirty="0"/>
              <a:t>, </a:t>
            </a:r>
            <a:r>
              <a:rPr lang="en-US" b="1" dirty="0" smtClean="0"/>
              <a:t>2016 &amp; 2010</a:t>
            </a:r>
            <a:r>
              <a:rPr lang="en-US" b="1" dirty="0"/>
              <a:t>)</a:t>
            </a:r>
            <a:endParaRPr lang="en-US" dirty="0"/>
          </a:p>
        </p:txBody>
      </p:sp>
      <p:sp>
        <p:nvSpPr>
          <p:cNvPr id="3" name="Content Placeholder 2"/>
          <p:cNvSpPr>
            <a:spLocks noGrp="1"/>
          </p:cNvSpPr>
          <p:nvPr>
            <p:ph idx="1"/>
          </p:nvPr>
        </p:nvSpPr>
        <p:spPr/>
        <p:txBody>
          <a:bodyPr>
            <a:normAutofit fontScale="92500" lnSpcReduction="20000"/>
          </a:bodyPr>
          <a:lstStyle/>
          <a:p>
            <a:r>
              <a:rPr lang="en-US" dirty="0"/>
              <a:t>Doctoral researchers are the drivers of their professional development… </a:t>
            </a:r>
          </a:p>
          <a:p>
            <a:r>
              <a:rPr lang="en-US" dirty="0" smtClean="0"/>
              <a:t>While being immersed in a research rich environment</a:t>
            </a:r>
            <a:r>
              <a:rPr lang="is-IS" dirty="0" smtClean="0"/>
              <a:t>…</a:t>
            </a:r>
            <a:r>
              <a:rPr lang="en-US" dirty="0" smtClean="0"/>
              <a:t> </a:t>
            </a:r>
            <a:endParaRPr lang="en-US" dirty="0"/>
          </a:p>
          <a:p>
            <a:r>
              <a:rPr lang="en-US" dirty="0" smtClean="0"/>
              <a:t>Where boundaries to other research fields are highly permeable</a:t>
            </a:r>
            <a:r>
              <a:rPr lang="is-IS" dirty="0" smtClean="0"/>
              <a:t>…</a:t>
            </a:r>
            <a:r>
              <a:rPr lang="en-US" dirty="0" smtClean="0"/>
              <a:t> </a:t>
            </a:r>
            <a:endParaRPr lang="en-US" dirty="0"/>
          </a:p>
          <a:p>
            <a:r>
              <a:rPr lang="en-US" dirty="0" smtClean="0"/>
              <a:t>And in which connections to the external world have a global outlook </a:t>
            </a:r>
            <a:r>
              <a:rPr lang="is-IS" dirty="0" smtClean="0"/>
              <a:t>…</a:t>
            </a:r>
            <a:endParaRPr lang="en-US" dirty="0" smtClean="0"/>
          </a:p>
          <a:p>
            <a:r>
              <a:rPr lang="fr-FR" dirty="0" smtClean="0"/>
              <a:t>And </a:t>
            </a:r>
            <a:r>
              <a:rPr lang="fr-FR" dirty="0" err="1" smtClean="0"/>
              <a:t>link</a:t>
            </a:r>
            <a:r>
              <a:rPr lang="fr-FR" dirty="0" smtClean="0"/>
              <a:t> to </a:t>
            </a:r>
            <a:r>
              <a:rPr lang="fr-FR" dirty="0" err="1" smtClean="0"/>
              <a:t>other</a:t>
            </a:r>
            <a:r>
              <a:rPr lang="fr-FR" dirty="0" smtClean="0"/>
              <a:t> </a:t>
            </a:r>
            <a:r>
              <a:rPr lang="fr-FR" dirty="0" err="1" smtClean="0"/>
              <a:t>sectors</a:t>
            </a:r>
            <a:r>
              <a:rPr lang="fr-FR" dirty="0" smtClean="0"/>
              <a:t> of society</a:t>
            </a:r>
            <a:r>
              <a:rPr lang="is-IS" dirty="0" smtClean="0"/>
              <a:t>…</a:t>
            </a:r>
            <a:r>
              <a:rPr lang="fr-FR" dirty="0" smtClean="0"/>
              <a:t> </a:t>
            </a:r>
            <a:endParaRPr lang="fr-FR" dirty="0"/>
          </a:p>
          <a:p>
            <a:r>
              <a:rPr lang="fr-FR" dirty="0" smtClean="0"/>
              <a:t>S</a:t>
            </a:r>
            <a:r>
              <a:rPr lang="en-US" dirty="0" smtClean="0"/>
              <a:t>o that the skills the new doctors develop are highly valuable to the knowledge society</a:t>
            </a:r>
            <a:r>
              <a:rPr lang="is-IS" dirty="0" smtClean="0"/>
              <a:t>…</a:t>
            </a:r>
          </a:p>
          <a:p>
            <a:r>
              <a:rPr lang="is-IS" dirty="0" smtClean="0"/>
              <a:t>LERU 2016 p. 8</a:t>
            </a:r>
            <a:endParaRPr lang="en-US" dirty="0"/>
          </a:p>
        </p:txBody>
      </p:sp>
    </p:spTree>
    <p:extLst>
      <p:ext uri="{BB962C8B-B14F-4D97-AF65-F5344CB8AC3E}">
        <p14:creationId xmlns:p14="http://schemas.microsoft.com/office/powerpoint/2010/main" val="11711039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 doctoral networks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Marie Curie Innovative Training Networks </a:t>
            </a:r>
            <a:r>
              <a:rPr lang="en-US" dirty="0" err="1" smtClean="0"/>
              <a:t>eg</a:t>
            </a:r>
            <a:r>
              <a:rPr lang="en-US" dirty="0" smtClean="0"/>
              <a:t> UNIKE</a:t>
            </a:r>
            <a:endParaRPr lang="en-US" dirty="0"/>
          </a:p>
          <a:p>
            <a:r>
              <a:rPr lang="en-US" dirty="0" smtClean="0"/>
              <a:t>IGERT (USA</a:t>
            </a:r>
            <a:r>
              <a:rPr lang="en-US" dirty="0"/>
              <a:t>) </a:t>
            </a:r>
            <a:r>
              <a:rPr lang="en-US" dirty="0">
                <a:hlinkClick r:id="rId3"/>
              </a:rPr>
              <a:t>http://</a:t>
            </a:r>
            <a:r>
              <a:rPr lang="en-US" dirty="0" smtClean="0">
                <a:hlinkClick r:id="rId3"/>
              </a:rPr>
              <a:t>www.igert.org</a:t>
            </a:r>
            <a:r>
              <a:rPr lang="en-US" dirty="0" smtClean="0"/>
              <a:t> National Science Foundation</a:t>
            </a:r>
          </a:p>
          <a:p>
            <a:r>
              <a:rPr lang="en-US" dirty="0" smtClean="0"/>
              <a:t>EU FP7 Networks of excellence involved PhDs</a:t>
            </a:r>
          </a:p>
          <a:p>
            <a:r>
              <a:rPr lang="en-US" dirty="0" smtClean="0"/>
              <a:t>UK Collaborative Doctoral Training Partnerships/</a:t>
            </a:r>
            <a:r>
              <a:rPr lang="en-US" dirty="0" err="1" smtClean="0"/>
              <a:t>Centres</a:t>
            </a:r>
            <a:endParaRPr lang="en-US" dirty="0" smtClean="0"/>
          </a:p>
          <a:p>
            <a:r>
              <a:rPr lang="en-US" dirty="0" smtClean="0"/>
              <a:t>These are interdisciplinary, national or international and </a:t>
            </a:r>
            <a:r>
              <a:rPr lang="en-US" dirty="0" err="1" smtClean="0"/>
              <a:t>emphasise</a:t>
            </a:r>
            <a:r>
              <a:rPr lang="en-US" dirty="0" smtClean="0"/>
              <a:t> both the knowledge contribution and future career preparation in &amp; outside academe</a:t>
            </a:r>
          </a:p>
          <a:p>
            <a:r>
              <a:rPr lang="en-US" dirty="0" smtClean="0"/>
              <a:t>They lead to very employable globally-aware students &amp; their supervisors also benefit from the  international experience involved in partnerships and networks </a:t>
            </a:r>
          </a:p>
          <a:p>
            <a:r>
              <a:rPr lang="en-US" dirty="0" smtClean="0"/>
              <a:t>They are also expensive.  So are they a sustainable model?  </a:t>
            </a:r>
            <a:endParaRPr lang="en-US" dirty="0"/>
          </a:p>
        </p:txBody>
      </p:sp>
    </p:spTree>
    <p:extLst>
      <p:ext uri="{BB962C8B-B14F-4D97-AF65-F5344CB8AC3E}">
        <p14:creationId xmlns:p14="http://schemas.microsoft.com/office/powerpoint/2010/main" val="4119655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foci on doctoral education</a:t>
            </a:r>
            <a:endParaRPr lang="en-US" dirty="0"/>
          </a:p>
        </p:txBody>
      </p:sp>
      <p:sp>
        <p:nvSpPr>
          <p:cNvPr id="3" name="Content Placeholder 2"/>
          <p:cNvSpPr>
            <a:spLocks noGrp="1"/>
          </p:cNvSpPr>
          <p:nvPr>
            <p:ph idx="1"/>
          </p:nvPr>
        </p:nvSpPr>
        <p:spPr/>
        <p:txBody>
          <a:bodyPr>
            <a:normAutofit lnSpcReduction="10000"/>
          </a:bodyPr>
          <a:lstStyle/>
          <a:p>
            <a:r>
              <a:rPr lang="en-US" dirty="0" smtClean="0"/>
              <a:t>Emphasis on doctoral </a:t>
            </a:r>
            <a:r>
              <a:rPr lang="en-US" dirty="0" err="1" smtClean="0"/>
              <a:t>programmes</a:t>
            </a:r>
            <a:r>
              <a:rPr lang="en-US" dirty="0" smtClean="0"/>
              <a:t>, not individual doctoral experiences</a:t>
            </a:r>
          </a:p>
          <a:p>
            <a:r>
              <a:rPr lang="en-US" dirty="0" smtClean="0"/>
              <a:t>Focus on employability outside academe but not wider social/cultural roles</a:t>
            </a:r>
          </a:p>
          <a:p>
            <a:r>
              <a:rPr lang="en-US" dirty="0" smtClean="0"/>
              <a:t>Contribution to economic growth and innovation </a:t>
            </a:r>
            <a:r>
              <a:rPr lang="en-US" dirty="0" err="1" smtClean="0"/>
              <a:t>emphasised</a:t>
            </a:r>
            <a:r>
              <a:rPr lang="en-US" dirty="0" smtClean="0"/>
              <a:t> </a:t>
            </a:r>
          </a:p>
          <a:p>
            <a:r>
              <a:rPr lang="en-US" dirty="0" smtClean="0"/>
              <a:t>The full-time student science model is still to the forefront (</a:t>
            </a:r>
            <a:r>
              <a:rPr lang="en-US" dirty="0" err="1" smtClean="0"/>
              <a:t>Becher</a:t>
            </a:r>
            <a:r>
              <a:rPr lang="en-US" dirty="0" smtClean="0"/>
              <a:t> et al 1994)</a:t>
            </a:r>
          </a:p>
          <a:p>
            <a:r>
              <a:rPr lang="en-US" dirty="0" smtClean="0"/>
              <a:t>Doctoral submissions &amp; completion rates are key metrics but societal contribution not usually taken into account</a:t>
            </a:r>
          </a:p>
          <a:p>
            <a:endParaRPr lang="en-US" dirty="0"/>
          </a:p>
        </p:txBody>
      </p:sp>
    </p:spTree>
    <p:extLst>
      <p:ext uri="{BB962C8B-B14F-4D97-AF65-F5344CB8AC3E}">
        <p14:creationId xmlns:p14="http://schemas.microsoft.com/office/powerpoint/2010/main" val="21754979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EUA Doctoral Education 2016  – Taking Salzburg forward – implementation &amp; new challenges</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Institutional structures are diverse &amp; open, need to watch for inefficiencies (32 EHEA countries have doctoral schools, 16 do not)</a:t>
            </a:r>
          </a:p>
          <a:p>
            <a:r>
              <a:rPr lang="en-US" dirty="0" smtClean="0"/>
              <a:t>Create space for dialogue between researchers &amp; doctoral candidates</a:t>
            </a:r>
          </a:p>
          <a:p>
            <a:r>
              <a:rPr lang="en-US" dirty="0" smtClean="0"/>
              <a:t>Build research capacity, using strong institutional leadership</a:t>
            </a:r>
          </a:p>
          <a:p>
            <a:r>
              <a:rPr lang="en-US" dirty="0" smtClean="0"/>
              <a:t>Nurture talent at all levels, focus on </a:t>
            </a:r>
            <a:r>
              <a:rPr lang="en-US" dirty="0" err="1" smtClean="0"/>
              <a:t>rigour</a:t>
            </a:r>
            <a:r>
              <a:rPr lang="en-US" dirty="0" smtClean="0"/>
              <a:t>, resilience, originality, critical thinking, independence, ability to create new knowledge</a:t>
            </a:r>
          </a:p>
          <a:p>
            <a:r>
              <a:rPr lang="en-US" dirty="0" smtClean="0"/>
              <a:t>Develop ethos of research integrity, including ethics</a:t>
            </a:r>
          </a:p>
          <a:p>
            <a:r>
              <a:rPr lang="en-US" dirty="0" smtClean="0"/>
              <a:t>Meet the digital challenge and foster open access research</a:t>
            </a:r>
            <a:endParaRPr lang="en-US" dirty="0"/>
          </a:p>
        </p:txBody>
      </p:sp>
    </p:spTree>
    <p:extLst>
      <p:ext uri="{BB962C8B-B14F-4D97-AF65-F5344CB8AC3E}">
        <p14:creationId xmlns:p14="http://schemas.microsoft.com/office/powerpoint/2010/main" val="10380104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dirty="0" smtClean="0"/>
              <a:t>Recent texts on doctoral students</a:t>
            </a:r>
            <a:r>
              <a:rPr lang="en-US" dirty="0" smtClean="0"/>
              <a:t> </a:t>
            </a:r>
            <a:endParaRPr lang="en-US" dirty="0"/>
          </a:p>
        </p:txBody>
      </p:sp>
      <p:pic>
        <p:nvPicPr>
          <p:cNvPr id="8" name="Picture Placeholder 7" descr="Unknown.jpeg"/>
          <p:cNvPicPr>
            <a:picLocks noGrp="1" noChangeAspect="1"/>
          </p:cNvPicPr>
          <p:nvPr>
            <p:ph type="pic" idx="1"/>
          </p:nvPr>
        </p:nvPicPr>
        <p:blipFill>
          <a:blip r:embed="rId2">
            <a:extLst>
              <a:ext uri="{28A0092B-C50C-407E-A947-70E740481C1C}">
                <a14:useLocalDpi xmlns:a14="http://schemas.microsoft.com/office/drawing/2010/main" val="0"/>
              </a:ext>
            </a:extLst>
          </a:blip>
          <a:srcRect l="-6734" r="-6734"/>
          <a:stretch>
            <a:fillRect/>
          </a:stretch>
        </p:blipFill>
        <p:spPr>
          <a:xfrm>
            <a:off x="2049439" y="828644"/>
            <a:ext cx="8601873" cy="3608643"/>
          </a:xfrm>
        </p:spPr>
      </p:pic>
      <p:sp>
        <p:nvSpPr>
          <p:cNvPr id="7" name="Text Placeholder 6"/>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38308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 of the doctorate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No longer an entirely adequat</a:t>
            </a:r>
            <a:r>
              <a:rPr lang="en-US" dirty="0"/>
              <a:t>e</a:t>
            </a:r>
            <a:r>
              <a:rPr lang="en-US" dirty="0" smtClean="0"/>
              <a:t> preparation for academic work (</a:t>
            </a:r>
            <a:r>
              <a:rPr lang="en-GB" dirty="0" smtClean="0"/>
              <a:t>Ehrenberg 2008) and perhaps not for other kinds of work either (</a:t>
            </a:r>
            <a:r>
              <a:rPr lang="en-GB" dirty="0" err="1" smtClean="0"/>
              <a:t>Mertens</a:t>
            </a:r>
            <a:r>
              <a:rPr lang="en-GB" dirty="0" smtClean="0"/>
              <a:t> and </a:t>
            </a:r>
            <a:r>
              <a:rPr lang="en-GB" dirty="0" err="1" smtClean="0"/>
              <a:t>Robken</a:t>
            </a:r>
            <a:r>
              <a:rPr lang="en-GB" dirty="0" smtClean="0"/>
              <a:t> 2013);</a:t>
            </a:r>
          </a:p>
          <a:p>
            <a:r>
              <a:rPr lang="en-GB" dirty="0" smtClean="0"/>
              <a:t>A monograph-based thesis is only suited to some disciplines (Jump 2015, Jackson 2013)</a:t>
            </a:r>
          </a:p>
          <a:p>
            <a:r>
              <a:rPr lang="en-GB" dirty="0" smtClean="0"/>
              <a:t>An oral defence, whether open or especially if closed, may be seen as too subjective a way in which to examine </a:t>
            </a:r>
          </a:p>
          <a:p>
            <a:r>
              <a:rPr lang="en-GB" dirty="0" smtClean="0"/>
              <a:t>One to one supervision may be giving way to more collective forms? (Lee &amp; Danby 2011)</a:t>
            </a:r>
          </a:p>
          <a:p>
            <a:r>
              <a:rPr lang="en-GB" dirty="0" smtClean="0"/>
              <a:t>The professional doctorate could wipe out the conventional doctorate? (Blackman 2016) </a:t>
            </a:r>
          </a:p>
          <a:p>
            <a:r>
              <a:rPr lang="en-GB" dirty="0" smtClean="0"/>
              <a:t>Doctoral structures can be small and isolated </a:t>
            </a:r>
            <a:r>
              <a:rPr lang="en-GB" dirty="0" err="1" smtClean="0"/>
              <a:t>e.g</a:t>
            </a:r>
            <a:r>
              <a:rPr lang="en-GB" dirty="0" smtClean="0"/>
              <a:t> tiny discipline based graduate schools (EUA 2016)</a:t>
            </a:r>
            <a:endParaRPr lang="en-US" dirty="0"/>
          </a:p>
        </p:txBody>
      </p:sp>
    </p:spTree>
    <p:extLst>
      <p:ext uri="{BB962C8B-B14F-4D97-AF65-F5344CB8AC3E}">
        <p14:creationId xmlns:p14="http://schemas.microsoft.com/office/powerpoint/2010/main" val="486333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doctoral crisis (Cuthbert &amp; </a:t>
            </a:r>
            <a:r>
              <a:rPr lang="en-US" dirty="0" err="1" smtClean="0"/>
              <a:t>Molla</a:t>
            </a:r>
            <a:r>
              <a:rPr lang="en-US" dirty="0" smtClean="0"/>
              <a:t> 2015)?</a:t>
            </a:r>
            <a:endParaRPr lang="en-US" dirty="0"/>
          </a:p>
        </p:txBody>
      </p:sp>
      <p:sp>
        <p:nvSpPr>
          <p:cNvPr id="3" name="Content Placeholder 2"/>
          <p:cNvSpPr>
            <a:spLocks noGrp="1"/>
          </p:cNvSpPr>
          <p:nvPr>
            <p:ph idx="1"/>
          </p:nvPr>
        </p:nvSpPr>
        <p:spPr/>
        <p:txBody>
          <a:bodyPr>
            <a:normAutofit lnSpcReduction="10000"/>
          </a:bodyPr>
          <a:lstStyle/>
          <a:p>
            <a:r>
              <a:rPr lang="en-US" dirty="0" smtClean="0"/>
              <a:t>Shift in policy focus from efficiency to skills of doctoral graduates</a:t>
            </a:r>
          </a:p>
          <a:p>
            <a:r>
              <a:rPr lang="en-US" dirty="0" smtClean="0"/>
              <a:t>Doctorates no longer just preparation for academic work (few jobs)</a:t>
            </a:r>
          </a:p>
          <a:p>
            <a:r>
              <a:rPr lang="en-US" dirty="0" smtClean="0"/>
              <a:t>Questions of what originality &amp; contribution to knowledge mean</a:t>
            </a:r>
          </a:p>
          <a:p>
            <a:r>
              <a:rPr lang="en-US" dirty="0" smtClean="0"/>
              <a:t>Proliferation of doctoral types in some countries (USA,</a:t>
            </a:r>
            <a:r>
              <a:rPr lang="en-US" dirty="0"/>
              <a:t> </a:t>
            </a:r>
            <a:r>
              <a:rPr lang="en-US" dirty="0" smtClean="0"/>
              <a:t>Australia, UK)</a:t>
            </a:r>
          </a:p>
          <a:p>
            <a:r>
              <a:rPr lang="en-US" dirty="0" smtClean="0"/>
              <a:t>Questioning about whether different kinds of doctorates have equivalent outcomes</a:t>
            </a:r>
          </a:p>
          <a:p>
            <a:r>
              <a:rPr lang="en-US" dirty="0" smtClean="0"/>
              <a:t>Are doctorates a new form of </a:t>
            </a:r>
            <a:r>
              <a:rPr lang="en-US" dirty="0" err="1" smtClean="0"/>
              <a:t>credentialism</a:t>
            </a:r>
            <a:r>
              <a:rPr lang="en-US" dirty="0" smtClean="0"/>
              <a:t>? (Collins 1979)</a:t>
            </a:r>
            <a:endParaRPr lang="en-US" dirty="0"/>
          </a:p>
        </p:txBody>
      </p:sp>
    </p:spTree>
    <p:extLst>
      <p:ext uri="{BB962C8B-B14F-4D97-AF65-F5344CB8AC3E}">
        <p14:creationId xmlns:p14="http://schemas.microsoft.com/office/powerpoint/2010/main" val="37834802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still have the doctorate? </a:t>
            </a:r>
            <a:endParaRPr lang="en-US" dirty="0"/>
          </a:p>
        </p:txBody>
      </p:sp>
      <p:sp>
        <p:nvSpPr>
          <p:cNvPr id="3" name="Content Placeholder 2"/>
          <p:cNvSpPr>
            <a:spLocks noGrp="1"/>
          </p:cNvSpPr>
          <p:nvPr>
            <p:ph idx="1"/>
          </p:nvPr>
        </p:nvSpPr>
        <p:spPr/>
        <p:txBody>
          <a:bodyPr/>
          <a:lstStyle/>
          <a:p>
            <a:r>
              <a:rPr lang="en-US" dirty="0" smtClean="0"/>
              <a:t>Academic traditions and careers?</a:t>
            </a:r>
          </a:p>
          <a:p>
            <a:r>
              <a:rPr lang="en-US" dirty="0" smtClean="0"/>
              <a:t>Contribution to the knowledge economy and innovation? </a:t>
            </a:r>
          </a:p>
          <a:p>
            <a:r>
              <a:rPr lang="en-US" dirty="0" smtClean="0"/>
              <a:t>Developing expertise and its application in wider society?</a:t>
            </a:r>
          </a:p>
          <a:p>
            <a:r>
              <a:rPr lang="en-US" dirty="0" smtClean="0"/>
              <a:t>Laboratory based scientists need research student </a:t>
            </a:r>
            <a:r>
              <a:rPr lang="en-US" dirty="0" err="1" smtClean="0"/>
              <a:t>labour</a:t>
            </a:r>
            <a:r>
              <a:rPr lang="en-US" dirty="0" smtClean="0"/>
              <a:t> on projects? </a:t>
            </a:r>
          </a:p>
          <a:p>
            <a:r>
              <a:rPr lang="en-US" dirty="0" smtClean="0"/>
              <a:t>The right to award research degrees is still a symbol of the university’s autonomy? But for how long?</a:t>
            </a:r>
          </a:p>
        </p:txBody>
      </p:sp>
    </p:spTree>
    <p:extLst>
      <p:ext uri="{BB962C8B-B14F-4D97-AF65-F5344CB8AC3E}">
        <p14:creationId xmlns:p14="http://schemas.microsoft.com/office/powerpoint/2010/main" val="345614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Tradition?</a:t>
            </a:r>
            <a:endParaRPr lang="en-US" dirty="0"/>
          </a:p>
        </p:txBody>
      </p:sp>
      <p:pic>
        <p:nvPicPr>
          <p:cNvPr id="7" name="Picture Placeholder 6" descr="IMG_2084.JPG"/>
          <p:cNvPicPr>
            <a:picLocks noGrp="1" noChangeAspect="1"/>
          </p:cNvPicPr>
          <p:nvPr>
            <p:ph type="pic" idx="1"/>
          </p:nvPr>
        </p:nvPicPr>
        <p:blipFill>
          <a:blip r:embed="rId2">
            <a:extLst>
              <a:ext uri="{28A0092B-C50C-407E-A947-70E740481C1C}">
                <a14:useLocalDpi xmlns:a14="http://schemas.microsoft.com/office/drawing/2010/main" val="0"/>
              </a:ext>
            </a:extLst>
          </a:blip>
          <a:srcRect t="27998" b="27998"/>
          <a:stretch>
            <a:fillRect/>
          </a:stretch>
        </p:blipFill>
        <p:spPr/>
      </p:pic>
      <p:sp>
        <p:nvSpPr>
          <p:cNvPr id="6" name="Text Placeholder 5"/>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17178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could we change in the doctorate?</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Who we recruit; greater selectivity but focused on future leaders/versatility  </a:t>
            </a:r>
          </a:p>
          <a:p>
            <a:r>
              <a:rPr lang="en-US" dirty="0" smtClean="0"/>
              <a:t>How we fund; fewer candidates but more generous stipends </a:t>
            </a:r>
          </a:p>
          <a:p>
            <a:r>
              <a:rPr lang="en-US" dirty="0" smtClean="0"/>
              <a:t>How we train and supervise; co-supervision across disciplines/HEIs/countries</a:t>
            </a:r>
          </a:p>
          <a:p>
            <a:r>
              <a:rPr lang="en-US" dirty="0" smtClean="0"/>
              <a:t>Offer more substantial international experience during the doctorate </a:t>
            </a:r>
            <a:endParaRPr lang="en-US" dirty="0"/>
          </a:p>
          <a:p>
            <a:r>
              <a:rPr lang="en-US" dirty="0" smtClean="0"/>
              <a:t>What doctoral graduates are prepared for: broader citizenship, social, cultural and political roles as well as careers </a:t>
            </a:r>
          </a:p>
          <a:p>
            <a:r>
              <a:rPr lang="en-US" dirty="0" smtClean="0"/>
              <a:t>The kind of knowledge doctoral candidates produce and for whom: </a:t>
            </a:r>
            <a:r>
              <a:rPr lang="en-US" dirty="0" err="1" smtClean="0"/>
              <a:t>emphasise</a:t>
            </a:r>
            <a:r>
              <a:rPr lang="en-US" dirty="0" smtClean="0"/>
              <a:t> co-production of knowledge (</a:t>
            </a:r>
            <a:r>
              <a:rPr lang="en-US" dirty="0" err="1" smtClean="0"/>
              <a:t>Jasanoff</a:t>
            </a:r>
            <a:r>
              <a:rPr lang="en-US" dirty="0" smtClean="0"/>
              <a:t> 2004) and significant translation of knowledge</a:t>
            </a:r>
            <a:endParaRPr lang="en-US" dirty="0"/>
          </a:p>
        </p:txBody>
      </p:sp>
    </p:spTree>
    <p:extLst>
      <p:ext uri="{BB962C8B-B14F-4D97-AF65-F5344CB8AC3E}">
        <p14:creationId xmlns:p14="http://schemas.microsoft.com/office/powerpoint/2010/main" val="17185366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Doctoral Students’ Roles  </a:t>
            </a:r>
            <a:endParaRPr lang="en-US" dirty="0"/>
          </a:p>
        </p:txBody>
      </p:sp>
      <p:sp>
        <p:nvSpPr>
          <p:cNvPr id="3" name="Content Placeholder 2"/>
          <p:cNvSpPr>
            <a:spLocks noGrp="1"/>
          </p:cNvSpPr>
          <p:nvPr>
            <p:ph idx="1"/>
          </p:nvPr>
        </p:nvSpPr>
        <p:spPr/>
        <p:txBody>
          <a:bodyPr>
            <a:normAutofit fontScale="25000" lnSpcReduction="20000"/>
          </a:bodyPr>
          <a:lstStyle/>
          <a:p>
            <a:r>
              <a:rPr lang="en-US" sz="8000" dirty="0" err="1" smtClean="0"/>
              <a:t>Balaban</a:t>
            </a:r>
            <a:r>
              <a:rPr lang="en-US" sz="8000" dirty="0" smtClean="0"/>
              <a:t> (2016) in a review article traces a shift in how student roles regarded (noting these are not from a student perspective):</a:t>
            </a:r>
          </a:p>
          <a:p>
            <a:r>
              <a:rPr lang="en-US" sz="8000" dirty="0" err="1" smtClean="0"/>
              <a:t>Golde</a:t>
            </a:r>
            <a:r>
              <a:rPr lang="en-US" sz="8000" dirty="0" smtClean="0"/>
              <a:t> et al (2006) Students as </a:t>
            </a:r>
            <a:r>
              <a:rPr lang="en-US" sz="8000" b="1" dirty="0" smtClean="0"/>
              <a:t>stewards </a:t>
            </a:r>
            <a:r>
              <a:rPr lang="en-US" sz="8000" dirty="0" smtClean="0"/>
              <a:t>of their (mono) disciplines (USA Carnegie Initiative)</a:t>
            </a:r>
          </a:p>
          <a:p>
            <a:r>
              <a:rPr lang="en-US" sz="8000" dirty="0" smtClean="0"/>
              <a:t>Walker et al (2008) </a:t>
            </a:r>
            <a:r>
              <a:rPr lang="en-US" sz="8000" b="1" dirty="0" smtClean="0"/>
              <a:t>Shared (supervisor/student) formation apprenticeships,</a:t>
            </a:r>
            <a:r>
              <a:rPr lang="en-US" sz="8000" dirty="0" smtClean="0"/>
              <a:t> emphasis on student communities &amp; blurring of disciplinary fields </a:t>
            </a:r>
            <a:r>
              <a:rPr lang="en-US" sz="8000" dirty="0"/>
              <a:t>(</a:t>
            </a:r>
            <a:r>
              <a:rPr lang="en-US" sz="8000" dirty="0" smtClean="0"/>
              <a:t>USA, Carnegie research project)</a:t>
            </a:r>
          </a:p>
          <a:p>
            <a:r>
              <a:rPr lang="en-US" sz="8000" dirty="0" err="1" smtClean="0"/>
              <a:t>Nerad</a:t>
            </a:r>
            <a:r>
              <a:rPr lang="en-US" sz="8000" dirty="0" smtClean="0"/>
              <a:t> et al (2014) Students as future </a:t>
            </a:r>
            <a:r>
              <a:rPr lang="en-US" sz="8000" b="1" dirty="0" smtClean="0"/>
              <a:t>leaders</a:t>
            </a:r>
            <a:r>
              <a:rPr lang="en-US" sz="8000" dirty="0" smtClean="0"/>
              <a:t> in many fields, exploration of excellence, global collaborations/pedagogies, transferable </a:t>
            </a:r>
            <a:r>
              <a:rPr lang="en-US" sz="8000" dirty="0"/>
              <a:t>skills, progression of the doctoral identity &amp; engagement with the knowledge economy as well as trend to greater </a:t>
            </a:r>
            <a:r>
              <a:rPr lang="en-US" sz="8000" dirty="0" smtClean="0"/>
              <a:t>agency </a:t>
            </a:r>
          </a:p>
          <a:p>
            <a:r>
              <a:rPr lang="en-US" sz="8000" dirty="0" err="1"/>
              <a:t>Balaban</a:t>
            </a:r>
            <a:r>
              <a:rPr lang="en-US" sz="8000" dirty="0"/>
              <a:t> (2016) observes that these categories overlap </a:t>
            </a:r>
            <a:endParaRPr lang="en-US" sz="8000" dirty="0" smtClean="0"/>
          </a:p>
          <a:p>
            <a:endParaRPr lang="en-US" sz="6000" dirty="0" smtClean="0"/>
          </a:p>
          <a:p>
            <a:pPr marL="1371600" lvl="3" indent="0">
              <a:buNone/>
            </a:pPr>
            <a:r>
              <a:rPr lang="en-US" dirty="0" smtClean="0"/>
              <a:t>  </a:t>
            </a:r>
          </a:p>
        </p:txBody>
      </p:sp>
    </p:spTree>
    <p:extLst>
      <p:ext uri="{BB962C8B-B14F-4D97-AF65-F5344CB8AC3E}">
        <p14:creationId xmlns:p14="http://schemas.microsoft.com/office/powerpoint/2010/main" val="2537131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Doctoral candidates’ roles changing?</a:t>
            </a:r>
          </a:p>
        </p:txBody>
      </p:sp>
      <p:pic>
        <p:nvPicPr>
          <p:cNvPr id="5" name="Picture Placeholder 4" descr="IMG_1318.JPG"/>
          <p:cNvPicPr>
            <a:picLocks noGrp="1" noChangeAspect="1"/>
          </p:cNvPicPr>
          <p:nvPr>
            <p:ph type="pic" idx="1"/>
          </p:nvPr>
        </p:nvPicPr>
        <p:blipFill>
          <a:blip r:embed="rId2">
            <a:extLst>
              <a:ext uri="{28A0092B-C50C-407E-A947-70E740481C1C}">
                <a14:useLocalDpi xmlns:a14="http://schemas.microsoft.com/office/drawing/2010/main" val="0"/>
              </a:ext>
            </a:extLst>
          </a:blip>
          <a:srcRect t="27998" b="27998"/>
          <a:stretch>
            <a:fillRect/>
          </a:stretch>
        </p:blipFill>
        <p:spPr>
          <a:xfrm>
            <a:off x="1041400" y="587913"/>
            <a:ext cx="10106025" cy="4044838"/>
          </a:xfrm>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12492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Student Roles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Many authors see </a:t>
            </a:r>
            <a:r>
              <a:rPr lang="en-US" dirty="0"/>
              <a:t>students as ill-prepared for life after the </a:t>
            </a:r>
            <a:r>
              <a:rPr lang="en-US" dirty="0" smtClean="0"/>
              <a:t>doctorate</a:t>
            </a:r>
          </a:p>
          <a:p>
            <a:r>
              <a:rPr lang="en-US" dirty="0" smtClean="0"/>
              <a:t>USA studies suggest that over time, students’ career preferences may shift from academic towards private, sector or other non-academic jobs (</a:t>
            </a:r>
            <a:r>
              <a:rPr lang="en-US" dirty="0" err="1" smtClean="0"/>
              <a:t>Sauerman</a:t>
            </a:r>
            <a:r>
              <a:rPr lang="en-US" dirty="0" smtClean="0"/>
              <a:t> &amp; Roach 2012), though supervisors may continue to expect them to go into academic jobs (</a:t>
            </a:r>
            <a:r>
              <a:rPr lang="en-US" dirty="0" err="1" smtClean="0"/>
              <a:t>Monka</a:t>
            </a:r>
            <a:r>
              <a:rPr lang="en-US" dirty="0" smtClean="0"/>
              <a:t>, </a:t>
            </a:r>
            <a:r>
              <a:rPr lang="en-US" dirty="0" err="1" smtClean="0"/>
              <a:t>Footeb</a:t>
            </a:r>
            <a:r>
              <a:rPr lang="en-US" dirty="0" smtClean="0"/>
              <a:t> &amp; </a:t>
            </a:r>
            <a:r>
              <a:rPr lang="en-US" dirty="0" err="1"/>
              <a:t>Schlemper</a:t>
            </a:r>
            <a:r>
              <a:rPr lang="en-US" dirty="0"/>
              <a:t> </a:t>
            </a:r>
            <a:r>
              <a:rPr lang="en-US" dirty="0" smtClean="0"/>
              <a:t>2012).  </a:t>
            </a:r>
          </a:p>
          <a:p>
            <a:r>
              <a:rPr lang="en-US" dirty="0" smtClean="0"/>
              <a:t>In the UK many still want to be academics despite poor prospects for this (</a:t>
            </a:r>
            <a:r>
              <a:rPr lang="en-US" dirty="0" err="1" smtClean="0"/>
              <a:t>Boulos</a:t>
            </a:r>
            <a:r>
              <a:rPr lang="en-US" dirty="0" smtClean="0"/>
              <a:t> 2016, </a:t>
            </a:r>
            <a:r>
              <a:rPr lang="en-US" dirty="0" err="1" smtClean="0"/>
              <a:t>Jons</a:t>
            </a:r>
            <a:r>
              <a:rPr lang="en-US" dirty="0" smtClean="0"/>
              <a:t> &amp; </a:t>
            </a:r>
            <a:r>
              <a:rPr lang="en-US" dirty="0" err="1" smtClean="0"/>
              <a:t>Deakin</a:t>
            </a:r>
            <a:r>
              <a:rPr lang="en-US" dirty="0" smtClean="0"/>
              <a:t> 2014)</a:t>
            </a:r>
          </a:p>
          <a:p>
            <a:r>
              <a:rPr lang="en-US" dirty="0" smtClean="0"/>
              <a:t>In Germany more PhDs look to jobs outside academe, possibly because doctoral schools push them to finish their PhDs fast and as postdocs they have to work out quickly where they want to go (</a:t>
            </a:r>
            <a:r>
              <a:rPr lang="en-US" dirty="0" err="1" smtClean="0"/>
              <a:t>Fitzenberger</a:t>
            </a:r>
            <a:r>
              <a:rPr lang="en-US" dirty="0" smtClean="0"/>
              <a:t> and Schulze 2014)</a:t>
            </a:r>
            <a:endParaRPr lang="en-US" dirty="0"/>
          </a:p>
          <a:p>
            <a:r>
              <a:rPr lang="en-US" dirty="0"/>
              <a:t>Finally, it might be worth remembering that </a:t>
            </a:r>
            <a:r>
              <a:rPr lang="en-US" dirty="0" smtClean="0"/>
              <a:t>professional &amp; industrial </a:t>
            </a:r>
            <a:r>
              <a:rPr lang="en-US" dirty="0"/>
              <a:t>doctorate students often already </a:t>
            </a:r>
            <a:r>
              <a:rPr lang="en-US" dirty="0" smtClean="0"/>
              <a:t>have a professional </a:t>
            </a:r>
            <a:r>
              <a:rPr lang="en-US" dirty="0"/>
              <a:t>job </a:t>
            </a:r>
            <a:r>
              <a:rPr lang="en-US" dirty="0" smtClean="0"/>
              <a:t>or are placed on a fast-track route to a non-academic career. </a:t>
            </a:r>
            <a:endParaRPr lang="en-US" dirty="0"/>
          </a:p>
          <a:p>
            <a:endParaRPr lang="en-US" dirty="0"/>
          </a:p>
        </p:txBody>
      </p:sp>
    </p:spTree>
    <p:extLst>
      <p:ext uri="{BB962C8B-B14F-4D97-AF65-F5344CB8AC3E}">
        <p14:creationId xmlns:p14="http://schemas.microsoft.com/office/powerpoint/2010/main" val="17648224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doctorate as a mirror for the changing university? </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6896" b="6896"/>
          <a:stretch>
            <a:fillRect/>
          </a:stretch>
        </p:blipFill>
        <p:spPr/>
      </p:pic>
      <p:sp>
        <p:nvSpPr>
          <p:cNvPr id="4" name="Text Placeholder 3"/>
          <p:cNvSpPr>
            <a:spLocks noGrp="1"/>
          </p:cNvSpPr>
          <p:nvPr>
            <p:ph type="body" sz="half" idx="2"/>
          </p:nvPr>
        </p:nvSpPr>
        <p:spPr>
          <a:xfrm>
            <a:off x="1295399" y="3958388"/>
            <a:ext cx="6241816" cy="1125843"/>
          </a:xfrm>
        </p:spPr>
        <p:txBody>
          <a:bodyPr>
            <a:normAutofit/>
          </a:bodyPr>
          <a:lstStyle/>
          <a:p>
            <a:r>
              <a:rPr lang="en-US" sz="2800" dirty="0" smtClean="0"/>
              <a:t>Where </a:t>
            </a:r>
            <a:r>
              <a:rPr lang="en-US" sz="2800" i="1" dirty="0" smtClean="0"/>
              <a:t>are</a:t>
            </a:r>
            <a:r>
              <a:rPr lang="en-US" sz="2800" dirty="0" smtClean="0"/>
              <a:t> we going?</a:t>
            </a:r>
            <a:endParaRPr lang="en-US" sz="2800" dirty="0"/>
          </a:p>
        </p:txBody>
      </p:sp>
    </p:spTree>
    <p:extLst>
      <p:ext uri="{BB962C8B-B14F-4D97-AF65-F5344CB8AC3E}">
        <p14:creationId xmlns:p14="http://schemas.microsoft.com/office/powerpoint/2010/main" val="1031214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might the 21</a:t>
            </a:r>
            <a:r>
              <a:rPr lang="en-US" baseline="30000" dirty="0" smtClean="0"/>
              <a:t>st</a:t>
            </a:r>
            <a:r>
              <a:rPr lang="en-US" dirty="0" smtClean="0"/>
              <a:t> century university change in future?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Greater variety of </a:t>
            </a:r>
            <a:r>
              <a:rPr lang="en-US" dirty="0" err="1" smtClean="0"/>
              <a:t>organisational</a:t>
            </a:r>
            <a:r>
              <a:rPr lang="en-US" dirty="0" smtClean="0"/>
              <a:t> forms (multi-nationals, transnational campuses, on-line only,  disassembled with degree validation separated from recruitment &amp; teaching, co-operatives, elite campuses ( </a:t>
            </a:r>
            <a:r>
              <a:rPr lang="en-US" dirty="0" err="1" smtClean="0"/>
              <a:t>e.g</a:t>
            </a:r>
            <a:r>
              <a:rPr lang="en-US" dirty="0" smtClean="0"/>
              <a:t> Harvard, Oxford)</a:t>
            </a:r>
          </a:p>
          <a:p>
            <a:r>
              <a:rPr lang="en-US" dirty="0" smtClean="0"/>
              <a:t>Higher focus on undergraduate &amp; vocational </a:t>
            </a:r>
            <a:r>
              <a:rPr lang="en-US" dirty="0" err="1" smtClean="0"/>
              <a:t>programmes</a:t>
            </a:r>
            <a:r>
              <a:rPr lang="en-US" dirty="0" smtClean="0"/>
              <a:t> with fast ‘efficient’ delivery</a:t>
            </a:r>
          </a:p>
          <a:p>
            <a:r>
              <a:rPr lang="en-US" dirty="0" smtClean="0"/>
              <a:t>Few permanent staff or spaces; </a:t>
            </a:r>
            <a:r>
              <a:rPr lang="en-US" dirty="0" err="1" smtClean="0"/>
              <a:t>casualised</a:t>
            </a:r>
            <a:r>
              <a:rPr lang="en-US" dirty="0" smtClean="0"/>
              <a:t> </a:t>
            </a:r>
            <a:r>
              <a:rPr lang="en-US" dirty="0" err="1" smtClean="0"/>
              <a:t>labour</a:t>
            </a:r>
            <a:r>
              <a:rPr lang="en-US" dirty="0" smtClean="0"/>
              <a:t> plus robot tutors in rented rooms? </a:t>
            </a:r>
          </a:p>
          <a:p>
            <a:r>
              <a:rPr lang="en-US" dirty="0" smtClean="0"/>
              <a:t>Technology-driven not technology-informed; the </a:t>
            </a:r>
            <a:r>
              <a:rPr lang="en-US" dirty="0" err="1" smtClean="0"/>
              <a:t>digitisation</a:t>
            </a:r>
            <a:r>
              <a:rPr lang="en-US" dirty="0" smtClean="0"/>
              <a:t> of everything (Selwyn&amp; Facer 2014), learner analytics replace personal tutors, research done by artificial intelligence</a:t>
            </a:r>
          </a:p>
          <a:p>
            <a:r>
              <a:rPr lang="en-US" dirty="0" smtClean="0"/>
              <a:t>Flipped lectures the norm; production of materials &amp; teaching separated</a:t>
            </a:r>
          </a:p>
          <a:p>
            <a:r>
              <a:rPr lang="en-US" dirty="0" smtClean="0"/>
              <a:t>Research &amp; research-informed teaching at elite institutions only </a:t>
            </a:r>
            <a:endParaRPr lang="en-US" dirty="0"/>
          </a:p>
        </p:txBody>
      </p:sp>
    </p:spTree>
    <p:extLst>
      <p:ext uri="{BB962C8B-B14F-4D97-AF65-F5344CB8AC3E}">
        <p14:creationId xmlns:p14="http://schemas.microsoft.com/office/powerpoint/2010/main" val="25143315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the doctorate be ‘unbundled’?</a:t>
            </a:r>
            <a:endParaRPr lang="en-US" dirty="0"/>
          </a:p>
        </p:txBody>
      </p:sp>
      <p:sp>
        <p:nvSpPr>
          <p:cNvPr id="3" name="Content Placeholder 2"/>
          <p:cNvSpPr>
            <a:spLocks noGrp="1"/>
          </p:cNvSpPr>
          <p:nvPr>
            <p:ph idx="1"/>
          </p:nvPr>
        </p:nvSpPr>
        <p:spPr/>
        <p:txBody>
          <a:bodyPr>
            <a:normAutofit lnSpcReduction="10000"/>
          </a:bodyPr>
          <a:lstStyle/>
          <a:p>
            <a:r>
              <a:rPr lang="en-US" dirty="0" smtClean="0"/>
              <a:t>Already possible to separate out initial methods/researcher development training of doctorates, on line or face- to-face</a:t>
            </a:r>
          </a:p>
          <a:p>
            <a:r>
              <a:rPr lang="en-US" dirty="0" smtClean="0"/>
              <a:t>Fieldwork, archival work, laboratory work could also be ’outsourced’</a:t>
            </a:r>
          </a:p>
          <a:p>
            <a:r>
              <a:rPr lang="en-US" dirty="0" smtClean="0"/>
              <a:t>Supervision a mix of external </a:t>
            </a:r>
            <a:r>
              <a:rPr lang="en-US" dirty="0" err="1" smtClean="0"/>
              <a:t>organisation</a:t>
            </a:r>
            <a:r>
              <a:rPr lang="en-US" dirty="0" smtClean="0"/>
              <a:t> personnel and </a:t>
            </a:r>
            <a:r>
              <a:rPr lang="en-US" dirty="0" err="1" smtClean="0"/>
              <a:t>casualised</a:t>
            </a:r>
            <a:r>
              <a:rPr lang="en-US" dirty="0" smtClean="0"/>
              <a:t> contracted academic supervisors,  or instead use on-line monitoring/learner analytics</a:t>
            </a:r>
          </a:p>
          <a:p>
            <a:r>
              <a:rPr lang="en-US" dirty="0" smtClean="0"/>
              <a:t>Just need a validating institution to award the degree; maybe in future this will come in a kit, activated with a credit card </a:t>
            </a:r>
            <a:endParaRPr lang="en-US" dirty="0"/>
          </a:p>
        </p:txBody>
      </p:sp>
    </p:spTree>
    <p:extLst>
      <p:ext uri="{BB962C8B-B14F-4D97-AF65-F5344CB8AC3E}">
        <p14:creationId xmlns:p14="http://schemas.microsoft.com/office/powerpoint/2010/main" val="12486532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1303868" y="4457855"/>
            <a:ext cx="9592732" cy="1418011"/>
          </a:xfrm>
        </p:spPr>
        <p:txBody>
          <a:bodyPr/>
          <a:lstStyle/>
          <a:p>
            <a:r>
              <a:rPr lang="en-US" dirty="0" smtClean="0"/>
              <a:t>Researcher development can be outsourced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747" y="982132"/>
            <a:ext cx="9144000" cy="3669631"/>
          </a:xfrm>
          <a:prstGeom prst="rect">
            <a:avLst/>
          </a:prstGeom>
        </p:spPr>
      </p:pic>
    </p:spTree>
    <p:extLst>
      <p:ext uri="{BB962C8B-B14F-4D97-AF65-F5344CB8AC3E}">
        <p14:creationId xmlns:p14="http://schemas.microsoft.com/office/powerpoint/2010/main" val="6153425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 </a:t>
            </a:r>
            <a:endParaRPr lang="en-US" dirty="0"/>
          </a:p>
        </p:txBody>
      </p:sp>
      <p:sp>
        <p:nvSpPr>
          <p:cNvPr id="5" name="Content Placeholder 4"/>
          <p:cNvSpPr>
            <a:spLocks noGrp="1"/>
          </p:cNvSpPr>
          <p:nvPr>
            <p:ph idx="1"/>
          </p:nvPr>
        </p:nvSpPr>
        <p:spPr/>
        <p:txBody>
          <a:bodyPr>
            <a:normAutofit/>
          </a:bodyPr>
          <a:lstStyle/>
          <a:p>
            <a:r>
              <a:rPr lang="en-US" dirty="0" smtClean="0"/>
              <a:t>Examined how </a:t>
            </a:r>
            <a:r>
              <a:rPr lang="en-US" dirty="0" err="1" smtClean="0"/>
              <a:t>organisational</a:t>
            </a:r>
            <a:r>
              <a:rPr lang="en-US" dirty="0" smtClean="0"/>
              <a:t> </a:t>
            </a:r>
            <a:r>
              <a:rPr lang="en-US" dirty="0"/>
              <a:t>changes to the university </a:t>
            </a:r>
            <a:r>
              <a:rPr lang="en-US" b="1" dirty="0" smtClean="0"/>
              <a:t> &amp; </a:t>
            </a:r>
            <a:r>
              <a:rPr lang="en-US" dirty="0" smtClean="0"/>
              <a:t>changes </a:t>
            </a:r>
            <a:r>
              <a:rPr lang="en-US" dirty="0"/>
              <a:t>to the nature of academic </a:t>
            </a:r>
            <a:r>
              <a:rPr lang="en-US" dirty="0" smtClean="0"/>
              <a:t>work,  have themselves had some effects on doctoral degrees and vice versa </a:t>
            </a:r>
            <a:endParaRPr lang="en-US" dirty="0"/>
          </a:p>
          <a:p>
            <a:r>
              <a:rPr lang="en-US" dirty="0" smtClean="0"/>
              <a:t>Also looked at recent </a:t>
            </a:r>
            <a:r>
              <a:rPr lang="en-US" dirty="0"/>
              <a:t>developments in and features of </a:t>
            </a:r>
            <a:r>
              <a:rPr lang="en-US" dirty="0" smtClean="0"/>
              <a:t>doctoral </a:t>
            </a:r>
            <a:r>
              <a:rPr lang="en-US" dirty="0" err="1"/>
              <a:t>programmes</a:t>
            </a:r>
            <a:r>
              <a:rPr lang="en-US" dirty="0"/>
              <a:t> and </a:t>
            </a:r>
            <a:r>
              <a:rPr lang="en-US" dirty="0" smtClean="0"/>
              <a:t>participants, including proliferation of types of doctorates, collaborative </a:t>
            </a:r>
            <a:r>
              <a:rPr lang="en-US" dirty="0" err="1" smtClean="0"/>
              <a:t>programmes</a:t>
            </a:r>
            <a:r>
              <a:rPr lang="en-US" dirty="0" smtClean="0"/>
              <a:t> and changing roles of doctoral students </a:t>
            </a:r>
            <a:endParaRPr lang="en-US" dirty="0"/>
          </a:p>
          <a:p>
            <a:r>
              <a:rPr lang="en-US" dirty="0" smtClean="0"/>
              <a:t>Finally I looked at criticisms </a:t>
            </a:r>
            <a:r>
              <a:rPr lang="en-US" dirty="0"/>
              <a:t>of the </a:t>
            </a:r>
            <a:r>
              <a:rPr lang="en-US" dirty="0" smtClean="0"/>
              <a:t>doctorate and the notion of a doctoral </a:t>
            </a:r>
            <a:r>
              <a:rPr lang="en-US" dirty="0"/>
              <a:t>education </a:t>
            </a:r>
            <a:r>
              <a:rPr lang="en-US" dirty="0" smtClean="0"/>
              <a:t>crisis</a:t>
            </a:r>
            <a:endParaRPr lang="en-US" dirty="0"/>
          </a:p>
        </p:txBody>
      </p:sp>
    </p:spTree>
    <p:extLst>
      <p:ext uri="{BB962C8B-B14F-4D97-AF65-F5344CB8AC3E}">
        <p14:creationId xmlns:p14="http://schemas.microsoft.com/office/powerpoint/2010/main" val="3338399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Doctorates and university futures; a two way mirror?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universities continue to change, so will doctoral education</a:t>
            </a:r>
          </a:p>
          <a:p>
            <a:r>
              <a:rPr lang="en-US" dirty="0" smtClean="0"/>
              <a:t>If there are fewer research intensive universities, there may be more selective admission to full time doctorates</a:t>
            </a:r>
          </a:p>
          <a:p>
            <a:r>
              <a:rPr lang="en-US" dirty="0" smtClean="0"/>
              <a:t>New private for profit providers may not see doctorates as a priority but may be interested in ‘unbundling’; may need PhDs for some of their teaching</a:t>
            </a:r>
            <a:endParaRPr lang="en-US" dirty="0"/>
          </a:p>
          <a:p>
            <a:r>
              <a:rPr lang="en-US" dirty="0" smtClean="0"/>
              <a:t>Knowledge co-production &amp; collaborative schemes will grow as consistent with open access principles but tested by inter institutional competition</a:t>
            </a:r>
          </a:p>
          <a:p>
            <a:r>
              <a:rPr lang="en-US" dirty="0" smtClean="0"/>
              <a:t>We could consider establishing cooperatives running PhD </a:t>
            </a:r>
            <a:r>
              <a:rPr lang="en-US" dirty="0" err="1" smtClean="0"/>
              <a:t>programmes</a:t>
            </a:r>
            <a:r>
              <a:rPr lang="en-US" dirty="0" smtClean="0"/>
              <a:t> </a:t>
            </a:r>
          </a:p>
          <a:p>
            <a:endParaRPr lang="en-US" dirty="0" smtClean="0"/>
          </a:p>
        </p:txBody>
      </p:sp>
    </p:spTree>
    <p:extLst>
      <p:ext uri="{BB962C8B-B14F-4D97-AF65-F5344CB8AC3E}">
        <p14:creationId xmlns:p14="http://schemas.microsoft.com/office/powerpoint/2010/main" val="14665836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Changing Doctorate: what next? </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If it survives, candidates do need </a:t>
            </a:r>
            <a:r>
              <a:rPr lang="en-US" dirty="0"/>
              <a:t>to be prepared for a world </a:t>
            </a:r>
            <a:r>
              <a:rPr lang="en-US" dirty="0" smtClean="0"/>
              <a:t>beyond academe but also for the broader social and cultural purposes of doctoral study</a:t>
            </a:r>
          </a:p>
          <a:p>
            <a:r>
              <a:rPr lang="en-US" dirty="0" smtClean="0"/>
              <a:t>The concept of originality in a thesis will be further challenged</a:t>
            </a:r>
            <a:endParaRPr lang="en-US" dirty="0"/>
          </a:p>
          <a:p>
            <a:r>
              <a:rPr lang="en-US" dirty="0" smtClean="0"/>
              <a:t>Doctoral candidates </a:t>
            </a:r>
            <a:r>
              <a:rPr lang="en-US" dirty="0"/>
              <a:t>will also need preparation for a world of </a:t>
            </a:r>
            <a:r>
              <a:rPr lang="en-US" dirty="0" err="1"/>
              <a:t>digitisation</a:t>
            </a:r>
            <a:r>
              <a:rPr lang="en-US" dirty="0"/>
              <a:t>, </a:t>
            </a:r>
            <a:r>
              <a:rPr lang="en-US" dirty="0" err="1" smtClean="0"/>
              <a:t>precarity</a:t>
            </a:r>
            <a:r>
              <a:rPr lang="en-US" smtClean="0"/>
              <a:t>, translational </a:t>
            </a:r>
            <a:r>
              <a:rPr lang="en-US" dirty="0" smtClean="0"/>
              <a:t>knowledge (for wider society not just careers) </a:t>
            </a:r>
            <a:r>
              <a:rPr lang="en-US" dirty="0"/>
              <a:t>and transferable </a:t>
            </a:r>
            <a:r>
              <a:rPr lang="en-US" dirty="0" smtClean="0"/>
              <a:t>skills </a:t>
            </a:r>
          </a:p>
          <a:p>
            <a:r>
              <a:rPr lang="en-US" dirty="0" smtClean="0"/>
              <a:t>Co-production and collaborative theses may become the norm </a:t>
            </a:r>
            <a:endParaRPr lang="en-US" dirty="0"/>
          </a:p>
          <a:p>
            <a:r>
              <a:rPr lang="en-US" dirty="0" smtClean="0"/>
              <a:t>Equally we could be heading for doctorates written by artificial intelligence?</a:t>
            </a:r>
            <a:endParaRPr lang="en-US" dirty="0"/>
          </a:p>
          <a:p>
            <a:endParaRPr lang="en-US" dirty="0"/>
          </a:p>
        </p:txBody>
      </p:sp>
    </p:spTree>
    <p:extLst>
      <p:ext uri="{BB962C8B-B14F-4D97-AF65-F5344CB8AC3E}">
        <p14:creationId xmlns:p14="http://schemas.microsoft.com/office/powerpoint/2010/main" val="24863217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CERINTv8.2doctoratesSept2016 copy">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CERINTv8.2doctoratesSept2016 copy" id="{E8F20FDA-A554-9648-99CA-2E5A491E4007}" vid="{798DC26C-A17A-234D-AEB4-84E283BB9D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OCERINTv8.2doctoratesSept2016 copy.potx</Template>
  <TotalTime>24874</TotalTime>
  <Words>4937</Words>
  <Application>Microsoft Office PowerPoint</Application>
  <PresentationFormat>Widescreen</PresentationFormat>
  <Paragraphs>265</Paragraphs>
  <Slides>39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Garamond</vt:lpstr>
      <vt:lpstr>OCERINTv8.2doctoratesSept2016 copy</vt:lpstr>
      <vt:lpstr>       \  CHEER  Doctoral  education – a mirror for the future of higher education?</vt:lpstr>
      <vt:lpstr>Overview</vt:lpstr>
      <vt:lpstr>The doctoral degree</vt:lpstr>
      <vt:lpstr>Global systems of doctoral education</vt:lpstr>
      <vt:lpstr>What is the environment &amp; ethos of the contemporary university? </vt:lpstr>
      <vt:lpstr>What is the environment &amp; ethos of the contemporary university? (2)</vt:lpstr>
      <vt:lpstr>PowerPoint Presentation</vt:lpstr>
      <vt:lpstr>21st century universities?  Royal Holloway, Egham and Christ’s College, Cambridge, UK</vt:lpstr>
      <vt:lpstr>What are some of the characteristics of a 21st century university? </vt:lpstr>
      <vt:lpstr>What are some of the characteristics of a 21st century university? </vt:lpstr>
      <vt:lpstr>How do organisational changes to universities affect the doctorate?</vt:lpstr>
      <vt:lpstr>Recent changes to academic work</vt:lpstr>
      <vt:lpstr>Academic work is increasingly digitised work </vt:lpstr>
      <vt:lpstr>How changes to academic work affect the doctorate </vt:lpstr>
      <vt:lpstr>Share of Doctoral students out of all HE students on Bologna programmes EHEA 2012</vt:lpstr>
      <vt:lpstr>OECD statistics on doctoral students 2011 http://www.oecd-ilibrary.org/sites/sti_scoreboard-2011-en/02/01/index.html?contentType=/ns/StatisticalPublication,/ns/Chapter&amp;itemId=/content/chapter/sti_scoreboard-2011-12-en&amp;containerItemId=/content/serial/20725345&amp;mimeType=text/html</vt:lpstr>
      <vt:lpstr>Who does the doctorate? </vt:lpstr>
      <vt:lpstr>Who does the doctorate: what kinds of knowledge are privileged? </vt:lpstr>
      <vt:lpstr>Recent developments in the doctorate itself </vt:lpstr>
      <vt:lpstr>Box 1: A model of the modern doctorate (from LERU, 2016 &amp; 2010)</vt:lpstr>
      <vt:lpstr>Collaborative doctoral networks</vt:lpstr>
      <vt:lpstr>Policy foci on doctoral education</vt:lpstr>
      <vt:lpstr>EUA Doctoral Education 2016  – Taking Salzburg forward – implementation &amp; new challenges</vt:lpstr>
      <vt:lpstr>Recent texts on doctoral students </vt:lpstr>
      <vt:lpstr>Criticisms of the doctorate </vt:lpstr>
      <vt:lpstr>A doctoral crisis (Cuthbert &amp; Molla 2015)?</vt:lpstr>
      <vt:lpstr>Why do we still have the doctorate? </vt:lpstr>
      <vt:lpstr>Tradition?</vt:lpstr>
      <vt:lpstr>What could we change in the doctorate?</vt:lpstr>
      <vt:lpstr>Doctoral Students’ Roles  </vt:lpstr>
      <vt:lpstr>Are Doctoral candidates’ roles changing?</vt:lpstr>
      <vt:lpstr>Changing Student Roles </vt:lpstr>
      <vt:lpstr>The doctorate as a mirror for the changing university? </vt:lpstr>
      <vt:lpstr>How might the 21st century university change in future?</vt:lpstr>
      <vt:lpstr>Can the doctorate be ‘unbundled’?</vt:lpstr>
      <vt:lpstr>PowerPoint Presentation</vt:lpstr>
      <vt:lpstr>Summary </vt:lpstr>
      <vt:lpstr>Doctorates and university futures; a two way mirror? </vt:lpstr>
      <vt:lpstr>The Changing Doctorate: what next?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Doctoral education – a mirror for the future of higher education?</dc:title>
  <dc:creator>Deem, Rosemary</dc:creator>
  <cp:lastModifiedBy>Heather Stanley</cp:lastModifiedBy>
  <cp:revision>177</cp:revision>
  <cp:lastPrinted>2016-06-12T14:08:31Z</cp:lastPrinted>
  <dcterms:created xsi:type="dcterms:W3CDTF">2016-05-22T12:41:56Z</dcterms:created>
  <dcterms:modified xsi:type="dcterms:W3CDTF">2017-03-01T16:35:18Z</dcterms:modified>
</cp:coreProperties>
</file>