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2"/>
  </p:notesMasterIdLst>
  <p:handoutMasterIdLst>
    <p:handoutMasterId r:id="rId23"/>
  </p:handoutMasterIdLst>
  <p:sldIdLst>
    <p:sldId id="256" r:id="rId10"/>
    <p:sldId id="258" r:id="rId11"/>
    <p:sldId id="262" r:id="rId12"/>
    <p:sldId id="261" r:id="rId13"/>
    <p:sldId id="263" r:id="rId14"/>
    <p:sldId id="267" r:id="rId15"/>
    <p:sldId id="265" r:id="rId16"/>
    <p:sldId id="264" r:id="rId17"/>
    <p:sldId id="266" r:id="rId18"/>
    <p:sldId id="268" r:id="rId19"/>
    <p:sldId id="260" r:id="rId20"/>
    <p:sldId id="269" r:id="rId21"/>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6754" autoAdjust="0"/>
  </p:normalViewPr>
  <p:slideViewPr>
    <p:cSldViewPr snapToGrid="0" showGuides="1">
      <p:cViewPr varScale="1">
        <p:scale>
          <a:sx n="128" d="100"/>
          <a:sy n="128" d="100"/>
        </p:scale>
        <p:origin x="882"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50372D8D-FB06-49F8-80F3-966BA7A33CAB}" type="datetimeFigureOut">
              <a:rPr lang="en-GB" smtClean="0"/>
              <a:t>13/03/2017</a:t>
            </a:fld>
            <a:endParaRPr lang="en-GB" dirty="0"/>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1C192B64-956F-4AA1-9D00-91265D8096D4}" type="datetimeFigureOut">
              <a:rPr lang="en-GB" smtClean="0"/>
              <a:t>13/03/2017</a:t>
            </a:fld>
            <a:endParaRPr lang="en-GB"/>
          </a:p>
        </p:txBody>
      </p:sp>
      <p:sp>
        <p:nvSpPr>
          <p:cNvPr id="4" name="Slide Image Placeholder 3"/>
          <p:cNvSpPr>
            <a:spLocks noGrp="1" noRot="1" noChangeAspect="1"/>
          </p:cNvSpPr>
          <p:nvPr>
            <p:ph type="sldImg" idx="2"/>
          </p:nvPr>
        </p:nvSpPr>
        <p:spPr>
          <a:xfrm>
            <a:off x="1168400" y="1238250"/>
            <a:ext cx="44577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Paul – Started</a:t>
            </a:r>
            <a:r>
              <a:rPr lang="en-GB" baseline="0" dirty="0" smtClean="0"/>
              <a:t> my </a:t>
            </a:r>
            <a:r>
              <a:rPr lang="en-GB" baseline="0" dirty="0" err="1" smtClean="0"/>
              <a:t>EdD</a:t>
            </a:r>
            <a:r>
              <a:rPr lang="en-GB" baseline="0" dirty="0" smtClean="0"/>
              <a:t> journey in 2012-13</a:t>
            </a:r>
            <a:endParaRPr lang="en-GB" dirty="0" smtClean="0"/>
          </a:p>
          <a:p>
            <a:endParaRPr lang="en-GB" dirty="0" smtClean="0"/>
          </a:p>
          <a:p>
            <a:r>
              <a:rPr lang="en-GB" sz="1200" kern="1200" dirty="0" smtClean="0">
                <a:solidFill>
                  <a:schemeClr val="tx1"/>
                </a:solidFill>
                <a:effectLst/>
                <a:latin typeface="+mn-lt"/>
                <a:ea typeface="+mn-ea"/>
                <a:cs typeface="+mn-cs"/>
              </a:rPr>
              <a:t>The intellectual beginnings of the study are my affective engagement with the policy architecture for the UK doctorate and in particular the change in UK</a:t>
            </a:r>
            <a:r>
              <a:rPr lang="en-GB" sz="1200" kern="1200" baseline="0" dirty="0" smtClean="0">
                <a:solidFill>
                  <a:schemeClr val="tx1"/>
                </a:solidFill>
                <a:effectLst/>
                <a:latin typeface="+mn-lt"/>
                <a:ea typeface="+mn-ea"/>
                <a:cs typeface="+mn-cs"/>
              </a:rPr>
              <a:t> state funding for doctoral study, since described as ‘the most significant trend shaping PGR provision at UK Universities’ (Universities UK, 2014:4)</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a:t>
            </a:fld>
            <a:endParaRPr lang="en-GB"/>
          </a:p>
        </p:txBody>
      </p:sp>
    </p:spTree>
    <p:extLst>
      <p:ext uri="{BB962C8B-B14F-4D97-AF65-F5344CB8AC3E}">
        <p14:creationId xmlns:p14="http://schemas.microsoft.com/office/powerpoint/2010/main" val="4021154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Professor Stephen Ball, UCL Institute of Education</a:t>
            </a:r>
          </a:p>
          <a:p>
            <a:r>
              <a:rPr lang="en-US" dirty="0" smtClean="0"/>
              <a:t>Liberalism turning into neoliberalism since the 1950s</a:t>
            </a:r>
          </a:p>
          <a:p>
            <a:r>
              <a:rPr lang="en-US" dirty="0" smtClean="0"/>
              <a:t>Post war fears of socialism/ communism</a:t>
            </a:r>
          </a:p>
          <a:p>
            <a:r>
              <a:rPr lang="en-US" dirty="0" smtClean="0"/>
              <a:t>Economics of Hayek, Friedman</a:t>
            </a:r>
          </a:p>
          <a:p>
            <a:endParaRPr lang="en-US" dirty="0" smtClean="0"/>
          </a:p>
          <a:p>
            <a:r>
              <a:rPr lang="en-GB" sz="1200" kern="1200" dirty="0" smtClean="0">
                <a:solidFill>
                  <a:schemeClr val="tx1"/>
                </a:solidFill>
                <a:effectLst/>
                <a:latin typeface="+mn-lt"/>
                <a:ea typeface="+mn-ea"/>
                <a:cs typeface="+mn-cs"/>
              </a:rPr>
              <a:t>Discourses are powerful, encompassing not just the language that is used to constitute knowledge about a particular topic, but also the practices that are associated with it (Dunne, Pryor &amp; Yates, 2010). </a:t>
            </a:r>
            <a:endParaRPr lang="en-US" dirty="0" smtClean="0"/>
          </a:p>
          <a:p>
            <a:endParaRPr lang="en-US" dirty="0" smtClean="0"/>
          </a:p>
          <a:p>
            <a:r>
              <a:rPr lang="en-US" dirty="0" smtClean="0"/>
              <a:t>…neoliberalism</a:t>
            </a:r>
            <a:r>
              <a:rPr lang="en-US" baseline="0" dirty="0" smtClean="0"/>
              <a:t> as a worldview has sunk its roots deep into everyday life, almost to the point of passing as the “ideology of no ideology” (</a:t>
            </a:r>
            <a:r>
              <a:rPr lang="en-US" baseline="0" dirty="0" err="1" smtClean="0"/>
              <a:t>Mirowski</a:t>
            </a:r>
            <a:r>
              <a:rPr lang="en-US" baseline="0" dirty="0" smtClean="0"/>
              <a:t>, 2013:28)</a:t>
            </a:r>
          </a:p>
          <a:p>
            <a:endParaRPr lang="en-US" baseline="0" dirty="0" smtClean="0"/>
          </a:p>
          <a:p>
            <a:r>
              <a:rPr lang="en-GB" sz="1200" kern="1200" dirty="0" smtClean="0">
                <a:solidFill>
                  <a:schemeClr val="tx1"/>
                </a:solidFill>
                <a:effectLst/>
                <a:latin typeface="+mn-lt"/>
                <a:ea typeface="+mn-ea"/>
                <a:cs typeface="+mn-cs"/>
              </a:rPr>
              <a:t>The discourse of neoliberalism has transcended the power of the state, leaving ‘a state under the supervision of the market rather than a market supervised by the state’ (Foucault, 2008:16) and the market economy functioning as ‘the principle, form and model’ (Foucault, 2008:17). </a:t>
            </a:r>
            <a:r>
              <a:rPr lang="en-US" sz="1200" kern="1200" dirty="0" smtClean="0">
                <a:solidFill>
                  <a:schemeClr val="tx1"/>
                </a:solidFill>
                <a:effectLst/>
                <a:latin typeface="+mn-lt"/>
                <a:ea typeface="+mn-ea"/>
                <a:cs typeface="+mn-cs"/>
              </a:rPr>
              <a:t>Foucault’s The Birth of </a:t>
            </a:r>
            <a:r>
              <a:rPr lang="en-US" sz="1200" kern="1200" dirty="0" err="1" smtClean="0">
                <a:solidFill>
                  <a:schemeClr val="tx1"/>
                </a:solidFill>
                <a:effectLst/>
                <a:latin typeface="+mn-lt"/>
                <a:ea typeface="+mn-ea"/>
                <a:cs typeface="+mn-cs"/>
              </a:rPr>
              <a:t>Biopolitics</a:t>
            </a:r>
            <a:r>
              <a:rPr lang="en-US" sz="1200" kern="1200" dirty="0" smtClean="0">
                <a:solidFill>
                  <a:schemeClr val="tx1"/>
                </a:solidFill>
                <a:effectLst/>
                <a:latin typeface="+mn-lt"/>
                <a:ea typeface="+mn-ea"/>
                <a:cs typeface="+mn-cs"/>
              </a:rPr>
              <a:t>: Lectures at the College de France 1978-1979 </a:t>
            </a:r>
          </a:p>
          <a:p>
            <a:endParaRPr lang="en-US"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2</a:t>
            </a:fld>
            <a:endParaRPr lang="en-GB"/>
          </a:p>
        </p:txBody>
      </p:sp>
    </p:spTree>
    <p:extLst>
      <p:ext uri="{BB962C8B-B14F-4D97-AF65-F5344CB8AC3E}">
        <p14:creationId xmlns:p14="http://schemas.microsoft.com/office/powerpoint/2010/main" val="1806123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i="1" dirty="0" err="1" smtClean="0"/>
              <a:t>Oeconomicus</a:t>
            </a:r>
            <a:r>
              <a:rPr lang="en-US" dirty="0" smtClean="0"/>
              <a:t> (Greek: </a:t>
            </a:r>
            <a:r>
              <a:rPr lang="en-US" dirty="0" err="1" smtClean="0"/>
              <a:t>Οἰκονομικός</a:t>
            </a:r>
            <a:r>
              <a:rPr lang="en-US" dirty="0" smtClean="0"/>
              <a:t>) by Xenophon is a Socratic dialogue principally about household management and agriculture. It is one of the earliest works on economics in its original sense of household management, and a significant source for the social and intellectual history of Classical Athens.</a:t>
            </a:r>
          </a:p>
          <a:p>
            <a:endParaRPr lang="en-US" dirty="0" smtClean="0"/>
          </a:p>
          <a:p>
            <a:r>
              <a:rPr lang="en-US" dirty="0" err="1" smtClean="0"/>
              <a:t>Neoliberalization</a:t>
            </a:r>
            <a:r>
              <a:rPr lang="en-US" dirty="0" smtClean="0"/>
              <a:t> is generally more </a:t>
            </a:r>
            <a:r>
              <a:rPr lang="en-US" dirty="0" err="1" smtClean="0"/>
              <a:t>termitelike</a:t>
            </a:r>
            <a:r>
              <a:rPr lang="en-US" dirty="0" smtClean="0"/>
              <a:t> than </a:t>
            </a:r>
            <a:r>
              <a:rPr lang="en-US" dirty="0" err="1" smtClean="0"/>
              <a:t>lionlike</a:t>
            </a:r>
            <a:r>
              <a:rPr lang="en-US" dirty="0" smtClean="0"/>
              <a:t> (Brown 2015: 35/36)</a:t>
            </a:r>
          </a:p>
          <a:p>
            <a:r>
              <a:rPr lang="en-US" dirty="0" smtClean="0"/>
              <a:t>Capillary Power – everywhere and nowhere</a:t>
            </a:r>
          </a:p>
          <a:p>
            <a:endParaRPr lang="en-US"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2293816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1088547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Why such a messy waterfall? Discourses may be powerful but</a:t>
            </a:r>
            <a:r>
              <a:rPr lang="en-US" sz="1200" kern="1200" baseline="0" dirty="0" smtClean="0">
                <a:solidFill>
                  <a:schemeClr val="tx1"/>
                </a:solidFill>
                <a:effectLst/>
                <a:latin typeface="+mn-lt"/>
                <a:ea typeface="+mn-ea"/>
                <a:cs typeface="+mn-cs"/>
              </a:rPr>
              <a:t> they can also fracture. They hit rocks, splash back </a:t>
            </a:r>
            <a:r>
              <a:rPr lang="mr-IN"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discourses can have apparent contradictions. The neo-liberal discourse is broad. Speed can vary.</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89 out of the 126 member institutions of the UK Council for Graduate Education have at least</a:t>
            </a:r>
            <a:r>
              <a:rPr lang="en-US" sz="1200" kern="1200" baseline="0" dirty="0" smtClean="0">
                <a:solidFill>
                  <a:schemeClr val="tx1"/>
                </a:solidFill>
                <a:effectLst/>
                <a:latin typeface="+mn-lt"/>
                <a:ea typeface="+mn-ea"/>
                <a:cs typeface="+mn-cs"/>
              </a:rPr>
              <a:t> one Graduate School </a:t>
            </a:r>
            <a:r>
              <a:rPr lang="en-US" sz="1200" kern="1200" dirty="0" smtClean="0">
                <a:solidFill>
                  <a:schemeClr val="tx1"/>
                </a:solidFill>
                <a:effectLst/>
                <a:latin typeface="+mn-lt"/>
                <a:ea typeface="+mn-ea"/>
                <a:cs typeface="+mn-cs"/>
              </a:rPr>
              <a:t>(UKCGE, 2015). Structural</a:t>
            </a:r>
            <a:r>
              <a:rPr lang="en-US" sz="1200" kern="1200" baseline="0" dirty="0" smtClean="0">
                <a:solidFill>
                  <a:schemeClr val="tx1"/>
                </a:solidFill>
                <a:effectLst/>
                <a:latin typeface="+mn-lt"/>
                <a:ea typeface="+mn-ea"/>
                <a:cs typeface="+mn-cs"/>
              </a:rPr>
              <a:t> Changes in Doctoral Education in the UK</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Whilst the sample size is small, it is determined by the specific purpose of the research and not to achieve a statistical representation (Patton, 2002).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Pre 1992: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Post 1992: 6 (of which</a:t>
            </a:r>
            <a:r>
              <a:rPr lang="en-US" sz="1200" kern="1200" baseline="0" dirty="0" smtClean="0">
                <a:solidFill>
                  <a:schemeClr val="tx1"/>
                </a:solidFill>
                <a:effectLst/>
                <a:latin typeface="+mn-lt"/>
                <a:ea typeface="+mn-ea"/>
                <a:cs typeface="+mn-cs"/>
              </a:rPr>
              <a:t> 4 Russell Group)</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5</a:t>
            </a:fld>
            <a:endParaRPr lang="en-GB"/>
          </a:p>
        </p:txBody>
      </p:sp>
    </p:spTree>
    <p:extLst>
      <p:ext uri="{BB962C8B-B14F-4D97-AF65-F5344CB8AC3E}">
        <p14:creationId xmlns:p14="http://schemas.microsoft.com/office/powerpoint/2010/main" val="2926396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Policy</a:t>
            </a:r>
            <a:r>
              <a:rPr lang="en-GB" baseline="0" dirty="0" smtClean="0"/>
              <a:t> discourse; experienced at micro-level; identity; interests</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6</a:t>
            </a:fld>
            <a:endParaRPr lang="en-GB"/>
          </a:p>
        </p:txBody>
      </p:sp>
    </p:spTree>
    <p:extLst>
      <p:ext uri="{BB962C8B-B14F-4D97-AF65-F5344CB8AC3E}">
        <p14:creationId xmlns:p14="http://schemas.microsoft.com/office/powerpoint/2010/main" val="2302156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Professional services are under-researched.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There are strong feelings around</a:t>
            </a:r>
            <a:r>
              <a:rPr lang="en-GB" sz="1200" kern="1200" baseline="0" dirty="0" smtClean="0">
                <a:solidFill>
                  <a:schemeClr val="tx1"/>
                </a:solidFill>
                <a:effectLst/>
                <a:latin typeface="+mn-lt"/>
                <a:ea typeface="+mn-ea"/>
                <a:cs typeface="+mn-cs"/>
              </a:rPr>
              <a:t> HE Administration. </a:t>
            </a:r>
            <a:r>
              <a:rPr lang="en-GB" sz="1200" kern="1200" dirty="0" smtClean="0">
                <a:solidFill>
                  <a:schemeClr val="tx1"/>
                </a:solidFill>
                <a:effectLst/>
                <a:latin typeface="+mn-lt"/>
                <a:ea typeface="+mn-ea"/>
                <a:cs typeface="+mn-cs"/>
              </a:rPr>
              <a:t>Professor Marina Warner declared, a new system emerged, one where “…the chain of command leads to administrators and academics are subjugated to the managers.”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This is a time when academic</a:t>
            </a:r>
            <a:r>
              <a:rPr lang="en-GB" sz="1200" kern="1200" baseline="0" dirty="0" smtClean="0">
                <a:solidFill>
                  <a:schemeClr val="tx1"/>
                </a:solidFill>
                <a:effectLst/>
                <a:latin typeface="+mn-lt"/>
                <a:ea typeface="+mn-ea"/>
                <a:cs typeface="+mn-cs"/>
              </a:rPr>
              <a:t> identities under quite intense scrutiny, so it is interesting to look from another angle.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Graduate School Managers are not professionals in the sense that many other roles, such as human resources staff and accountants and marketers who have professional identities outside of higher education (easier to transition in and out of sector), but are in quite bespoke roles.  </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7</a:t>
            </a:fld>
            <a:endParaRPr lang="en-GB"/>
          </a:p>
        </p:txBody>
      </p:sp>
    </p:spTree>
    <p:extLst>
      <p:ext uri="{BB962C8B-B14F-4D97-AF65-F5344CB8AC3E}">
        <p14:creationId xmlns:p14="http://schemas.microsoft.com/office/powerpoint/2010/main" val="3783440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Each interview, whilst having the same key questions, also provided space for respondents to voice their experiences and interpretations of the contemporary UK Doctorate.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inquirer and the subject of the inquiry are interlocked in such a way that the findings of an investigation are the literal creation of the inquiry process” (Koch, 1999:26).</a:t>
            </a:r>
          </a:p>
          <a:p>
            <a:endParaRPr lang="en-GB" dirty="0" smtClean="0"/>
          </a:p>
          <a:p>
            <a:r>
              <a:rPr lang="en-GB" sz="1200" b="0" i="0" u="none" strike="noStrike" kern="1200" baseline="0" dirty="0" smtClean="0">
                <a:solidFill>
                  <a:schemeClr val="tx1"/>
                </a:solidFill>
                <a:latin typeface="+mn-lt"/>
                <a:ea typeface="+mn-ea"/>
                <a:cs typeface="+mn-cs"/>
              </a:rPr>
              <a:t>The problematics of </a:t>
            </a:r>
            <a:r>
              <a:rPr lang="en-US" sz="1200" b="0" i="0" u="none" strike="noStrike" kern="1200" baseline="0" dirty="0" smtClean="0">
                <a:solidFill>
                  <a:schemeClr val="tx1"/>
                </a:solidFill>
                <a:latin typeface="+mn-lt"/>
                <a:ea typeface="+mn-ea"/>
                <a:cs typeface="+mn-cs"/>
              </a:rPr>
              <a:t>interviewing as follows: (1) personal relations and expectations position everyone</a:t>
            </a:r>
          </a:p>
          <a:p>
            <a:r>
              <a:rPr lang="en-US" sz="1200" b="0" i="0" u="none" strike="noStrike" kern="1200" baseline="0" dirty="0" smtClean="0">
                <a:solidFill>
                  <a:schemeClr val="tx1"/>
                </a:solidFill>
                <a:latin typeface="+mn-lt"/>
                <a:ea typeface="+mn-ea"/>
                <a:cs typeface="+mn-cs"/>
              </a:rPr>
              <a:t>in the interview; Often things you don’t fully pick up at the time, but on reflection after the interview and in relation to the transcript – jump out (Maggie McClure, 2013, the wonder of data) Interview A – ‘Is it okay?’; ‘I’m not sure I’ve given you what you wanted there?’; ‘Is that the kind of thing you wanted?’, ‘Is that the kind of thing you’re after?’, ‘is that what you’re after?’, ‘I’m not sure I’ve answered that right?’, ‘That’s not very clear, is it?’</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Illusio</a:t>
            </a:r>
            <a:r>
              <a:rPr lang="en-US" dirty="0" smtClean="0"/>
              <a:t> = investing in the game involves </a:t>
            </a:r>
            <a:r>
              <a:rPr lang="en-US" dirty="0" err="1" smtClean="0"/>
              <a:t>performativities</a:t>
            </a:r>
            <a:r>
              <a:rPr lang="en-US" dirty="0" smtClean="0"/>
              <a:t> (Colley,</a:t>
            </a:r>
            <a:r>
              <a:rPr lang="en-US" baseline="0" dirty="0" smtClean="0"/>
              <a:t> 2015)</a:t>
            </a:r>
            <a:endParaRPr lang="en-US" dirty="0" smtClean="0"/>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(2) the motivation for the research affects what the researcher learns;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(3) the same material generates accounts that emphasize different things;</a:t>
            </a:r>
          </a:p>
          <a:p>
            <a:endParaRPr lang="en-GB" dirty="0" smtClean="0"/>
          </a:p>
          <a:p>
            <a:r>
              <a:rPr lang="en-GB" dirty="0" smtClean="0"/>
              <a:t>Implicated</a:t>
            </a:r>
            <a:r>
              <a:rPr lang="en-GB" baseline="0" dirty="0" smtClean="0"/>
              <a:t> Research - </a:t>
            </a:r>
            <a:r>
              <a:rPr lang="en-GB" sz="1200" b="0" i="0" u="none" strike="noStrike" kern="1200" baseline="0" dirty="0" smtClean="0">
                <a:solidFill>
                  <a:schemeClr val="tx1"/>
                </a:solidFill>
                <a:latin typeface="+mn-lt"/>
                <a:ea typeface="+mn-ea"/>
                <a:cs typeface="+mn-cs"/>
              </a:rPr>
              <a:t>Foucault’s (2008:16) </a:t>
            </a:r>
            <a:r>
              <a:rPr lang="en-US" sz="1200" b="0" i="0" u="none" strike="noStrike" kern="1200" baseline="0" dirty="0" smtClean="0">
                <a:solidFill>
                  <a:schemeClr val="tx1"/>
                </a:solidFill>
                <a:latin typeface="+mn-lt"/>
                <a:ea typeface="+mn-ea"/>
                <a:cs typeface="+mn-cs"/>
              </a:rPr>
              <a:t>analysis of neoliberalism contends that it is distinguished by ‘a state under the supervision of the market rather than a market supervised by the state’ to the extent that a market economy functions as the ‘principle, form and model’ (p.17) of the state. The crucial characteristic of the model is competition rather than free </a:t>
            </a:r>
            <a:r>
              <a:rPr lang="en-GB" sz="1200" b="0" i="0" u="none" strike="noStrike" kern="1200" baseline="0" dirty="0" smtClean="0">
                <a:solidFill>
                  <a:schemeClr val="tx1"/>
                </a:solidFill>
                <a:latin typeface="+mn-lt"/>
                <a:ea typeface="+mn-ea"/>
                <a:cs typeface="+mn-cs"/>
              </a:rPr>
              <a:t>exchange (</a:t>
            </a:r>
            <a:r>
              <a:rPr lang="en-GB" sz="1200" b="0" i="0" u="none" strike="noStrike" kern="1200" baseline="0" dirty="0" err="1" smtClean="0">
                <a:solidFill>
                  <a:schemeClr val="tx1"/>
                </a:solidFill>
                <a:latin typeface="+mn-lt"/>
                <a:ea typeface="+mn-ea"/>
                <a:cs typeface="+mn-cs"/>
              </a:rPr>
              <a:t>Gane</a:t>
            </a:r>
            <a:r>
              <a:rPr lang="en-GB" sz="1200" b="0" i="0" u="none" strike="noStrike" kern="1200" baseline="0" dirty="0" smtClean="0">
                <a:solidFill>
                  <a:schemeClr val="tx1"/>
                </a:solidFill>
                <a:latin typeface="+mn-lt"/>
                <a:ea typeface="+mn-ea"/>
                <a:cs typeface="+mn-cs"/>
              </a:rPr>
              <a:t> 2012).</a:t>
            </a:r>
            <a:endParaRPr lang="en-GB"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8</a:t>
            </a:fld>
            <a:endParaRPr lang="en-GB"/>
          </a:p>
        </p:txBody>
      </p:sp>
    </p:spTree>
    <p:extLst>
      <p:ext uri="{BB962C8B-B14F-4D97-AF65-F5344CB8AC3E}">
        <p14:creationId xmlns:p14="http://schemas.microsoft.com/office/powerpoint/2010/main" val="4263104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Deem </a:t>
            </a:r>
            <a:r>
              <a:rPr lang="mr-IN"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Manager Academics ‘asserting their right to manage over both academics and other staff’,</a:t>
            </a:r>
            <a:r>
              <a:rPr lang="en-US" sz="1200" kern="1200" baseline="0" dirty="0" smtClean="0">
                <a:solidFill>
                  <a:schemeClr val="tx1"/>
                </a:solidFill>
                <a:effectLst/>
                <a:latin typeface="+mn-lt"/>
                <a:ea typeface="+mn-ea"/>
                <a:cs typeface="+mn-cs"/>
              </a:rPr>
              <a:t> new </a:t>
            </a:r>
            <a:r>
              <a:rPr lang="en-US" sz="1200" kern="1200" baseline="0" dirty="0" err="1" smtClean="0">
                <a:solidFill>
                  <a:schemeClr val="tx1"/>
                </a:solidFill>
                <a:effectLst/>
                <a:latin typeface="+mn-lt"/>
                <a:ea typeface="+mn-ea"/>
                <a:cs typeface="+mn-cs"/>
              </a:rPr>
              <a:t>managerialism</a:t>
            </a:r>
            <a:endParaRPr lang="en-US"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9</a:t>
            </a:fld>
            <a:endParaRPr lang="en-GB"/>
          </a:p>
        </p:txBody>
      </p:sp>
    </p:spTree>
    <p:extLst>
      <p:ext uri="{BB962C8B-B14F-4D97-AF65-F5344CB8AC3E}">
        <p14:creationId xmlns:p14="http://schemas.microsoft.com/office/powerpoint/2010/main" val="647312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Role</a:t>
            </a:r>
            <a:r>
              <a:rPr lang="en-US" baseline="0" dirty="0" smtClean="0"/>
              <a:t> being played, key part of the audit society, but in ‘making palatable’ they become policy actors in their own right.</a:t>
            </a:r>
          </a:p>
          <a:p>
            <a:endParaRPr lang="en-US" baseline="0" dirty="0" smtClean="0"/>
          </a:p>
          <a:p>
            <a:r>
              <a:rPr lang="en-US" sz="1200" kern="1200" dirty="0" smtClean="0">
                <a:solidFill>
                  <a:schemeClr val="tx1"/>
                </a:solidFill>
                <a:effectLst/>
                <a:latin typeface="+mn-lt"/>
                <a:ea typeface="+mn-ea"/>
                <a:cs typeface="+mn-cs"/>
              </a:rPr>
              <a:t>‘street-level bureaucrats’ (</a:t>
            </a:r>
            <a:r>
              <a:rPr lang="en-US" sz="1200" kern="1200" dirty="0" err="1" smtClean="0">
                <a:solidFill>
                  <a:schemeClr val="tx1"/>
                </a:solidFill>
                <a:effectLst/>
                <a:latin typeface="+mn-lt"/>
                <a:ea typeface="+mn-ea"/>
                <a:cs typeface="+mn-cs"/>
              </a:rPr>
              <a:t>Lipsky</a:t>
            </a:r>
            <a:r>
              <a:rPr lang="en-US" sz="1200" kern="1200" dirty="0" smtClean="0">
                <a:solidFill>
                  <a:schemeClr val="tx1"/>
                </a:solidFill>
                <a:effectLst/>
                <a:latin typeface="+mn-lt"/>
                <a:ea typeface="+mn-ea"/>
                <a:cs typeface="+mn-cs"/>
              </a:rPr>
              <a:t>, 1980) exhibiting a complex coagulation of complicity and resistance</a:t>
            </a:r>
            <a:endParaRPr lang="en-US" baseline="0"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10</a:t>
            </a:fld>
            <a:endParaRPr lang="en-GB"/>
          </a:p>
        </p:txBody>
      </p:sp>
    </p:spTree>
    <p:extLst>
      <p:ext uri="{BB962C8B-B14F-4D97-AF65-F5344CB8AC3E}">
        <p14:creationId xmlns:p14="http://schemas.microsoft.com/office/powerpoint/2010/main" val="72441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11</a:t>
            </a:fld>
            <a:endParaRPr lang="en-GB"/>
          </a:p>
        </p:txBody>
      </p:sp>
    </p:spTree>
    <p:extLst>
      <p:ext uri="{BB962C8B-B14F-4D97-AF65-F5344CB8AC3E}">
        <p14:creationId xmlns:p14="http://schemas.microsoft.com/office/powerpoint/2010/main" val="694078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12</a:t>
            </a:fld>
            <a:endParaRPr lang="en-GB"/>
          </a:p>
        </p:txBody>
      </p:sp>
    </p:spTree>
    <p:extLst>
      <p:ext uri="{BB962C8B-B14F-4D97-AF65-F5344CB8AC3E}">
        <p14:creationId xmlns:p14="http://schemas.microsoft.com/office/powerpoint/2010/main" val="6940786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smtClean="0"/>
              <a:t>Logo</a:t>
            </a:r>
            <a:endParaRPr lang="en-GB" dirty="0"/>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481917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4264590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4550205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98671211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64103878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2740326532"/>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727771531"/>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83930572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644639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04600247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4012858626"/>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74068855"/>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195484430"/>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987844000"/>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6069982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2362560"/>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565487527"/>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41090172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theme" Target="../theme/theme8.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 Type="http://schemas.openxmlformats.org/officeDocument/2006/relationships/slideLayout" Target="../slideLayouts/slideLayout109.xml"/><Relationship Id="rId21" Type="http://schemas.openxmlformats.org/officeDocument/2006/relationships/theme" Target="../theme/theme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hyperlink" Target="https://reclaimingschools.org/2015/09/11/neoliberalism-how-it-travels-and-how-it-can-be-resisted/" TargetMode="External"/><Relationship Id="rId2" Type="http://schemas.openxmlformats.org/officeDocument/2006/relationships/notesSlide" Target="../notesSlides/notesSlide11.xml"/><Relationship Id="rId1" Type="http://schemas.openxmlformats.org/officeDocument/2006/relationships/slideLayout" Target="../slideLayouts/slideLayout34.xml"/><Relationship Id="rId4" Type="http://schemas.openxmlformats.org/officeDocument/2006/relationships/hyperlink" Target="https://blogs.nottingham.ac.uk/criticalmoment/2015/07/22/another-speculation-michel-feher-on-neoliberalism-and-resistanc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independent.co.uk/news/people/novelist-marina-warner-compares-uk-university-managers-to-chinese-communist-enforcers-9709731.html" TargetMode="External"/><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dirty="0" err="1" smtClean="0"/>
              <a:t>EdD</a:t>
            </a:r>
            <a:r>
              <a:rPr lang="en-GB" dirty="0" smtClean="0"/>
              <a:t> Work in Progress – February 2017</a:t>
            </a:r>
          </a:p>
          <a:p>
            <a:r>
              <a:rPr lang="en-GB" dirty="0" smtClean="0"/>
              <a:t>Paul Roberts</a:t>
            </a:r>
            <a:endParaRPr lang="en-GB" dirty="0"/>
          </a:p>
        </p:txBody>
      </p:sp>
      <p:sp>
        <p:nvSpPr>
          <p:cNvPr id="3" name="Title 2"/>
          <p:cNvSpPr>
            <a:spLocks noGrp="1"/>
          </p:cNvSpPr>
          <p:nvPr>
            <p:ph type="ctrTitle"/>
          </p:nvPr>
        </p:nvSpPr>
        <p:spPr/>
        <p:txBody>
          <a:bodyPr>
            <a:noAutofit/>
          </a:bodyPr>
          <a:lstStyle/>
          <a:p>
            <a:r>
              <a:rPr lang="en-US" sz="4400" dirty="0"/>
              <a:t>Captured Minds? Graduate School Managers and the UK doctorate</a:t>
            </a:r>
            <a:endParaRPr lang="en-GB" sz="4400" dirty="0"/>
          </a:p>
        </p:txBody>
      </p:sp>
    </p:spTree>
    <p:extLst>
      <p:ext uri="{BB962C8B-B14F-4D97-AF65-F5344CB8AC3E}">
        <p14:creationId xmlns:p14="http://schemas.microsoft.com/office/powerpoint/2010/main" val="385565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(Ball 2015)</a:t>
            </a:r>
          </a:p>
        </p:txBody>
      </p:sp>
      <p:pic>
        <p:nvPicPr>
          <p:cNvPr id="6" name="Picture Placeholder 5"/>
          <p:cNvPicPr>
            <a:picLocks noGrp="1" noChangeAspect="1"/>
          </p:cNvPicPr>
          <p:nvPr>
            <p:ph type="pic" sz="quarter" idx="10"/>
          </p:nvPr>
        </p:nvPicPr>
        <p:blipFill>
          <a:blip r:embed="rId3"/>
          <a:srcRect l="2142" r="2142"/>
          <a:stretch>
            <a:fillRect/>
          </a:stretch>
        </p:blipFill>
        <p:spPr>
          <a:prstGeom prst="rect">
            <a:avLst/>
          </a:prstGeom>
        </p:spPr>
      </p:pic>
      <p:sp>
        <p:nvSpPr>
          <p:cNvPr id="4" name="Title 3"/>
          <p:cNvSpPr>
            <a:spLocks noGrp="1"/>
          </p:cNvSpPr>
          <p:nvPr>
            <p:ph type="ctrTitle"/>
          </p:nvPr>
        </p:nvSpPr>
        <p:spPr/>
        <p:txBody>
          <a:bodyPr>
            <a:noAutofit/>
          </a:bodyPr>
          <a:lstStyle/>
          <a:p>
            <a:r>
              <a:rPr lang="en-US" sz="2000" dirty="0" smtClean="0"/>
              <a:t>“..has </a:t>
            </a:r>
            <a:r>
              <a:rPr lang="en-US" sz="2000" dirty="0"/>
              <a:t>had a profound impact on the relationships between people in the public domain. It reshapes a sense of purpose and notions of excellence and good practice</a:t>
            </a:r>
            <a:r>
              <a:rPr lang="en-US" sz="2000" dirty="0" smtClean="0"/>
              <a:t>.” </a:t>
            </a:r>
            <a:endParaRPr lang="en-GB" sz="2000" dirty="0"/>
          </a:p>
        </p:txBody>
      </p:sp>
      <p:sp>
        <p:nvSpPr>
          <p:cNvPr id="5" name="Subtitle 4"/>
          <p:cNvSpPr>
            <a:spLocks noGrp="1"/>
          </p:cNvSpPr>
          <p:nvPr>
            <p:ph type="subTitle" idx="1"/>
          </p:nvPr>
        </p:nvSpPr>
        <p:spPr/>
        <p:txBody>
          <a:bodyPr/>
          <a:lstStyle/>
          <a:p>
            <a:r>
              <a:rPr lang="en-GB" dirty="0" smtClean="0"/>
              <a:t>Neo-liberalism</a:t>
            </a:r>
            <a:endParaRPr lang="en-GB" dirty="0"/>
          </a:p>
        </p:txBody>
      </p:sp>
    </p:spTree>
    <p:extLst>
      <p:ext uri="{BB962C8B-B14F-4D97-AF65-F5344CB8AC3E}">
        <p14:creationId xmlns:p14="http://schemas.microsoft.com/office/powerpoint/2010/main" val="1094421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0"/>
          </p:nvPr>
        </p:nvPicPr>
        <p:blipFill>
          <a:blip r:embed="rId3"/>
          <a:srcRect l="14311" r="14311"/>
          <a:stretch>
            <a:fillRect/>
          </a:stretch>
        </p:blipFill>
        <p:spPr>
          <a:prstGeom prst="rect">
            <a:avLst/>
          </a:prstGeom>
        </p:spPr>
      </p:pic>
      <p:sp>
        <p:nvSpPr>
          <p:cNvPr id="3" name="Text Placeholder 2"/>
          <p:cNvSpPr>
            <a:spLocks noGrp="1"/>
          </p:cNvSpPr>
          <p:nvPr>
            <p:ph type="body" sz="quarter" idx="11"/>
          </p:nvPr>
        </p:nvSpPr>
        <p:spPr>
          <a:xfrm>
            <a:off x="298580" y="1586205"/>
            <a:ext cx="3818213" cy="4012162"/>
          </a:xfrm>
        </p:spPr>
        <p:txBody>
          <a:bodyPr>
            <a:normAutofit fontScale="77500" lnSpcReduction="20000"/>
          </a:bodyPr>
          <a:lstStyle/>
          <a:p>
            <a:r>
              <a:rPr lang="en-US" sz="1400" b="1" dirty="0"/>
              <a:t>Homo </a:t>
            </a:r>
            <a:r>
              <a:rPr lang="en-US" sz="1400" b="1" dirty="0" err="1"/>
              <a:t>Oeconomicus</a:t>
            </a:r>
            <a:endParaRPr lang="en-US" sz="1400" b="1" dirty="0"/>
          </a:p>
          <a:p>
            <a:r>
              <a:rPr lang="en-US" sz="1400" dirty="0"/>
              <a:t>All conduct is economic conduct; all spheres of existence are framed and measured by economic terms and metrics, even when those spheres are not directly monetized (p.10).</a:t>
            </a:r>
          </a:p>
          <a:p>
            <a:endParaRPr lang="en-US" sz="1400" dirty="0"/>
          </a:p>
          <a:p>
            <a:r>
              <a:rPr lang="en-US" sz="1400" b="1" dirty="0"/>
              <a:t>Market Dominance</a:t>
            </a:r>
          </a:p>
          <a:p>
            <a:r>
              <a:rPr lang="en-US" sz="1400" dirty="0"/>
              <a:t>Market principles frame every sphere and activity, from mothering to mating, from learning to criminality, from planning one’s family to planning one’s death (p.67). </a:t>
            </a:r>
          </a:p>
          <a:p>
            <a:endParaRPr lang="en-US" sz="1400" dirty="0"/>
          </a:p>
          <a:p>
            <a:r>
              <a:rPr lang="en-US" sz="1400" b="1" dirty="0"/>
              <a:t>Norms/Hegemonies</a:t>
            </a:r>
          </a:p>
          <a:p>
            <a:r>
              <a:rPr lang="en-US" sz="1400" dirty="0"/>
              <a:t>A normative order of reason developed over three decades into a widely and deeply disseminated governing rationality (p.9).</a:t>
            </a:r>
          </a:p>
          <a:p>
            <a:endParaRPr lang="en-US" sz="1400" dirty="0"/>
          </a:p>
          <a:p>
            <a:r>
              <a:rPr lang="en-US" sz="1400" b="1" dirty="0"/>
              <a:t>Democracy</a:t>
            </a:r>
          </a:p>
          <a:p>
            <a:r>
              <a:rPr lang="en-US" sz="1400" dirty="0"/>
              <a:t>Neoliberalism assaults the principles, practices, cultures, subjects, and institutions of democracy understood as rule by the people (p.9). </a:t>
            </a:r>
          </a:p>
          <a:p>
            <a:endParaRPr lang="en-GB" dirty="0" smtClean="0"/>
          </a:p>
          <a:p>
            <a:r>
              <a:rPr lang="en-GB" sz="1400" dirty="0"/>
              <a:t>(cited in Morley, 2016)</a:t>
            </a:r>
          </a:p>
        </p:txBody>
      </p:sp>
      <p:sp>
        <p:nvSpPr>
          <p:cNvPr id="4" name="Subtitle 3"/>
          <p:cNvSpPr>
            <a:spLocks noGrp="1"/>
          </p:cNvSpPr>
          <p:nvPr>
            <p:ph type="subTitle" idx="1"/>
          </p:nvPr>
        </p:nvSpPr>
        <p:spPr/>
        <p:txBody>
          <a:bodyPr>
            <a:normAutofit fontScale="62500" lnSpcReduction="20000"/>
          </a:bodyPr>
          <a:lstStyle/>
          <a:p>
            <a:r>
              <a:rPr lang="en-GB" dirty="0" smtClean="0"/>
              <a:t>Theorising Neoliberalism (Brown, 2015)</a:t>
            </a:r>
            <a:endParaRPr lang="en-GB" dirty="0"/>
          </a:p>
        </p:txBody>
      </p:sp>
    </p:spTree>
    <p:extLst>
      <p:ext uri="{BB962C8B-B14F-4D97-AF65-F5344CB8AC3E}">
        <p14:creationId xmlns:p14="http://schemas.microsoft.com/office/powerpoint/2010/main" val="4014317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normAutofit/>
          </a:bodyPr>
          <a:lstStyle/>
          <a:p>
            <a:r>
              <a:rPr lang="en-US" sz="3200" dirty="0"/>
              <a:t>From</a:t>
            </a:r>
          </a:p>
          <a:p>
            <a:pPr marL="457200" indent="-457200">
              <a:buFont typeface="Arial" panose="020B0604020202020204" pitchFamily="34" charset="0"/>
              <a:buChar char="•"/>
            </a:pPr>
            <a:r>
              <a:rPr lang="en-US" sz="2800" dirty="0"/>
              <a:t>Scholarship</a:t>
            </a:r>
          </a:p>
          <a:p>
            <a:pPr marL="457200" indent="-457200">
              <a:buFont typeface="Arial" panose="020B0604020202020204" pitchFamily="34" charset="0"/>
              <a:buChar char="•"/>
            </a:pPr>
            <a:r>
              <a:rPr lang="en-US" sz="2800" dirty="0"/>
              <a:t>Intellectual</a:t>
            </a:r>
          </a:p>
          <a:p>
            <a:pPr marL="457200" indent="-457200">
              <a:buFont typeface="Arial" panose="020B0604020202020204" pitchFamily="34" charset="0"/>
              <a:buChar char="•"/>
            </a:pPr>
            <a:r>
              <a:rPr lang="en-US" sz="2800" dirty="0"/>
              <a:t>Knowledge Creation</a:t>
            </a:r>
          </a:p>
          <a:p>
            <a:pPr marL="457200" indent="-457200">
              <a:buFont typeface="Arial" panose="020B0604020202020204" pitchFamily="34" charset="0"/>
              <a:buChar char="•"/>
            </a:pPr>
            <a:r>
              <a:rPr lang="en-US" sz="2800" dirty="0"/>
              <a:t>Policy Analysis</a:t>
            </a:r>
          </a:p>
          <a:p>
            <a:pPr marL="457200" indent="-457200">
              <a:buFont typeface="Arial" panose="020B0604020202020204" pitchFamily="34" charset="0"/>
              <a:buChar char="•"/>
            </a:pPr>
            <a:r>
              <a:rPr lang="en-US" sz="2800" dirty="0"/>
              <a:t>Criticality/ Citizenship</a:t>
            </a:r>
          </a:p>
          <a:p>
            <a:endParaRPr lang="en-GB" dirty="0"/>
          </a:p>
        </p:txBody>
      </p:sp>
      <p:sp>
        <p:nvSpPr>
          <p:cNvPr id="3" name="Text Placeholder 2"/>
          <p:cNvSpPr>
            <a:spLocks noGrp="1"/>
          </p:cNvSpPr>
          <p:nvPr>
            <p:ph type="body" sz="quarter" idx="18"/>
          </p:nvPr>
        </p:nvSpPr>
        <p:spPr/>
        <p:txBody>
          <a:bodyPr>
            <a:normAutofit lnSpcReduction="10000"/>
          </a:bodyPr>
          <a:lstStyle/>
          <a:p>
            <a:r>
              <a:rPr lang="en-US" sz="3200" dirty="0"/>
              <a:t>To</a:t>
            </a:r>
          </a:p>
          <a:p>
            <a:pPr marL="457200" indent="-457200">
              <a:buFont typeface="Arial" panose="020B0604020202020204" pitchFamily="34" charset="0"/>
              <a:buChar char="•"/>
            </a:pPr>
            <a:r>
              <a:rPr lang="en-US" sz="2800" dirty="0"/>
              <a:t>Entrepreneurship</a:t>
            </a:r>
          </a:p>
          <a:p>
            <a:pPr marL="457200" indent="-457200">
              <a:buFont typeface="Arial" panose="020B0604020202020204" pitchFamily="34" charset="0"/>
              <a:buChar char="•"/>
            </a:pPr>
            <a:r>
              <a:rPr lang="en-US" sz="2800" dirty="0"/>
              <a:t>Income-generation </a:t>
            </a:r>
          </a:p>
          <a:p>
            <a:pPr marL="457200" indent="-457200">
              <a:buFont typeface="Arial" panose="020B0604020202020204" pitchFamily="34" charset="0"/>
              <a:buChar char="•"/>
            </a:pPr>
            <a:r>
              <a:rPr lang="en-US" sz="2800" dirty="0"/>
              <a:t>Knowledge </a:t>
            </a:r>
            <a:r>
              <a:rPr lang="en-US" sz="2800" dirty="0" err="1"/>
              <a:t>Mobilisation</a:t>
            </a:r>
            <a:endParaRPr lang="en-US" sz="2800" dirty="0"/>
          </a:p>
          <a:p>
            <a:pPr marL="457200" indent="-457200">
              <a:buFont typeface="Arial" panose="020B0604020202020204" pitchFamily="34" charset="0"/>
              <a:buChar char="•"/>
            </a:pPr>
            <a:r>
              <a:rPr lang="en-US" sz="2800" dirty="0"/>
              <a:t>Policy Compliance</a:t>
            </a:r>
          </a:p>
          <a:p>
            <a:pPr marL="457200" indent="-457200">
              <a:buFont typeface="Arial" panose="020B0604020202020204" pitchFamily="34" charset="0"/>
              <a:buChar char="•"/>
            </a:pPr>
            <a:r>
              <a:rPr lang="en-US" sz="2800" dirty="0"/>
              <a:t>Employability</a:t>
            </a:r>
          </a:p>
          <a:p>
            <a:endParaRPr lang="en-GB" sz="2800" dirty="0"/>
          </a:p>
        </p:txBody>
      </p:sp>
      <p:sp>
        <p:nvSpPr>
          <p:cNvPr id="4" name="Subtitle 3"/>
          <p:cNvSpPr>
            <a:spLocks noGrp="1"/>
          </p:cNvSpPr>
          <p:nvPr>
            <p:ph type="subTitle" idx="1"/>
          </p:nvPr>
        </p:nvSpPr>
        <p:spPr/>
        <p:txBody>
          <a:bodyPr>
            <a:normAutofit fontScale="62500" lnSpcReduction="20000"/>
          </a:bodyPr>
          <a:lstStyle/>
          <a:p>
            <a:r>
              <a:rPr lang="en-GB" dirty="0" smtClean="0"/>
              <a:t>Impact of neoliberalism on Higher Education (Morley, 2017)</a:t>
            </a:r>
            <a:endParaRPr lang="en-GB" dirty="0"/>
          </a:p>
        </p:txBody>
      </p:sp>
    </p:spTree>
    <p:extLst>
      <p:ext uri="{BB962C8B-B14F-4D97-AF65-F5344CB8AC3E}">
        <p14:creationId xmlns:p14="http://schemas.microsoft.com/office/powerpoint/2010/main" val="2118780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3"/>
          <a:srcRect l="24050" r="24050"/>
          <a:stretch>
            <a:fillRect/>
          </a:stretch>
        </p:blipFill>
        <p:spPr>
          <a:prstGeom prst="rect">
            <a:avLst/>
          </a:prstGeom>
        </p:spPr>
      </p:pic>
      <p:sp>
        <p:nvSpPr>
          <p:cNvPr id="2" name="Text Placeholder 1"/>
          <p:cNvSpPr>
            <a:spLocks noGrp="1"/>
          </p:cNvSpPr>
          <p:nvPr>
            <p:ph type="body" sz="quarter" idx="11"/>
          </p:nvPr>
        </p:nvSpPr>
        <p:spPr/>
        <p:txBody>
          <a:bodyPr>
            <a:noAutofit/>
          </a:bodyPr>
          <a:lstStyle/>
          <a:p>
            <a:pPr marL="171450" indent="-171450">
              <a:buFont typeface="Arial" panose="020B0604020202020204" pitchFamily="34" charset="0"/>
              <a:buChar char="•"/>
            </a:pPr>
            <a:r>
              <a:rPr lang="en-GB" sz="1600" dirty="0"/>
              <a:t>Discourses are powerful, encompassing not just the language that is used to constitute knowledge about a particular topic, but also the practices that are associated with it (Dunne, Pryor &amp; Yates, 2010). </a:t>
            </a:r>
            <a:endParaRPr lang="en-GB" sz="1600" dirty="0" smtClean="0"/>
          </a:p>
          <a:p>
            <a:pPr marL="171450" indent="-171450">
              <a:buFont typeface="Arial" panose="020B0604020202020204" pitchFamily="34" charset="0"/>
              <a:buChar char="•"/>
            </a:pPr>
            <a:r>
              <a:rPr lang="en-GB" sz="1600" dirty="0" smtClean="0"/>
              <a:t>Neoliberal </a:t>
            </a:r>
            <a:r>
              <a:rPr lang="en-GB" sz="1600" dirty="0"/>
              <a:t>influences on higher education policies and practices</a:t>
            </a:r>
            <a:r>
              <a:rPr lang="en-GB" sz="1600" dirty="0" smtClean="0"/>
              <a:t>.</a:t>
            </a:r>
          </a:p>
          <a:p>
            <a:pPr marL="171450" indent="-171450">
              <a:buFont typeface="Arial" panose="020B0604020202020204" pitchFamily="34" charset="0"/>
              <a:buChar char="•"/>
            </a:pPr>
            <a:r>
              <a:rPr lang="en-GB" sz="1600" dirty="0" smtClean="0"/>
              <a:t>The neoliberal university’s response to changes in UK Doctorate – the development of Graduate/Doctoral Schools or Doctoral Colleges.</a:t>
            </a:r>
          </a:p>
        </p:txBody>
      </p:sp>
      <p:sp>
        <p:nvSpPr>
          <p:cNvPr id="4" name="Subtitle 3"/>
          <p:cNvSpPr>
            <a:spLocks noGrp="1"/>
          </p:cNvSpPr>
          <p:nvPr>
            <p:ph type="subTitle" idx="1"/>
          </p:nvPr>
        </p:nvSpPr>
        <p:spPr/>
        <p:txBody>
          <a:bodyPr/>
          <a:lstStyle/>
          <a:p>
            <a:r>
              <a:rPr lang="en-GB" dirty="0" smtClean="0"/>
              <a:t>What?</a:t>
            </a:r>
            <a:endParaRPr lang="en-GB" dirty="0"/>
          </a:p>
        </p:txBody>
      </p:sp>
    </p:spTree>
    <p:extLst>
      <p:ext uri="{BB962C8B-B14F-4D97-AF65-F5344CB8AC3E}">
        <p14:creationId xmlns:p14="http://schemas.microsoft.com/office/powerpoint/2010/main" val="3476128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Autofit/>
          </a:bodyPr>
          <a:lstStyle/>
          <a:p>
            <a:r>
              <a:rPr lang="en-GB" sz="1800" dirty="0" smtClean="0"/>
              <a:t>My interest is focused on the </a:t>
            </a:r>
            <a:r>
              <a:rPr lang="en-GB" sz="1800" dirty="0"/>
              <a:t>senior administrators </a:t>
            </a:r>
            <a:r>
              <a:rPr lang="en-GB" sz="1800" dirty="0" smtClean="0"/>
              <a:t>appointed to </a:t>
            </a:r>
            <a:r>
              <a:rPr lang="en-GB" sz="1800" dirty="0"/>
              <a:t>support these new </a:t>
            </a:r>
            <a:r>
              <a:rPr lang="en-GB" sz="1800" dirty="0" smtClean="0"/>
              <a:t>entities (Graduate School Managers).</a:t>
            </a:r>
          </a:p>
          <a:p>
            <a:pPr marL="628650" lvl="1" indent="-285750">
              <a:lnSpc>
                <a:spcPct val="170000"/>
              </a:lnSpc>
              <a:buFont typeface="Wingdings" panose="05000000000000000000" pitchFamily="2" charset="2"/>
              <a:buChar char="Ø"/>
            </a:pPr>
            <a:r>
              <a:rPr lang="en-GB" sz="1600" dirty="0" smtClean="0"/>
              <a:t>What are the competing discourses Graduate School Managers experience?</a:t>
            </a:r>
          </a:p>
          <a:p>
            <a:pPr marL="628650" lvl="1" indent="-285750">
              <a:lnSpc>
                <a:spcPct val="170000"/>
              </a:lnSpc>
              <a:buFont typeface="Wingdings" panose="05000000000000000000" pitchFamily="2" charset="2"/>
              <a:buChar char="Ø"/>
            </a:pPr>
            <a:r>
              <a:rPr lang="en-GB" sz="1600" dirty="0" smtClean="0"/>
              <a:t>How are the macro-level policy changes to the UK doctorate experienced at the micro level by individual Graduate School Managers?</a:t>
            </a:r>
          </a:p>
          <a:p>
            <a:pPr marL="628650" lvl="1" indent="-285750">
              <a:lnSpc>
                <a:spcPct val="170000"/>
              </a:lnSpc>
              <a:buFont typeface="Wingdings" panose="05000000000000000000" pitchFamily="2" charset="2"/>
              <a:buChar char="Ø"/>
            </a:pPr>
            <a:r>
              <a:rPr lang="en-GB" sz="1600" dirty="0" smtClean="0"/>
              <a:t>How are they navigating their professional identity?</a:t>
            </a:r>
          </a:p>
          <a:p>
            <a:pPr marL="628650" lvl="1" indent="-285750">
              <a:lnSpc>
                <a:spcPct val="170000"/>
              </a:lnSpc>
              <a:buFont typeface="Wingdings" panose="05000000000000000000" pitchFamily="2" charset="2"/>
              <a:buChar char="Ø"/>
            </a:pPr>
            <a:r>
              <a:rPr lang="en-US" sz="1600" dirty="0" smtClean="0"/>
              <a:t>What </a:t>
            </a:r>
            <a:r>
              <a:rPr lang="en-US" sz="1600" dirty="0"/>
              <a:t>have been the losses and gains for Graduate School Managers? </a:t>
            </a:r>
          </a:p>
          <a:p>
            <a:pPr marL="628650" lvl="1" indent="-285750">
              <a:lnSpc>
                <a:spcPct val="170000"/>
              </a:lnSpc>
              <a:buFont typeface="Wingdings" panose="05000000000000000000" pitchFamily="2" charset="2"/>
              <a:buChar char="Ø"/>
            </a:pPr>
            <a:r>
              <a:rPr lang="en-US" sz="1600" dirty="0" smtClean="0"/>
              <a:t>What </a:t>
            </a:r>
            <a:r>
              <a:rPr lang="en-US" sz="1600" dirty="0"/>
              <a:t>do Graduate School Managers believe needs to be done differently</a:t>
            </a:r>
            <a:r>
              <a:rPr lang="en-US" sz="1600" dirty="0" smtClean="0"/>
              <a:t>?</a:t>
            </a:r>
            <a:endParaRPr lang="en-US" sz="1600" dirty="0"/>
          </a:p>
        </p:txBody>
      </p:sp>
      <p:sp>
        <p:nvSpPr>
          <p:cNvPr id="4" name="Subtitle 3"/>
          <p:cNvSpPr>
            <a:spLocks noGrp="1"/>
          </p:cNvSpPr>
          <p:nvPr>
            <p:ph type="subTitle" idx="1"/>
          </p:nvPr>
        </p:nvSpPr>
        <p:spPr/>
        <p:txBody>
          <a:bodyPr/>
          <a:lstStyle/>
          <a:p>
            <a:r>
              <a:rPr lang="en-GB" dirty="0" smtClean="0"/>
              <a:t>What?</a:t>
            </a:r>
            <a:endParaRPr lang="en-GB" dirty="0"/>
          </a:p>
        </p:txBody>
      </p:sp>
    </p:spTree>
    <p:extLst>
      <p:ext uri="{BB962C8B-B14F-4D97-AF65-F5344CB8AC3E}">
        <p14:creationId xmlns:p14="http://schemas.microsoft.com/office/powerpoint/2010/main" val="4009955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771650"/>
            <a:ext cx="8057856" cy="3729684"/>
          </a:xfrm>
        </p:spPr>
        <p:txBody>
          <a:bodyPr>
            <a:noAutofit/>
          </a:bodyPr>
          <a:lstStyle/>
          <a:p>
            <a:pPr marL="171450" indent="-171450">
              <a:buFont typeface="Arial" panose="020B0604020202020204" pitchFamily="34" charset="0"/>
              <a:buChar char="•"/>
            </a:pPr>
            <a:r>
              <a:rPr lang="en-GB" sz="1600" dirty="0" smtClean="0"/>
              <a:t>The </a:t>
            </a:r>
            <a:r>
              <a:rPr lang="en-GB" sz="1600" dirty="0"/>
              <a:t>work aims to make a contribution to knowledge by providing insights from the perspective of Graduate School Managers on the nature of the UK doctorate.  The work is expected to provide a greater understanding of the identity of Graduate School Managers in the UK, helping both practitioners occupying such roles, but also those regularly interacting with them. </a:t>
            </a:r>
            <a:endParaRPr lang="en-GB" sz="1600" dirty="0" smtClean="0"/>
          </a:p>
          <a:p>
            <a:pPr marL="171450" indent="-171450">
              <a:buFont typeface="Arial" panose="020B0604020202020204" pitchFamily="34" charset="0"/>
              <a:buChar char="•"/>
            </a:pPr>
            <a:endParaRPr lang="en-GB" sz="1600" dirty="0" smtClean="0"/>
          </a:p>
          <a:p>
            <a:pPr marL="171450" indent="-171450">
              <a:buFont typeface="Arial" panose="020B0604020202020204" pitchFamily="34" charset="0"/>
              <a:buChar char="•"/>
            </a:pPr>
            <a:r>
              <a:rPr lang="en-US" sz="1600" dirty="0"/>
              <a:t>Professor Marina Warner compared UK university managers to </a:t>
            </a:r>
            <a:r>
              <a:rPr lang="en-US" sz="1600" dirty="0" smtClean="0"/>
              <a:t>‘</a:t>
            </a:r>
            <a:r>
              <a:rPr lang="en-US" sz="1600" dirty="0"/>
              <a:t>Chinese communist enforcers</a:t>
            </a:r>
            <a:r>
              <a:rPr lang="en-US" sz="1600" dirty="0" smtClean="0"/>
              <a:t>’ </a:t>
            </a:r>
            <a:r>
              <a:rPr lang="en-US" sz="1600" dirty="0"/>
              <a:t>, with ‘…obedience to ideological principles which they do not seem to have examined, let alone discussed with the people they order to follow them, whom they cashier when they won’t knuckle </a:t>
            </a:r>
            <a:r>
              <a:rPr lang="en-US" sz="1600" dirty="0" smtClean="0"/>
              <a:t>under’ (Warner, 2015).</a:t>
            </a:r>
            <a:endParaRPr lang="en-US" sz="1600" dirty="0"/>
          </a:p>
          <a:p>
            <a:endParaRPr lang="en-GB" sz="1600" dirty="0"/>
          </a:p>
        </p:txBody>
      </p:sp>
      <p:sp>
        <p:nvSpPr>
          <p:cNvPr id="4" name="Subtitle 3"/>
          <p:cNvSpPr>
            <a:spLocks noGrp="1"/>
          </p:cNvSpPr>
          <p:nvPr>
            <p:ph type="subTitle" idx="1"/>
          </p:nvPr>
        </p:nvSpPr>
        <p:spPr/>
        <p:txBody>
          <a:bodyPr/>
          <a:lstStyle/>
          <a:p>
            <a:r>
              <a:rPr lang="en-GB" dirty="0" smtClean="0"/>
              <a:t>Why?</a:t>
            </a:r>
            <a:endParaRPr lang="en-GB" dirty="0"/>
          </a:p>
        </p:txBody>
      </p:sp>
    </p:spTree>
    <p:extLst>
      <p:ext uri="{BB962C8B-B14F-4D97-AF65-F5344CB8AC3E}">
        <p14:creationId xmlns:p14="http://schemas.microsoft.com/office/powerpoint/2010/main" val="3580877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771650"/>
            <a:ext cx="8057856" cy="3729684"/>
          </a:xfrm>
        </p:spPr>
        <p:txBody>
          <a:bodyPr>
            <a:noAutofit/>
          </a:bodyPr>
          <a:lstStyle/>
          <a:p>
            <a:pPr marL="171450" indent="-171450">
              <a:buFont typeface="Arial" panose="020B0604020202020204" pitchFamily="34" charset="0"/>
              <a:buChar char="•"/>
            </a:pPr>
            <a:r>
              <a:rPr lang="en-GB" sz="1600" dirty="0"/>
              <a:t>A small-scale qualitative research </a:t>
            </a:r>
            <a:r>
              <a:rPr lang="en-GB" sz="1600" dirty="0" smtClean="0"/>
              <a:t>study - eight </a:t>
            </a:r>
            <a:r>
              <a:rPr lang="en-GB" sz="1600" dirty="0"/>
              <a:t>individual semi-structured interviews </a:t>
            </a:r>
            <a:r>
              <a:rPr lang="en-GB" sz="1600" dirty="0" smtClean="0"/>
              <a:t>(45 minutes to 1hr 20) conducted </a:t>
            </a:r>
            <a:r>
              <a:rPr lang="en-GB" sz="1600" dirty="0"/>
              <a:t>over the last six months of 2016. </a:t>
            </a:r>
            <a:endParaRPr lang="en-GB" sz="1600" dirty="0" smtClean="0"/>
          </a:p>
          <a:p>
            <a:pPr marL="171450" indent="-171450">
              <a:buFont typeface="Arial" panose="020B0604020202020204" pitchFamily="34" charset="0"/>
              <a:buChar char="•"/>
            </a:pPr>
            <a:r>
              <a:rPr lang="en-GB" sz="1600" dirty="0" smtClean="0"/>
              <a:t>Insider Research (Drake, 2010)</a:t>
            </a:r>
          </a:p>
          <a:p>
            <a:pPr marL="628650" lvl="1" indent="-285750">
              <a:buFont typeface="Courier New" panose="02070309020205020404" pitchFamily="49" charset="0"/>
              <a:buChar char="o"/>
            </a:pPr>
            <a:r>
              <a:rPr lang="en-GB" sz="1400" dirty="0" smtClean="0"/>
              <a:t>Problematics of interviews  </a:t>
            </a:r>
          </a:p>
          <a:p>
            <a:pPr marL="971550" lvl="2" indent="-285750">
              <a:buFont typeface="Wingdings" panose="05000000000000000000" pitchFamily="2" charset="2"/>
              <a:buChar char="Ø"/>
            </a:pPr>
            <a:r>
              <a:rPr lang="en-GB" sz="1400" dirty="0" smtClean="0"/>
              <a:t>Personal relations, expectations and ‘performativity’ </a:t>
            </a:r>
          </a:p>
          <a:p>
            <a:pPr marL="628650" lvl="1" indent="-285750">
              <a:buFont typeface="Courier New" panose="02070309020205020404" pitchFamily="49" charset="0"/>
              <a:buChar char="o"/>
            </a:pPr>
            <a:r>
              <a:rPr lang="en-GB" sz="1400" dirty="0" smtClean="0"/>
              <a:t>Motivation for Research, Reflexivity</a:t>
            </a:r>
          </a:p>
          <a:p>
            <a:pPr marL="971550" lvl="2" indent="-285750">
              <a:buFont typeface="Wingdings" panose="05000000000000000000" pitchFamily="2" charset="2"/>
              <a:buChar char="Ø"/>
            </a:pPr>
            <a:r>
              <a:rPr lang="en-US" sz="1400" dirty="0" smtClean="0"/>
              <a:t>Assumptions </a:t>
            </a:r>
            <a:r>
              <a:rPr lang="en-US" sz="1400" dirty="0"/>
              <a:t>and </a:t>
            </a:r>
            <a:r>
              <a:rPr lang="en-US" sz="1400" dirty="0" smtClean="0"/>
              <a:t>ideas about </a:t>
            </a:r>
            <a:r>
              <a:rPr lang="en-US" sz="1400" dirty="0"/>
              <a:t>what they expect to find </a:t>
            </a:r>
            <a:r>
              <a:rPr lang="en-US" sz="1400" dirty="0" smtClean="0"/>
              <a:t>on </a:t>
            </a:r>
            <a:r>
              <a:rPr lang="en-US" sz="1400" dirty="0"/>
              <a:t>the basis of professional </a:t>
            </a:r>
            <a:r>
              <a:rPr lang="en-US" sz="1400" dirty="0" smtClean="0"/>
              <a:t>experience and my theoretical stance </a:t>
            </a:r>
            <a:endParaRPr lang="en-GB" sz="1400" dirty="0" smtClean="0"/>
          </a:p>
          <a:p>
            <a:pPr marL="628650" lvl="1" indent="-285750">
              <a:buFont typeface="Courier New" panose="02070309020205020404" pitchFamily="49" charset="0"/>
              <a:buChar char="o"/>
            </a:pPr>
            <a:r>
              <a:rPr lang="en-GB" sz="1400" dirty="0" smtClean="0"/>
              <a:t>Things happen in people’s heads during interview</a:t>
            </a:r>
          </a:p>
          <a:p>
            <a:pPr marL="971550" lvl="2" indent="-285750">
              <a:buFont typeface="Wingdings" panose="05000000000000000000" pitchFamily="2" charset="2"/>
              <a:buChar char="Ø"/>
            </a:pPr>
            <a:r>
              <a:rPr lang="en-GB" sz="1400" dirty="0" smtClean="0"/>
              <a:t>‘You’re looking worried, Paul’</a:t>
            </a:r>
            <a:endParaRPr lang="en-GB" sz="1400" dirty="0"/>
          </a:p>
          <a:p>
            <a:pPr marL="971550" lvl="2" indent="-285750">
              <a:buFont typeface="Wingdings" panose="05000000000000000000" pitchFamily="2" charset="2"/>
              <a:buChar char="Ø"/>
            </a:pPr>
            <a:endParaRPr lang="en-GB" sz="1400" dirty="0"/>
          </a:p>
          <a:p>
            <a:pPr marL="285750" indent="-285750">
              <a:buFont typeface="Arial" panose="020B0604020202020204" pitchFamily="34" charset="0"/>
              <a:buChar char="•"/>
            </a:pPr>
            <a:r>
              <a:rPr lang="en-GB" sz="1600" dirty="0" smtClean="0"/>
              <a:t>Implicated Research</a:t>
            </a:r>
          </a:p>
          <a:p>
            <a:pPr marL="628650" lvl="1" indent="-285750">
              <a:buFont typeface="Courier New" panose="02070309020205020404" pitchFamily="49" charset="0"/>
              <a:buChar char="o"/>
            </a:pPr>
            <a:r>
              <a:rPr lang="en-US" sz="1400" dirty="0"/>
              <a:t>The crucial characteristic of the model is competition rather than free exchange (</a:t>
            </a:r>
            <a:r>
              <a:rPr lang="en-US" sz="1400" dirty="0" err="1"/>
              <a:t>Gane</a:t>
            </a:r>
            <a:r>
              <a:rPr lang="en-US" sz="1400" dirty="0"/>
              <a:t> 2012). People on professional doctorates </a:t>
            </a:r>
            <a:r>
              <a:rPr lang="en-US" sz="1400" dirty="0" smtClean="0"/>
              <a:t>often </a:t>
            </a:r>
            <a:r>
              <a:rPr lang="en-US" sz="1400" dirty="0"/>
              <a:t>work in ‘intensely political climates’ (Drake </a:t>
            </a:r>
            <a:r>
              <a:rPr lang="en-US" sz="1400" dirty="0" smtClean="0"/>
              <a:t>and Heath </a:t>
            </a:r>
            <a:r>
              <a:rPr lang="en-US" sz="1400" dirty="0"/>
              <a:t>2008, 140)</a:t>
            </a:r>
            <a:endParaRPr lang="en-GB" sz="1400" dirty="0" smtClean="0"/>
          </a:p>
        </p:txBody>
      </p:sp>
      <p:sp>
        <p:nvSpPr>
          <p:cNvPr id="4" name="Subtitle 3"/>
          <p:cNvSpPr>
            <a:spLocks noGrp="1"/>
          </p:cNvSpPr>
          <p:nvPr>
            <p:ph type="subTitle" idx="1"/>
          </p:nvPr>
        </p:nvSpPr>
        <p:spPr/>
        <p:txBody>
          <a:bodyPr/>
          <a:lstStyle/>
          <a:p>
            <a:r>
              <a:rPr lang="en-GB" dirty="0" smtClean="0"/>
              <a:t>How?</a:t>
            </a:r>
            <a:endParaRPr lang="en-GB" dirty="0"/>
          </a:p>
        </p:txBody>
      </p:sp>
    </p:spTree>
    <p:extLst>
      <p:ext uri="{BB962C8B-B14F-4D97-AF65-F5344CB8AC3E}">
        <p14:creationId xmlns:p14="http://schemas.microsoft.com/office/powerpoint/2010/main" val="38334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771650"/>
            <a:ext cx="8057856" cy="3729684"/>
          </a:xfrm>
        </p:spPr>
        <p:txBody>
          <a:bodyPr>
            <a:noAutofit/>
          </a:bodyPr>
          <a:lstStyle/>
          <a:p>
            <a:pPr marL="171450" indent="-171450">
              <a:buFont typeface="Arial" panose="020B0604020202020204" pitchFamily="34" charset="0"/>
              <a:buChar char="•"/>
            </a:pPr>
            <a:r>
              <a:rPr lang="en-GB" sz="1600" dirty="0" smtClean="0"/>
              <a:t> A shared identity/ a precarious identity - The relationship between the Graduate School Manager and the Dean/Academic Director of the Graduate School is critical.</a:t>
            </a:r>
          </a:p>
          <a:p>
            <a:pPr marL="628650" lvl="1" indent="-285750">
              <a:buFont typeface="Courier New" panose="02070309020205020404" pitchFamily="49" charset="0"/>
              <a:buChar char="o"/>
            </a:pPr>
            <a:r>
              <a:rPr lang="en-GB" sz="1600" dirty="0" smtClean="0"/>
              <a:t>Some evidence of </a:t>
            </a:r>
            <a:r>
              <a:rPr lang="en-GB" sz="1600" dirty="0" err="1" smtClean="0"/>
              <a:t>Deem’s</a:t>
            </a:r>
            <a:r>
              <a:rPr lang="en-GB" sz="1600" dirty="0" smtClean="0"/>
              <a:t> (2005) ‘manager academics’. </a:t>
            </a:r>
            <a:endParaRPr lang="en-GB" sz="1800" dirty="0" smtClean="0"/>
          </a:p>
          <a:p>
            <a:pPr marL="628650" lvl="1" indent="-285750">
              <a:buFont typeface="Courier New" panose="02070309020205020404" pitchFamily="49" charset="0"/>
              <a:buChar char="o"/>
            </a:pPr>
            <a:r>
              <a:rPr lang="en-GB" sz="1600" dirty="0" smtClean="0"/>
              <a:t>“I’ve got a very good relationship with the Dean, and, you know, we’ve achieved a lot of things together, and I think we were very much the </a:t>
            </a:r>
            <a:r>
              <a:rPr lang="en-GB" sz="1600" dirty="0"/>
              <a:t>same’ </a:t>
            </a:r>
            <a:endParaRPr lang="en-GB" sz="1600" dirty="0" smtClean="0"/>
          </a:p>
          <a:p>
            <a:pPr marL="628650" lvl="1" indent="-285750">
              <a:buFont typeface="Courier New" panose="02070309020205020404" pitchFamily="49" charset="0"/>
              <a:buChar char="o"/>
            </a:pPr>
            <a:r>
              <a:rPr lang="en-GB" sz="1600" dirty="0" smtClean="0"/>
              <a:t>‘</a:t>
            </a:r>
            <a:r>
              <a:rPr lang="en-GB" sz="1600" dirty="0"/>
              <a:t>I think it’s when you don’t know what the goal posts are, you sort of sit there thinking: well, I’m not quite sure what I’m going to need to do in this particular situation’</a:t>
            </a:r>
          </a:p>
          <a:p>
            <a:pPr marL="628650" lvl="1" indent="-285750">
              <a:buFont typeface="Courier New" panose="02070309020205020404" pitchFamily="49" charset="0"/>
              <a:buChar char="o"/>
            </a:pPr>
            <a:endParaRPr lang="en-GB" sz="700" dirty="0"/>
          </a:p>
          <a:p>
            <a:pPr marL="171450" indent="-171450">
              <a:buFont typeface="Arial" panose="020B0604020202020204" pitchFamily="34" charset="0"/>
              <a:buChar char="•"/>
            </a:pPr>
            <a:r>
              <a:rPr lang="en-US" sz="1600" dirty="0"/>
              <a:t>‘All-round’ academics are fast disappearing to be replaced by para-academics in what has been described as a ‘silent revolution’ (Finkelstein and Schuster, 2001) </a:t>
            </a:r>
          </a:p>
          <a:p>
            <a:pPr marL="171450" indent="-171450">
              <a:buFont typeface="Arial" panose="020B0604020202020204" pitchFamily="34" charset="0"/>
              <a:buChar char="•"/>
            </a:pPr>
            <a:r>
              <a:rPr lang="en-US" sz="1600" dirty="0"/>
              <a:t>Third Space environments between academic and professional spheres of activity (</a:t>
            </a:r>
            <a:r>
              <a:rPr lang="en-US" sz="1600" dirty="0" err="1"/>
              <a:t>Whitchurch</a:t>
            </a:r>
            <a:r>
              <a:rPr lang="en-US" sz="1600" dirty="0"/>
              <a:t> 2008); </a:t>
            </a:r>
          </a:p>
          <a:p>
            <a:pPr marL="171450" indent="-171450">
              <a:buFont typeface="Arial" panose="020B0604020202020204" pitchFamily="34" charset="0"/>
              <a:buChar char="•"/>
            </a:pPr>
            <a:endParaRPr lang="en-GB" sz="1800" dirty="0" smtClean="0"/>
          </a:p>
        </p:txBody>
      </p:sp>
      <p:sp>
        <p:nvSpPr>
          <p:cNvPr id="4" name="Subtitle 3"/>
          <p:cNvSpPr>
            <a:spLocks noGrp="1"/>
          </p:cNvSpPr>
          <p:nvPr>
            <p:ph type="subTitle" idx="1"/>
          </p:nvPr>
        </p:nvSpPr>
        <p:spPr/>
        <p:txBody>
          <a:bodyPr/>
          <a:lstStyle/>
          <a:p>
            <a:r>
              <a:rPr lang="en-GB" dirty="0" smtClean="0"/>
              <a:t>Initial Points of Interest</a:t>
            </a:r>
            <a:endParaRPr lang="en-GB" dirty="0"/>
          </a:p>
        </p:txBody>
      </p:sp>
    </p:spTree>
    <p:extLst>
      <p:ext uri="{BB962C8B-B14F-4D97-AF65-F5344CB8AC3E}">
        <p14:creationId xmlns:p14="http://schemas.microsoft.com/office/powerpoint/2010/main" val="1875429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771650"/>
            <a:ext cx="8057856" cy="3729684"/>
          </a:xfrm>
        </p:spPr>
        <p:txBody>
          <a:bodyPr>
            <a:noAutofit/>
          </a:bodyPr>
          <a:lstStyle/>
          <a:p>
            <a:pPr marL="171450" indent="-171450">
              <a:buFont typeface="Arial" panose="020B0604020202020204" pitchFamily="34" charset="0"/>
              <a:buChar char="•"/>
            </a:pPr>
            <a:r>
              <a:rPr lang="en-GB" sz="1800" dirty="0" smtClean="0"/>
              <a:t>Evidence of the neo-liberal agent</a:t>
            </a:r>
          </a:p>
          <a:p>
            <a:pPr marL="628650" lvl="1" indent="-285750">
              <a:buFont typeface="Courier New" panose="02070309020205020404" pitchFamily="49" charset="0"/>
              <a:buChar char="o"/>
            </a:pPr>
            <a:r>
              <a:rPr lang="en-US" sz="1400" dirty="0" smtClean="0"/>
              <a:t>The </a:t>
            </a:r>
            <a:r>
              <a:rPr lang="en-US" sz="1400" dirty="0"/>
              <a:t>neoliberal project calls for the individual to see the various parts of their life (health, education, employment) as investments in themselves for which they are entirely responsible and, through their investment, will make them better market competitors (Bowser 2015</a:t>
            </a:r>
            <a:r>
              <a:rPr lang="en-US" sz="1400" dirty="0" smtClean="0"/>
              <a:t>)</a:t>
            </a:r>
          </a:p>
          <a:p>
            <a:pPr marL="628650" lvl="1" indent="-285750">
              <a:buFont typeface="Courier New" panose="02070309020205020404" pitchFamily="49" charset="0"/>
              <a:buChar char="o"/>
            </a:pPr>
            <a:endParaRPr lang="en-GB" sz="1400" dirty="0"/>
          </a:p>
          <a:p>
            <a:pPr marL="971550" lvl="2" indent="-285750">
              <a:buFont typeface="Wingdings" panose="05000000000000000000" pitchFamily="2" charset="2"/>
              <a:buChar char="Ø"/>
            </a:pPr>
            <a:r>
              <a:rPr lang="en-GB" sz="1400" b="1" dirty="0" smtClean="0"/>
              <a:t>“I wanted to get to that particular grade before hitting 30.”</a:t>
            </a:r>
          </a:p>
          <a:p>
            <a:pPr marL="971550" lvl="2" indent="-285750">
              <a:buFont typeface="Wingdings" panose="05000000000000000000" pitchFamily="2" charset="2"/>
              <a:buChar char="Ø"/>
            </a:pPr>
            <a:r>
              <a:rPr lang="en-GB" sz="1400" b="1" dirty="0" smtClean="0"/>
              <a:t>“I think we take what the QAA tells us we have got to do, we try and make it more palatable…’</a:t>
            </a:r>
          </a:p>
          <a:p>
            <a:pPr lvl="2"/>
            <a:endParaRPr lang="en-GB" sz="1400" b="1" dirty="0" smtClean="0"/>
          </a:p>
          <a:p>
            <a:pPr marL="171450" indent="-171450">
              <a:buFont typeface="Arial" panose="020B0604020202020204" pitchFamily="34" charset="0"/>
              <a:buChar char="•"/>
            </a:pPr>
            <a:r>
              <a:rPr lang="en-US" sz="1800" dirty="0" smtClean="0"/>
              <a:t>Level </a:t>
            </a:r>
            <a:r>
              <a:rPr lang="en-US" sz="1800" dirty="0"/>
              <a:t>of conformity on ‘hot topics’ and reliance on sector bodies (e.g. UKCGE, Academic Registrar’s Council) to identify them</a:t>
            </a:r>
          </a:p>
          <a:p>
            <a:pPr marL="971550" lvl="2" indent="-285750">
              <a:buFont typeface="Wingdings" panose="05000000000000000000" pitchFamily="2" charset="2"/>
              <a:buChar char="Ø"/>
            </a:pPr>
            <a:r>
              <a:rPr lang="en-US" sz="1600" dirty="0"/>
              <a:t>Issues: Finances (Value reinforced via Doctoral Training Partnership funding regime); BREXIT; Competition for PhD numbers</a:t>
            </a:r>
          </a:p>
          <a:p>
            <a:pPr marL="971550" lvl="2" indent="-285750">
              <a:buFont typeface="Wingdings" panose="05000000000000000000" pitchFamily="2" charset="2"/>
              <a:buChar char="Ø"/>
            </a:pPr>
            <a:r>
              <a:rPr lang="en-US" sz="1600" dirty="0"/>
              <a:t>Governmentality - regulate ourselves</a:t>
            </a:r>
          </a:p>
          <a:p>
            <a:pPr marL="171450" indent="-171450">
              <a:buFont typeface="Arial" panose="020B0604020202020204" pitchFamily="34" charset="0"/>
              <a:buChar char="•"/>
            </a:pPr>
            <a:endParaRPr lang="en-GB" sz="1800" dirty="0" smtClean="0"/>
          </a:p>
        </p:txBody>
      </p:sp>
      <p:sp>
        <p:nvSpPr>
          <p:cNvPr id="4" name="Subtitle 3"/>
          <p:cNvSpPr>
            <a:spLocks noGrp="1"/>
          </p:cNvSpPr>
          <p:nvPr>
            <p:ph type="subTitle" idx="1"/>
          </p:nvPr>
        </p:nvSpPr>
        <p:spPr/>
        <p:txBody>
          <a:bodyPr/>
          <a:lstStyle/>
          <a:p>
            <a:r>
              <a:rPr lang="en-GB" dirty="0" smtClean="0"/>
              <a:t>Initial Points of Interest</a:t>
            </a:r>
            <a:endParaRPr lang="en-GB" dirty="0"/>
          </a:p>
        </p:txBody>
      </p:sp>
    </p:spTree>
    <p:extLst>
      <p:ext uri="{BB962C8B-B14F-4D97-AF65-F5344CB8AC3E}">
        <p14:creationId xmlns:p14="http://schemas.microsoft.com/office/powerpoint/2010/main" val="2957349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771650"/>
            <a:ext cx="8142514" cy="3959485"/>
          </a:xfrm>
        </p:spPr>
        <p:txBody>
          <a:bodyPr>
            <a:normAutofit fontScale="92500"/>
          </a:bodyPr>
          <a:lstStyle/>
          <a:p>
            <a:r>
              <a:rPr lang="en-GB" sz="1200" dirty="0">
                <a:ln>
                  <a:solidFill>
                    <a:schemeClr val="tx2"/>
                  </a:solidFill>
                </a:ln>
                <a:solidFill>
                  <a:schemeClr val="bg1"/>
                </a:solidFill>
              </a:rPr>
              <a:t>Ball, S. (2015) </a:t>
            </a:r>
            <a:r>
              <a:rPr lang="en-GB" sz="1200" dirty="0">
                <a:ln>
                  <a:solidFill>
                    <a:schemeClr val="tx2"/>
                  </a:solidFill>
                </a:ln>
                <a:solidFill>
                  <a:schemeClr val="bg1"/>
                </a:solidFill>
                <a:hlinkClick r:id="rId3"/>
              </a:rPr>
              <a:t>https://reclaimingschools.org/2015/09/11/neoliberalism-how-it-travels-and-how-it-can-be-resisted</a:t>
            </a:r>
            <a:r>
              <a:rPr lang="en-GB" sz="1200" dirty="0" smtClean="0">
                <a:ln>
                  <a:solidFill>
                    <a:schemeClr val="tx2"/>
                  </a:solidFill>
                </a:ln>
                <a:solidFill>
                  <a:schemeClr val="bg1"/>
                </a:solidFill>
                <a:hlinkClick r:id="rId3"/>
              </a:rPr>
              <a:t>/</a:t>
            </a:r>
            <a:endParaRPr lang="en-GB" sz="1200" dirty="0" smtClean="0">
              <a:ln>
                <a:solidFill>
                  <a:schemeClr val="tx2"/>
                </a:solidFill>
              </a:ln>
              <a:solidFill>
                <a:schemeClr val="bg1"/>
              </a:solidFill>
            </a:endParaRPr>
          </a:p>
          <a:p>
            <a:r>
              <a:rPr lang="en-US" sz="1200" dirty="0">
                <a:ln>
                  <a:solidFill>
                    <a:schemeClr val="tx2"/>
                  </a:solidFill>
                </a:ln>
                <a:solidFill>
                  <a:schemeClr val="bg1"/>
                </a:solidFill>
              </a:rPr>
              <a:t>Bowser, J. (2015) Another Speculation? Michel </a:t>
            </a:r>
            <a:r>
              <a:rPr lang="en-US" sz="1200" dirty="0" err="1">
                <a:ln>
                  <a:solidFill>
                    <a:schemeClr val="tx2"/>
                  </a:solidFill>
                </a:ln>
                <a:solidFill>
                  <a:schemeClr val="bg1"/>
                </a:solidFill>
              </a:rPr>
              <a:t>Feher</a:t>
            </a:r>
            <a:r>
              <a:rPr lang="en-US" sz="1200" dirty="0">
                <a:ln>
                  <a:solidFill>
                    <a:schemeClr val="tx2"/>
                  </a:solidFill>
                </a:ln>
                <a:solidFill>
                  <a:schemeClr val="bg1"/>
                </a:solidFill>
              </a:rPr>
              <a:t> on Neoliberalism and Resistance </a:t>
            </a:r>
            <a:r>
              <a:rPr lang="en-US" sz="1200" u="sng" dirty="0">
                <a:ln>
                  <a:solidFill>
                    <a:schemeClr val="tx2"/>
                  </a:solidFill>
                </a:ln>
                <a:solidFill>
                  <a:schemeClr val="bg1"/>
                </a:solidFill>
                <a:hlinkClick r:id="rId4"/>
              </a:rPr>
              <a:t>https://</a:t>
            </a:r>
            <a:r>
              <a:rPr lang="en-US" sz="1200" u="sng" dirty="0" err="1">
                <a:ln>
                  <a:solidFill>
                    <a:schemeClr val="tx2"/>
                  </a:solidFill>
                </a:ln>
                <a:solidFill>
                  <a:schemeClr val="bg1"/>
                </a:solidFill>
                <a:hlinkClick r:id="rId4"/>
              </a:rPr>
              <a:t>blogs.nottingham.ac.uk</a:t>
            </a:r>
            <a:r>
              <a:rPr lang="en-US" sz="1200" u="sng" dirty="0">
                <a:ln>
                  <a:solidFill>
                    <a:schemeClr val="tx2"/>
                  </a:solidFill>
                </a:ln>
                <a:solidFill>
                  <a:schemeClr val="bg1"/>
                </a:solidFill>
                <a:hlinkClick r:id="rId4"/>
              </a:rPr>
              <a:t>/</a:t>
            </a:r>
            <a:r>
              <a:rPr lang="en-US" sz="1200" u="sng" dirty="0" err="1">
                <a:ln>
                  <a:solidFill>
                    <a:schemeClr val="tx2"/>
                  </a:solidFill>
                </a:ln>
                <a:solidFill>
                  <a:schemeClr val="bg1"/>
                </a:solidFill>
                <a:hlinkClick r:id="rId4"/>
              </a:rPr>
              <a:t>criticalmoment</a:t>
            </a:r>
            <a:r>
              <a:rPr lang="en-US" sz="1200" u="sng" dirty="0">
                <a:ln>
                  <a:solidFill>
                    <a:schemeClr val="tx2"/>
                  </a:solidFill>
                </a:ln>
                <a:solidFill>
                  <a:schemeClr val="bg1"/>
                </a:solidFill>
                <a:hlinkClick r:id="rId4"/>
              </a:rPr>
              <a:t>/2015/07/22/another-speculation-michel-feher-on-neoliberalism-and-resistance/</a:t>
            </a:r>
            <a:endParaRPr lang="en-US" sz="1200" u="sng" dirty="0">
              <a:ln>
                <a:solidFill>
                  <a:schemeClr val="tx2"/>
                </a:solidFill>
              </a:ln>
              <a:solidFill>
                <a:schemeClr val="bg1"/>
              </a:solidFill>
            </a:endParaRPr>
          </a:p>
          <a:p>
            <a:r>
              <a:rPr lang="en-US" sz="1200" dirty="0" smtClean="0">
                <a:ln>
                  <a:solidFill>
                    <a:schemeClr val="tx2"/>
                  </a:solidFill>
                </a:ln>
                <a:solidFill>
                  <a:schemeClr val="bg1"/>
                </a:solidFill>
              </a:rPr>
              <a:t>Colley, H. and </a:t>
            </a:r>
            <a:r>
              <a:rPr lang="en-US" sz="1200" dirty="0" err="1" smtClean="0">
                <a:ln>
                  <a:solidFill>
                    <a:schemeClr val="tx2"/>
                  </a:solidFill>
                </a:ln>
                <a:solidFill>
                  <a:schemeClr val="bg1"/>
                </a:solidFill>
              </a:rPr>
              <a:t>Guéry</a:t>
            </a:r>
            <a:r>
              <a:rPr lang="en-US" sz="1200" dirty="0" smtClean="0">
                <a:ln>
                  <a:solidFill>
                    <a:schemeClr val="tx2"/>
                  </a:solidFill>
                </a:ln>
                <a:solidFill>
                  <a:schemeClr val="bg1"/>
                </a:solidFill>
              </a:rPr>
              <a:t>, F </a:t>
            </a:r>
            <a:r>
              <a:rPr lang="en-US" sz="1200" dirty="0">
                <a:ln>
                  <a:solidFill>
                    <a:schemeClr val="tx2"/>
                  </a:solidFill>
                </a:ln>
                <a:solidFill>
                  <a:schemeClr val="bg1"/>
                </a:solidFill>
              </a:rPr>
              <a:t>(2015) Understanding new hybrid professions: Bourdieu, </a:t>
            </a:r>
            <a:r>
              <a:rPr lang="en-US" sz="1200" dirty="0" err="1">
                <a:ln>
                  <a:solidFill>
                    <a:schemeClr val="tx2"/>
                  </a:solidFill>
                </a:ln>
                <a:solidFill>
                  <a:schemeClr val="bg1"/>
                </a:solidFill>
              </a:rPr>
              <a:t>illusio</a:t>
            </a:r>
            <a:r>
              <a:rPr lang="en-US" sz="1200" dirty="0">
                <a:ln>
                  <a:solidFill>
                    <a:schemeClr val="tx2"/>
                  </a:solidFill>
                </a:ln>
                <a:solidFill>
                  <a:schemeClr val="bg1"/>
                </a:solidFill>
              </a:rPr>
              <a:t> and the case of public service interpreters, Cambridge Journal of Education, 45:1, 113-131 </a:t>
            </a:r>
          </a:p>
          <a:p>
            <a:r>
              <a:rPr lang="en-US" sz="1200" dirty="0" smtClean="0">
                <a:ln>
                  <a:solidFill>
                    <a:schemeClr val="tx2"/>
                  </a:solidFill>
                </a:ln>
                <a:solidFill>
                  <a:schemeClr val="bg1"/>
                </a:solidFill>
              </a:rPr>
              <a:t>Drake</a:t>
            </a:r>
            <a:r>
              <a:rPr lang="en-US" sz="1200" dirty="0">
                <a:ln>
                  <a:solidFill>
                    <a:schemeClr val="tx2"/>
                  </a:solidFill>
                </a:ln>
                <a:solidFill>
                  <a:schemeClr val="bg1"/>
                </a:solidFill>
              </a:rPr>
              <a:t>, P. (2010) Grasping at methodological understanding: a cautionary tale from insider research, International Journal of Research &amp; Method in Education, 33:1, 85-99</a:t>
            </a:r>
            <a:endParaRPr lang="en-GB" sz="1200" dirty="0">
              <a:ln>
                <a:solidFill>
                  <a:schemeClr val="tx2"/>
                </a:solidFill>
              </a:ln>
              <a:solidFill>
                <a:schemeClr val="bg1"/>
              </a:solidFill>
            </a:endParaRPr>
          </a:p>
          <a:p>
            <a:r>
              <a:rPr lang="en-US" sz="1200" dirty="0">
                <a:ln>
                  <a:solidFill>
                    <a:schemeClr val="tx2"/>
                  </a:solidFill>
                </a:ln>
                <a:solidFill>
                  <a:schemeClr val="bg1"/>
                </a:solidFill>
              </a:rPr>
              <a:t>Drake, P. and Heath, L. (2011) Practitioner research at doctoral level: developing coherent methodologies. London: </a:t>
            </a:r>
            <a:r>
              <a:rPr lang="en-US" sz="1200" dirty="0" err="1">
                <a:ln>
                  <a:solidFill>
                    <a:schemeClr val="tx2"/>
                  </a:solidFill>
                </a:ln>
                <a:solidFill>
                  <a:schemeClr val="bg1"/>
                </a:solidFill>
              </a:rPr>
              <a:t>Routledge</a:t>
            </a:r>
            <a:endParaRPr lang="en-US" sz="1200" dirty="0">
              <a:ln>
                <a:solidFill>
                  <a:schemeClr val="tx2"/>
                </a:solidFill>
              </a:ln>
              <a:solidFill>
                <a:schemeClr val="bg1"/>
              </a:solidFill>
            </a:endParaRPr>
          </a:p>
          <a:p>
            <a:r>
              <a:rPr lang="en-US" sz="1200" dirty="0" smtClean="0">
                <a:ln>
                  <a:solidFill>
                    <a:schemeClr val="tx2"/>
                  </a:solidFill>
                </a:ln>
                <a:solidFill>
                  <a:schemeClr val="bg1"/>
                </a:solidFill>
              </a:rPr>
              <a:t>Dunne</a:t>
            </a:r>
            <a:r>
              <a:rPr lang="en-US" sz="1200" dirty="0">
                <a:ln>
                  <a:solidFill>
                    <a:schemeClr val="tx2"/>
                  </a:solidFill>
                </a:ln>
                <a:solidFill>
                  <a:schemeClr val="bg1"/>
                </a:solidFill>
              </a:rPr>
              <a:t>, M., Pryor, J. and Yates, P. (2005) Becoming a Researcher: A research companion for the social sciences Maidenhead: Open University Press</a:t>
            </a:r>
          </a:p>
          <a:p>
            <a:r>
              <a:rPr lang="en-US" sz="1200" dirty="0">
                <a:ln>
                  <a:solidFill>
                    <a:schemeClr val="tx2"/>
                  </a:solidFill>
                </a:ln>
                <a:solidFill>
                  <a:schemeClr val="bg1"/>
                </a:solidFill>
              </a:rPr>
              <a:t>Foucault, M (2008) The Birth of </a:t>
            </a:r>
            <a:r>
              <a:rPr lang="en-US" sz="1200" dirty="0" err="1">
                <a:ln>
                  <a:solidFill>
                    <a:schemeClr val="tx2"/>
                  </a:solidFill>
                </a:ln>
                <a:solidFill>
                  <a:schemeClr val="bg1"/>
                </a:solidFill>
              </a:rPr>
              <a:t>Biopolitics</a:t>
            </a:r>
            <a:r>
              <a:rPr lang="en-US" sz="1200" dirty="0">
                <a:ln>
                  <a:solidFill>
                    <a:schemeClr val="tx2"/>
                  </a:solidFill>
                </a:ln>
                <a:solidFill>
                  <a:schemeClr val="bg1"/>
                </a:solidFill>
              </a:rPr>
              <a:t>: Lectures at the </a:t>
            </a:r>
            <a:r>
              <a:rPr lang="en-US" sz="1200" dirty="0" err="1">
                <a:ln>
                  <a:solidFill>
                    <a:schemeClr val="tx2"/>
                  </a:solidFill>
                </a:ln>
                <a:solidFill>
                  <a:schemeClr val="bg1"/>
                </a:solidFill>
              </a:rPr>
              <a:t>Collège</a:t>
            </a:r>
            <a:r>
              <a:rPr lang="en-US" sz="1200" dirty="0">
                <a:ln>
                  <a:solidFill>
                    <a:schemeClr val="tx2"/>
                  </a:solidFill>
                </a:ln>
                <a:solidFill>
                  <a:schemeClr val="bg1"/>
                </a:solidFill>
              </a:rPr>
              <a:t> de France,1978-79, trans. Graham </a:t>
            </a:r>
            <a:r>
              <a:rPr lang="en-US" sz="1200" dirty="0" err="1">
                <a:ln>
                  <a:solidFill>
                    <a:schemeClr val="tx2"/>
                  </a:solidFill>
                </a:ln>
                <a:solidFill>
                  <a:schemeClr val="bg1"/>
                </a:solidFill>
              </a:rPr>
              <a:t>Burchell</a:t>
            </a:r>
            <a:r>
              <a:rPr lang="en-US" sz="1200" dirty="0">
                <a:ln>
                  <a:solidFill>
                    <a:schemeClr val="tx2"/>
                  </a:solidFill>
                </a:ln>
                <a:solidFill>
                  <a:schemeClr val="bg1"/>
                </a:solidFill>
              </a:rPr>
              <a:t>, Basingstoke: Palgrave</a:t>
            </a:r>
            <a:r>
              <a:rPr lang="en-GB" sz="1200" dirty="0">
                <a:ln>
                  <a:solidFill>
                    <a:schemeClr val="tx2"/>
                  </a:solidFill>
                </a:ln>
                <a:solidFill>
                  <a:schemeClr val="bg1"/>
                </a:solidFill>
              </a:rPr>
              <a:t> </a:t>
            </a:r>
          </a:p>
          <a:p>
            <a:r>
              <a:rPr lang="en-GB" sz="1200" dirty="0" err="1">
                <a:ln>
                  <a:solidFill>
                    <a:schemeClr val="tx2"/>
                  </a:solidFill>
                </a:ln>
                <a:solidFill>
                  <a:schemeClr val="bg1"/>
                </a:solidFill>
              </a:rPr>
              <a:t>Gane</a:t>
            </a:r>
            <a:r>
              <a:rPr lang="en-GB" sz="1200" dirty="0">
                <a:ln>
                  <a:solidFill>
                    <a:schemeClr val="tx2"/>
                  </a:solidFill>
                </a:ln>
                <a:solidFill>
                  <a:schemeClr val="bg1"/>
                </a:solidFill>
              </a:rPr>
              <a:t>, N. (2012), The </a:t>
            </a:r>
            <a:r>
              <a:rPr lang="en-GB" sz="1200" dirty="0" err="1">
                <a:ln>
                  <a:solidFill>
                    <a:schemeClr val="tx2"/>
                  </a:solidFill>
                </a:ln>
                <a:solidFill>
                  <a:schemeClr val="bg1"/>
                </a:solidFill>
              </a:rPr>
              <a:t>governmentalities</a:t>
            </a:r>
            <a:r>
              <a:rPr lang="en-GB" sz="1200" dirty="0">
                <a:ln>
                  <a:solidFill>
                    <a:schemeClr val="tx2"/>
                  </a:solidFill>
                </a:ln>
                <a:solidFill>
                  <a:schemeClr val="bg1"/>
                </a:solidFill>
              </a:rPr>
              <a:t> of neoliberalism: </a:t>
            </a:r>
            <a:r>
              <a:rPr lang="en-GB" sz="1200" dirty="0" err="1">
                <a:ln>
                  <a:solidFill>
                    <a:schemeClr val="tx2"/>
                  </a:solidFill>
                </a:ln>
                <a:solidFill>
                  <a:schemeClr val="bg1"/>
                </a:solidFill>
              </a:rPr>
              <a:t>panopticism</a:t>
            </a:r>
            <a:r>
              <a:rPr lang="en-GB" sz="1200" dirty="0">
                <a:ln>
                  <a:solidFill>
                    <a:schemeClr val="tx2"/>
                  </a:solidFill>
                </a:ln>
                <a:solidFill>
                  <a:schemeClr val="bg1"/>
                </a:solidFill>
              </a:rPr>
              <a:t>, post-</a:t>
            </a:r>
            <a:r>
              <a:rPr lang="en-GB" sz="1200" dirty="0" err="1">
                <a:ln>
                  <a:solidFill>
                    <a:schemeClr val="tx2"/>
                  </a:solidFill>
                </a:ln>
                <a:solidFill>
                  <a:schemeClr val="bg1"/>
                </a:solidFill>
              </a:rPr>
              <a:t>panopticism</a:t>
            </a:r>
            <a:r>
              <a:rPr lang="en-GB" sz="1200" dirty="0">
                <a:ln>
                  <a:solidFill>
                    <a:schemeClr val="tx2"/>
                  </a:solidFill>
                </a:ln>
                <a:solidFill>
                  <a:schemeClr val="bg1"/>
                </a:solidFill>
              </a:rPr>
              <a:t> and beyond. The Sociological Review, 60: 611–</a:t>
            </a:r>
            <a:r>
              <a:rPr lang="en-GB" sz="1200" dirty="0" smtClean="0">
                <a:ln>
                  <a:solidFill>
                    <a:schemeClr val="tx2"/>
                  </a:solidFill>
                </a:ln>
                <a:solidFill>
                  <a:schemeClr val="bg1"/>
                </a:solidFill>
              </a:rPr>
              <a:t>634. </a:t>
            </a:r>
          </a:p>
          <a:p>
            <a:r>
              <a:rPr lang="en-GB" sz="1200" dirty="0" err="1">
                <a:ln>
                  <a:solidFill>
                    <a:schemeClr val="tx2"/>
                  </a:solidFill>
                </a:ln>
                <a:solidFill>
                  <a:schemeClr val="bg1"/>
                </a:solidFill>
              </a:rPr>
              <a:t>Lipsky</a:t>
            </a:r>
            <a:r>
              <a:rPr lang="en-GB" sz="1200" dirty="0">
                <a:ln>
                  <a:solidFill>
                    <a:schemeClr val="tx2"/>
                  </a:solidFill>
                </a:ln>
                <a:solidFill>
                  <a:schemeClr val="bg1"/>
                </a:solidFill>
              </a:rPr>
              <a:t>, M (1980) Street-Level Bureaucrats: Dilemmas of the Individual in Public Services. New York: Russell Sage Foundation</a:t>
            </a:r>
            <a:r>
              <a:rPr lang="en-GB" sz="1200" dirty="0" smtClean="0">
                <a:ln>
                  <a:solidFill>
                    <a:schemeClr val="tx2"/>
                  </a:solidFill>
                </a:ln>
                <a:solidFill>
                  <a:schemeClr val="bg1"/>
                </a:solidFill>
              </a:rPr>
              <a:t>.</a:t>
            </a:r>
            <a:endParaRPr lang="en-GB" sz="1200" dirty="0">
              <a:ln>
                <a:solidFill>
                  <a:schemeClr val="tx2"/>
                </a:solidFill>
              </a:ln>
              <a:solidFill>
                <a:schemeClr val="bg1"/>
              </a:solidFill>
            </a:endParaRPr>
          </a:p>
        </p:txBody>
      </p:sp>
      <p:sp>
        <p:nvSpPr>
          <p:cNvPr id="3" name="Subtitle 2"/>
          <p:cNvSpPr>
            <a:spLocks noGrp="1"/>
          </p:cNvSpPr>
          <p:nvPr>
            <p:ph type="subTitle" idx="1"/>
          </p:nvPr>
        </p:nvSpPr>
        <p:spPr/>
        <p:txBody>
          <a:bodyPr/>
          <a:lstStyle/>
          <a:p>
            <a:r>
              <a:rPr lang="en-GB" dirty="0" smtClean="0"/>
              <a:t>References</a:t>
            </a:r>
            <a:endParaRPr lang="en-GB" dirty="0"/>
          </a:p>
        </p:txBody>
      </p:sp>
    </p:spTree>
    <p:extLst>
      <p:ext uri="{BB962C8B-B14F-4D97-AF65-F5344CB8AC3E}">
        <p14:creationId xmlns:p14="http://schemas.microsoft.com/office/powerpoint/2010/main" val="3011477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771650"/>
            <a:ext cx="8142514" cy="3959485"/>
          </a:xfrm>
        </p:spPr>
        <p:txBody>
          <a:bodyPr>
            <a:normAutofit/>
          </a:bodyPr>
          <a:lstStyle/>
          <a:p>
            <a:r>
              <a:rPr lang="en-US" sz="1200" dirty="0" err="1">
                <a:ln>
                  <a:solidFill>
                    <a:schemeClr val="tx2"/>
                  </a:solidFill>
                </a:ln>
                <a:solidFill>
                  <a:schemeClr val="bg1"/>
                </a:solidFill>
              </a:rPr>
              <a:t>Mirowski</a:t>
            </a:r>
            <a:r>
              <a:rPr lang="en-US" sz="1200" dirty="0">
                <a:ln>
                  <a:solidFill>
                    <a:schemeClr val="tx2"/>
                  </a:solidFill>
                </a:ln>
                <a:solidFill>
                  <a:schemeClr val="bg1"/>
                </a:solidFill>
              </a:rPr>
              <a:t>, P (2013) Never let A Serious Crisis Go To Waste: How Neoliberalism Survived the Financial Meltdown: Verso, London</a:t>
            </a:r>
          </a:p>
          <a:p>
            <a:r>
              <a:rPr lang="en-US" sz="1200" dirty="0" err="1">
                <a:ln>
                  <a:solidFill>
                    <a:schemeClr val="tx2"/>
                  </a:solidFill>
                </a:ln>
                <a:solidFill>
                  <a:schemeClr val="bg1"/>
                </a:solidFill>
              </a:rPr>
              <a:t>MacLure</a:t>
            </a:r>
            <a:r>
              <a:rPr lang="en-US" sz="1200" dirty="0">
                <a:ln>
                  <a:solidFill>
                    <a:schemeClr val="tx2"/>
                  </a:solidFill>
                </a:ln>
                <a:solidFill>
                  <a:schemeClr val="bg1"/>
                </a:solidFill>
              </a:rPr>
              <a:t>, M (2013) The Wonder of Data, Cultural Studies ↔ Critical Methodologies  Volume: 13 issue: 4, page(s): 228-232</a:t>
            </a:r>
          </a:p>
          <a:p>
            <a:r>
              <a:rPr lang="en-US" sz="1200" dirty="0" smtClean="0">
                <a:ln>
                  <a:solidFill>
                    <a:schemeClr val="tx2"/>
                  </a:solidFill>
                </a:ln>
                <a:solidFill>
                  <a:schemeClr val="bg1"/>
                </a:solidFill>
              </a:rPr>
              <a:t>Morley</a:t>
            </a:r>
            <a:r>
              <a:rPr lang="en-US" sz="1200" dirty="0">
                <a:ln>
                  <a:solidFill>
                    <a:schemeClr val="tx2"/>
                  </a:solidFill>
                </a:ln>
                <a:solidFill>
                  <a:schemeClr val="bg1"/>
                </a:solidFill>
              </a:rPr>
              <a:t>, L. (In press, 2017) Gender in the Neoliberal Research Economy: An Enervating and Exclusionary Entanglement? In, </a:t>
            </a:r>
            <a:r>
              <a:rPr lang="en-US" sz="1200" dirty="0" err="1">
                <a:ln>
                  <a:solidFill>
                    <a:schemeClr val="tx2"/>
                  </a:solidFill>
                </a:ln>
                <a:solidFill>
                  <a:schemeClr val="bg1"/>
                </a:solidFill>
              </a:rPr>
              <a:t>Kahlert</a:t>
            </a:r>
            <a:r>
              <a:rPr lang="en-US" sz="1200" dirty="0">
                <a:ln>
                  <a:solidFill>
                    <a:schemeClr val="tx2"/>
                  </a:solidFill>
                </a:ln>
                <a:solidFill>
                  <a:schemeClr val="bg1"/>
                </a:solidFill>
              </a:rPr>
              <a:t>, H. (</a:t>
            </a:r>
            <a:r>
              <a:rPr lang="en-US" sz="1200" dirty="0" err="1">
                <a:ln>
                  <a:solidFill>
                    <a:schemeClr val="tx2"/>
                  </a:solidFill>
                </a:ln>
                <a:solidFill>
                  <a:schemeClr val="bg1"/>
                </a:solidFill>
              </a:rPr>
              <a:t>ed</a:t>
            </a:r>
            <a:r>
              <a:rPr lang="en-US" sz="1200" dirty="0">
                <a:ln>
                  <a:solidFill>
                    <a:schemeClr val="tx2"/>
                  </a:solidFill>
                </a:ln>
                <a:solidFill>
                  <a:schemeClr val="bg1"/>
                </a:solidFill>
              </a:rPr>
              <a:t>) Gender Studies and Gender Research in Times of the New Governance of Science. Dordrecht: Springer.</a:t>
            </a:r>
            <a:endParaRPr lang="en-GB" sz="1200" dirty="0">
              <a:ln>
                <a:solidFill>
                  <a:schemeClr val="tx2"/>
                </a:solidFill>
              </a:ln>
              <a:solidFill>
                <a:schemeClr val="bg1"/>
              </a:solidFill>
            </a:endParaRPr>
          </a:p>
          <a:p>
            <a:r>
              <a:rPr lang="en-GB" dirty="0">
                <a:ln>
                  <a:solidFill>
                    <a:schemeClr val="tx2"/>
                  </a:solidFill>
                </a:ln>
                <a:solidFill>
                  <a:schemeClr val="bg1"/>
                </a:solidFill>
              </a:rPr>
              <a:t>Morley, L. (2016) Presentation ‘Neoliberalism: Capturing Money and Minds’ Umea Conference:  Neoliberalism, Education and Changing Values: Theories and Methods in Educational Research. Centre for Higher Education and Equity Research, University of Sussex 14-17 March 2016 (http://</a:t>
            </a:r>
            <a:r>
              <a:rPr lang="en-GB" dirty="0" err="1">
                <a:ln>
                  <a:solidFill>
                    <a:schemeClr val="tx2"/>
                  </a:solidFill>
                </a:ln>
                <a:solidFill>
                  <a:schemeClr val="bg1"/>
                </a:solidFill>
              </a:rPr>
              <a:t>www.sussex.ac.uk</a:t>
            </a:r>
            <a:r>
              <a:rPr lang="en-GB" dirty="0">
                <a:ln>
                  <a:solidFill>
                    <a:schemeClr val="tx2"/>
                  </a:solidFill>
                </a:ln>
                <a:solidFill>
                  <a:schemeClr val="bg1"/>
                </a:solidFill>
              </a:rPr>
              <a:t>/education/cheer/events/</a:t>
            </a:r>
            <a:r>
              <a:rPr lang="en-GB" dirty="0" err="1">
                <a:ln>
                  <a:solidFill>
                    <a:schemeClr val="tx2"/>
                  </a:solidFill>
                </a:ln>
                <a:solidFill>
                  <a:schemeClr val="bg1"/>
                </a:solidFill>
              </a:rPr>
              <a:t>umea</a:t>
            </a:r>
            <a:r>
              <a:rPr lang="en-GB" dirty="0">
                <a:ln>
                  <a:solidFill>
                    <a:schemeClr val="tx2"/>
                  </a:solidFill>
                </a:ln>
                <a:solidFill>
                  <a:schemeClr val="bg1"/>
                </a:solidFill>
              </a:rPr>
              <a:t>)</a:t>
            </a:r>
          </a:p>
          <a:p>
            <a:r>
              <a:rPr lang="en-GB" dirty="0" smtClean="0">
                <a:ln>
                  <a:solidFill>
                    <a:schemeClr val="tx2"/>
                  </a:solidFill>
                </a:ln>
                <a:solidFill>
                  <a:schemeClr val="bg1"/>
                </a:solidFill>
              </a:rPr>
              <a:t>Warner, M. (2015) </a:t>
            </a:r>
            <a:r>
              <a:rPr lang="en-GB" dirty="0">
                <a:ln>
                  <a:solidFill>
                    <a:schemeClr val="tx2"/>
                  </a:solidFill>
                </a:ln>
                <a:solidFill>
                  <a:schemeClr val="bg1"/>
                </a:solidFill>
                <a:hlinkClick r:id="rId3"/>
              </a:rPr>
              <a:t>http://</a:t>
            </a:r>
            <a:r>
              <a:rPr lang="en-GB" dirty="0" smtClean="0">
                <a:ln>
                  <a:solidFill>
                    <a:schemeClr val="tx2"/>
                  </a:solidFill>
                </a:ln>
                <a:solidFill>
                  <a:schemeClr val="bg1"/>
                </a:solidFill>
                <a:hlinkClick r:id="rId3"/>
              </a:rPr>
              <a:t>www.independent.co.uk/news/people/novelist-marina-warner-compares-uk-university-managers-to-chinese-communist-enforcers-9709731.html</a:t>
            </a:r>
            <a:endParaRPr lang="en-GB" dirty="0" smtClean="0">
              <a:ln>
                <a:solidFill>
                  <a:schemeClr val="tx2"/>
                </a:solidFill>
              </a:ln>
              <a:solidFill>
                <a:schemeClr val="bg1"/>
              </a:solidFill>
            </a:endParaRPr>
          </a:p>
          <a:p>
            <a:endParaRPr lang="en-GB" dirty="0" smtClean="0">
              <a:ln>
                <a:solidFill>
                  <a:schemeClr val="tx2"/>
                </a:solidFill>
              </a:ln>
              <a:solidFill>
                <a:schemeClr val="bg1"/>
              </a:solidFill>
            </a:endParaRPr>
          </a:p>
        </p:txBody>
      </p:sp>
      <p:sp>
        <p:nvSpPr>
          <p:cNvPr id="3" name="Subtitle 2"/>
          <p:cNvSpPr>
            <a:spLocks noGrp="1"/>
          </p:cNvSpPr>
          <p:nvPr>
            <p:ph type="subTitle" idx="1"/>
          </p:nvPr>
        </p:nvSpPr>
        <p:spPr/>
        <p:txBody>
          <a:bodyPr/>
          <a:lstStyle/>
          <a:p>
            <a:r>
              <a:rPr lang="en-GB" dirty="0" smtClean="0"/>
              <a:t>References</a:t>
            </a:r>
            <a:endParaRPr lang="en-GB" dirty="0"/>
          </a:p>
        </p:txBody>
      </p:sp>
    </p:spTree>
    <p:extLst>
      <p:ext uri="{BB962C8B-B14F-4D97-AF65-F5344CB8AC3E}">
        <p14:creationId xmlns:p14="http://schemas.microsoft.com/office/powerpoint/2010/main" val="1043446787"/>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Template>
  <TotalTime>675</TotalTime>
  <Words>2073</Words>
  <Application>Microsoft Office PowerPoint</Application>
  <PresentationFormat>On-screen Show (4:3)</PresentationFormat>
  <Paragraphs>156</Paragraphs>
  <Slides>12</Slides>
  <Notes>12</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12</vt:i4>
      </vt:variant>
    </vt:vector>
  </HeadingPairs>
  <TitlesOfParts>
    <vt:vector size="27" baseType="lpstr">
      <vt:lpstr>Arial</vt:lpstr>
      <vt:lpstr>Calibri</vt:lpstr>
      <vt:lpstr>Courier New</vt:lpstr>
      <vt:lpstr>Georgia</vt:lpstr>
      <vt:lpstr>Mangal</vt:lpstr>
      <vt:lpstr>Wingdings</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Captured Minds? Graduate School Managers and the UK doctorate</vt:lpstr>
      <vt:lpstr>“..has had a profound impact on the relationships between people in the public domain. It reshapes a sense of purpose and notions of excellence and good practice.”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Roberts</dc:creator>
  <cp:lastModifiedBy>Heather Stanley</cp:lastModifiedBy>
  <cp:revision>54</cp:revision>
  <cp:lastPrinted>2017-02-25T13:34:52Z</cp:lastPrinted>
  <dcterms:created xsi:type="dcterms:W3CDTF">2017-02-20T18:13:08Z</dcterms:created>
  <dcterms:modified xsi:type="dcterms:W3CDTF">2017-03-13T10:18:55Z</dcterms:modified>
</cp:coreProperties>
</file>