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6" r:id="rId2"/>
  </p:sldMasterIdLst>
  <p:notesMasterIdLst>
    <p:notesMasterId r:id="rId10"/>
  </p:notesMasterIdLst>
  <p:sldIdLst>
    <p:sldId id="257" r:id="rId3"/>
    <p:sldId id="270" r:id="rId4"/>
    <p:sldId id="260" r:id="rId5"/>
    <p:sldId id="261" r:id="rId6"/>
    <p:sldId id="269" r:id="rId7"/>
    <p:sldId id="264" r:id="rId8"/>
    <p:sldId id="262"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9" d="100"/>
          <a:sy n="109" d="100"/>
        </p:scale>
        <p:origin x="167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1A8818-576C-C14F-BA65-33EAEFF58641}" type="datetimeFigureOut">
              <a:rPr lang="en-US" smtClean="0"/>
              <a:t>3/1/2017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994F8A-23DD-934F-BE18-DB9AC30F80A9}" type="slidenum">
              <a:rPr lang="en-US" smtClean="0"/>
              <a:t>‹#›</a:t>
            </a:fld>
            <a:endParaRPr lang="en-US"/>
          </a:p>
        </p:txBody>
      </p:sp>
    </p:spTree>
    <p:extLst>
      <p:ext uri="{BB962C8B-B14F-4D97-AF65-F5344CB8AC3E}">
        <p14:creationId xmlns:p14="http://schemas.microsoft.com/office/powerpoint/2010/main" val="58543982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994F8A-23DD-934F-BE18-DB9AC30F80A9}" type="slidenum">
              <a:rPr lang="en-US" smtClean="0"/>
              <a:t>2</a:t>
            </a:fld>
            <a:endParaRPr lang="en-US"/>
          </a:p>
        </p:txBody>
      </p:sp>
    </p:spTree>
    <p:extLst>
      <p:ext uri="{BB962C8B-B14F-4D97-AF65-F5344CB8AC3E}">
        <p14:creationId xmlns:p14="http://schemas.microsoft.com/office/powerpoint/2010/main" val="36489099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3"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4"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Tree>
    <p:extLst>
      <p:ext uri="{BB962C8B-B14F-4D97-AF65-F5344CB8AC3E}">
        <p14:creationId xmlns:p14="http://schemas.microsoft.com/office/powerpoint/2010/main" val="32386613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88901"/>
            <a:ext cx="8966200" cy="668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pic>
        <p:nvPicPr>
          <p:cNvPr id="24"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9094198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88900"/>
            <a:ext cx="8966200" cy="66801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pic>
        <p:nvPicPr>
          <p:cNvPr id="24"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406236027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88900"/>
            <a:ext cx="8966199" cy="6680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1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0945876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18"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9"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44949288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54897167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73278629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6363482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3895811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07295660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27845706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99785580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52583183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09450606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2763180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9" name="Rectangle 8"/>
          <p:cNvSpPr/>
          <p:nvPr userDrawn="1"/>
        </p:nvSpPr>
        <p:spPr>
          <a:xfrm>
            <a:off x="88898" y="1436276"/>
            <a:ext cx="4442208"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3948080683"/>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9" name="Rectangle 8"/>
          <p:cNvSpPr/>
          <p:nvPr userDrawn="1"/>
        </p:nvSpPr>
        <p:spPr>
          <a:xfrm>
            <a:off x="88898" y="1436276"/>
            <a:ext cx="4442210"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281779484"/>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2369991389"/>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633612179"/>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046071626"/>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379779214"/>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2129342238"/>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951022448"/>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11" name="Rectangle 10"/>
          <p:cNvSpPr/>
          <p:nvPr userDrawn="1"/>
        </p:nvSpPr>
        <p:spPr>
          <a:xfrm>
            <a:off x="88896" y="88900"/>
            <a:ext cx="897066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055496547"/>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186793625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GB"/>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6ABB78AA-DAA4-4694-A0F6-8D4A5BF0BA17}" type="datetimeFigureOut">
              <a:rPr lang="en-GB" smtClean="0">
                <a:solidFill>
                  <a:prstClr val="black">
                    <a:tint val="75000"/>
                  </a:prstClr>
                </a:solidFill>
              </a:rPr>
              <a:pPr/>
              <a:t>01/03/2017</a:t>
            </a:fld>
            <a:endParaRPr lang="en-GB">
              <a:solidFill>
                <a:prstClr val="black">
                  <a:tint val="75000"/>
                </a:prstClr>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7DACF76-D8A0-42DE-86F9-90B094EB51C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8433733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slideLayout" Target="../slideLayouts/slideLayout23.xml"/><Relationship Id="rId3" Type="http://schemas.openxmlformats.org/officeDocument/2006/relationships/slideLayout" Target="../slideLayouts/slideLayout8.xml"/><Relationship Id="rId21" Type="http://schemas.openxmlformats.org/officeDocument/2006/relationships/slideLayout" Target="../slideLayouts/slideLayout26.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20" Type="http://schemas.openxmlformats.org/officeDocument/2006/relationships/slideLayout" Target="../slideLayouts/slideLayout25.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19" Type="http://schemas.openxmlformats.org/officeDocument/2006/relationships/slideLayout" Target="../slideLayouts/slideLayout24.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15868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579128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 id="2147483686" r:id="rId20"/>
    <p:sldLayoutId id="2147483699" r:id="rId21"/>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mailto:e.danvers@sussex.ac.uk" TargetMode="External"/><Relationship Id="rId1" Type="http://schemas.openxmlformats.org/officeDocument/2006/relationships/slideLayout" Target="../slideLayouts/slideLayout5.xml"/><Relationship Id="rId5" Type="http://schemas.microsoft.com/office/2007/relationships/hdphoto" Target="../media/hdphoto1.wdp"/><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084305" y="3351749"/>
            <a:ext cx="6858000" cy="315118"/>
          </a:xfrm>
        </p:spPr>
        <p:txBody>
          <a:bodyPr/>
          <a:lstStyle/>
          <a:p>
            <a:r>
              <a:rPr lang="en-GB" sz="1400" dirty="0">
                <a:latin typeface="+mj-lt"/>
              </a:rPr>
              <a:t>Dr Emily </a:t>
            </a:r>
            <a:r>
              <a:rPr lang="en-GB" sz="1400" dirty="0" smtClean="0">
                <a:latin typeface="+mj-lt"/>
              </a:rPr>
              <a:t>Danvers</a:t>
            </a:r>
            <a:endParaRPr lang="en-GB" sz="1400" dirty="0">
              <a:latin typeface="+mj-lt"/>
            </a:endParaRPr>
          </a:p>
          <a:p>
            <a:r>
              <a:rPr lang="en-GB" sz="1400" i="1" dirty="0" smtClean="0">
                <a:latin typeface="+mj-lt"/>
              </a:rPr>
              <a:t>CHEER (Centre for Higher Education and Equity Research)</a:t>
            </a:r>
          </a:p>
          <a:p>
            <a:r>
              <a:rPr lang="en-GB" sz="1400" dirty="0" smtClean="0">
                <a:latin typeface="+mj-lt"/>
                <a:hlinkClick r:id="rId2"/>
              </a:rPr>
              <a:t>e.danvers@sussex.ac.uk</a:t>
            </a:r>
            <a:r>
              <a:rPr lang="en-GB" sz="1400" dirty="0" smtClean="0">
                <a:latin typeface="+mj-lt"/>
              </a:rPr>
              <a:t> </a:t>
            </a:r>
            <a:endParaRPr lang="en-GB" sz="1400" dirty="0">
              <a:latin typeface="+mj-lt"/>
            </a:endParaRPr>
          </a:p>
        </p:txBody>
      </p:sp>
      <p:sp>
        <p:nvSpPr>
          <p:cNvPr id="3" name="Title 2"/>
          <p:cNvSpPr>
            <a:spLocks noGrp="1"/>
          </p:cNvSpPr>
          <p:nvPr>
            <p:ph type="ctrTitle"/>
          </p:nvPr>
        </p:nvSpPr>
        <p:spPr>
          <a:xfrm>
            <a:off x="278026" y="605996"/>
            <a:ext cx="8470558" cy="2419350"/>
          </a:xfrm>
        </p:spPr>
        <p:txBody>
          <a:bodyPr>
            <a:noAutofit/>
          </a:bodyPr>
          <a:lstStyle/>
          <a:p>
            <a:r>
              <a:rPr lang="en-US" sz="4000" dirty="0" smtClean="0"/>
              <a:t>Critical </a:t>
            </a:r>
            <a:r>
              <a:rPr lang="en-US" sz="4000" dirty="0"/>
              <a:t>Thinking and the Student Voice: Speaking up and Speaking Back </a:t>
            </a:r>
          </a:p>
        </p:txBody>
      </p:sp>
      <p:sp>
        <p:nvSpPr>
          <p:cNvPr id="4" name="Rectangle 3"/>
          <p:cNvSpPr/>
          <p:nvPr/>
        </p:nvSpPr>
        <p:spPr>
          <a:xfrm>
            <a:off x="553229" y="605996"/>
            <a:ext cx="8034398" cy="646331"/>
          </a:xfrm>
          <a:prstGeom prst="rect">
            <a:avLst/>
          </a:prstGeom>
        </p:spPr>
        <p:txBody>
          <a:bodyPr wrap="square">
            <a:spAutoFit/>
          </a:bodyPr>
          <a:lstStyle/>
          <a:p>
            <a:pPr algn="ctr"/>
            <a:r>
              <a:rPr lang="en-US" i="1" dirty="0" smtClean="0">
                <a:solidFill>
                  <a:schemeClr val="bg1"/>
                </a:solidFill>
                <a:latin typeface="American Typewriter"/>
                <a:cs typeface="American Typewriter"/>
              </a:rPr>
              <a:t>Current Challenges/Desired Futures for Higher Education in Japan and the UK:</a:t>
            </a:r>
            <a:endParaRPr lang="en-US" i="1" dirty="0">
              <a:solidFill>
                <a:schemeClr val="bg1"/>
              </a:solidFill>
              <a:latin typeface="American Typewriter"/>
              <a:cs typeface="American Typewriter"/>
            </a:endParaRPr>
          </a:p>
        </p:txBody>
      </p:sp>
      <p:pic>
        <p:nvPicPr>
          <p:cNvPr id="5" name="Picture 4"/>
          <p:cNvPicPr>
            <a:picLocks noChangeAspect="1"/>
          </p:cNvPicPr>
          <p:nvPr/>
        </p:nvPicPr>
        <p:blipFill>
          <a:blip r:embed="rId3"/>
          <a:stretch>
            <a:fillRect/>
          </a:stretch>
        </p:blipFill>
        <p:spPr>
          <a:xfrm>
            <a:off x="278026" y="4567980"/>
            <a:ext cx="3508883" cy="1955202"/>
          </a:xfrm>
          <a:prstGeom prst="rect">
            <a:avLst/>
          </a:prstGeom>
        </p:spPr>
      </p:pic>
      <p:pic>
        <p:nvPicPr>
          <p:cNvPr id="6" name="Picture 5"/>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tretch>
            <a:fillRect/>
          </a:stretch>
        </p:blipFill>
        <p:spPr>
          <a:xfrm>
            <a:off x="5356265" y="4567979"/>
            <a:ext cx="3507977" cy="1920347"/>
          </a:xfrm>
          <a:prstGeom prst="rect">
            <a:avLst/>
          </a:prstGeom>
        </p:spPr>
      </p:pic>
    </p:spTree>
    <p:extLst>
      <p:ext uri="{BB962C8B-B14F-4D97-AF65-F5344CB8AC3E}">
        <p14:creationId xmlns:p14="http://schemas.microsoft.com/office/powerpoint/2010/main" val="38555214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500743" y="1609580"/>
            <a:ext cx="4022102" cy="4111970"/>
          </a:xfrm>
        </p:spPr>
        <p:txBody>
          <a:bodyPr>
            <a:normAutofit fontScale="92500" lnSpcReduction="20000"/>
          </a:bodyPr>
          <a:lstStyle/>
          <a:p>
            <a:r>
              <a:rPr lang="en-GB" sz="1900" i="1" dirty="0" smtClean="0"/>
              <a:t>‘The </a:t>
            </a:r>
            <a:r>
              <a:rPr lang="en-GB" sz="1900" i="1" dirty="0"/>
              <a:t>concept of the student voice can be passive and disempowered, governed and operated by the institution rather than by students </a:t>
            </a:r>
            <a:r>
              <a:rPr lang="en-GB" sz="1900" i="1" dirty="0" smtClean="0"/>
              <a:t>themselves’ </a:t>
            </a:r>
            <a:r>
              <a:rPr lang="en-GB" sz="1900" dirty="0"/>
              <a:t>(Kay </a:t>
            </a:r>
            <a:r>
              <a:rPr lang="en-GB" sz="1900" i="1" dirty="0"/>
              <a:t>et </a:t>
            </a:r>
            <a:r>
              <a:rPr lang="en-GB" sz="1900" i="1" dirty="0" smtClean="0"/>
              <a:t>al.</a:t>
            </a:r>
            <a:r>
              <a:rPr lang="en-GB" sz="1900" dirty="0" smtClean="0"/>
              <a:t>, </a:t>
            </a:r>
            <a:r>
              <a:rPr lang="en-GB" sz="1900" dirty="0"/>
              <a:t>2010, p, 1)</a:t>
            </a:r>
            <a:endParaRPr lang="en-US" sz="1900" dirty="0"/>
          </a:p>
          <a:p>
            <a:endParaRPr lang="en-US" sz="1900" i="1" dirty="0" smtClean="0"/>
          </a:p>
          <a:p>
            <a:r>
              <a:rPr lang="en-US" sz="1900" i="1" dirty="0" smtClean="0"/>
              <a:t>‘Students </a:t>
            </a:r>
            <a:r>
              <a:rPr lang="en-US" sz="1900" i="1" dirty="0"/>
              <a:t>believe that their identity </a:t>
            </a:r>
            <a:r>
              <a:rPr lang="en-US" sz="1900" i="1" dirty="0" smtClean="0"/>
              <a:t>as </a:t>
            </a:r>
            <a:r>
              <a:rPr lang="en-US" sz="1900" i="1" dirty="0"/>
              <a:t>consumer (or as a producer, evaluator, partner or critical citizen) provides them with a </a:t>
            </a:r>
            <a:r>
              <a:rPr lang="en-US" sz="1900" i="1" dirty="0" err="1"/>
              <a:t>recognised</a:t>
            </a:r>
            <a:r>
              <a:rPr lang="en-US" sz="1900" i="1" dirty="0"/>
              <a:t>, valued, and powerful voice. Yet forms of engagement are filtered through discourses of who gets to speak in and about higher </a:t>
            </a:r>
            <a:r>
              <a:rPr lang="en-US" sz="1900" i="1" dirty="0" smtClean="0"/>
              <a:t>education</a:t>
            </a:r>
            <a:r>
              <a:rPr lang="en-US" sz="1900" dirty="0" smtClean="0"/>
              <a:t>’. (Danvers and Gagnon, 2014, p. 15)</a:t>
            </a:r>
            <a:endParaRPr lang="en-US" sz="1900" dirty="0"/>
          </a:p>
          <a:p>
            <a:pPr algn="r"/>
            <a:endParaRPr lang="en-GB" dirty="0" smtClean="0"/>
          </a:p>
          <a:p>
            <a:pPr algn="r"/>
            <a:endParaRPr lang="en-GB" dirty="0"/>
          </a:p>
          <a:p>
            <a:pPr algn="r"/>
            <a:endParaRPr lang="en-US" dirty="0"/>
          </a:p>
        </p:txBody>
      </p:sp>
      <p:sp>
        <p:nvSpPr>
          <p:cNvPr id="4" name="Subtitle 3"/>
          <p:cNvSpPr>
            <a:spLocks noGrp="1"/>
          </p:cNvSpPr>
          <p:nvPr>
            <p:ph type="subTitle" idx="1"/>
          </p:nvPr>
        </p:nvSpPr>
        <p:spPr/>
        <p:txBody>
          <a:bodyPr>
            <a:normAutofit fontScale="77500" lnSpcReduction="20000"/>
          </a:bodyPr>
          <a:lstStyle/>
          <a:p>
            <a:r>
              <a:rPr lang="en-US" dirty="0" smtClean="0"/>
              <a:t>Speaking up and speaking back</a:t>
            </a:r>
            <a:endParaRPr lang="en-US" dirty="0"/>
          </a:p>
        </p:txBody>
      </p:sp>
      <p:pic>
        <p:nvPicPr>
          <p:cNvPr id="11" name="Content Placeholder 10"/>
          <p:cNvPicPr>
            <a:picLocks noGrp="1" noChangeAspect="1"/>
          </p:cNvPicPr>
          <p:nvPr>
            <p:ph sz="quarter" idx="17"/>
          </p:nvPr>
        </p:nvPicPr>
        <p:blipFill>
          <a:blip r:embed="rId3"/>
          <a:srcRect l="10101" r="10101"/>
          <a:stretch>
            <a:fillRect/>
          </a:stretch>
        </p:blipFill>
        <p:spPr>
          <a:prstGeom prst="rect">
            <a:avLst/>
          </a:prstGeom>
        </p:spPr>
      </p:pic>
    </p:spTree>
    <p:extLst>
      <p:ext uri="{BB962C8B-B14F-4D97-AF65-F5344CB8AC3E}">
        <p14:creationId xmlns:p14="http://schemas.microsoft.com/office/powerpoint/2010/main" val="1314715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a:xfrm>
            <a:off x="500743" y="1771649"/>
            <a:ext cx="4022102" cy="3975049"/>
          </a:xfrm>
        </p:spPr>
        <p:txBody>
          <a:bodyPr>
            <a:normAutofit/>
          </a:bodyPr>
          <a:lstStyle/>
          <a:p>
            <a:r>
              <a:rPr lang="en-US" sz="1800" i="1" dirty="0" smtClean="0"/>
              <a:t>‘[This </a:t>
            </a:r>
            <a:r>
              <a:rPr lang="en-US" sz="1800" i="1" dirty="0"/>
              <a:t>is </a:t>
            </a:r>
            <a:r>
              <a:rPr lang="en-US" sz="1800" i="1" dirty="0" smtClean="0"/>
              <a:t>the] paradox </a:t>
            </a:r>
            <a:r>
              <a:rPr lang="en-US" sz="1800" i="1" dirty="0"/>
              <a:t>of autonomy, whereby the subject developed through university education and who is capable of making decisions so as to be self-governing also has the ability to imagine a different future or set of possibilities and learns the skills to disrupt the dominant </a:t>
            </a:r>
            <a:r>
              <a:rPr lang="en-US" sz="1800" i="1" dirty="0" smtClean="0"/>
              <a:t>order…to use </a:t>
            </a:r>
            <a:r>
              <a:rPr lang="en-US" sz="1800" i="1" dirty="0"/>
              <a:t>their critical thinking skills to challenge, rather than reproduce their communities</a:t>
            </a:r>
            <a:r>
              <a:rPr lang="en-US" sz="1800" i="1" dirty="0" smtClean="0"/>
              <a:t>’</a:t>
            </a:r>
            <a:endParaRPr lang="en-US" sz="1800" i="1" dirty="0"/>
          </a:p>
          <a:p>
            <a:r>
              <a:rPr lang="en-US" sz="1800" dirty="0" smtClean="0"/>
              <a:t>(</a:t>
            </a:r>
            <a:r>
              <a:rPr lang="en-GB" sz="1800" dirty="0"/>
              <a:t>Staeheli et al., 2013, </a:t>
            </a:r>
            <a:r>
              <a:rPr lang="en-US" sz="1800" dirty="0"/>
              <a:t>p. 92)</a:t>
            </a:r>
          </a:p>
        </p:txBody>
      </p:sp>
      <p:sp>
        <p:nvSpPr>
          <p:cNvPr id="3" name="Subtitle 2"/>
          <p:cNvSpPr>
            <a:spLocks noGrp="1"/>
          </p:cNvSpPr>
          <p:nvPr>
            <p:ph type="subTitle" idx="1"/>
          </p:nvPr>
        </p:nvSpPr>
        <p:spPr>
          <a:xfrm>
            <a:off x="585399" y="452693"/>
            <a:ext cx="7958526" cy="690821"/>
          </a:xfrm>
        </p:spPr>
        <p:txBody>
          <a:bodyPr>
            <a:normAutofit fontScale="62500" lnSpcReduction="20000"/>
          </a:bodyPr>
          <a:lstStyle/>
          <a:p>
            <a:r>
              <a:rPr lang="en-GB" dirty="0" smtClean="0"/>
              <a:t>Speaking </a:t>
            </a:r>
            <a:r>
              <a:rPr lang="en-GB" dirty="0"/>
              <a:t>up (but not speaking back to?</a:t>
            </a:r>
            <a:r>
              <a:rPr lang="en-GB" dirty="0" smtClean="0"/>
              <a:t>)</a:t>
            </a:r>
            <a:endParaRPr lang="en-GB" dirty="0"/>
          </a:p>
        </p:txBody>
      </p:sp>
      <p:pic>
        <p:nvPicPr>
          <p:cNvPr id="5" name="Content Placeholder 4"/>
          <p:cNvPicPr>
            <a:picLocks noGrp="1" noChangeAspect="1"/>
          </p:cNvPicPr>
          <p:nvPr>
            <p:ph sz="quarter" idx="17"/>
          </p:nvPr>
        </p:nvPicPr>
        <p:blipFill>
          <a:blip r:embed="rId2"/>
          <a:srcRect l="16658" r="16658"/>
          <a:stretch>
            <a:fillRect/>
          </a:stretch>
        </p:blipFill>
        <p:spPr/>
      </p:pic>
    </p:spTree>
    <p:extLst>
      <p:ext uri="{BB962C8B-B14F-4D97-AF65-F5344CB8AC3E}">
        <p14:creationId xmlns:p14="http://schemas.microsoft.com/office/powerpoint/2010/main" val="2976306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a:xfrm>
            <a:off x="500743" y="1771650"/>
            <a:ext cx="4022102" cy="4012774"/>
          </a:xfrm>
        </p:spPr>
        <p:txBody>
          <a:bodyPr>
            <a:normAutofit fontScale="70000" lnSpcReduction="20000"/>
          </a:bodyPr>
          <a:lstStyle/>
          <a:p>
            <a:r>
              <a:rPr lang="en-GB" sz="2600" i="1" dirty="0" smtClean="0"/>
              <a:t>‘Some </a:t>
            </a:r>
            <a:r>
              <a:rPr lang="en-GB" sz="2600" i="1" dirty="0"/>
              <a:t>voices are totally unheard; others are not heard in the places where they may inform universities practices. Others are misunderstood or misinterpreted. And just because a sound is being made does not mean it is of value to the hearer whether the hearer seeks the student voice for viewpoint, marketing, enhancing the quality of teaching and learning or listening to the student voice because it is the right thing to do according to </a:t>
            </a:r>
            <a:r>
              <a:rPr lang="en-GB" sz="2600" i="1" dirty="0" smtClean="0"/>
              <a:t>procedures’. </a:t>
            </a:r>
          </a:p>
          <a:p>
            <a:endParaRPr lang="en-GB" sz="1800" i="1" dirty="0"/>
          </a:p>
          <a:p>
            <a:r>
              <a:rPr lang="en-GB" sz="2600" dirty="0" smtClean="0"/>
              <a:t>(Canning, 2017)</a:t>
            </a:r>
            <a:endParaRPr lang="en-GB" sz="2600" dirty="0"/>
          </a:p>
          <a:p>
            <a:endParaRPr lang="en-US" dirty="0"/>
          </a:p>
        </p:txBody>
      </p:sp>
      <p:sp>
        <p:nvSpPr>
          <p:cNvPr id="3" name="Subtitle 2"/>
          <p:cNvSpPr>
            <a:spLocks noGrp="1"/>
          </p:cNvSpPr>
          <p:nvPr>
            <p:ph type="subTitle" idx="1"/>
          </p:nvPr>
        </p:nvSpPr>
        <p:spPr>
          <a:xfrm>
            <a:off x="510784" y="272031"/>
            <a:ext cx="8229590" cy="806302"/>
          </a:xfrm>
        </p:spPr>
        <p:txBody>
          <a:bodyPr>
            <a:normAutofit/>
          </a:bodyPr>
          <a:lstStyle/>
          <a:p>
            <a:r>
              <a:rPr lang="en-GB" sz="3100" dirty="0" smtClean="0"/>
              <a:t>Speaking up (and being heard)</a:t>
            </a:r>
            <a:endParaRPr lang="en-GB" sz="3100" dirty="0"/>
          </a:p>
        </p:txBody>
      </p:sp>
      <p:pic>
        <p:nvPicPr>
          <p:cNvPr id="6" name="Content Placeholder 6"/>
          <p:cNvPicPr>
            <a:picLocks noChangeAspect="1"/>
          </p:cNvPicPr>
          <p:nvPr/>
        </p:nvPicPr>
        <p:blipFill>
          <a:blip r:embed="rId2"/>
          <a:srcRect l="14464" r="14464"/>
          <a:stretch>
            <a:fillRect/>
          </a:stretch>
        </p:blipFill>
        <p:spPr>
          <a:xfrm>
            <a:off x="4743049" y="1754834"/>
            <a:ext cx="3997325" cy="3746500"/>
          </a:xfrm>
          <a:prstGeom prst="rect">
            <a:avLst/>
          </a:prstGeom>
        </p:spPr>
      </p:pic>
    </p:spTree>
    <p:extLst>
      <p:ext uri="{BB962C8B-B14F-4D97-AF65-F5344CB8AC3E}">
        <p14:creationId xmlns:p14="http://schemas.microsoft.com/office/powerpoint/2010/main" val="2129193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p:txBody>
          <a:bodyPr>
            <a:normAutofit fontScale="92500" lnSpcReduction="10000"/>
          </a:bodyPr>
          <a:lstStyle/>
          <a:p>
            <a:pPr marL="285750" indent="-285750">
              <a:buFont typeface="Arial" panose="020B0604020202020204" pitchFamily="34" charset="0"/>
              <a:buChar char="•"/>
            </a:pPr>
            <a:r>
              <a:rPr lang="en-GB" sz="1800" dirty="0"/>
              <a:t>Critical ‘beings’ (Barnett, 1997) predominantly conceptualised as unspecified bodies in policy, pedagogical practice and in ‘rationalist’ theorisations of critical thinking (e.g. Fisher, 2001; Halpern, 2003; Bailin and Siegel, 2003; Paul and Elder, 2006).   </a:t>
            </a:r>
          </a:p>
          <a:p>
            <a:pPr marL="285750" indent="-285750">
              <a:buFont typeface="Arial" panose="020B0604020202020204" pitchFamily="34" charset="0"/>
              <a:buChar char="•"/>
            </a:pPr>
            <a:r>
              <a:rPr lang="en-GB" sz="1800" dirty="0"/>
              <a:t>Critical thinking as a negotiated processes that are </a:t>
            </a:r>
            <a:r>
              <a:rPr lang="en-GB" sz="1800" dirty="0" smtClean="0"/>
              <a:t>embodied, affective </a:t>
            </a:r>
            <a:r>
              <a:rPr lang="en-GB" sz="1800" dirty="0"/>
              <a:t>and contextual (Danvers, 2017; Fenwick and Edwards, 2013; Thayer-Bacon, 2000). </a:t>
            </a:r>
          </a:p>
          <a:p>
            <a:endParaRPr lang="en-US" dirty="0"/>
          </a:p>
        </p:txBody>
      </p:sp>
      <p:sp>
        <p:nvSpPr>
          <p:cNvPr id="3" name="Subtitle 2"/>
          <p:cNvSpPr>
            <a:spLocks noGrp="1"/>
          </p:cNvSpPr>
          <p:nvPr>
            <p:ph type="subTitle" idx="1"/>
          </p:nvPr>
        </p:nvSpPr>
        <p:spPr>
          <a:xfrm>
            <a:off x="585399" y="337213"/>
            <a:ext cx="8215976" cy="806302"/>
          </a:xfrm>
        </p:spPr>
        <p:txBody>
          <a:bodyPr>
            <a:normAutofit fontScale="70000" lnSpcReduction="20000"/>
          </a:bodyPr>
          <a:lstStyle/>
          <a:p>
            <a:r>
              <a:rPr lang="en-GB" sz="4400" dirty="0"/>
              <a:t>Embodying the </a:t>
            </a:r>
            <a:r>
              <a:rPr lang="en-GB" sz="4400" dirty="0" smtClean="0"/>
              <a:t>critically ‘engaged</a:t>
            </a:r>
            <a:r>
              <a:rPr lang="en-GB" sz="4400" dirty="0"/>
              <a:t>’ student</a:t>
            </a:r>
          </a:p>
        </p:txBody>
      </p:sp>
      <p:pic>
        <p:nvPicPr>
          <p:cNvPr id="7" name="Content Placeholder 6"/>
          <p:cNvPicPr>
            <a:picLocks noGrp="1" noChangeAspect="1"/>
          </p:cNvPicPr>
          <p:nvPr>
            <p:ph sz="quarter" idx="17"/>
          </p:nvPr>
        </p:nvPicPr>
        <p:blipFill>
          <a:blip r:embed="rId2"/>
          <a:srcRect l="20003" r="20003"/>
          <a:stretch>
            <a:fillRect/>
          </a:stretch>
        </p:blipFill>
        <p:spPr>
          <a:prstGeom prst="rect">
            <a:avLst/>
          </a:prstGeom>
        </p:spPr>
      </p:pic>
    </p:spTree>
    <p:extLst>
      <p:ext uri="{BB962C8B-B14F-4D97-AF65-F5344CB8AC3E}">
        <p14:creationId xmlns:p14="http://schemas.microsoft.com/office/powerpoint/2010/main" val="1717880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7"/>
          </p:nvPr>
        </p:nvSpPr>
        <p:spPr/>
        <p:txBody>
          <a:bodyPr/>
          <a:lstStyle/>
          <a:p>
            <a:pPr marL="514350" indent="-514350">
              <a:buFont typeface="+mj-lt"/>
              <a:buAutoNum type="arabicPeriod"/>
            </a:pPr>
            <a:r>
              <a:rPr lang="en-GB" sz="1800" dirty="0"/>
              <a:t>Critical thinking, student voice and student engagement as inter-related ‘buzzwords’ that require contextualisation as to </a:t>
            </a:r>
            <a:r>
              <a:rPr lang="en-GB" sz="1800" i="1" dirty="0"/>
              <a:t>who</a:t>
            </a:r>
            <a:r>
              <a:rPr lang="en-GB" sz="1800" dirty="0"/>
              <a:t> is their ‘desirable’ subject and </a:t>
            </a:r>
            <a:r>
              <a:rPr lang="en-GB" sz="1800" i="1" dirty="0"/>
              <a:t>what</a:t>
            </a:r>
            <a:r>
              <a:rPr lang="en-GB" sz="1800" dirty="0"/>
              <a:t> behaviours/practices they might exclude.</a:t>
            </a:r>
          </a:p>
          <a:p>
            <a:pPr marL="514350" indent="-514350">
              <a:buFont typeface="+mj-lt"/>
              <a:buAutoNum type="arabicPeriod"/>
            </a:pPr>
            <a:r>
              <a:rPr lang="en-GB" sz="1800" dirty="0"/>
              <a:t>Re-thinking ‘speaking up and speaking out’ raises pertinent questions about higher education’s ‘values’ and function - and how to respond to the numerous (often conflicting) ways students are constructed (as consumers, as thinkers, as partners).</a:t>
            </a:r>
          </a:p>
          <a:p>
            <a:pPr marL="514350" indent="-514350">
              <a:buFont typeface="+mj-lt"/>
              <a:buAutoNum type="arabicPeriod"/>
            </a:pPr>
            <a:r>
              <a:rPr lang="en-GB" sz="1800" dirty="0"/>
              <a:t>Key challenges for UK higher education are to find inclusive ways for students to be critical both </a:t>
            </a:r>
            <a:r>
              <a:rPr lang="en-GB" sz="1800" i="1" dirty="0"/>
              <a:t>in</a:t>
            </a:r>
            <a:r>
              <a:rPr lang="en-GB" sz="1800" dirty="0"/>
              <a:t> and </a:t>
            </a:r>
            <a:r>
              <a:rPr lang="en-GB" sz="1800" i="1" dirty="0"/>
              <a:t>of</a:t>
            </a:r>
            <a:r>
              <a:rPr lang="en-GB" sz="1800" dirty="0"/>
              <a:t> their experience in higher education. </a:t>
            </a:r>
          </a:p>
          <a:p>
            <a:pPr marL="514350" indent="-514350">
              <a:buFont typeface="+mj-lt"/>
              <a:buAutoNum type="arabicPeriod"/>
            </a:pPr>
            <a:r>
              <a:rPr lang="en-GB" sz="1800" dirty="0"/>
              <a:t>However this becomes particularly tricky in a context where critical thinking is narrowly understood as a pedagogic </a:t>
            </a:r>
            <a:r>
              <a:rPr lang="en-GB" sz="1800" dirty="0" smtClean="0"/>
              <a:t>measurement…</a:t>
            </a:r>
            <a:endParaRPr lang="en-GB" sz="1800" dirty="0"/>
          </a:p>
          <a:p>
            <a:endParaRPr lang="en-US" dirty="0"/>
          </a:p>
        </p:txBody>
      </p:sp>
      <p:sp>
        <p:nvSpPr>
          <p:cNvPr id="8" name="Subtitle 7"/>
          <p:cNvSpPr>
            <a:spLocks noGrp="1"/>
          </p:cNvSpPr>
          <p:nvPr>
            <p:ph type="subTitle" idx="1"/>
          </p:nvPr>
        </p:nvSpPr>
        <p:spPr/>
        <p:txBody>
          <a:bodyPr>
            <a:normAutofit/>
          </a:bodyPr>
          <a:lstStyle/>
          <a:p>
            <a:r>
              <a:rPr lang="en-US" sz="3100" dirty="0" smtClean="0"/>
              <a:t>Conclusions</a:t>
            </a:r>
            <a:endParaRPr lang="en-US" sz="3100" dirty="0"/>
          </a:p>
        </p:txBody>
      </p:sp>
    </p:spTree>
    <p:extLst>
      <p:ext uri="{BB962C8B-B14F-4D97-AF65-F5344CB8AC3E}">
        <p14:creationId xmlns:p14="http://schemas.microsoft.com/office/powerpoint/2010/main" val="135497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a:xfrm>
            <a:off x="500743" y="1798200"/>
            <a:ext cx="8319984" cy="3835325"/>
          </a:xfrm>
        </p:spPr>
        <p:txBody>
          <a:bodyPr>
            <a:normAutofit fontScale="62500" lnSpcReduction="20000"/>
          </a:bodyPr>
          <a:lstStyle/>
          <a:p>
            <a:r>
              <a:rPr lang="en-GB" sz="1400" dirty="0"/>
              <a:t>Bailin, S. and Siegel, H. (2003) Critical Thinking. </a:t>
            </a:r>
            <a:r>
              <a:rPr lang="en-GB" sz="1400" i="1" dirty="0"/>
              <a:t>In</a:t>
            </a:r>
            <a:r>
              <a:rPr lang="en-GB" sz="1400" dirty="0"/>
              <a:t> N. Blake, P. </a:t>
            </a:r>
            <a:r>
              <a:rPr lang="en-GB" sz="1400" dirty="0" err="1"/>
              <a:t>Smeyers</a:t>
            </a:r>
            <a:r>
              <a:rPr lang="en-GB" sz="1400" dirty="0"/>
              <a:t>, R. Smith and P. Standish (eds.) </a:t>
            </a:r>
            <a:r>
              <a:rPr lang="en-GB" sz="1400" i="1" dirty="0"/>
              <a:t>The Blackwell Guide to the Philosophy of Education. </a:t>
            </a:r>
            <a:r>
              <a:rPr lang="en-GB" sz="1400" dirty="0"/>
              <a:t>Oxford: Blackwell, pp. 181-193.</a:t>
            </a:r>
          </a:p>
          <a:p>
            <a:r>
              <a:rPr lang="en-GB" sz="1400" dirty="0"/>
              <a:t>Barad, K. (2007) </a:t>
            </a:r>
            <a:r>
              <a:rPr lang="en-GB" sz="1400" i="1" dirty="0"/>
              <a:t>Meeting the Universe Halfway: Quantum Physics and the Entanglement of Matter and Meaning.</a:t>
            </a:r>
            <a:r>
              <a:rPr lang="en-GB" sz="1400" dirty="0"/>
              <a:t> Durham, NC: Duke University Press.</a:t>
            </a:r>
          </a:p>
          <a:p>
            <a:r>
              <a:rPr lang="en-GB" sz="1400" dirty="0" smtClean="0"/>
              <a:t>Barnett</a:t>
            </a:r>
            <a:r>
              <a:rPr lang="en-GB" sz="1400" dirty="0"/>
              <a:t>, R. (1997) </a:t>
            </a:r>
            <a:r>
              <a:rPr lang="en-GB" sz="1400" i="1" dirty="0"/>
              <a:t>Higher Education: A Critical Business.</a:t>
            </a:r>
            <a:r>
              <a:rPr lang="en-GB" sz="1400" dirty="0"/>
              <a:t> Buckingham: SRHE.</a:t>
            </a:r>
          </a:p>
          <a:p>
            <a:r>
              <a:rPr lang="en-GB" sz="1400" dirty="0"/>
              <a:t>Canning, J. (2017). Conceptualising student voice in UK higher education: four theoretical lenses. </a:t>
            </a:r>
            <a:r>
              <a:rPr lang="en-GB" sz="1400" i="1" dirty="0"/>
              <a:t>Teaching in Higher Education. </a:t>
            </a:r>
            <a:endParaRPr lang="en-GB" sz="1400" i="1" dirty="0" smtClean="0"/>
          </a:p>
          <a:p>
            <a:r>
              <a:rPr lang="en-GB" sz="1400" dirty="0" smtClean="0"/>
              <a:t>Danvers, E. (2017). </a:t>
            </a:r>
            <a:r>
              <a:rPr lang="en-GB" sz="1400" i="1" dirty="0" smtClean="0"/>
              <a:t>Re-thinking Critically: Undergraduate Students and Critical Thinking in Higher Education. </a:t>
            </a:r>
            <a:r>
              <a:rPr lang="en-GB" sz="1400" dirty="0" smtClean="0"/>
              <a:t>Thesis: University of Sussex.</a:t>
            </a:r>
          </a:p>
          <a:p>
            <a:r>
              <a:rPr lang="en-US" sz="1400" dirty="0"/>
              <a:t>Danvers, E. C., and Gagnon, J. (2014). "Is ‘student engagement’ just a mirage? The case for student activism." </a:t>
            </a:r>
            <a:r>
              <a:rPr lang="en-US" sz="1400" i="1" dirty="0"/>
              <a:t>Student Engagement and Experience Journal</a:t>
            </a:r>
            <a:r>
              <a:rPr lang="en-US" sz="1400" dirty="0"/>
              <a:t>, 3(2</a:t>
            </a:r>
            <a:r>
              <a:rPr lang="en-US" sz="1400" dirty="0" smtClean="0"/>
              <a:t>), 1-16. </a:t>
            </a:r>
            <a:endParaRPr lang="en-GB" sz="1400" dirty="0" smtClean="0"/>
          </a:p>
          <a:p>
            <a:r>
              <a:rPr lang="en-GB" sz="1400" dirty="0" smtClean="0"/>
              <a:t>Department </a:t>
            </a:r>
            <a:r>
              <a:rPr lang="en-GB" sz="1400" dirty="0"/>
              <a:t>for Business Innovation and Skills (BIS) (2016). </a:t>
            </a:r>
            <a:r>
              <a:rPr lang="en-GB" sz="1400" i="1" dirty="0"/>
              <a:t>Success as a Knowledge Economy: Teaching Excellence, Social Mobility and Student Choice</a:t>
            </a:r>
            <a:r>
              <a:rPr lang="en-GB" sz="1400" dirty="0"/>
              <a:t>. London: BIS. </a:t>
            </a:r>
            <a:endParaRPr lang="en-GB" sz="1400" dirty="0" smtClean="0"/>
          </a:p>
          <a:p>
            <a:r>
              <a:rPr lang="en-GB" sz="1400" dirty="0"/>
              <a:t>Fisher, A. (2001) </a:t>
            </a:r>
            <a:r>
              <a:rPr lang="en-GB" sz="1400" i="1" dirty="0"/>
              <a:t>Critical Thinking: An Introduction.</a:t>
            </a:r>
            <a:r>
              <a:rPr lang="en-GB" sz="1400" dirty="0"/>
              <a:t> Cambridge: Cambridge University Press.</a:t>
            </a:r>
          </a:p>
          <a:p>
            <a:r>
              <a:rPr lang="en-GB" sz="1400" dirty="0"/>
              <a:t>Fenwick, T. and Edwards, R. (2013) Networks of Knowledge, Matters of Learning and Criticality in Higher Education. </a:t>
            </a:r>
            <a:r>
              <a:rPr lang="en-GB" sz="1400" i="1" dirty="0"/>
              <a:t>Higher Education, </a:t>
            </a:r>
            <a:r>
              <a:rPr lang="en-GB" sz="1400" dirty="0"/>
              <a:t>67</a:t>
            </a:r>
            <a:r>
              <a:rPr lang="en-GB" sz="1400" b="1" dirty="0"/>
              <a:t>,</a:t>
            </a:r>
            <a:r>
              <a:rPr lang="en-GB" sz="1400" dirty="0"/>
              <a:t> pp. 35-50</a:t>
            </a:r>
            <a:r>
              <a:rPr lang="en-GB" sz="1400" dirty="0" smtClean="0"/>
              <a:t>.</a:t>
            </a:r>
          </a:p>
          <a:p>
            <a:r>
              <a:rPr lang="en-GB" sz="1400" dirty="0"/>
              <a:t>Gourlay, L. (2015). ‘Student Engagement’ and The Tyranny of </a:t>
            </a:r>
            <a:r>
              <a:rPr lang="en-GB" sz="1400" dirty="0" err="1"/>
              <a:t>Participation.</a:t>
            </a:r>
            <a:r>
              <a:rPr lang="en-GB" sz="1400" i="1" dirty="0" err="1"/>
              <a:t>Teaching</a:t>
            </a:r>
            <a:r>
              <a:rPr lang="en-GB" sz="1400" i="1" dirty="0"/>
              <a:t> in Higher Education</a:t>
            </a:r>
            <a:r>
              <a:rPr lang="en-GB" sz="1400" dirty="0"/>
              <a:t> 20 (4): 402–411. </a:t>
            </a:r>
          </a:p>
          <a:p>
            <a:r>
              <a:rPr lang="en-GB" sz="1400" dirty="0"/>
              <a:t>Halpern, D.F. (2003) </a:t>
            </a:r>
            <a:r>
              <a:rPr lang="en-GB" sz="1400" i="1" dirty="0"/>
              <a:t>Though and Language: An Introduction to Critical Thinking.</a:t>
            </a:r>
            <a:r>
              <a:rPr lang="en-GB" sz="1400" dirty="0"/>
              <a:t> Mahwah, NJ: Lawrence Erlbaum</a:t>
            </a:r>
            <a:r>
              <a:rPr lang="en-GB" sz="1400" dirty="0" smtClean="0"/>
              <a:t>.</a:t>
            </a:r>
          </a:p>
          <a:p>
            <a:r>
              <a:rPr lang="en-GB" sz="1400" dirty="0" smtClean="0"/>
              <a:t>Kay, J., Dunne, E. &amp; Hutchinson, (2010). </a:t>
            </a:r>
            <a:r>
              <a:rPr lang="en-GB" sz="1400" i="1" dirty="0" smtClean="0"/>
              <a:t>Rethinking the values of higher education – students as change agents. </a:t>
            </a:r>
            <a:r>
              <a:rPr lang="en-GB" sz="1400" u="sng" dirty="0" smtClean="0"/>
              <a:t>QAA: Gloucester. </a:t>
            </a:r>
            <a:endParaRPr lang="en-GB" sz="1400" i="1" dirty="0" smtClean="0"/>
          </a:p>
          <a:p>
            <a:r>
              <a:rPr lang="en-GB" sz="1400" dirty="0" smtClean="0"/>
              <a:t>Paul</a:t>
            </a:r>
            <a:r>
              <a:rPr lang="en-GB" sz="1400" dirty="0"/>
              <a:t>, R. &amp; Elder, L. (2006) </a:t>
            </a:r>
            <a:r>
              <a:rPr lang="en-GB" sz="1400" i="1" dirty="0"/>
              <a:t>The Miniature Guide to Critical Thinking: Concepts and Tools. </a:t>
            </a:r>
            <a:r>
              <a:rPr lang="en-GB" sz="1400" dirty="0" err="1"/>
              <a:t>Tomales</a:t>
            </a:r>
            <a:r>
              <a:rPr lang="en-GB" sz="1400" dirty="0"/>
              <a:t>, CA: Foundation for Critical Thinking</a:t>
            </a:r>
            <a:r>
              <a:rPr lang="en-GB" sz="1400" dirty="0" smtClean="0"/>
              <a:t>.</a:t>
            </a:r>
          </a:p>
          <a:p>
            <a:r>
              <a:rPr lang="en-US" sz="1400" dirty="0"/>
              <a:t>Staeheli, L. A., </a:t>
            </a:r>
            <a:r>
              <a:rPr lang="en-US" sz="1400" dirty="0" err="1"/>
              <a:t>Attoh</a:t>
            </a:r>
            <a:r>
              <a:rPr lang="en-US" sz="1400" dirty="0"/>
              <a:t>, K., and Mitchell, D. (2013). "Contested Engagements: Youth and the Politics of Citizenship." </a:t>
            </a:r>
            <a:r>
              <a:rPr lang="en-US" sz="1400" i="1" dirty="0"/>
              <a:t>Space and Polity</a:t>
            </a:r>
            <a:r>
              <a:rPr lang="en-US" sz="1400" dirty="0"/>
              <a:t>, 17(1), 88-105</a:t>
            </a:r>
            <a:r>
              <a:rPr lang="en-US" sz="1400" dirty="0" smtClean="0"/>
              <a:t>.</a:t>
            </a:r>
            <a:endParaRPr lang="en-GB" sz="1400" dirty="0"/>
          </a:p>
          <a:p>
            <a:r>
              <a:rPr lang="en-GB" sz="1400" dirty="0" smtClean="0"/>
              <a:t>Thayer-Bacon, B. (2000) </a:t>
            </a:r>
            <a:r>
              <a:rPr lang="en-GB" sz="1400" i="1" dirty="0" smtClean="0"/>
              <a:t>Transforming Critical Thinking: Thinking Constructively</a:t>
            </a:r>
            <a:r>
              <a:rPr lang="en-GB" sz="1400" dirty="0" smtClean="0"/>
              <a:t>. New York, NY: Teacher's College Press. </a:t>
            </a:r>
          </a:p>
          <a:p>
            <a:endParaRPr lang="en-GB" dirty="0"/>
          </a:p>
          <a:p>
            <a:endParaRPr lang="en-US" dirty="0"/>
          </a:p>
        </p:txBody>
      </p:sp>
      <p:sp>
        <p:nvSpPr>
          <p:cNvPr id="3" name="Subtitle 2"/>
          <p:cNvSpPr>
            <a:spLocks noGrp="1"/>
          </p:cNvSpPr>
          <p:nvPr>
            <p:ph type="subTitle" idx="1"/>
          </p:nvPr>
        </p:nvSpPr>
        <p:spPr/>
        <p:txBody>
          <a:bodyPr>
            <a:normAutofit/>
          </a:bodyPr>
          <a:lstStyle/>
          <a:p>
            <a:r>
              <a:rPr lang="en-US" sz="3100" dirty="0" smtClean="0"/>
              <a:t>References</a:t>
            </a:r>
            <a:endParaRPr lang="en-US" sz="3100" dirty="0"/>
          </a:p>
        </p:txBody>
      </p:sp>
    </p:spTree>
    <p:extLst>
      <p:ext uri="{BB962C8B-B14F-4D97-AF65-F5344CB8AC3E}">
        <p14:creationId xmlns:p14="http://schemas.microsoft.com/office/powerpoint/2010/main" val="1274549023"/>
      </p:ext>
    </p:extLst>
  </p:cSld>
  <p:clrMapOvr>
    <a:masterClrMapping/>
  </p:clrMapOvr>
</p:sld>
</file>

<file path=ppt/theme/theme1.xml><?xml version="1.0" encoding="utf-8"?>
<a:theme xmlns:a="http://schemas.openxmlformats.org/drawingml/2006/main" name="UoS Title 1">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263A44CD-C9DD-4D6C-91D8-1B593EE87F80}" vid="{8003EDE2-31AE-4B85-BBFF-9D099B6B1E5C}"/>
    </a:ext>
  </a:extLst>
</a:theme>
</file>

<file path=ppt/theme/theme2.xml><?xml version="1.0" encoding="utf-8"?>
<a:theme xmlns:a="http://schemas.openxmlformats.org/drawingml/2006/main" name="Grap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E9B942CE-CE2B-4D60-BFEC-8A8500C9109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389</TotalTime>
  <Words>805</Words>
  <Application>Microsoft Office PowerPoint</Application>
  <PresentationFormat>On-screen Show (4:3)</PresentationFormat>
  <Paragraphs>42</Paragraphs>
  <Slides>7</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7</vt:i4>
      </vt:variant>
    </vt:vector>
  </HeadingPairs>
  <TitlesOfParts>
    <vt:vector size="13" baseType="lpstr">
      <vt:lpstr>American Typewriter</vt:lpstr>
      <vt:lpstr>Arial</vt:lpstr>
      <vt:lpstr>Calibri</vt:lpstr>
      <vt:lpstr>Georgia</vt:lpstr>
      <vt:lpstr>UoS Title 1</vt:lpstr>
      <vt:lpstr>Grape - UoS Content</vt:lpstr>
      <vt:lpstr>Critical Thinking and the Student Voice: Speaking up and Speaking Back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Thinking and the Student Voice: Speaking up and Speaking Back</dc:title>
  <dc:creator>Emily Danvers</dc:creator>
  <cp:lastModifiedBy>Heather Stanley</cp:lastModifiedBy>
  <cp:revision>22</cp:revision>
  <dcterms:created xsi:type="dcterms:W3CDTF">2017-02-21T09:43:39Z</dcterms:created>
  <dcterms:modified xsi:type="dcterms:W3CDTF">2017-03-01T16:32:51Z</dcterms:modified>
</cp:coreProperties>
</file>