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948" r:id="rId1"/>
  </p:sldMasterIdLst>
  <p:notesMasterIdLst>
    <p:notesMasterId r:id="rId14"/>
  </p:notesMasterIdLst>
  <p:sldIdLst>
    <p:sldId id="256" r:id="rId2"/>
    <p:sldId id="273" r:id="rId3"/>
    <p:sldId id="285" r:id="rId4"/>
    <p:sldId id="280" r:id="rId5"/>
    <p:sldId id="286" r:id="rId6"/>
    <p:sldId id="287" r:id="rId7"/>
    <p:sldId id="288" r:id="rId8"/>
    <p:sldId id="289" r:id="rId9"/>
    <p:sldId id="290" r:id="rId10"/>
    <p:sldId id="293" r:id="rId11"/>
    <p:sldId id="291" r:id="rId12"/>
    <p:sldId id="292"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53" autoAdjust="0"/>
    <p:restoredTop sz="96754" autoAdjust="0"/>
  </p:normalViewPr>
  <p:slideViewPr>
    <p:cSldViewPr>
      <p:cViewPr varScale="1">
        <p:scale>
          <a:sx n="128" d="100"/>
          <a:sy n="128" d="100"/>
        </p:scale>
        <p:origin x="1134" y="12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Ignacio\Documents\Research%20Projects\PHD%20SUSSEX-Widening%20participation%20process%20and%20the%20construction%20of%20subjectivities\DATABASE\Trendes%20in%20Access%20to%20Higher%20Educatio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Ignacio\Documents\Research%20Projects\PHD%20SUSSEX-Widening%20participation%20process%20and%20the%20construction%20of%20subjectivities\DATABASE\Trends%20in%20Aspirations%20to%20H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'Access to Higher Education'!$G$21</c:f>
              <c:strCache>
                <c:ptCount val="1"/>
                <c:pt idx="0">
                  <c:v>Municipal</c:v>
                </c:pt>
              </c:strCache>
            </c:strRef>
          </c:tx>
          <c:dLbls>
            <c:dLbl>
              <c:idx val="0"/>
              <c:delete val="1"/>
              <c:extLst>
                <c:ext xmlns:c15="http://schemas.microsoft.com/office/drawing/2012/chart" uri="{CE6537A1-D6FC-4f65-9D91-7224C49458BB}"/>
              </c:extLst>
            </c:dLbl>
            <c:dLbl>
              <c:idx val="1"/>
              <c:layout>
                <c:manualLayout>
                  <c:x val="-5.6460369163952202E-2"/>
                  <c:y val="3.1935813412544999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6.0803474484256298E-2"/>
                  <c:y val="2.7944111776447102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400">
                    <a:latin typeface="Garamond" panose="02020404030301010803"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'Access to Higher Education'!$H$20:$K$20</c:f>
              <c:strCache>
                <c:ptCount val="4"/>
                <c:pt idx="0">
                  <c:v>% Inscribed for NET</c:v>
                </c:pt>
                <c:pt idx="1">
                  <c:v>% took NET</c:v>
                </c:pt>
                <c:pt idx="2">
                  <c:v>% Applied to Univ</c:v>
                </c:pt>
                <c:pt idx="3">
                  <c:v>% Selected by Univ</c:v>
                </c:pt>
              </c:strCache>
            </c:strRef>
          </c:cat>
          <c:val>
            <c:numRef>
              <c:f>'Access to Higher Education'!$H$21:$K$21</c:f>
              <c:numCache>
                <c:formatCode>0.0</c:formatCode>
                <c:ptCount val="4"/>
                <c:pt idx="0" formatCode="General">
                  <c:v>100</c:v>
                </c:pt>
                <c:pt idx="1">
                  <c:v>81.160028498091989</c:v>
                </c:pt>
                <c:pt idx="2">
                  <c:v>29.671198383806839</c:v>
                </c:pt>
                <c:pt idx="3">
                  <c:v>22.56131481607995</c:v>
                </c:pt>
              </c:numCache>
            </c:numRef>
          </c:val>
          <c:smooth val="0"/>
        </c:ser>
        <c:ser>
          <c:idx val="1"/>
          <c:order val="1"/>
          <c:tx>
            <c:strRef>
              <c:f>'Access to Higher Education'!$G$22</c:f>
              <c:strCache>
                <c:ptCount val="1"/>
                <c:pt idx="0">
                  <c:v>Subsidied Private Schools</c:v>
                </c:pt>
              </c:strCache>
            </c:strRef>
          </c:tx>
          <c:dLbls>
            <c:dLbl>
              <c:idx val="0"/>
              <c:delete val="1"/>
              <c:extLst>
                <c:ext xmlns:c15="http://schemas.microsoft.com/office/drawing/2012/chart" uri="{CE6537A1-D6FC-4f65-9D91-7224C49458BB}"/>
              </c:extLst>
            </c:dLbl>
            <c:dLbl>
              <c:idx val="2"/>
              <c:layout>
                <c:manualLayout>
                  <c:x val="-1.30293159609121E-2"/>
                  <c:y val="-3.9920159680638702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400">
                    <a:latin typeface="Garamond" panose="02020404030301010803"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'Access to Higher Education'!$H$20:$K$20</c:f>
              <c:strCache>
                <c:ptCount val="4"/>
                <c:pt idx="0">
                  <c:v>% Inscribed for NET</c:v>
                </c:pt>
                <c:pt idx="1">
                  <c:v>% took NET</c:v>
                </c:pt>
                <c:pt idx="2">
                  <c:v>% Applied to Univ</c:v>
                </c:pt>
                <c:pt idx="3">
                  <c:v>% Selected by Univ</c:v>
                </c:pt>
              </c:strCache>
            </c:strRef>
          </c:cat>
          <c:val>
            <c:numRef>
              <c:f>'Access to Higher Education'!$H$22:$K$22</c:f>
              <c:numCache>
                <c:formatCode>0.0</c:formatCode>
                <c:ptCount val="4"/>
                <c:pt idx="0" formatCode="General">
                  <c:v>100</c:v>
                </c:pt>
                <c:pt idx="1">
                  <c:v>87.070375278427804</c:v>
                </c:pt>
                <c:pt idx="2">
                  <c:v>41.703555417712231</c:v>
                </c:pt>
                <c:pt idx="3">
                  <c:v>33.074407195421102</c:v>
                </c:pt>
              </c:numCache>
            </c:numRef>
          </c:val>
          <c:smooth val="0"/>
        </c:ser>
        <c:ser>
          <c:idx val="2"/>
          <c:order val="2"/>
          <c:tx>
            <c:strRef>
              <c:f>'Access to Higher Education'!$G$23</c:f>
              <c:strCache>
                <c:ptCount val="1"/>
                <c:pt idx="0">
                  <c:v>Private Schools</c:v>
                </c:pt>
              </c:strCache>
            </c:strRef>
          </c:tx>
          <c:dLbls>
            <c:dLbl>
              <c:idx val="0"/>
              <c:layout>
                <c:manualLayout>
                  <c:x val="-7.2710214612407703E-2"/>
                  <c:y val="0"/>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7372421281216101E-2"/>
                  <c:y val="-2.39520958083832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7372421281216101E-2"/>
                  <c:y val="-3.193612774451089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6.5146579804560298E-3"/>
                  <c:y val="0"/>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400">
                    <a:latin typeface="Garamond" panose="02020404030301010803"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'Access to Higher Education'!$H$20:$K$20</c:f>
              <c:strCache>
                <c:ptCount val="4"/>
                <c:pt idx="0">
                  <c:v>% Inscribed for NET</c:v>
                </c:pt>
                <c:pt idx="1">
                  <c:v>% took NET</c:v>
                </c:pt>
                <c:pt idx="2">
                  <c:v>% Applied to Univ</c:v>
                </c:pt>
                <c:pt idx="3">
                  <c:v>% Selected by Univ</c:v>
                </c:pt>
              </c:strCache>
            </c:strRef>
          </c:cat>
          <c:val>
            <c:numRef>
              <c:f>'Access to Higher Education'!$H$23:$K$23</c:f>
              <c:numCache>
                <c:formatCode>0.0</c:formatCode>
                <c:ptCount val="4"/>
                <c:pt idx="0" formatCode="General">
                  <c:v>100</c:v>
                </c:pt>
                <c:pt idx="1">
                  <c:v>94.663050122249388</c:v>
                </c:pt>
                <c:pt idx="2">
                  <c:v>76.623624694376545</c:v>
                </c:pt>
                <c:pt idx="3">
                  <c:v>70.102383863080675</c:v>
                </c:pt>
              </c:numCache>
            </c:numRef>
          </c:val>
          <c:smooth val="0"/>
        </c:ser>
        <c:dLbls>
          <c:showLegendKey val="0"/>
          <c:showVal val="0"/>
          <c:showCatName val="0"/>
          <c:showSerName val="0"/>
          <c:showPercent val="0"/>
          <c:showBubbleSize val="0"/>
        </c:dLbls>
        <c:marker val="1"/>
        <c:smooth val="0"/>
        <c:axId val="275595704"/>
        <c:axId val="275596096"/>
      </c:lineChart>
      <c:catAx>
        <c:axId val="275595704"/>
        <c:scaling>
          <c:orientation val="minMax"/>
        </c:scaling>
        <c:delete val="0"/>
        <c:axPos val="b"/>
        <c:numFmt formatCode="General" sourceLinked="0"/>
        <c:majorTickMark val="out"/>
        <c:minorTickMark val="none"/>
        <c:tickLblPos val="nextTo"/>
        <c:txPr>
          <a:bodyPr/>
          <a:lstStyle/>
          <a:p>
            <a:pPr>
              <a:defRPr sz="1400">
                <a:latin typeface="Garamond" panose="02020404030301010803" pitchFamily="18" charset="0"/>
              </a:defRPr>
            </a:pPr>
            <a:endParaRPr lang="en-US"/>
          </a:p>
        </c:txPr>
        <c:crossAx val="275596096"/>
        <c:crosses val="autoZero"/>
        <c:auto val="1"/>
        <c:lblAlgn val="ctr"/>
        <c:lblOffset val="100"/>
        <c:noMultiLvlLbl val="0"/>
      </c:catAx>
      <c:valAx>
        <c:axId val="275596096"/>
        <c:scaling>
          <c:orientation val="minMax"/>
          <c:max val="100"/>
        </c:scaling>
        <c:delete val="0"/>
        <c:axPos val="l"/>
        <c:numFmt formatCode="General" sourceLinked="1"/>
        <c:majorTickMark val="out"/>
        <c:minorTickMark val="none"/>
        <c:tickLblPos val="nextTo"/>
        <c:txPr>
          <a:bodyPr/>
          <a:lstStyle/>
          <a:p>
            <a:pPr>
              <a:defRPr sz="1200">
                <a:latin typeface="Garamond" panose="02020404030301010803" pitchFamily="18" charset="0"/>
              </a:defRPr>
            </a:pPr>
            <a:endParaRPr lang="en-US"/>
          </a:p>
        </c:txPr>
        <c:crossAx val="275595704"/>
        <c:crosses val="autoZero"/>
        <c:crossBetween val="between"/>
      </c:valAx>
    </c:plotArea>
    <c:legend>
      <c:legendPos val="b"/>
      <c:overlay val="0"/>
      <c:txPr>
        <a:bodyPr/>
        <a:lstStyle/>
        <a:p>
          <a:pPr>
            <a:defRPr sz="1400">
              <a:latin typeface="Garamond" panose="02020404030301010803" pitchFamily="18" charset="0"/>
            </a:defRPr>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'Aspirations towards HE'!$B$75</c:f>
              <c:strCache>
                <c:ptCount val="1"/>
                <c:pt idx="0">
                  <c:v>Students from public schools</c:v>
                </c:pt>
              </c:strCache>
            </c:strRef>
          </c:tx>
          <c:cat>
            <c:numRef>
              <c:f>'Aspirations towards HE'!$C$74:$K$74</c:f>
              <c:numCache>
                <c:formatCode>0</c:formatCode>
                <c:ptCount val="9"/>
                <c:pt idx="0">
                  <c:v>2006</c:v>
                </c:pt>
                <c:pt idx="1">
                  <c:v>2007</c:v>
                </c:pt>
                <c:pt idx="2">
                  <c:v>2008</c:v>
                </c:pt>
                <c:pt idx="3">
                  <c:v>2009</c:v>
                </c:pt>
                <c:pt idx="4">
                  <c:v>2010</c:v>
                </c:pt>
                <c:pt idx="5">
                  <c:v>2011</c:v>
                </c:pt>
                <c:pt idx="6">
                  <c:v>2012</c:v>
                </c:pt>
                <c:pt idx="7">
                  <c:v>2013</c:v>
                </c:pt>
                <c:pt idx="8" formatCode="General">
                  <c:v>2014</c:v>
                </c:pt>
              </c:numCache>
            </c:numRef>
          </c:cat>
          <c:val>
            <c:numRef>
              <c:f>'Aspirations towards HE'!$C$75:$K$75</c:f>
              <c:numCache>
                <c:formatCode>#,##0</c:formatCode>
                <c:ptCount val="9"/>
                <c:pt idx="0">
                  <c:v>7607</c:v>
                </c:pt>
                <c:pt idx="1">
                  <c:v>15333</c:v>
                </c:pt>
                <c:pt idx="2">
                  <c:v>17688</c:v>
                </c:pt>
                <c:pt idx="3">
                  <c:v>28503</c:v>
                </c:pt>
                <c:pt idx="4">
                  <c:v>36228</c:v>
                </c:pt>
                <c:pt idx="5">
                  <c:v>36753</c:v>
                </c:pt>
                <c:pt idx="6">
                  <c:v>31677</c:v>
                </c:pt>
                <c:pt idx="7">
                  <c:v>31261</c:v>
                </c:pt>
                <c:pt idx="8">
                  <c:v>46503</c:v>
                </c:pt>
              </c:numCache>
            </c:numRef>
          </c:val>
          <c:smooth val="0"/>
        </c:ser>
        <c:ser>
          <c:idx val="1"/>
          <c:order val="1"/>
          <c:tx>
            <c:strRef>
              <c:f>'Aspirations towards HE'!$B$76</c:f>
              <c:strCache>
                <c:ptCount val="1"/>
                <c:pt idx="0">
                  <c:v>Students from subsidised-private schools</c:v>
                </c:pt>
              </c:strCache>
            </c:strRef>
          </c:tx>
          <c:cat>
            <c:numRef>
              <c:f>'Aspirations towards HE'!$C$74:$K$74</c:f>
              <c:numCache>
                <c:formatCode>0</c:formatCode>
                <c:ptCount val="9"/>
                <c:pt idx="0">
                  <c:v>2006</c:v>
                </c:pt>
                <c:pt idx="1">
                  <c:v>2007</c:v>
                </c:pt>
                <c:pt idx="2">
                  <c:v>2008</c:v>
                </c:pt>
                <c:pt idx="3">
                  <c:v>2009</c:v>
                </c:pt>
                <c:pt idx="4">
                  <c:v>2010</c:v>
                </c:pt>
                <c:pt idx="5">
                  <c:v>2011</c:v>
                </c:pt>
                <c:pt idx="6">
                  <c:v>2012</c:v>
                </c:pt>
                <c:pt idx="7">
                  <c:v>2013</c:v>
                </c:pt>
                <c:pt idx="8" formatCode="General">
                  <c:v>2014</c:v>
                </c:pt>
              </c:numCache>
            </c:numRef>
          </c:cat>
          <c:val>
            <c:numRef>
              <c:f>'Aspirations towards HE'!$C$76:$K$76</c:f>
              <c:numCache>
                <c:formatCode>#,##0</c:formatCode>
                <c:ptCount val="9"/>
                <c:pt idx="0">
                  <c:v>2805</c:v>
                </c:pt>
                <c:pt idx="1">
                  <c:v>2092</c:v>
                </c:pt>
                <c:pt idx="2">
                  <c:v>3110</c:v>
                </c:pt>
                <c:pt idx="3">
                  <c:v>5556</c:v>
                </c:pt>
                <c:pt idx="4">
                  <c:v>8836</c:v>
                </c:pt>
                <c:pt idx="5">
                  <c:v>10027</c:v>
                </c:pt>
                <c:pt idx="6">
                  <c:v>12151</c:v>
                </c:pt>
                <c:pt idx="7">
                  <c:v>15034</c:v>
                </c:pt>
                <c:pt idx="8">
                  <c:v>4034</c:v>
                </c:pt>
              </c:numCache>
            </c:numRef>
          </c:val>
          <c:smooth val="0"/>
        </c:ser>
        <c:ser>
          <c:idx val="2"/>
          <c:order val="2"/>
          <c:tx>
            <c:strRef>
              <c:f>'Aspirations towards HE'!$B$77</c:f>
              <c:strCache>
                <c:ptCount val="1"/>
                <c:pt idx="0">
                  <c:v>Students from private schools</c:v>
                </c:pt>
              </c:strCache>
            </c:strRef>
          </c:tx>
          <c:cat>
            <c:numRef>
              <c:f>'Aspirations towards HE'!$C$74:$K$74</c:f>
              <c:numCache>
                <c:formatCode>0</c:formatCode>
                <c:ptCount val="9"/>
                <c:pt idx="0">
                  <c:v>2006</c:v>
                </c:pt>
                <c:pt idx="1">
                  <c:v>2007</c:v>
                </c:pt>
                <c:pt idx="2">
                  <c:v>2008</c:v>
                </c:pt>
                <c:pt idx="3">
                  <c:v>2009</c:v>
                </c:pt>
                <c:pt idx="4">
                  <c:v>2010</c:v>
                </c:pt>
                <c:pt idx="5">
                  <c:v>2011</c:v>
                </c:pt>
                <c:pt idx="6">
                  <c:v>2012</c:v>
                </c:pt>
                <c:pt idx="7">
                  <c:v>2013</c:v>
                </c:pt>
                <c:pt idx="8" formatCode="General">
                  <c:v>2014</c:v>
                </c:pt>
              </c:numCache>
            </c:numRef>
          </c:cat>
          <c:val>
            <c:numRef>
              <c:f>'Aspirations towards HE'!$C$77:$K$77</c:f>
              <c:numCache>
                <c:formatCode>#,##0</c:formatCode>
                <c:ptCount val="9"/>
                <c:pt idx="0">
                  <c:v>10419</c:v>
                </c:pt>
                <c:pt idx="1">
                  <c:v>17195</c:v>
                </c:pt>
                <c:pt idx="2">
                  <c:v>21368</c:v>
                </c:pt>
                <c:pt idx="3">
                  <c:v>34208</c:v>
                </c:pt>
                <c:pt idx="4">
                  <c:v>43218</c:v>
                </c:pt>
                <c:pt idx="5">
                  <c:v>44177</c:v>
                </c:pt>
                <c:pt idx="6">
                  <c:v>42238</c:v>
                </c:pt>
                <c:pt idx="7">
                  <c:v>42537</c:v>
                </c:pt>
                <c:pt idx="8">
                  <c:v>36772</c:v>
                </c:pt>
              </c:numCache>
            </c:numRef>
          </c:val>
          <c:smooth val="0"/>
        </c:ser>
        <c:dLbls>
          <c:showLegendKey val="0"/>
          <c:showVal val="0"/>
          <c:showCatName val="0"/>
          <c:showSerName val="0"/>
          <c:showPercent val="0"/>
          <c:showBubbleSize val="0"/>
        </c:dLbls>
        <c:marker val="1"/>
        <c:smooth val="0"/>
        <c:axId val="276595304"/>
        <c:axId val="276595696"/>
      </c:lineChart>
      <c:catAx>
        <c:axId val="276595304"/>
        <c:scaling>
          <c:orientation val="minMax"/>
        </c:scaling>
        <c:delete val="0"/>
        <c:axPos val="b"/>
        <c:numFmt formatCode="0" sourceLinked="1"/>
        <c:majorTickMark val="out"/>
        <c:minorTickMark val="none"/>
        <c:tickLblPos val="nextTo"/>
        <c:crossAx val="276595696"/>
        <c:crosses val="autoZero"/>
        <c:auto val="1"/>
        <c:lblAlgn val="ctr"/>
        <c:lblOffset val="100"/>
        <c:noMultiLvlLbl val="0"/>
      </c:catAx>
      <c:valAx>
        <c:axId val="276595696"/>
        <c:scaling>
          <c:orientation val="minMax"/>
        </c:scaling>
        <c:delete val="0"/>
        <c:axPos val="l"/>
        <c:numFmt formatCode="#,##0" sourceLinked="1"/>
        <c:majorTickMark val="out"/>
        <c:minorTickMark val="none"/>
        <c:tickLblPos val="nextTo"/>
        <c:crossAx val="276595304"/>
        <c:crosses val="autoZero"/>
        <c:crossBetween val="between"/>
      </c:valAx>
    </c:plotArea>
    <c:legend>
      <c:legendPos val="b"/>
      <c:overlay val="0"/>
      <c:txPr>
        <a:bodyPr/>
        <a:lstStyle/>
        <a:p>
          <a:pPr>
            <a:defRPr sz="1200"/>
          </a:pPr>
          <a:endParaRPr lang="en-US"/>
        </a:p>
      </c:txPr>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DB0B85-2173-41A3-A699-1A94E75E5DF8}" type="datetimeFigureOut">
              <a:rPr lang="en-GB" smtClean="0"/>
              <a:t>13/03/2017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A69847-2AB7-450B-9F2B-8AA131039CB5}" type="slidenum">
              <a:rPr lang="en-GB" smtClean="0"/>
              <a:t>‹#›</a:t>
            </a:fld>
            <a:endParaRPr lang="en-GB"/>
          </a:p>
        </p:txBody>
      </p:sp>
    </p:spTree>
    <p:extLst>
      <p:ext uri="{BB962C8B-B14F-4D97-AF65-F5344CB8AC3E}">
        <p14:creationId xmlns:p14="http://schemas.microsoft.com/office/powerpoint/2010/main" val="2915261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A69847-2AB7-450B-9F2B-8AA131039CB5}" type="slidenum">
              <a:rPr lang="en-GB" smtClean="0"/>
              <a:t>1</a:t>
            </a:fld>
            <a:endParaRPr lang="en-GB"/>
          </a:p>
        </p:txBody>
      </p:sp>
    </p:spTree>
    <p:extLst>
      <p:ext uri="{BB962C8B-B14F-4D97-AF65-F5344CB8AC3E}">
        <p14:creationId xmlns:p14="http://schemas.microsoft.com/office/powerpoint/2010/main" val="1408044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 will start giving some</a:t>
            </a:r>
            <a:r>
              <a:rPr lang="en-GB" sz="1200" kern="1200" baseline="0" dirty="0" smtClean="0">
                <a:solidFill>
                  <a:schemeClr val="tx1"/>
                </a:solidFill>
                <a:effectLst/>
                <a:latin typeface="+mn-lt"/>
                <a:ea typeface="+mn-ea"/>
                <a:cs typeface="+mn-cs"/>
              </a:rPr>
              <a:t> background about </a:t>
            </a:r>
            <a:r>
              <a:rPr lang="en-GB" sz="1200" kern="1200" dirty="0" smtClean="0">
                <a:solidFill>
                  <a:schemeClr val="tx1"/>
                </a:solidFill>
                <a:effectLst/>
                <a:latin typeface="+mn-lt"/>
                <a:ea typeface="+mn-ea"/>
                <a:cs typeface="+mn-cs"/>
              </a:rPr>
              <a:t>Chilean Higher Education. </a:t>
            </a:r>
          </a:p>
          <a:p>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Chilean HE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has a history of market-driven policies since the 1980s triggering the competition for students among universities, so producing a</a:t>
            </a:r>
            <a:r>
              <a:rPr lang="en-GB" sz="1200" kern="1200" baseline="0" dirty="0" smtClean="0">
                <a:solidFill>
                  <a:schemeClr val="tx1"/>
                </a:solidFill>
                <a:effectLst/>
                <a:latin typeface="+mn-lt"/>
                <a:ea typeface="+mn-ea"/>
                <a:cs typeface="+mn-cs"/>
              </a:rPr>
              <a:t> market</a:t>
            </a:r>
            <a:r>
              <a:rPr lang="en-GB" sz="1200" kern="1200" dirty="0" smtClean="0">
                <a:solidFill>
                  <a:schemeClr val="tx1"/>
                </a:solidFill>
                <a:effectLst/>
                <a:latin typeface="+mn-lt"/>
                <a:ea typeface="+mn-ea"/>
                <a:cs typeface="+mn-cs"/>
              </a:rPr>
              <a:t>. These policies are based (even nowadays) on loans and vouchers to students, on a deregulation of tuition fees, and on a strong privatisation as a mean of profit and widening the participation of students. We have just 8 state universities among 59. Among the consequences of these arrangement we can mentioned that: </a:t>
            </a:r>
          </a:p>
          <a:p>
            <a:pPr lvl="0"/>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(adjusted for income) Chile has the most expensive Higher Education among OECD countries. To study a bachelor degree cost in average £4000 per year, and we need to take into account that in Chile more than 50% of households live with less than £250 x month.</a:t>
            </a:r>
          </a:p>
          <a:p>
            <a:pPr lvl="0"/>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It has</a:t>
            </a:r>
            <a:r>
              <a:rPr lang="en-GB" sz="1200" kern="1200" baseline="0" dirty="0" smtClean="0">
                <a:solidFill>
                  <a:schemeClr val="tx1"/>
                </a:solidFill>
                <a:effectLst/>
                <a:latin typeface="+mn-lt"/>
                <a:ea typeface="+mn-ea"/>
                <a:cs typeface="+mn-cs"/>
              </a:rPr>
              <a:t> m</a:t>
            </a:r>
            <a:r>
              <a:rPr lang="en-GB" sz="1200" kern="1200" dirty="0" smtClean="0">
                <a:solidFill>
                  <a:schemeClr val="tx1"/>
                </a:solidFill>
                <a:effectLst/>
                <a:latin typeface="+mn-lt"/>
                <a:ea typeface="+mn-ea"/>
                <a:cs typeface="+mn-cs"/>
              </a:rPr>
              <a:t>ultiple inequalities affecting underprivileged students. These students have 5 times as low a chance to enter the university than the affluent students; among the total who enter HE just 60% continue their studies after 4 years in contrast to the 80% of affluent students; they are highly underrepresented in the prestigious universities because of their cost, and because of the university entrance test which discriminates by class and educational backgrounds. Usually they don’t get the minimum scores to enter universities. </a:t>
            </a: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Universities expend more money in advertisement to attract students than in education turning from a space of learning to a space of profit where powerful people are involved even the Justice Minister. </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0A69847-2AB7-450B-9F2B-8AA131039CB5}" type="slidenum">
              <a:rPr lang="en-GB" smtClean="0"/>
              <a:t>2</a:t>
            </a:fld>
            <a:endParaRPr lang="en-GB"/>
          </a:p>
        </p:txBody>
      </p:sp>
    </p:spTree>
    <p:extLst>
      <p:ext uri="{BB962C8B-B14F-4D97-AF65-F5344CB8AC3E}">
        <p14:creationId xmlns:p14="http://schemas.microsoft.com/office/powerpoint/2010/main" val="1234885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A69847-2AB7-450B-9F2B-8AA131039CB5}" type="slidenum">
              <a:rPr lang="en-GB" smtClean="0"/>
              <a:t>3</a:t>
            </a:fld>
            <a:endParaRPr lang="en-GB"/>
          </a:p>
        </p:txBody>
      </p:sp>
    </p:spTree>
    <p:extLst>
      <p:ext uri="{BB962C8B-B14F-4D97-AF65-F5344CB8AC3E}">
        <p14:creationId xmlns:p14="http://schemas.microsoft.com/office/powerpoint/2010/main" val="696362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 will start giving some</a:t>
            </a:r>
            <a:r>
              <a:rPr lang="en-GB" sz="1200" kern="1200" baseline="0" dirty="0" smtClean="0">
                <a:solidFill>
                  <a:schemeClr val="tx1"/>
                </a:solidFill>
                <a:effectLst/>
                <a:latin typeface="+mn-lt"/>
                <a:ea typeface="+mn-ea"/>
                <a:cs typeface="+mn-cs"/>
              </a:rPr>
              <a:t> background about </a:t>
            </a:r>
            <a:r>
              <a:rPr lang="en-GB" sz="1200" kern="1200" dirty="0" smtClean="0">
                <a:solidFill>
                  <a:schemeClr val="tx1"/>
                </a:solidFill>
                <a:effectLst/>
                <a:latin typeface="+mn-lt"/>
                <a:ea typeface="+mn-ea"/>
                <a:cs typeface="+mn-cs"/>
              </a:rPr>
              <a:t>Chilean Higher Education. </a:t>
            </a:r>
          </a:p>
          <a:p>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Chilean HE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has a history of market-driven policies since the 1980s triggering the competition for students among universities, so producing a</a:t>
            </a:r>
            <a:r>
              <a:rPr lang="en-GB" sz="1200" kern="1200" baseline="0" dirty="0" smtClean="0">
                <a:solidFill>
                  <a:schemeClr val="tx1"/>
                </a:solidFill>
                <a:effectLst/>
                <a:latin typeface="+mn-lt"/>
                <a:ea typeface="+mn-ea"/>
                <a:cs typeface="+mn-cs"/>
              </a:rPr>
              <a:t> market</a:t>
            </a:r>
            <a:r>
              <a:rPr lang="en-GB" sz="1200" kern="1200" dirty="0" smtClean="0">
                <a:solidFill>
                  <a:schemeClr val="tx1"/>
                </a:solidFill>
                <a:effectLst/>
                <a:latin typeface="+mn-lt"/>
                <a:ea typeface="+mn-ea"/>
                <a:cs typeface="+mn-cs"/>
              </a:rPr>
              <a:t>. These policies are based (even nowadays) on loans and vouchers to students, on a deregulation of tuition fees, and on a strong privatisation as a mean of profit and widening the participation of students. We have just 8 state universities among 59. Among the consequences of these arrangement we can mentioned that: </a:t>
            </a:r>
          </a:p>
          <a:p>
            <a:pPr lvl="0"/>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(adjusted for income) Chile has the most expensive Higher Education among OECD countries. To study a bachelor degree cost in average £4000 per year, and we need to take into account that in Chile more than 50% of households live with less than £250 x month.</a:t>
            </a:r>
          </a:p>
          <a:p>
            <a:pPr lvl="0"/>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It has</a:t>
            </a:r>
            <a:r>
              <a:rPr lang="en-GB" sz="1200" kern="1200" baseline="0" dirty="0" smtClean="0">
                <a:solidFill>
                  <a:schemeClr val="tx1"/>
                </a:solidFill>
                <a:effectLst/>
                <a:latin typeface="+mn-lt"/>
                <a:ea typeface="+mn-ea"/>
                <a:cs typeface="+mn-cs"/>
              </a:rPr>
              <a:t> m</a:t>
            </a:r>
            <a:r>
              <a:rPr lang="en-GB" sz="1200" kern="1200" dirty="0" smtClean="0">
                <a:solidFill>
                  <a:schemeClr val="tx1"/>
                </a:solidFill>
                <a:effectLst/>
                <a:latin typeface="+mn-lt"/>
                <a:ea typeface="+mn-ea"/>
                <a:cs typeface="+mn-cs"/>
              </a:rPr>
              <a:t>ultiple inequalities affecting underprivileged students. These students have 5 times as low a chance to enter the university than the affluent students; among the total who enter HE just 60% continue their studies after 4 years in contrast to the 80% of affluent students; they are highly underrepresented in the prestigious universities because of their cost, and because of the university entrance test which discriminates by class and educational backgrounds. Usually they don’t get the minimum scores to enter universities. </a:t>
            </a: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Universities expend more money in advertisement to attract students than in education turning from a space of learning to a space of profit where powerful people are involved even the Justice Minister. </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0A69847-2AB7-450B-9F2B-8AA131039CB5}" type="slidenum">
              <a:rPr lang="en-GB" smtClean="0"/>
              <a:t>4</a:t>
            </a:fld>
            <a:endParaRPr lang="en-GB"/>
          </a:p>
        </p:txBody>
      </p:sp>
    </p:spTree>
    <p:extLst>
      <p:ext uri="{BB962C8B-B14F-4D97-AF65-F5344CB8AC3E}">
        <p14:creationId xmlns:p14="http://schemas.microsoft.com/office/powerpoint/2010/main" val="12348852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Japan, we can see the epistemological</a:t>
            </a:r>
            <a:r>
              <a:rPr lang="en-GB" baseline="0" dirty="0" smtClean="0"/>
              <a:t> neoliberal trend. Public is the ungovernable “other”. In order to govern “the public” they construct the “ungovernable” through the eyes of competition. Then, the wilful subject became the ineffective, the inefficient, unuseful</a:t>
            </a:r>
            <a:r>
              <a:rPr lang="en-GB" baseline="0" smtClean="0"/>
              <a:t>.  </a:t>
            </a:r>
            <a:endParaRPr lang="en-GB" dirty="0"/>
          </a:p>
        </p:txBody>
      </p:sp>
      <p:sp>
        <p:nvSpPr>
          <p:cNvPr id="4" name="Slide Number Placeholder 3"/>
          <p:cNvSpPr>
            <a:spLocks noGrp="1"/>
          </p:cNvSpPr>
          <p:nvPr>
            <p:ph type="sldNum" sz="quarter" idx="10"/>
          </p:nvPr>
        </p:nvSpPr>
        <p:spPr/>
        <p:txBody>
          <a:bodyPr/>
          <a:lstStyle/>
          <a:p>
            <a:fld id="{C0A69847-2AB7-450B-9F2B-8AA131039CB5}" type="slidenum">
              <a:rPr lang="en-GB" smtClean="0"/>
              <a:t>7</a:t>
            </a:fld>
            <a:endParaRPr lang="en-GB"/>
          </a:p>
        </p:txBody>
      </p:sp>
    </p:spTree>
    <p:extLst>
      <p:ext uri="{BB962C8B-B14F-4D97-AF65-F5344CB8AC3E}">
        <p14:creationId xmlns:p14="http://schemas.microsoft.com/office/powerpoint/2010/main" val="42515978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63E01CBE-A08C-467E-9C70-788C3C7A48A4}" type="datetimeFigureOut">
              <a:rPr lang="en-GB" smtClean="0"/>
              <a:t>13/03/2017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574823-33BF-49FE-B06C-B43477CE11B9}" type="slidenum">
              <a:rPr lang="en-GB" smtClean="0"/>
              <a:t>‹#›</a:t>
            </a:fld>
            <a:endParaRPr lang="en-GB"/>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63E01CBE-A08C-467E-9C70-788C3C7A48A4}" type="datetimeFigureOut">
              <a:rPr lang="en-GB" smtClean="0"/>
              <a:t>13/03/2017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574823-33BF-49FE-B06C-B43477CE11B9}" type="slidenum">
              <a:rPr lang="en-GB" smtClean="0"/>
              <a:t>‹#›</a:t>
            </a:fld>
            <a:endParaRPr lang="en-GB"/>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E01CBE-A08C-467E-9C70-788C3C7A48A4}" type="datetimeFigureOut">
              <a:rPr lang="en-GB" smtClean="0"/>
              <a:t>13/03/2017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574823-33BF-49FE-B06C-B43477CE11B9}"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63E01CBE-A08C-467E-9C70-788C3C7A48A4}" type="datetimeFigureOut">
              <a:rPr lang="en-GB" smtClean="0"/>
              <a:t>13/03/2017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C574823-33BF-49FE-B06C-B43477CE11B9}"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3E01CBE-A08C-467E-9C70-788C3C7A48A4}" type="datetimeFigureOut">
              <a:rPr lang="en-GB" smtClean="0"/>
              <a:t>13/03/2017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C574823-33BF-49FE-B06C-B43477CE11B9}"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3E01CBE-A08C-467E-9C70-788C3C7A48A4}" type="datetimeFigureOut">
              <a:rPr lang="en-GB" smtClean="0"/>
              <a:t>13/03/2017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C574823-33BF-49FE-B06C-B43477CE11B9}"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E01CBE-A08C-467E-9C70-788C3C7A48A4}" type="datetimeFigureOut">
              <a:rPr lang="en-GB" smtClean="0"/>
              <a:t>13/03/2017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C574823-33BF-49FE-B06C-B43477CE11B9}"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E01CBE-A08C-467E-9C70-788C3C7A48A4}" type="datetimeFigureOut">
              <a:rPr lang="en-GB" smtClean="0"/>
              <a:t>13/03/2017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C574823-33BF-49FE-B06C-B43477CE11B9}"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E01CBE-A08C-467E-9C70-788C3C7A48A4}" type="datetimeFigureOut">
              <a:rPr lang="en-GB" smtClean="0"/>
              <a:t>13/03/2017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C574823-33BF-49FE-B06C-B43477CE11B9}"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E01CBE-A08C-467E-9C70-788C3C7A48A4}" type="datetimeFigureOut">
              <a:rPr lang="en-GB" smtClean="0"/>
              <a:t>13/03/2017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574823-33BF-49FE-B06C-B43477CE11B9}"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E01CBE-A08C-467E-9C70-788C3C7A48A4}" type="datetimeFigureOut">
              <a:rPr lang="en-GB" smtClean="0"/>
              <a:t>13/03/2017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574823-33BF-49FE-B06C-B43477CE11B9}"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63E01CBE-A08C-467E-9C70-788C3C7A48A4}" type="datetimeFigureOut">
              <a:rPr lang="en-GB" smtClean="0"/>
              <a:t>13/03/2017</a:t>
            </a:fld>
            <a:endParaRPr lang="en-GB"/>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GB"/>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CC574823-33BF-49FE-B06C-B43477CE11B9}" type="slidenum">
              <a:rPr lang="en-GB" smtClean="0"/>
              <a:t>‹#›</a:t>
            </a:fld>
            <a:endParaRPr lang="en-GB"/>
          </a:p>
        </p:txBody>
      </p:sp>
    </p:spTree>
  </p:cSld>
  <p:clrMap bg1="dk1" tx1="lt1" bg2="dk2" tx2="lt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3206165" y="6276112"/>
            <a:ext cx="3136628" cy="369332"/>
          </a:xfrm>
          <a:prstGeom prst="rect">
            <a:avLst/>
          </a:prstGeom>
        </p:spPr>
        <p:txBody>
          <a:bodyPr wrap="none">
            <a:spAutoFit/>
          </a:bodyPr>
          <a:lstStyle/>
          <a:p>
            <a:r>
              <a:rPr lang="en-GB" dirty="0" smtClean="0">
                <a:solidFill>
                  <a:srgbClr val="FF66FF"/>
                </a:solidFill>
              </a:rPr>
              <a:t>www.sussex.ac.uk/education/cheer</a:t>
            </a:r>
            <a:endParaRPr lang="en-GB" dirty="0">
              <a:solidFill>
                <a:srgbClr val="FF66FF"/>
              </a:solidFill>
            </a:endParaRPr>
          </a:p>
        </p:txBody>
      </p:sp>
      <p:sp>
        <p:nvSpPr>
          <p:cNvPr id="7" name="Rectangle 6"/>
          <p:cNvSpPr/>
          <p:nvPr/>
        </p:nvSpPr>
        <p:spPr>
          <a:xfrm>
            <a:off x="0" y="-15688"/>
            <a:ext cx="9144000" cy="12538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smtClean="0"/>
              <a:t>Diversity</a:t>
            </a:r>
            <a:r>
              <a:rPr lang="en-GB" i="1" dirty="0"/>
              <a:t>, Democratisation and Difference: Theories and Methodologies</a:t>
            </a:r>
            <a:endParaRPr lang="en-GB" dirty="0"/>
          </a:p>
        </p:txBody>
      </p:sp>
      <p:pic>
        <p:nvPicPr>
          <p:cNvPr id="8" name="Picture 7" descr="US_Centre_for_Higher_Ed#1E8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948264" y="71861"/>
            <a:ext cx="1943100" cy="114935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216024" y="2239232"/>
            <a:ext cx="3131840" cy="2246769"/>
          </a:xfrm>
          <a:prstGeom prst="rect">
            <a:avLst/>
          </a:prstGeom>
        </p:spPr>
        <p:txBody>
          <a:bodyPr wrap="square">
            <a:spAutoFit/>
          </a:bodyPr>
          <a:lstStyle/>
          <a:p>
            <a:pPr algn="ctr"/>
            <a:r>
              <a:rPr lang="en-GB" sz="2800" b="1" dirty="0"/>
              <a:t>Desirable Subjectivities in Chilean Widening Participation </a:t>
            </a:r>
            <a:r>
              <a:rPr lang="en-GB" sz="2800" b="1" dirty="0" smtClean="0"/>
              <a:t>Policy in Higher Education</a:t>
            </a:r>
            <a:endParaRPr lang="en-GB" sz="2800" dirty="0"/>
          </a:p>
        </p:txBody>
      </p:sp>
      <p:pic>
        <p:nvPicPr>
          <p:cNvPr id="9" name="Picture 4" descr="C:\Users\Ignacio\Documents\Research Projects\PHD SUSSEX-Widening participation process and the construction of subjectivities\Public policy documents, discourses and iamges and videos\protest 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168" y="1238199"/>
            <a:ext cx="3059833" cy="467972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Ignacio\Dropbox\Thesis\Presentations congress\downloa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64793" y="1238199"/>
            <a:ext cx="2619375" cy="197477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Ignacio\Dropbox\Thesis\Presentations congress\Silvia-Huenchufil-e141298042744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64792" y="3212976"/>
            <a:ext cx="2619375" cy="2704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079184"/>
      </p:ext>
    </p:extLst>
  </p:cSld>
  <p:clrMapOvr>
    <a:masterClrMapping/>
  </p:clrMapOvr>
  <mc:AlternateContent xmlns:mc="http://schemas.openxmlformats.org/markup-compatibility/2006" xmlns:p14="http://schemas.microsoft.com/office/powerpoint/2010/main">
    <mc:Choice Requires="p14">
      <p:transition spd="slow" p14:dur="2000" advTm="25823"/>
    </mc:Choice>
    <mc:Fallback xmlns="">
      <p:transition spd="slow" advTm="25823"/>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827584" y="548680"/>
            <a:ext cx="7125665" cy="5107215"/>
          </a:xfrm>
        </p:spPr>
        <p:txBody>
          <a:bodyPr>
            <a:normAutofit/>
          </a:bodyPr>
          <a:lstStyle/>
          <a:p>
            <a:pPr marL="0" indent="0">
              <a:buNone/>
            </a:pPr>
            <a:endParaRPr lang="en-GB" sz="2400" b="1" dirty="0">
              <a:solidFill>
                <a:srgbClr val="FFC000"/>
              </a:solidFill>
            </a:endParaRPr>
          </a:p>
          <a:p>
            <a:pPr marL="0" indent="0">
              <a:buClr>
                <a:schemeClr val="tx1"/>
              </a:buClr>
              <a:buNone/>
            </a:pPr>
            <a:endParaRPr lang="en-GB" sz="2200" dirty="0"/>
          </a:p>
          <a:p>
            <a:endParaRPr lang="es-CL" dirty="0"/>
          </a:p>
          <a:p>
            <a:endParaRPr lang="es-CL" dirty="0" smtClean="0"/>
          </a:p>
        </p:txBody>
      </p:sp>
      <p:sp>
        <p:nvSpPr>
          <p:cNvPr id="4" name="Title 3"/>
          <p:cNvSpPr>
            <a:spLocks noGrp="1"/>
          </p:cNvSpPr>
          <p:nvPr>
            <p:ph type="title"/>
          </p:nvPr>
        </p:nvSpPr>
        <p:spPr>
          <a:xfrm>
            <a:off x="639223" y="188640"/>
            <a:ext cx="8208912" cy="648072"/>
          </a:xfrm>
        </p:spPr>
        <p:txBody>
          <a:bodyPr/>
          <a:lstStyle/>
          <a:p>
            <a:pPr algn="ctr"/>
            <a:r>
              <a:rPr lang="en-GB" sz="2400" b="1" dirty="0" smtClean="0">
                <a:solidFill>
                  <a:srgbClr val="FFC000"/>
                </a:solidFill>
              </a:rPr>
              <a:t>UNESCO </a:t>
            </a:r>
            <a:r>
              <a:rPr lang="en-GB" sz="2400" b="1" dirty="0">
                <a:solidFill>
                  <a:srgbClr val="FFC000"/>
                </a:solidFill>
              </a:rPr>
              <a:t>Induction Access </a:t>
            </a:r>
            <a:r>
              <a:rPr lang="en-GB" sz="2400" b="1" dirty="0" smtClean="0">
                <a:solidFill>
                  <a:srgbClr val="FFC000"/>
                </a:solidFill>
              </a:rPr>
              <a:t>Programmes</a:t>
            </a:r>
            <a:endParaRPr lang="en-GB" sz="2400" b="1" dirty="0">
              <a:solidFill>
                <a:srgbClr val="FFC000"/>
              </a:solidFill>
            </a:endParaRPr>
          </a:p>
        </p:txBody>
      </p:sp>
      <p:sp>
        <p:nvSpPr>
          <p:cNvPr id="9" name="TextBox 8"/>
          <p:cNvSpPr txBox="1"/>
          <p:nvPr/>
        </p:nvSpPr>
        <p:spPr>
          <a:xfrm>
            <a:off x="4743679" y="5877272"/>
            <a:ext cx="3816424" cy="584775"/>
          </a:xfrm>
          <a:prstGeom prst="rect">
            <a:avLst/>
          </a:prstGeom>
          <a:noFill/>
        </p:spPr>
        <p:txBody>
          <a:bodyPr wrap="square" rtlCol="0">
            <a:spAutoFit/>
          </a:bodyPr>
          <a:lstStyle/>
          <a:p>
            <a:pPr marL="285750" indent="-285750">
              <a:buFont typeface="Wingdings" panose="05000000000000000000" pitchFamily="2" charset="2"/>
              <a:buChar char="Ø"/>
            </a:pPr>
            <a:r>
              <a:rPr lang="en-GB" sz="1600" dirty="0" smtClean="0"/>
              <a:t>79% of students perceive HE as unfair in terms of access</a:t>
            </a:r>
            <a:endParaRPr lang="en-GB" sz="1600" dirty="0"/>
          </a:p>
        </p:txBody>
      </p:sp>
      <p:graphicFrame>
        <p:nvGraphicFramePr>
          <p:cNvPr id="8" name="Content Placeholder 7"/>
          <p:cNvGraphicFramePr>
            <a:graphicFrameLocks noGrp="1"/>
          </p:cNvGraphicFramePr>
          <p:nvPr>
            <p:ph sz="quarter" idx="14"/>
            <p:extLst>
              <p:ext uri="{D42A27DB-BD31-4B8C-83A1-F6EECF244321}">
                <p14:modId xmlns:p14="http://schemas.microsoft.com/office/powerpoint/2010/main" val="3270127098"/>
              </p:ext>
            </p:extLst>
          </p:nvPr>
        </p:nvGraphicFramePr>
        <p:xfrm>
          <a:off x="3707904" y="2253065"/>
          <a:ext cx="5436096" cy="3552199"/>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107504" y="1052736"/>
            <a:ext cx="3600400" cy="6001643"/>
          </a:xfrm>
          <a:prstGeom prst="rect">
            <a:avLst/>
          </a:prstGeom>
        </p:spPr>
        <p:txBody>
          <a:bodyPr wrap="square">
            <a:spAutoFit/>
          </a:bodyPr>
          <a:lstStyle/>
          <a:p>
            <a:pPr marL="285750" indent="-285750">
              <a:buFont typeface="Wingdings" panose="05000000000000000000" pitchFamily="2" charset="2"/>
              <a:buChar char="Ø"/>
            </a:pPr>
            <a:r>
              <a:rPr lang="en-GB" b="1" dirty="0" smtClean="0"/>
              <a:t>Aim of the programmes: </a:t>
            </a:r>
          </a:p>
          <a:p>
            <a:endParaRPr lang="en-GB" dirty="0" smtClean="0"/>
          </a:p>
          <a:p>
            <a:pPr marL="742950" lvl="1" indent="-285750">
              <a:buFont typeface="Wingdings" panose="05000000000000000000" pitchFamily="2" charset="2"/>
              <a:buChar char="Ø"/>
            </a:pPr>
            <a:r>
              <a:rPr lang="en-GB" sz="1600" i="1" dirty="0" smtClean="0"/>
              <a:t>to </a:t>
            </a:r>
            <a:r>
              <a:rPr lang="en-GB" sz="1600" i="1" dirty="0"/>
              <a:t>restore the right to higher education to students from vulnerable sectors</a:t>
            </a:r>
            <a:r>
              <a:rPr lang="en-GB" sz="1600" dirty="0"/>
              <a:t>, guaranteeing places in higher education to students who meet the requirements </a:t>
            </a:r>
            <a:r>
              <a:rPr lang="en-GB" sz="1600" dirty="0" smtClean="0"/>
              <a:t>of the programme (MINEDUC, 2016</a:t>
            </a:r>
            <a:r>
              <a:rPr lang="en-GB" dirty="0" smtClean="0"/>
              <a:t>)</a:t>
            </a:r>
          </a:p>
          <a:p>
            <a:pPr marL="742950" lvl="1" indent="-285750">
              <a:buFont typeface="Wingdings" panose="05000000000000000000" pitchFamily="2" charset="2"/>
              <a:buChar char="Ø"/>
            </a:pPr>
            <a:endParaRPr lang="en-GB" dirty="0" smtClean="0"/>
          </a:p>
          <a:p>
            <a:pPr marL="742950" lvl="1" indent="-285750">
              <a:buFont typeface="Wingdings" panose="05000000000000000000" pitchFamily="2" charset="2"/>
              <a:buChar char="Ø"/>
            </a:pPr>
            <a:r>
              <a:rPr lang="en-GB" sz="1600" dirty="0"/>
              <a:t>Legitimacy: Re-engaging with meritocracy ≠ </a:t>
            </a:r>
            <a:r>
              <a:rPr lang="en-GB" sz="1600" dirty="0" smtClean="0"/>
              <a:t>inequality</a:t>
            </a:r>
            <a:endParaRPr lang="en-GB" dirty="0"/>
          </a:p>
          <a:p>
            <a:pPr lvl="1"/>
            <a:endParaRPr lang="en-GB" dirty="0"/>
          </a:p>
          <a:p>
            <a:pPr marL="285750" indent="-285750">
              <a:buFont typeface="Wingdings" panose="05000000000000000000" pitchFamily="2" charset="2"/>
              <a:buChar char="Ø"/>
            </a:pPr>
            <a:r>
              <a:rPr lang="en-GB" b="1" dirty="0" smtClean="0"/>
              <a:t>How? </a:t>
            </a:r>
          </a:p>
          <a:p>
            <a:pPr marL="742950" lvl="1" indent="-285750">
              <a:buFont typeface="Wingdings" panose="05000000000000000000" pitchFamily="2" charset="2"/>
              <a:buChar char="Ø"/>
            </a:pPr>
            <a:r>
              <a:rPr lang="en-GB" sz="1600" dirty="0" smtClean="0"/>
              <a:t>Selecting the best students from low socioeconomic school backgrounds, according to their academic performance</a:t>
            </a:r>
            <a:r>
              <a:rPr lang="en-GB" dirty="0" smtClean="0"/>
              <a:t>	</a:t>
            </a:r>
          </a:p>
          <a:p>
            <a:pPr marL="285750" indent="-285750">
              <a:buFont typeface="Wingdings" panose="05000000000000000000" pitchFamily="2" charset="2"/>
              <a:buChar char="Ø"/>
            </a:pPr>
            <a:endParaRPr lang="en-GB" dirty="0"/>
          </a:p>
          <a:p>
            <a:pPr marL="742950" lvl="3" indent="-285750">
              <a:buFont typeface="Wingdings" panose="05000000000000000000" pitchFamily="2" charset="2"/>
              <a:buChar char="Ø"/>
            </a:pPr>
            <a:r>
              <a:rPr lang="en-GB" sz="1600" dirty="0"/>
              <a:t>Pre-entry </a:t>
            </a:r>
            <a:r>
              <a:rPr lang="en-GB" sz="1600" dirty="0" smtClean="0"/>
              <a:t>interventions: Maths</a:t>
            </a:r>
            <a:r>
              <a:rPr lang="en-GB" sz="1600" dirty="0"/>
              <a:t>, </a:t>
            </a:r>
            <a:r>
              <a:rPr lang="en-GB" sz="1600" dirty="0" smtClean="0"/>
              <a:t>Language, </a:t>
            </a:r>
            <a:r>
              <a:rPr lang="en-GB" sz="1600" dirty="0"/>
              <a:t>and Personal </a:t>
            </a:r>
            <a:r>
              <a:rPr lang="en-GB" sz="1600" dirty="0" smtClean="0"/>
              <a:t>Management  </a:t>
            </a:r>
            <a:endParaRPr lang="en-GB" sz="1600" dirty="0"/>
          </a:p>
          <a:p>
            <a:pPr marL="285750" indent="-285750">
              <a:buFont typeface="Wingdings" panose="05000000000000000000" pitchFamily="2" charset="2"/>
              <a:buChar char="Ø"/>
            </a:pPr>
            <a:endParaRPr lang="en-GB" sz="1600" dirty="0"/>
          </a:p>
        </p:txBody>
      </p:sp>
      <p:sp>
        <p:nvSpPr>
          <p:cNvPr id="6" name="Rectangle 5"/>
          <p:cNvSpPr/>
          <p:nvPr/>
        </p:nvSpPr>
        <p:spPr>
          <a:xfrm>
            <a:off x="4338228" y="1052736"/>
            <a:ext cx="4572000" cy="1200329"/>
          </a:xfrm>
          <a:prstGeom prst="rect">
            <a:avLst/>
          </a:prstGeom>
        </p:spPr>
        <p:txBody>
          <a:bodyPr>
            <a:spAutoFit/>
          </a:bodyPr>
          <a:lstStyle/>
          <a:p>
            <a:pPr lvl="0" algn="ctr" fontAlgn="base">
              <a:spcBef>
                <a:spcPct val="0"/>
              </a:spcBef>
              <a:spcAft>
                <a:spcPct val="0"/>
              </a:spcAft>
            </a:pPr>
            <a:r>
              <a:rPr lang="en-GB" altLang="en-US" b="1" dirty="0">
                <a:latin typeface="Garamond" pitchFamily="18" charset="0"/>
                <a:ea typeface="Calibri" pitchFamily="34" charset="0"/>
                <a:cs typeface="Times New Roman" pitchFamily="18" charset="0"/>
              </a:rPr>
              <a:t>% of Students Inscribed for taking the National Entrance Test and got selected by Universities according to students' schools type. Admission Process, 2013</a:t>
            </a:r>
            <a:endParaRPr lang="en-GB" altLang="en-US" sz="1050" dirty="0">
              <a:latin typeface="Arial" pitchFamily="34" charset="0"/>
              <a:cs typeface="Arial" pitchFamily="34" charset="0"/>
            </a:endParaRPr>
          </a:p>
        </p:txBody>
      </p:sp>
    </p:spTree>
    <p:extLst>
      <p:ext uri="{BB962C8B-B14F-4D97-AF65-F5344CB8AC3E}">
        <p14:creationId xmlns:p14="http://schemas.microsoft.com/office/powerpoint/2010/main" val="303947683"/>
      </p:ext>
    </p:extLst>
  </p:cSld>
  <p:clrMapOvr>
    <a:masterClrMapping/>
  </p:clrMapOvr>
  <mc:AlternateContent xmlns:mc="http://schemas.openxmlformats.org/markup-compatibility/2006" xmlns:p14="http://schemas.microsoft.com/office/powerpoint/2010/main">
    <mc:Choice Requires="p14">
      <p:transition spd="slow" p14:dur="2000" advTm="67527"/>
    </mc:Choice>
    <mc:Fallback xmlns="">
      <p:transition spd="slow" advTm="67527"/>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79512" y="980728"/>
            <a:ext cx="4320480" cy="4330824"/>
          </a:xfrm>
        </p:spPr>
        <p:txBody>
          <a:bodyPr/>
          <a:lstStyle/>
          <a:p>
            <a:pPr>
              <a:buClrTx/>
              <a:buFont typeface="Wingdings" panose="05000000000000000000" pitchFamily="2" charset="2"/>
              <a:buChar char="Ø"/>
            </a:pPr>
            <a:r>
              <a:rPr lang="en-GB" sz="1800" b="1" dirty="0" smtClean="0"/>
              <a:t>Policy as discourse:</a:t>
            </a:r>
          </a:p>
          <a:p>
            <a:pPr lvl="1">
              <a:buClrTx/>
              <a:buFont typeface="Wingdings" panose="05000000000000000000" pitchFamily="2" charset="2"/>
              <a:buChar char="Ø"/>
            </a:pPr>
            <a:r>
              <a:rPr lang="en-GB" sz="1800" dirty="0" smtClean="0"/>
              <a:t>Epistemological </a:t>
            </a:r>
            <a:r>
              <a:rPr lang="en-GB" sz="1800" dirty="0"/>
              <a:t>and ontological assumptions, and related social knowledges, which configure unexamined forms or regimes of truth from which policies and subjects are formed and practiced- (see, Bacchi and Goodwin, 2016</a:t>
            </a:r>
            <a:r>
              <a:rPr lang="en-GB" sz="1800" dirty="0" smtClean="0"/>
              <a:t>).</a:t>
            </a:r>
          </a:p>
          <a:p>
            <a:pPr marL="457200" lvl="1" indent="0">
              <a:buClrTx/>
              <a:buNone/>
            </a:pPr>
            <a:endParaRPr lang="en-GB" sz="1600" dirty="0" smtClean="0"/>
          </a:p>
          <a:p>
            <a:pPr lvl="1">
              <a:buClrTx/>
              <a:buFont typeface="Wingdings" panose="05000000000000000000" pitchFamily="2" charset="2"/>
              <a:buChar char="Ø"/>
            </a:pPr>
            <a:r>
              <a:rPr lang="en-GB" sz="1800" dirty="0"/>
              <a:t>H</a:t>
            </a:r>
            <a:r>
              <a:rPr lang="en-GB" sz="1800" dirty="0" smtClean="0"/>
              <a:t>ow </a:t>
            </a:r>
            <a:r>
              <a:rPr lang="en-GB" sz="1800" dirty="0"/>
              <a:t>a </a:t>
            </a:r>
            <a:r>
              <a:rPr lang="en-GB" sz="1800" dirty="0" smtClean="0"/>
              <a:t>policy or subject is </a:t>
            </a:r>
            <a:r>
              <a:rPr lang="en-GB" sz="1800" dirty="0"/>
              <a:t>shaped by a discourse or multiple </a:t>
            </a:r>
            <a:r>
              <a:rPr lang="en-GB" sz="1800" dirty="0" smtClean="0"/>
              <a:t>discourses?</a:t>
            </a:r>
            <a:endParaRPr lang="en-GB" sz="1800" dirty="0"/>
          </a:p>
        </p:txBody>
      </p:sp>
      <p:sp>
        <p:nvSpPr>
          <p:cNvPr id="3" name="Content Placeholder 2"/>
          <p:cNvSpPr>
            <a:spLocks noGrp="1"/>
          </p:cNvSpPr>
          <p:nvPr>
            <p:ph sz="quarter" idx="14"/>
          </p:nvPr>
        </p:nvSpPr>
        <p:spPr>
          <a:xfrm>
            <a:off x="4716016" y="980728"/>
            <a:ext cx="3733800" cy="4114800"/>
          </a:xfrm>
        </p:spPr>
        <p:txBody>
          <a:bodyPr>
            <a:normAutofit/>
          </a:bodyPr>
          <a:lstStyle/>
          <a:p>
            <a:pPr>
              <a:buClrTx/>
              <a:buFont typeface="Wingdings" panose="05000000000000000000" pitchFamily="2" charset="2"/>
              <a:buChar char="Ø"/>
            </a:pPr>
            <a:r>
              <a:rPr lang="en-GB" sz="1800" b="1" dirty="0" smtClean="0"/>
              <a:t>Desirable subjectivities</a:t>
            </a:r>
          </a:p>
          <a:p>
            <a:pPr>
              <a:buClrTx/>
              <a:buFont typeface="Wingdings" panose="05000000000000000000" pitchFamily="2" charset="2"/>
              <a:buChar char="Ø"/>
            </a:pPr>
            <a:endParaRPr lang="en-GB" sz="1800" b="1" dirty="0"/>
          </a:p>
          <a:p>
            <a:pPr>
              <a:buClrTx/>
              <a:buFont typeface="Wingdings" panose="05000000000000000000" pitchFamily="2" charset="2"/>
              <a:buChar char="Ø"/>
            </a:pPr>
            <a:endParaRPr lang="en-GB" sz="1800" b="1" dirty="0"/>
          </a:p>
        </p:txBody>
      </p:sp>
      <p:sp>
        <p:nvSpPr>
          <p:cNvPr id="4" name="Title 3"/>
          <p:cNvSpPr>
            <a:spLocks noGrp="1"/>
          </p:cNvSpPr>
          <p:nvPr>
            <p:ph type="title"/>
          </p:nvPr>
        </p:nvSpPr>
        <p:spPr>
          <a:xfrm>
            <a:off x="611560" y="332656"/>
            <a:ext cx="7924800" cy="850106"/>
          </a:xfrm>
        </p:spPr>
        <p:txBody>
          <a:bodyPr/>
          <a:lstStyle/>
          <a:p>
            <a:pPr algn="ctr"/>
            <a:r>
              <a:rPr lang="en-GB" sz="2400" b="1" dirty="0">
                <a:solidFill>
                  <a:srgbClr val="FFC000"/>
                </a:solidFill>
              </a:rPr>
              <a:t>Understanding WP policy as discourse and subjects as desirable</a:t>
            </a:r>
            <a:r>
              <a:rPr lang="en-GB" sz="2400" b="1" dirty="0"/>
              <a:t/>
            </a:r>
            <a:br>
              <a:rPr lang="en-GB" sz="2400" b="1" dirty="0"/>
            </a:br>
            <a:endParaRPr lang="en-GB" sz="2400" dirty="0"/>
          </a:p>
        </p:txBody>
      </p:sp>
      <p:graphicFrame>
        <p:nvGraphicFramePr>
          <p:cNvPr id="6" name="Table 5"/>
          <p:cNvGraphicFramePr>
            <a:graphicFrameLocks noGrp="1"/>
          </p:cNvGraphicFramePr>
          <p:nvPr>
            <p:extLst>
              <p:ext uri="{D42A27DB-BD31-4B8C-83A1-F6EECF244321}">
                <p14:modId xmlns:p14="http://schemas.microsoft.com/office/powerpoint/2010/main" val="152151151"/>
              </p:ext>
            </p:extLst>
          </p:nvPr>
        </p:nvGraphicFramePr>
        <p:xfrm>
          <a:off x="5220072" y="1556792"/>
          <a:ext cx="3480048" cy="4161656"/>
        </p:xfrm>
        <a:graphic>
          <a:graphicData uri="http://schemas.openxmlformats.org/drawingml/2006/table">
            <a:tbl>
              <a:tblPr firstRow="1" bandRow="1">
                <a:tableStyleId>{5C22544A-7EE6-4342-B048-85BDC9FD1C3A}</a:tableStyleId>
              </a:tblPr>
              <a:tblGrid>
                <a:gridCol w="1740024"/>
                <a:gridCol w="1740024"/>
              </a:tblGrid>
              <a:tr h="504056">
                <a:tc>
                  <a:txBody>
                    <a:bodyPr/>
                    <a:lstStyle/>
                    <a:p>
                      <a:pPr algn="ctr"/>
                      <a:r>
                        <a:rPr lang="en-GB" dirty="0" smtClean="0"/>
                        <a:t>Desirable </a:t>
                      </a:r>
                      <a:endParaRPr lang="en-GB" dirty="0"/>
                    </a:p>
                  </a:txBody>
                  <a:tcPr/>
                </a:tc>
                <a:tc>
                  <a:txBody>
                    <a:bodyPr/>
                    <a:lstStyle/>
                    <a:p>
                      <a:pPr algn="ctr"/>
                      <a:r>
                        <a:rPr lang="en-GB" dirty="0" smtClean="0"/>
                        <a:t>Undesirable</a:t>
                      </a:r>
                      <a:endParaRPr lang="en-GB" dirty="0"/>
                    </a:p>
                  </a:txBody>
                  <a:tcPr/>
                </a:tc>
              </a:tr>
              <a:tr h="648072">
                <a:tc>
                  <a:txBody>
                    <a:bodyPr/>
                    <a:lstStyle/>
                    <a:p>
                      <a:pPr marL="285750" indent="-285750" algn="l">
                        <a:buFont typeface="Arial" panose="020B0604020202020204" pitchFamily="34" charset="0"/>
                        <a:buChar char="•"/>
                      </a:pPr>
                      <a:r>
                        <a:rPr lang="en-GB" sz="1800" kern="1200" dirty="0" smtClean="0">
                          <a:solidFill>
                            <a:schemeClr val="dk1"/>
                          </a:solidFill>
                          <a:effectLst/>
                          <a:latin typeface="+mn-lt"/>
                          <a:ea typeface="+mn-ea"/>
                          <a:cs typeface="+mn-cs"/>
                        </a:rPr>
                        <a:t>Wanted</a:t>
                      </a:r>
                    </a:p>
                    <a:p>
                      <a:pPr marL="285750" indent="-285750" algn="l">
                        <a:buFont typeface="Arial" panose="020B0604020202020204" pitchFamily="34" charset="0"/>
                        <a:buChar char="•"/>
                      </a:pPr>
                      <a:r>
                        <a:rPr lang="en-GB" sz="1800" kern="1200" dirty="0" smtClean="0">
                          <a:solidFill>
                            <a:schemeClr val="dk1"/>
                          </a:solidFill>
                          <a:effectLst/>
                          <a:latin typeface="+mn-lt"/>
                          <a:ea typeface="+mn-ea"/>
                          <a:cs typeface="+mn-cs"/>
                        </a:rPr>
                        <a:t>Valued </a:t>
                      </a:r>
                    </a:p>
                    <a:p>
                      <a:pPr marL="285750" indent="-285750" algn="l">
                        <a:buFont typeface="Arial" panose="020B0604020202020204" pitchFamily="34" charset="0"/>
                        <a:buChar char="•"/>
                      </a:pPr>
                      <a:r>
                        <a:rPr lang="en-GB" sz="1800" kern="1200" dirty="0" smtClean="0">
                          <a:solidFill>
                            <a:schemeClr val="dk1"/>
                          </a:solidFill>
                          <a:effectLst/>
                          <a:latin typeface="+mn-lt"/>
                          <a:ea typeface="+mn-ea"/>
                          <a:cs typeface="+mn-cs"/>
                        </a:rPr>
                        <a:t>Attractive’</a:t>
                      </a:r>
                    </a:p>
                    <a:p>
                      <a:pPr marL="285750" indent="-285750" algn="l">
                        <a:buFont typeface="Arial" panose="020B0604020202020204" pitchFamily="34" charset="0"/>
                        <a:buChar char="•"/>
                      </a:pPr>
                      <a:r>
                        <a:rPr lang="en-GB" sz="1800" kern="1200" dirty="0" smtClean="0">
                          <a:solidFill>
                            <a:schemeClr val="dk1"/>
                          </a:solidFill>
                          <a:effectLst/>
                          <a:latin typeface="+mn-lt"/>
                          <a:ea typeface="+mn-ea"/>
                          <a:cs typeface="+mn-cs"/>
                        </a:rPr>
                        <a:t>Appealing’</a:t>
                      </a:r>
                    </a:p>
                    <a:p>
                      <a:pPr marL="285750" indent="-285750" algn="l">
                        <a:buFont typeface="Arial" panose="020B0604020202020204" pitchFamily="34" charset="0"/>
                        <a:buChar char="•"/>
                      </a:pPr>
                      <a:r>
                        <a:rPr lang="en-GB" sz="1800" kern="1200" dirty="0" smtClean="0">
                          <a:solidFill>
                            <a:schemeClr val="dk1"/>
                          </a:solidFill>
                          <a:effectLst/>
                          <a:latin typeface="+mn-lt"/>
                          <a:ea typeface="+mn-ea"/>
                          <a:cs typeface="+mn-cs"/>
                        </a:rPr>
                        <a:t>Useful’ </a:t>
                      </a:r>
                    </a:p>
                    <a:p>
                      <a:pPr marL="285750" indent="-285750" algn="l">
                        <a:buFont typeface="Arial" panose="020B0604020202020204" pitchFamily="34" charset="0"/>
                        <a:buChar char="•"/>
                      </a:pPr>
                      <a:r>
                        <a:rPr lang="en-GB" sz="1800" kern="1200" dirty="0" smtClean="0">
                          <a:solidFill>
                            <a:schemeClr val="dk1"/>
                          </a:solidFill>
                          <a:effectLst/>
                          <a:latin typeface="+mn-lt"/>
                          <a:ea typeface="+mn-ea"/>
                          <a:cs typeface="+mn-cs"/>
                        </a:rPr>
                        <a:t>Necessary</a:t>
                      </a:r>
                    </a:p>
                    <a:p>
                      <a:pPr marL="285750" indent="-285750" algn="l">
                        <a:buFont typeface="Arial" panose="020B0604020202020204" pitchFamily="34" charset="0"/>
                        <a:buChar char="•"/>
                      </a:pPr>
                      <a:r>
                        <a:rPr lang="en-GB" sz="1800" kern="1200" dirty="0" smtClean="0">
                          <a:solidFill>
                            <a:schemeClr val="dk1"/>
                          </a:solidFill>
                          <a:effectLst/>
                          <a:latin typeface="+mn-lt"/>
                          <a:ea typeface="+mn-ea"/>
                          <a:cs typeface="+mn-cs"/>
                        </a:rPr>
                        <a:t>Advantageous</a:t>
                      </a:r>
                    </a:p>
                    <a:p>
                      <a:pPr marL="285750" indent="-285750" algn="l">
                        <a:buFont typeface="Arial" panose="020B0604020202020204" pitchFamily="34" charset="0"/>
                        <a:buChar char="•"/>
                      </a:pPr>
                      <a:r>
                        <a:rPr lang="en-GB" sz="1800" kern="1200" dirty="0" smtClean="0">
                          <a:solidFill>
                            <a:schemeClr val="dk1"/>
                          </a:solidFill>
                          <a:effectLst/>
                          <a:latin typeface="+mn-lt"/>
                          <a:ea typeface="+mn-ea"/>
                          <a:cs typeface="+mn-cs"/>
                        </a:rPr>
                        <a:t>Profitable</a:t>
                      </a:r>
                    </a:p>
                    <a:p>
                      <a:pPr marL="285750" indent="-285750" algn="l">
                        <a:buFont typeface="Arial" panose="020B0604020202020204" pitchFamily="34" charset="0"/>
                        <a:buChar char="•"/>
                      </a:pPr>
                      <a:r>
                        <a:rPr lang="en-GB" sz="1800" kern="1200" dirty="0" smtClean="0">
                          <a:solidFill>
                            <a:schemeClr val="dk1"/>
                          </a:solidFill>
                          <a:effectLst/>
                          <a:latin typeface="+mn-lt"/>
                          <a:ea typeface="+mn-ea"/>
                          <a:cs typeface="+mn-cs"/>
                        </a:rPr>
                        <a:t>Recommendable</a:t>
                      </a:r>
                    </a:p>
                    <a:p>
                      <a:pPr marL="285750" indent="-285750" algn="l">
                        <a:buFont typeface="Arial" panose="020B0604020202020204" pitchFamily="34" charset="0"/>
                        <a:buChar char="•"/>
                      </a:pPr>
                      <a:r>
                        <a:rPr lang="en-GB" sz="1800" kern="1200" dirty="0" smtClean="0">
                          <a:solidFill>
                            <a:schemeClr val="dk1"/>
                          </a:solidFill>
                          <a:effectLst/>
                          <a:latin typeface="+mn-lt"/>
                          <a:ea typeface="+mn-ea"/>
                          <a:cs typeface="+mn-cs"/>
                        </a:rPr>
                        <a:t>Preferable </a:t>
                      </a:r>
                    </a:p>
                    <a:p>
                      <a:pPr marL="285750" indent="-285750" algn="l">
                        <a:buFont typeface="Arial" panose="020B0604020202020204" pitchFamily="34" charset="0"/>
                        <a:buChar char="•"/>
                      </a:pPr>
                      <a:r>
                        <a:rPr lang="en-GB" sz="1800" kern="1200" dirty="0" smtClean="0">
                          <a:solidFill>
                            <a:schemeClr val="dk1"/>
                          </a:solidFill>
                          <a:effectLst/>
                          <a:latin typeface="+mn-lt"/>
                          <a:ea typeface="+mn-ea"/>
                          <a:cs typeface="+mn-cs"/>
                        </a:rPr>
                        <a:t>Sensible</a:t>
                      </a:r>
                    </a:p>
                    <a:p>
                      <a:pPr marL="285750" indent="-285750">
                        <a:buFont typeface="Arial" panose="020B0604020202020204" pitchFamily="34" charset="0"/>
                        <a:buChar char="•"/>
                      </a:pPr>
                      <a:endParaRPr lang="en-GB" dirty="0"/>
                    </a:p>
                  </a:txBody>
                  <a:tcPr/>
                </a:tc>
                <a:tc>
                  <a:txBody>
                    <a:bodyPr/>
                    <a:lstStyle/>
                    <a:p>
                      <a:pPr marL="285750" indent="-285750">
                        <a:buFont typeface="Arial" panose="020B0604020202020204" pitchFamily="34" charset="0"/>
                        <a:buChar char="•"/>
                      </a:pPr>
                      <a:r>
                        <a:rPr lang="en-GB" sz="1800" kern="1200" dirty="0" smtClean="0">
                          <a:solidFill>
                            <a:schemeClr val="dk1"/>
                          </a:solidFill>
                          <a:effectLst/>
                          <a:latin typeface="+mn-lt"/>
                          <a:ea typeface="+mn-ea"/>
                          <a:cs typeface="+mn-cs"/>
                        </a:rPr>
                        <a:t>Disposable</a:t>
                      </a:r>
                    </a:p>
                    <a:p>
                      <a:pPr marL="285750" indent="-285750">
                        <a:buFont typeface="Arial" panose="020B0604020202020204" pitchFamily="34" charset="0"/>
                        <a:buChar char="•"/>
                      </a:pPr>
                      <a:r>
                        <a:rPr lang="en-GB" sz="1800" kern="1200" dirty="0" smtClean="0">
                          <a:solidFill>
                            <a:schemeClr val="dk1"/>
                          </a:solidFill>
                          <a:effectLst/>
                          <a:latin typeface="+mn-lt"/>
                          <a:ea typeface="+mn-ea"/>
                          <a:cs typeface="+mn-cs"/>
                        </a:rPr>
                        <a:t>Rejected </a:t>
                      </a:r>
                    </a:p>
                    <a:p>
                      <a:pPr marL="285750" indent="-285750">
                        <a:buFont typeface="Arial" panose="020B0604020202020204" pitchFamily="34" charset="0"/>
                        <a:buChar char="•"/>
                      </a:pPr>
                      <a:r>
                        <a:rPr lang="en-GB" sz="1800" kern="1200" dirty="0" smtClean="0">
                          <a:solidFill>
                            <a:schemeClr val="dk1"/>
                          </a:solidFill>
                          <a:effectLst/>
                          <a:latin typeface="+mn-lt"/>
                          <a:ea typeface="+mn-ea"/>
                          <a:cs typeface="+mn-cs"/>
                        </a:rPr>
                        <a:t>Abject</a:t>
                      </a:r>
                    </a:p>
                    <a:p>
                      <a:pPr marL="285750" indent="-285750">
                        <a:buFont typeface="Arial" panose="020B0604020202020204" pitchFamily="34" charset="0"/>
                        <a:buChar char="•"/>
                      </a:pPr>
                      <a:r>
                        <a:rPr lang="en-GB" sz="1800" kern="1200" dirty="0" smtClean="0">
                          <a:solidFill>
                            <a:schemeClr val="dk1"/>
                          </a:solidFill>
                          <a:effectLst/>
                          <a:latin typeface="+mn-lt"/>
                          <a:ea typeface="+mn-ea"/>
                          <a:cs typeface="+mn-cs"/>
                        </a:rPr>
                        <a:t>Unfavourable</a:t>
                      </a:r>
                    </a:p>
                    <a:p>
                      <a:pPr marL="285750" indent="-285750">
                        <a:buFont typeface="Arial" panose="020B0604020202020204" pitchFamily="34" charset="0"/>
                        <a:buChar char="•"/>
                      </a:pPr>
                      <a:r>
                        <a:rPr lang="en-GB" sz="1800" kern="1200" dirty="0" smtClean="0">
                          <a:solidFill>
                            <a:schemeClr val="dk1"/>
                          </a:solidFill>
                          <a:effectLst/>
                          <a:latin typeface="+mn-lt"/>
                          <a:ea typeface="+mn-ea"/>
                          <a:cs typeface="+mn-cs"/>
                        </a:rPr>
                        <a:t>Foolish</a:t>
                      </a:r>
                    </a:p>
                    <a:p>
                      <a:pPr marL="285750" indent="-285750">
                        <a:buFont typeface="Arial" panose="020B0604020202020204" pitchFamily="34" charset="0"/>
                        <a:buChar char="•"/>
                      </a:pPr>
                      <a:r>
                        <a:rPr lang="en-GB" sz="1800" kern="1200" dirty="0" smtClean="0">
                          <a:solidFill>
                            <a:schemeClr val="dk1"/>
                          </a:solidFill>
                          <a:effectLst/>
                          <a:latin typeface="+mn-lt"/>
                          <a:ea typeface="+mn-ea"/>
                          <a:cs typeface="+mn-cs"/>
                        </a:rPr>
                        <a:t>Out of reasonability (insane)</a:t>
                      </a:r>
                    </a:p>
                    <a:p>
                      <a:pPr marL="285750" indent="-285750">
                        <a:buFont typeface="Arial" panose="020B0604020202020204" pitchFamily="34" charset="0"/>
                        <a:buChar char="•"/>
                      </a:pPr>
                      <a:r>
                        <a:rPr lang="en-GB" sz="1800" kern="1200" dirty="0" smtClean="0">
                          <a:solidFill>
                            <a:schemeClr val="dk1"/>
                          </a:solidFill>
                          <a:effectLst/>
                          <a:latin typeface="+mn-lt"/>
                          <a:ea typeface="+mn-ea"/>
                          <a:cs typeface="+mn-cs"/>
                        </a:rPr>
                        <a:t>Imprudent</a:t>
                      </a:r>
                      <a:r>
                        <a:rPr lang="en-GB" sz="1800" kern="1200" baseline="0" dirty="0" smtClean="0">
                          <a:solidFill>
                            <a:schemeClr val="dk1"/>
                          </a:solidFill>
                          <a:effectLst/>
                          <a:latin typeface="+mn-lt"/>
                          <a:ea typeface="+mn-ea"/>
                          <a:cs typeface="+mn-cs"/>
                        </a:rPr>
                        <a:t> </a:t>
                      </a:r>
                      <a:endParaRPr lang="en-GB" sz="1800" kern="1200" dirty="0" smtClean="0">
                        <a:solidFill>
                          <a:schemeClr val="dk1"/>
                        </a:solidFill>
                        <a:effectLst/>
                        <a:latin typeface="+mn-lt"/>
                        <a:ea typeface="+mn-ea"/>
                        <a:cs typeface="+mn-cs"/>
                      </a:endParaRPr>
                    </a:p>
                    <a:p>
                      <a:pPr marL="285750" indent="-285750">
                        <a:buFont typeface="Arial" panose="020B0604020202020204" pitchFamily="34" charset="0"/>
                        <a:buChar char="•"/>
                      </a:pPr>
                      <a:endParaRPr lang="en-GB" dirty="0"/>
                    </a:p>
                  </a:txBody>
                  <a:tcPr/>
                </a:tc>
              </a:tr>
            </a:tbl>
          </a:graphicData>
        </a:graphic>
      </p:graphicFrame>
      <p:pic>
        <p:nvPicPr>
          <p:cNvPr id="2050" name="Picture 2" descr="C:\Users\Ignacio\Dropbox\Thesis\Presentations congress\x161013181842_95489.jpg.pagespeed.ic.ufzJ4R6wsW.web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09120"/>
            <a:ext cx="5167813" cy="201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27279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26655" y="908720"/>
            <a:ext cx="4965425" cy="5544616"/>
          </a:xfrm>
        </p:spPr>
        <p:txBody>
          <a:bodyPr>
            <a:normAutofit fontScale="92500" lnSpcReduction="20000"/>
          </a:bodyPr>
          <a:lstStyle/>
          <a:p>
            <a:pPr>
              <a:buClr>
                <a:schemeClr val="tx1"/>
              </a:buClr>
              <a:buFont typeface="Wingdings" panose="05000000000000000000" pitchFamily="2" charset="2"/>
              <a:buChar char="Ø"/>
            </a:pPr>
            <a:endParaRPr lang="en-GB" sz="2400" b="1" dirty="0" smtClean="0"/>
          </a:p>
          <a:p>
            <a:pPr>
              <a:buClr>
                <a:schemeClr val="tx1"/>
              </a:buClr>
              <a:buFont typeface="Wingdings" panose="05000000000000000000" pitchFamily="2" charset="2"/>
              <a:buChar char="Ø"/>
            </a:pPr>
            <a:r>
              <a:rPr lang="en-GB" sz="1900" b="1" dirty="0" smtClean="0"/>
              <a:t>Neoliberalism as </a:t>
            </a:r>
            <a:r>
              <a:rPr lang="en-GB" sz="1900" dirty="0"/>
              <a:t>the discursive context </a:t>
            </a:r>
            <a:r>
              <a:rPr lang="en-GB" sz="1900" dirty="0" smtClean="0"/>
              <a:t>where widening participation policies s </a:t>
            </a:r>
            <a:r>
              <a:rPr lang="en-GB" sz="1900" dirty="0"/>
              <a:t>unfold. </a:t>
            </a:r>
          </a:p>
          <a:p>
            <a:pPr>
              <a:buClr>
                <a:schemeClr val="tx1"/>
              </a:buClr>
              <a:buFont typeface="Wingdings" panose="05000000000000000000" pitchFamily="2" charset="2"/>
              <a:buChar char="Ø"/>
            </a:pPr>
            <a:endParaRPr lang="en-GB" sz="1900" b="1" dirty="0" smtClean="0"/>
          </a:p>
          <a:p>
            <a:pPr>
              <a:buClr>
                <a:schemeClr val="tx1"/>
              </a:buClr>
              <a:buFont typeface="Wingdings" panose="05000000000000000000" pitchFamily="2" charset="2"/>
              <a:buChar char="Ø"/>
            </a:pPr>
            <a:r>
              <a:rPr lang="en-GB" sz="1900" b="1" dirty="0" smtClean="0"/>
              <a:t>Mode of governmentality under the form of the market (</a:t>
            </a:r>
            <a:r>
              <a:rPr lang="en-GB" sz="1900" dirty="0" smtClean="0"/>
              <a:t>competition</a:t>
            </a:r>
            <a:r>
              <a:rPr lang="en-GB" sz="1900" dirty="0"/>
              <a:t>, individual responsibilisation, </a:t>
            </a:r>
            <a:r>
              <a:rPr lang="en-GB" sz="1900" dirty="0" smtClean="0"/>
              <a:t>consumption, privatisation</a:t>
            </a:r>
            <a:r>
              <a:rPr lang="en-GB" sz="1900" dirty="0"/>
              <a:t>, </a:t>
            </a:r>
            <a:r>
              <a:rPr lang="en-GB" sz="1900" dirty="0" smtClean="0"/>
              <a:t>mandatory values)</a:t>
            </a:r>
          </a:p>
          <a:p>
            <a:pPr marL="0" indent="0">
              <a:buClr>
                <a:schemeClr val="tx1"/>
              </a:buClr>
              <a:buNone/>
            </a:pPr>
            <a:r>
              <a:rPr lang="en-GB" sz="2000" dirty="0"/>
              <a:t>‘When politics are used to allocate resources, the resources all end up being allocated to politics’ (P.J.O Rourke). </a:t>
            </a:r>
            <a:endParaRPr lang="en-GB" sz="2000" dirty="0" smtClean="0"/>
          </a:p>
          <a:p>
            <a:pPr marL="0" indent="0">
              <a:buClr>
                <a:schemeClr val="tx1"/>
              </a:buClr>
              <a:buNone/>
            </a:pPr>
            <a:r>
              <a:rPr lang="en-GB" sz="2000" dirty="0" smtClean="0"/>
              <a:t>‘</a:t>
            </a:r>
            <a:r>
              <a:rPr lang="en-GB" sz="2000" dirty="0"/>
              <a:t>Who is society? There is no such thing! There are individual men and women and there are families and no government can do anything except through people and people look to themselves first’ (Margaret Thatcher</a:t>
            </a:r>
            <a:r>
              <a:rPr lang="en-GB" sz="2000" dirty="0" smtClean="0"/>
              <a:t>).</a:t>
            </a:r>
            <a:endParaRPr lang="en-GB" sz="1900" dirty="0"/>
          </a:p>
          <a:p>
            <a:pPr marL="0" indent="0">
              <a:buClr>
                <a:schemeClr val="tx1"/>
              </a:buClr>
              <a:buNone/>
            </a:pPr>
            <a:endParaRPr lang="en-GB" sz="1900" dirty="0"/>
          </a:p>
          <a:p>
            <a:pPr>
              <a:buClr>
                <a:schemeClr val="tx1"/>
              </a:buClr>
              <a:buFont typeface="Wingdings" panose="05000000000000000000" pitchFamily="2" charset="2"/>
              <a:buChar char="Ø"/>
            </a:pPr>
            <a:r>
              <a:rPr lang="en-GB" sz="2000" b="1" dirty="0"/>
              <a:t>N</a:t>
            </a:r>
            <a:r>
              <a:rPr lang="en-GB" sz="2000" b="1" dirty="0" smtClean="0"/>
              <a:t>eoliberalism</a:t>
            </a:r>
            <a:r>
              <a:rPr lang="en-GB" sz="2000" dirty="0" smtClean="0"/>
              <a:t> </a:t>
            </a:r>
            <a:r>
              <a:rPr lang="en-GB" sz="2000" dirty="0"/>
              <a:t>is embedded in a particular sociocultural and political landscape.  </a:t>
            </a:r>
          </a:p>
          <a:p>
            <a:pPr>
              <a:buClr>
                <a:schemeClr val="tx1"/>
              </a:buClr>
              <a:buFont typeface="Wingdings" panose="05000000000000000000" pitchFamily="2" charset="2"/>
              <a:buChar char="Ø"/>
            </a:pPr>
            <a:endParaRPr lang="en-GB" sz="1900" dirty="0"/>
          </a:p>
          <a:p>
            <a:endParaRPr lang="es-CL" dirty="0"/>
          </a:p>
          <a:p>
            <a:endParaRPr lang="es-CL" dirty="0" smtClean="0"/>
          </a:p>
        </p:txBody>
      </p:sp>
      <p:sp>
        <p:nvSpPr>
          <p:cNvPr id="4" name="Title 3"/>
          <p:cNvSpPr>
            <a:spLocks noGrp="1"/>
          </p:cNvSpPr>
          <p:nvPr>
            <p:ph type="title"/>
          </p:nvPr>
        </p:nvSpPr>
        <p:spPr>
          <a:xfrm>
            <a:off x="611560" y="332656"/>
            <a:ext cx="7924800" cy="1642194"/>
          </a:xfrm>
        </p:spPr>
        <p:txBody>
          <a:bodyPr/>
          <a:lstStyle/>
          <a:p>
            <a:pPr algn="ctr"/>
            <a:r>
              <a:rPr lang="en-GB" sz="2400" b="1" dirty="0" smtClean="0">
                <a:solidFill>
                  <a:srgbClr val="FFC000"/>
                </a:solidFill>
                <a:effectLst>
                  <a:outerShdw blurRad="38100" dist="38100" dir="2700000" algn="tl">
                    <a:srgbClr val="000000">
                      <a:alpha val="43137"/>
                    </a:srgbClr>
                  </a:outerShdw>
                </a:effectLst>
              </a:rPr>
              <a:t> </a:t>
            </a:r>
            <a:br>
              <a:rPr lang="en-GB" sz="2400" b="1" dirty="0" smtClean="0">
                <a:solidFill>
                  <a:srgbClr val="FFC000"/>
                </a:solidFill>
                <a:effectLst>
                  <a:outerShdw blurRad="38100" dist="38100" dir="2700000" algn="tl">
                    <a:srgbClr val="000000">
                      <a:alpha val="43137"/>
                    </a:srgbClr>
                  </a:outerShdw>
                </a:effectLst>
              </a:rPr>
            </a:br>
            <a:r>
              <a:rPr lang="en-GB" sz="2400" b="1" dirty="0">
                <a:solidFill>
                  <a:srgbClr val="FFC000"/>
                </a:solidFill>
                <a:effectLst>
                  <a:outerShdw blurRad="38100" dist="38100" dir="2700000" algn="tl">
                    <a:srgbClr val="000000">
                      <a:alpha val="43137"/>
                    </a:srgbClr>
                  </a:outerShdw>
                </a:effectLst>
              </a:rPr>
              <a:t/>
            </a:r>
            <a:br>
              <a:rPr lang="en-GB" sz="2400" b="1" dirty="0">
                <a:solidFill>
                  <a:srgbClr val="FFC000"/>
                </a:solidFill>
                <a:effectLst>
                  <a:outerShdw blurRad="38100" dist="38100" dir="2700000" algn="tl">
                    <a:srgbClr val="000000">
                      <a:alpha val="43137"/>
                    </a:srgbClr>
                  </a:outerShdw>
                </a:effectLst>
              </a:rPr>
            </a:br>
            <a:r>
              <a:rPr lang="en-GB" sz="2400" b="1" dirty="0" smtClean="0">
                <a:solidFill>
                  <a:srgbClr val="FFC000"/>
                </a:solidFill>
                <a:effectLst>
                  <a:outerShdw blurRad="38100" dist="38100" dir="2700000" algn="tl">
                    <a:srgbClr val="000000">
                      <a:alpha val="43137"/>
                    </a:srgbClr>
                  </a:outerShdw>
                </a:effectLst>
              </a:rPr>
              <a:t/>
            </a:r>
            <a:br>
              <a:rPr lang="en-GB" sz="2400" b="1" dirty="0" smtClean="0">
                <a:solidFill>
                  <a:srgbClr val="FFC000"/>
                </a:solidFill>
                <a:effectLst>
                  <a:outerShdw blurRad="38100" dist="38100" dir="2700000" algn="tl">
                    <a:srgbClr val="000000">
                      <a:alpha val="43137"/>
                    </a:srgbClr>
                  </a:outerShdw>
                </a:effectLst>
              </a:rPr>
            </a:br>
            <a:r>
              <a:rPr lang="en-GB" sz="2400" b="1" dirty="0" smtClean="0">
                <a:solidFill>
                  <a:srgbClr val="FFC000"/>
                </a:solidFill>
              </a:rPr>
              <a:t>The </a:t>
            </a:r>
            <a:r>
              <a:rPr lang="en-GB" sz="2400" b="1" dirty="0">
                <a:solidFill>
                  <a:srgbClr val="FFC000"/>
                </a:solidFill>
              </a:rPr>
              <a:t>Neoliberal Formation of Chilean Higher Education</a:t>
            </a:r>
            <a:r>
              <a:rPr lang="en-GB" sz="3200" b="1" dirty="0"/>
              <a:t/>
            </a:r>
            <a:br>
              <a:rPr lang="en-GB" sz="3200" b="1" dirty="0"/>
            </a:br>
            <a:r>
              <a:rPr lang="en-GB" sz="3200" dirty="0" smtClean="0"/>
              <a:t/>
            </a:r>
            <a:br>
              <a:rPr lang="en-GB" sz="3200" dirty="0" smtClean="0"/>
            </a:br>
            <a:endParaRPr lang="en-GB" dirty="0"/>
          </a:p>
        </p:txBody>
      </p:sp>
      <p:pic>
        <p:nvPicPr>
          <p:cNvPr id="3075" name="Picture 3" descr="C:\Users\Ignacio\Dropbox\Thesis\Presentations congress\download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1124744"/>
            <a:ext cx="3449045" cy="194421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Ignacio\Dropbox\Thesis\Presentations congress\download 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6097" y="3068960"/>
            <a:ext cx="3456384"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208498"/>
      </p:ext>
    </p:extLst>
  </p:cSld>
  <p:clrMapOvr>
    <a:masterClrMapping/>
  </p:clrMapOvr>
  <mc:AlternateContent xmlns:mc="http://schemas.openxmlformats.org/markup-compatibility/2006" xmlns:p14="http://schemas.microsoft.com/office/powerpoint/2010/main">
    <mc:Choice Requires="p14">
      <p:transition spd="slow" p14:dur="2000" advTm="67527"/>
    </mc:Choice>
    <mc:Fallback xmlns="">
      <p:transition spd="slow" advTm="67527"/>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251520" y="1047148"/>
            <a:ext cx="4896544" cy="4902131"/>
          </a:xfrm>
        </p:spPr>
        <p:txBody>
          <a:bodyPr>
            <a:normAutofit fontScale="92500" lnSpcReduction="20000"/>
          </a:bodyPr>
          <a:lstStyle/>
          <a:p>
            <a:pPr>
              <a:buClrTx/>
              <a:buFont typeface="Wingdings" panose="05000000000000000000" pitchFamily="2" charset="2"/>
              <a:buChar char="Ø"/>
            </a:pPr>
            <a:r>
              <a:rPr lang="en-GB" sz="1800" dirty="0" smtClean="0"/>
              <a:t>1973s. From popular democracy to </a:t>
            </a:r>
            <a:r>
              <a:rPr lang="en-GB" sz="1800" dirty="0"/>
              <a:t>an </a:t>
            </a:r>
            <a:r>
              <a:rPr lang="en-GB" sz="1800" dirty="0" smtClean="0"/>
              <a:t>authoritarian neoliberalism. </a:t>
            </a:r>
          </a:p>
          <a:p>
            <a:pPr lvl="1">
              <a:buClrTx/>
              <a:buFont typeface="Wingdings" panose="05000000000000000000" pitchFamily="2" charset="2"/>
              <a:buChar char="Ø"/>
            </a:pPr>
            <a:r>
              <a:rPr lang="en-GB" sz="1800" dirty="0" smtClean="0"/>
              <a:t>A violent break from and shutting down of the becoming of the working class as “the people” (Selina Todd, 2015). </a:t>
            </a:r>
            <a:endParaRPr lang="en-GB" sz="1800" dirty="0"/>
          </a:p>
          <a:p>
            <a:pPr>
              <a:buClrTx/>
              <a:buFont typeface="Wingdings" panose="05000000000000000000" pitchFamily="2" charset="2"/>
              <a:buChar char="Ø"/>
            </a:pPr>
            <a:r>
              <a:rPr lang="en-GB" sz="1800" dirty="0"/>
              <a:t>B</a:t>
            </a:r>
            <a:r>
              <a:rPr lang="en-GB" sz="1800" dirty="0" smtClean="0"/>
              <a:t>ased </a:t>
            </a:r>
            <a:r>
              <a:rPr lang="en-GB" sz="1800" dirty="0"/>
              <a:t>on class policing/disciplining, depolitisation and </a:t>
            </a:r>
            <a:r>
              <a:rPr lang="en-GB" sz="1800" dirty="0" smtClean="0"/>
              <a:t>commodification.</a:t>
            </a:r>
          </a:p>
          <a:p>
            <a:pPr>
              <a:buClrTx/>
              <a:buFont typeface="Wingdings" panose="05000000000000000000" pitchFamily="2" charset="2"/>
              <a:buChar char="Ø"/>
            </a:pPr>
            <a:r>
              <a:rPr lang="en-GB" sz="1800" b="1" dirty="0" smtClean="0"/>
              <a:t>In higher education. </a:t>
            </a:r>
          </a:p>
          <a:p>
            <a:pPr lvl="1">
              <a:buClrTx/>
              <a:buFont typeface="Wingdings" panose="05000000000000000000" pitchFamily="2" charset="2"/>
              <a:buChar char="Ø"/>
            </a:pPr>
            <a:r>
              <a:rPr lang="en-GB" sz="1800" b="1" dirty="0"/>
              <a:t>Depolitisation</a:t>
            </a:r>
            <a:r>
              <a:rPr lang="en-GB" sz="1800" dirty="0"/>
              <a:t> under the </a:t>
            </a:r>
            <a:r>
              <a:rPr lang="en-GB" sz="1800" b="1" dirty="0"/>
              <a:t>national security </a:t>
            </a:r>
            <a:r>
              <a:rPr lang="en-GB" sz="1800" b="1" dirty="0" smtClean="0"/>
              <a:t>doctrine</a:t>
            </a:r>
            <a:r>
              <a:rPr lang="en-GB" sz="1800" dirty="0" smtClean="0"/>
              <a:t>: when the “people” and politics are the thread. </a:t>
            </a:r>
          </a:p>
          <a:p>
            <a:pPr marL="457200" lvl="1" indent="0">
              <a:buClrTx/>
              <a:buNone/>
            </a:pPr>
            <a:endParaRPr lang="en-GB" sz="1800" dirty="0" smtClean="0"/>
          </a:p>
          <a:p>
            <a:pPr marL="457200" lvl="1" indent="0">
              <a:buClrTx/>
              <a:buNone/>
            </a:pPr>
            <a:r>
              <a:rPr lang="en-GB" sz="1800" dirty="0" smtClean="0"/>
              <a:t>‘….</a:t>
            </a:r>
            <a:r>
              <a:rPr lang="en-GB" sz="1800" b="1" dirty="0" smtClean="0"/>
              <a:t>Nor can it [university </a:t>
            </a:r>
            <a:r>
              <a:rPr lang="en-GB" sz="1800" b="1" dirty="0"/>
              <a:t>autonomy] signifies protection for political activity within the university </a:t>
            </a:r>
            <a:r>
              <a:rPr lang="en-GB" sz="1800" dirty="0"/>
              <a:t>confines, above all in the form of oral or written propaganda, relative to </a:t>
            </a:r>
            <a:r>
              <a:rPr lang="en-GB" sz="1800" b="1" dirty="0"/>
              <a:t>issues that are commonly understood as part of political debate and </a:t>
            </a:r>
            <a:r>
              <a:rPr lang="en-GB" sz="1800" b="1" dirty="0" smtClean="0"/>
              <a:t>commitment</a:t>
            </a:r>
            <a:r>
              <a:rPr lang="en-GB" sz="1800" dirty="0" smtClean="0"/>
              <a:t>’ (General </a:t>
            </a:r>
            <a:r>
              <a:rPr lang="en-GB" sz="1600" dirty="0" smtClean="0"/>
              <a:t>Gustavo Leigh; member </a:t>
            </a:r>
            <a:r>
              <a:rPr lang="en-GB" sz="1600" dirty="0"/>
              <a:t>of Military Junta)</a:t>
            </a:r>
            <a:endParaRPr lang="en-GB" sz="1800" dirty="0" smtClean="0"/>
          </a:p>
          <a:p>
            <a:pPr lvl="1">
              <a:buClrTx/>
              <a:buFont typeface="Wingdings" panose="05000000000000000000" pitchFamily="2" charset="2"/>
              <a:buChar char="Ø"/>
            </a:pPr>
            <a:endParaRPr lang="en-GB" sz="1800" dirty="0" smtClean="0"/>
          </a:p>
          <a:p>
            <a:pPr>
              <a:buClrTx/>
              <a:buFont typeface="Wingdings" panose="05000000000000000000" pitchFamily="2" charset="2"/>
              <a:buChar char="Ø"/>
            </a:pPr>
            <a:endParaRPr lang="en-GB" sz="1800" dirty="0"/>
          </a:p>
          <a:p>
            <a:pPr>
              <a:buClrTx/>
              <a:buFont typeface="Wingdings" panose="05000000000000000000" pitchFamily="2" charset="2"/>
              <a:buChar char="Ø"/>
            </a:pPr>
            <a:endParaRPr lang="en-GB" sz="1800" dirty="0" smtClean="0"/>
          </a:p>
          <a:p>
            <a:pPr>
              <a:buClrTx/>
              <a:buFont typeface="Wingdings" panose="05000000000000000000" pitchFamily="2" charset="2"/>
              <a:buChar char="Ø"/>
            </a:pPr>
            <a:endParaRPr lang="en-GB" sz="1800" dirty="0" smtClean="0"/>
          </a:p>
          <a:p>
            <a:pPr>
              <a:buClrTx/>
              <a:buFont typeface="Wingdings" panose="05000000000000000000" pitchFamily="2" charset="2"/>
              <a:buChar char="Ø"/>
            </a:pPr>
            <a:endParaRPr lang="en-GB" sz="1800" dirty="0"/>
          </a:p>
          <a:p>
            <a:pPr>
              <a:buClrTx/>
              <a:buFont typeface="Wingdings" panose="05000000000000000000" pitchFamily="2" charset="2"/>
              <a:buChar char="Ø"/>
            </a:pPr>
            <a:endParaRPr lang="en-GB" sz="1800" dirty="0"/>
          </a:p>
        </p:txBody>
      </p:sp>
      <p:sp>
        <p:nvSpPr>
          <p:cNvPr id="5" name="Rectangle 4"/>
          <p:cNvSpPr/>
          <p:nvPr/>
        </p:nvSpPr>
        <p:spPr>
          <a:xfrm>
            <a:off x="833051" y="188639"/>
            <a:ext cx="7704856" cy="1200329"/>
          </a:xfrm>
          <a:prstGeom prst="rect">
            <a:avLst/>
          </a:prstGeom>
        </p:spPr>
        <p:txBody>
          <a:bodyPr wrap="square">
            <a:spAutoFit/>
          </a:bodyPr>
          <a:lstStyle/>
          <a:p>
            <a:pPr algn="ctr"/>
            <a:r>
              <a:rPr lang="en-GB" sz="2400" b="1" dirty="0" smtClean="0">
                <a:solidFill>
                  <a:srgbClr val="FFC000"/>
                </a:solidFill>
              </a:rPr>
              <a:t>THE NEOLIBERAL FORMATION OF CHILEAN HIGHER EDUCATION</a:t>
            </a:r>
            <a:r>
              <a:rPr lang="en-GB" sz="2400" b="1" dirty="0"/>
              <a:t/>
            </a:r>
            <a:br>
              <a:rPr lang="en-GB" sz="2400" b="1" dirty="0"/>
            </a:br>
            <a:endParaRPr lang="en-GB" sz="2400" dirty="0"/>
          </a:p>
        </p:txBody>
      </p:sp>
      <p:pic>
        <p:nvPicPr>
          <p:cNvPr id="6" name="Picture 6" descr="C:\Users\Ignacio\Documents\Research Projects\PHD SUSSEX-Widening participation process and the construction of subjectivities\Presentations congress\Presentation Widening Participation Seminar\chicago boys 3.jpg"/>
          <p:cNvPicPr>
            <a:picLocks noGrp="1" noChangeAspect="1" noChangeArrowheads="1"/>
          </p:cNvPicPr>
          <p:nvPr>
            <p:ph sz="quarter" idx="14"/>
          </p:nvPr>
        </p:nvPicPr>
        <p:blipFill>
          <a:blip r:embed="rId2">
            <a:extLst>
              <a:ext uri="{28A0092B-C50C-407E-A947-70E740481C1C}">
                <a14:useLocalDpi xmlns:a14="http://schemas.microsoft.com/office/drawing/2010/main" val="0"/>
              </a:ext>
            </a:extLst>
          </a:blip>
          <a:srcRect/>
          <a:stretch>
            <a:fillRect/>
          </a:stretch>
        </p:blipFill>
        <p:spPr bwMode="auto">
          <a:xfrm>
            <a:off x="5508957" y="1196752"/>
            <a:ext cx="3028950" cy="220997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5508103" y="3429000"/>
            <a:ext cx="3051507" cy="646331"/>
          </a:xfrm>
          <a:prstGeom prst="rect">
            <a:avLst/>
          </a:prstGeom>
        </p:spPr>
        <p:txBody>
          <a:bodyPr wrap="square">
            <a:spAutoFit/>
          </a:bodyPr>
          <a:lstStyle/>
          <a:p>
            <a:pPr algn="ctr"/>
            <a:r>
              <a:rPr lang="en-GB" dirty="0"/>
              <a:t>The neoliberal economists known as “Chicago boys”</a:t>
            </a:r>
          </a:p>
        </p:txBody>
      </p:sp>
      <p:pic>
        <p:nvPicPr>
          <p:cNvPr id="4098" name="Picture 2" descr="C:\Users\Ignacio\Dropbox\Thesis\Presentations congress\dictadura-repres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3" y="4075331"/>
            <a:ext cx="3435900" cy="2161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15091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79512" y="1052736"/>
            <a:ext cx="3600400" cy="5805264"/>
          </a:xfrm>
        </p:spPr>
        <p:txBody>
          <a:bodyPr>
            <a:normAutofit/>
          </a:bodyPr>
          <a:lstStyle/>
          <a:p>
            <a:pPr>
              <a:buClrTx/>
              <a:buFont typeface="Wingdings" panose="05000000000000000000" pitchFamily="2" charset="2"/>
              <a:buChar char="Ø"/>
            </a:pPr>
            <a:r>
              <a:rPr lang="en-GB" sz="1800" b="1" dirty="0" smtClean="0"/>
              <a:t>Competition</a:t>
            </a:r>
            <a:r>
              <a:rPr lang="en-GB" sz="1800" dirty="0" smtClean="0"/>
              <a:t>: as </a:t>
            </a:r>
            <a:r>
              <a:rPr lang="en-GB" sz="1800" dirty="0"/>
              <a:t>governing </a:t>
            </a:r>
            <a:r>
              <a:rPr lang="en-GB" sz="1800" dirty="0" smtClean="0"/>
              <a:t>rationality</a:t>
            </a:r>
          </a:p>
          <a:p>
            <a:pPr lvl="1">
              <a:buClrTx/>
              <a:buFont typeface="Wingdings" panose="05000000000000000000" pitchFamily="2" charset="2"/>
              <a:buChar char="Ø"/>
            </a:pPr>
            <a:r>
              <a:rPr lang="en-GB" sz="1800" dirty="0" smtClean="0"/>
              <a:t>Competition for students by fees and advertisement</a:t>
            </a:r>
          </a:p>
          <a:p>
            <a:pPr lvl="1">
              <a:buClrTx/>
              <a:buFont typeface="Wingdings" panose="05000000000000000000" pitchFamily="2" charset="2"/>
              <a:buChar char="Ø"/>
            </a:pPr>
            <a:r>
              <a:rPr lang="en-GB" sz="1800" dirty="0" smtClean="0"/>
              <a:t>Competition for research funding</a:t>
            </a:r>
          </a:p>
          <a:p>
            <a:pPr lvl="1">
              <a:buClrTx/>
              <a:buFont typeface="Wingdings" panose="05000000000000000000" pitchFamily="2" charset="2"/>
              <a:buChar char="Ø"/>
            </a:pPr>
            <a:r>
              <a:rPr lang="en-GB" sz="1800" dirty="0" smtClean="0"/>
              <a:t>Economy of prestige based on class position of students. </a:t>
            </a:r>
          </a:p>
          <a:p>
            <a:pPr lvl="1">
              <a:buClrTx/>
              <a:buFont typeface="Wingdings" panose="05000000000000000000" pitchFamily="2" charset="2"/>
              <a:buChar char="Ø"/>
            </a:pPr>
            <a:r>
              <a:rPr lang="en-GB" sz="1800" b="1" dirty="0" smtClean="0"/>
              <a:t>During the 1990s and 2000s. Furthering competition: </a:t>
            </a:r>
            <a:r>
              <a:rPr lang="en-GB" sz="1800" dirty="0" smtClean="0"/>
              <a:t>reshaping </a:t>
            </a:r>
            <a:r>
              <a:rPr lang="en-GB" sz="1800" dirty="0"/>
              <a:t>“solidarity” through </a:t>
            </a:r>
            <a:r>
              <a:rPr lang="en-GB" sz="1800" b="1" dirty="0" smtClean="0"/>
              <a:t>human capital, competitiveness</a:t>
            </a:r>
            <a:r>
              <a:rPr lang="en-GB" sz="1800" dirty="0"/>
              <a:t>, </a:t>
            </a:r>
            <a:r>
              <a:rPr lang="en-GB" sz="1800" b="1" dirty="0"/>
              <a:t>Knowledge based economy</a:t>
            </a:r>
            <a:endParaRPr lang="en-GB" sz="1800" b="1" dirty="0" smtClean="0"/>
          </a:p>
          <a:p>
            <a:pPr marL="457200" lvl="1" indent="0">
              <a:buClrTx/>
              <a:buNone/>
            </a:pPr>
            <a:endParaRPr lang="en-GB" sz="1900" b="1" dirty="0"/>
          </a:p>
          <a:p>
            <a:pPr marL="457200" lvl="1" indent="0">
              <a:buClrTx/>
              <a:buNone/>
            </a:pPr>
            <a:endParaRPr lang="en-GB" sz="1900" b="1" dirty="0" smtClean="0"/>
          </a:p>
          <a:p>
            <a:pPr marL="457200" lvl="1" indent="0">
              <a:buClrTx/>
              <a:buNone/>
            </a:pPr>
            <a:endParaRPr lang="en-GB" sz="1900" b="1" dirty="0" smtClean="0"/>
          </a:p>
          <a:p>
            <a:pPr marL="457200" lvl="1" indent="0">
              <a:buClrTx/>
              <a:buNone/>
            </a:pPr>
            <a:endParaRPr lang="en-GB" sz="1800" dirty="0" smtClean="0"/>
          </a:p>
        </p:txBody>
      </p:sp>
      <p:sp>
        <p:nvSpPr>
          <p:cNvPr id="4" name="Title 3"/>
          <p:cNvSpPr>
            <a:spLocks noGrp="1"/>
          </p:cNvSpPr>
          <p:nvPr>
            <p:ph type="title"/>
          </p:nvPr>
        </p:nvSpPr>
        <p:spPr>
          <a:xfrm>
            <a:off x="611560" y="14988"/>
            <a:ext cx="7924800" cy="897340"/>
          </a:xfrm>
        </p:spPr>
        <p:txBody>
          <a:bodyPr/>
          <a:lstStyle/>
          <a:p>
            <a:pPr algn="ctr"/>
            <a:r>
              <a:rPr lang="en-GB" sz="2400" b="1" dirty="0">
                <a:solidFill>
                  <a:srgbClr val="FFC000"/>
                </a:solidFill>
              </a:rPr>
              <a:t>THE NEOLIBERAL FORMATION OF CHILEAN HIGHER EDUCATION</a:t>
            </a:r>
            <a:endParaRPr lang="en-GB" sz="2400" dirty="0"/>
          </a:p>
        </p:txBody>
      </p:sp>
      <p:sp>
        <p:nvSpPr>
          <p:cNvPr id="7" name="TextBox 6"/>
          <p:cNvSpPr txBox="1"/>
          <p:nvPr/>
        </p:nvSpPr>
        <p:spPr>
          <a:xfrm>
            <a:off x="4139952" y="1110346"/>
            <a:ext cx="5004048" cy="5078313"/>
          </a:xfrm>
          <a:prstGeom prst="rect">
            <a:avLst/>
          </a:prstGeom>
          <a:noFill/>
        </p:spPr>
        <p:txBody>
          <a:bodyPr wrap="square" rtlCol="0">
            <a:spAutoFit/>
          </a:bodyPr>
          <a:lstStyle/>
          <a:p>
            <a:r>
              <a:rPr lang="en-GB" dirty="0"/>
              <a:t>‘...making possible the necessary </a:t>
            </a:r>
            <a:r>
              <a:rPr lang="en-GB" b="1" dirty="0"/>
              <a:t>competition</a:t>
            </a:r>
            <a:r>
              <a:rPr lang="en-GB" dirty="0"/>
              <a:t> is </a:t>
            </a:r>
            <a:r>
              <a:rPr lang="en-GB" b="1" dirty="0"/>
              <a:t>mandatory</a:t>
            </a:r>
            <a:r>
              <a:rPr lang="en-GB" dirty="0"/>
              <a:t> for advancing </a:t>
            </a:r>
            <a:r>
              <a:rPr lang="en-GB" b="1" dirty="0"/>
              <a:t>intellectual activity </a:t>
            </a:r>
            <a:r>
              <a:rPr lang="en-GB" dirty="0"/>
              <a:t>and, in turn, should </a:t>
            </a:r>
            <a:r>
              <a:rPr lang="en-GB" b="1" dirty="0"/>
              <a:t>ensure the solidarity</a:t>
            </a:r>
            <a:r>
              <a:rPr lang="en-GB" dirty="0"/>
              <a:t>, </a:t>
            </a:r>
            <a:r>
              <a:rPr lang="en-GB" b="1" dirty="0"/>
              <a:t>coordination</a:t>
            </a:r>
            <a:r>
              <a:rPr lang="en-GB" dirty="0"/>
              <a:t> and programmatic oversight necessary to </a:t>
            </a:r>
            <a:r>
              <a:rPr lang="en-GB" b="1" dirty="0"/>
              <a:t>develop higher education </a:t>
            </a:r>
            <a:r>
              <a:rPr lang="en-GB" dirty="0"/>
              <a:t>that will enable Chile to occupy a </a:t>
            </a:r>
            <a:r>
              <a:rPr lang="en-GB" b="1" dirty="0"/>
              <a:t>leading position in the Latin American region</a:t>
            </a:r>
            <a:r>
              <a:rPr lang="en-GB" dirty="0"/>
              <a:t>. (</a:t>
            </a:r>
            <a:r>
              <a:rPr lang="en-GB" dirty="0" err="1"/>
              <a:t>Concertación</a:t>
            </a:r>
            <a:r>
              <a:rPr lang="en-GB" dirty="0"/>
              <a:t> de </a:t>
            </a:r>
            <a:r>
              <a:rPr lang="en-GB" dirty="0" err="1"/>
              <a:t>Partidos</a:t>
            </a:r>
            <a:r>
              <a:rPr lang="en-GB" dirty="0"/>
              <a:t> </a:t>
            </a:r>
            <a:r>
              <a:rPr lang="en-GB" dirty="0" err="1"/>
              <a:t>por</a:t>
            </a:r>
            <a:r>
              <a:rPr lang="en-GB" dirty="0"/>
              <a:t> la </a:t>
            </a:r>
            <a:r>
              <a:rPr lang="en-GB" dirty="0" err="1"/>
              <a:t>Democracia</a:t>
            </a:r>
            <a:r>
              <a:rPr lang="en-GB" dirty="0"/>
              <a:t>, 1989:23</a:t>
            </a:r>
            <a:r>
              <a:rPr lang="en-GB" dirty="0" smtClean="0"/>
              <a:t>)’</a:t>
            </a:r>
          </a:p>
          <a:p>
            <a:endParaRPr lang="en-GB" dirty="0"/>
          </a:p>
          <a:p>
            <a:endParaRPr lang="en-GB" dirty="0"/>
          </a:p>
          <a:p>
            <a:r>
              <a:rPr lang="en-GB" dirty="0"/>
              <a:t>‘... it is important to achieve high level outcomes in an educational system as it is transformed, partaking of the </a:t>
            </a:r>
            <a:r>
              <a:rPr lang="en-GB" b="1" dirty="0"/>
              <a:t>revolution of knowledge </a:t>
            </a:r>
            <a:r>
              <a:rPr lang="en-GB" dirty="0"/>
              <a:t>and information and of the growing process of globalization. Such trends mean for the country and for its </a:t>
            </a:r>
            <a:r>
              <a:rPr lang="en-GB" b="1" dirty="0"/>
              <a:t>universities new requirements </a:t>
            </a:r>
            <a:r>
              <a:rPr lang="en-GB" dirty="0"/>
              <a:t>in terms of </a:t>
            </a:r>
            <a:r>
              <a:rPr lang="en-GB" b="1" dirty="0"/>
              <a:t>knowledge creation capabilities</a:t>
            </a:r>
            <a:r>
              <a:rPr lang="en-GB" dirty="0"/>
              <a:t>, of the training of highly qualified </a:t>
            </a:r>
            <a:r>
              <a:rPr lang="en-GB" b="1" dirty="0"/>
              <a:t>human resources </a:t>
            </a:r>
            <a:r>
              <a:rPr lang="en-GB" dirty="0"/>
              <a:t>and of technology transfer’ (Ministry of Education, 1997:7)</a:t>
            </a:r>
          </a:p>
          <a:p>
            <a:endParaRPr lang="en-GB" dirty="0"/>
          </a:p>
        </p:txBody>
      </p:sp>
    </p:spTree>
    <p:extLst>
      <p:ext uri="{BB962C8B-B14F-4D97-AF65-F5344CB8AC3E}">
        <p14:creationId xmlns:p14="http://schemas.microsoft.com/office/powerpoint/2010/main" val="3580093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1412776"/>
            <a:ext cx="4034408" cy="4302224"/>
          </a:xfrm>
        </p:spPr>
        <p:txBody>
          <a:bodyPr/>
          <a:lstStyle/>
          <a:p>
            <a:pPr>
              <a:buClrTx/>
              <a:buFont typeface="Wingdings" panose="05000000000000000000" pitchFamily="2" charset="2"/>
              <a:buChar char="Ø"/>
            </a:pPr>
            <a:r>
              <a:rPr lang="en-GB" sz="1900" b="1" dirty="0"/>
              <a:t>Privatisation</a:t>
            </a:r>
          </a:p>
          <a:p>
            <a:pPr lvl="1">
              <a:buClrTx/>
              <a:buFont typeface="Wingdings" panose="05000000000000000000" pitchFamily="2" charset="2"/>
              <a:buChar char="Ø"/>
            </a:pPr>
            <a:r>
              <a:rPr lang="en-GB" sz="1900" dirty="0"/>
              <a:t>Foundation of private universities</a:t>
            </a:r>
          </a:p>
          <a:p>
            <a:pPr lvl="1">
              <a:buClrTx/>
              <a:buFont typeface="Wingdings" panose="05000000000000000000" pitchFamily="2" charset="2"/>
              <a:buChar char="Ø"/>
            </a:pPr>
            <a:r>
              <a:rPr lang="en-GB" sz="1900" dirty="0"/>
              <a:t>Blurring the distinction between private and </a:t>
            </a:r>
            <a:r>
              <a:rPr lang="en-GB" sz="1900" dirty="0" smtClean="0"/>
              <a:t>public</a:t>
            </a:r>
            <a:endParaRPr lang="en-GB" sz="1900" dirty="0"/>
          </a:p>
          <a:p>
            <a:pPr marL="457200" lvl="1" indent="0">
              <a:buClrTx/>
              <a:buNone/>
            </a:pPr>
            <a:r>
              <a:rPr lang="en-GB" sz="1800" b="1" dirty="0"/>
              <a:t>“Civilisation is the progress toward a society of privacy. The savage’s whole existence is public rule by the laws of this tribe. Civilisation is the process of setting man free from men” (Ayn Rand, The Virtue of Selfishness, 1964).</a:t>
            </a:r>
          </a:p>
          <a:p>
            <a:endParaRPr lang="en-GB" dirty="0"/>
          </a:p>
        </p:txBody>
      </p:sp>
      <p:sp>
        <p:nvSpPr>
          <p:cNvPr id="4" name="Title 3"/>
          <p:cNvSpPr>
            <a:spLocks noGrp="1"/>
          </p:cNvSpPr>
          <p:nvPr>
            <p:ph type="title"/>
          </p:nvPr>
        </p:nvSpPr>
        <p:spPr>
          <a:xfrm>
            <a:off x="514197" y="116632"/>
            <a:ext cx="7924800" cy="1012974"/>
          </a:xfrm>
        </p:spPr>
        <p:txBody>
          <a:bodyPr/>
          <a:lstStyle/>
          <a:p>
            <a:pPr algn="ctr"/>
            <a:r>
              <a:rPr lang="en-GB" sz="2400" b="1" dirty="0">
                <a:solidFill>
                  <a:srgbClr val="FFC000"/>
                </a:solidFill>
              </a:rPr>
              <a:t>THE NEOLIBERAL FORMATION OF CHILEAN HIGHER EDUCATION</a:t>
            </a:r>
            <a:endParaRPr lang="en-GB" sz="2400" dirty="0"/>
          </a:p>
        </p:txBody>
      </p:sp>
      <p:pic>
        <p:nvPicPr>
          <p:cNvPr id="5" name="Picture 2" descr="C:\Users\Ignacio\Dropbox\Thesis\Presentations congress\the ungovernab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1412776"/>
            <a:ext cx="3506957" cy="216024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Ignacio\Dropbox\Thesis\Presentations congress\the ungovernable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0" y="3573016"/>
            <a:ext cx="3506957" cy="169545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5508104" y="5304483"/>
            <a:ext cx="2637260" cy="369332"/>
          </a:xfrm>
          <a:prstGeom prst="rect">
            <a:avLst/>
          </a:prstGeom>
        </p:spPr>
        <p:txBody>
          <a:bodyPr wrap="none">
            <a:spAutoFit/>
          </a:bodyPr>
          <a:lstStyle/>
          <a:p>
            <a:pPr algn="ctr"/>
            <a:r>
              <a:rPr lang="en-GB" b="1" dirty="0">
                <a:solidFill>
                  <a:srgbClr val="FFC000"/>
                </a:solidFill>
              </a:rPr>
              <a:t>“The ungovernable others”</a:t>
            </a:r>
          </a:p>
        </p:txBody>
      </p:sp>
    </p:spTree>
    <p:extLst>
      <p:ext uri="{BB962C8B-B14F-4D97-AF65-F5344CB8AC3E}">
        <p14:creationId xmlns:p14="http://schemas.microsoft.com/office/powerpoint/2010/main" val="14581723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0" y="836712"/>
            <a:ext cx="4104456" cy="6021288"/>
          </a:xfrm>
        </p:spPr>
        <p:txBody>
          <a:bodyPr>
            <a:normAutofit lnSpcReduction="10000"/>
          </a:bodyPr>
          <a:lstStyle/>
          <a:p>
            <a:pPr lvl="0">
              <a:buClrTx/>
              <a:buFont typeface="Wingdings" panose="05000000000000000000" pitchFamily="2" charset="2"/>
              <a:buChar char="Ø"/>
            </a:pPr>
            <a:r>
              <a:rPr lang="en-GB" sz="1900" b="1" dirty="0"/>
              <a:t>The silent arrival of </a:t>
            </a:r>
            <a:r>
              <a:rPr lang="en-GB" sz="1900" b="1" dirty="0" smtClean="0"/>
              <a:t>the entrepreneurial student subject  by widening participation policy</a:t>
            </a:r>
          </a:p>
          <a:p>
            <a:pPr lvl="1">
              <a:buClrTx/>
              <a:buFont typeface="Wingdings" panose="05000000000000000000" pitchFamily="2" charset="2"/>
              <a:buChar char="Ø"/>
            </a:pPr>
            <a:r>
              <a:rPr lang="en-GB" sz="1900" dirty="0"/>
              <a:t>M</a:t>
            </a:r>
            <a:r>
              <a:rPr lang="en-GB" sz="1900" dirty="0" smtClean="0"/>
              <a:t>ultiplication </a:t>
            </a:r>
            <a:r>
              <a:rPr lang="en-GB" sz="1900" dirty="0"/>
              <a:t>of student funding through loans and scholarships" based on academic merit. </a:t>
            </a:r>
            <a:endParaRPr lang="en-GB" sz="1900" dirty="0" smtClean="0"/>
          </a:p>
          <a:p>
            <a:pPr lvl="1">
              <a:buClrTx/>
              <a:buFont typeface="Wingdings" panose="05000000000000000000" pitchFamily="2" charset="2"/>
              <a:buChar char="Ø"/>
            </a:pPr>
            <a:r>
              <a:rPr lang="en-GB" sz="1900" dirty="0"/>
              <a:t>Financialisation and Corporatisation of WP policy, by the massive introduction of the state-subsidized </a:t>
            </a:r>
            <a:r>
              <a:rPr lang="en-GB" sz="1900" dirty="0" smtClean="0"/>
              <a:t>credit where the state gives the money back to banks, and students became indebted. £</a:t>
            </a:r>
            <a:r>
              <a:rPr lang="en-GB" sz="1900" dirty="0"/>
              <a:t>360,000 </a:t>
            </a:r>
            <a:r>
              <a:rPr lang="en-GB" sz="1900" b="1" dirty="0"/>
              <a:t>billion pounds</a:t>
            </a:r>
            <a:r>
              <a:rPr lang="en-GB" sz="1900" dirty="0"/>
              <a:t> between 2006 and 2014 for the </a:t>
            </a:r>
            <a:r>
              <a:rPr lang="en-GB" sz="1900" dirty="0" smtClean="0"/>
              <a:t>banks</a:t>
            </a:r>
          </a:p>
          <a:p>
            <a:pPr lvl="1">
              <a:buClrTx/>
              <a:buFont typeface="Wingdings" panose="05000000000000000000" pitchFamily="2" charset="2"/>
              <a:buChar char="Ø"/>
            </a:pPr>
            <a:r>
              <a:rPr lang="en-GB" sz="1800" dirty="0"/>
              <a:t>WP focused on </a:t>
            </a:r>
            <a:r>
              <a:rPr lang="en-GB" sz="1800" dirty="0" smtClean="0"/>
              <a:t>dropout </a:t>
            </a:r>
            <a:r>
              <a:rPr lang="en-GB" sz="1800" dirty="0"/>
              <a:t>and </a:t>
            </a:r>
            <a:r>
              <a:rPr lang="en-GB" sz="1800" dirty="0" smtClean="0"/>
              <a:t>repetition issues by promoting strategic, rational decisions regarding what and where to study, and promoting “emotional skills”</a:t>
            </a:r>
            <a:endParaRPr lang="en-GB" sz="1900" dirty="0"/>
          </a:p>
          <a:p>
            <a:pPr marL="457200" lvl="1" indent="0">
              <a:buClrTx/>
              <a:buNone/>
            </a:pPr>
            <a:endParaRPr lang="en-GB" sz="1800" dirty="0"/>
          </a:p>
          <a:p>
            <a:pPr lvl="1">
              <a:buClrTx/>
              <a:buFont typeface="Wingdings" panose="05000000000000000000" pitchFamily="2" charset="2"/>
              <a:buChar char="Ø"/>
            </a:pPr>
            <a:endParaRPr lang="en-GB" sz="1800" b="1" dirty="0"/>
          </a:p>
          <a:p>
            <a:endParaRPr lang="en-GB" dirty="0"/>
          </a:p>
        </p:txBody>
      </p:sp>
      <p:sp>
        <p:nvSpPr>
          <p:cNvPr id="6" name="Rectangle 5"/>
          <p:cNvSpPr/>
          <p:nvPr/>
        </p:nvSpPr>
        <p:spPr>
          <a:xfrm>
            <a:off x="1043608" y="260648"/>
            <a:ext cx="7704856" cy="830997"/>
          </a:xfrm>
          <a:prstGeom prst="rect">
            <a:avLst/>
          </a:prstGeom>
        </p:spPr>
        <p:txBody>
          <a:bodyPr wrap="square">
            <a:spAutoFit/>
          </a:bodyPr>
          <a:lstStyle/>
          <a:p>
            <a:pPr algn="ctr"/>
            <a:r>
              <a:rPr lang="en-GB" sz="2400" b="1" dirty="0">
                <a:solidFill>
                  <a:srgbClr val="FFC000"/>
                </a:solidFill>
              </a:rPr>
              <a:t>THE NEOLIBERAL FORMATION OF CHILEAN HIGHER EDUCATION</a:t>
            </a:r>
            <a:endParaRPr lang="en-GB" sz="2400" dirty="0"/>
          </a:p>
        </p:txBody>
      </p:sp>
      <p:graphicFrame>
        <p:nvGraphicFramePr>
          <p:cNvPr id="7" name="Content Placeholder 6"/>
          <p:cNvGraphicFramePr>
            <a:graphicFrameLocks noGrp="1"/>
          </p:cNvGraphicFramePr>
          <p:nvPr>
            <p:ph sz="quarter" idx="14"/>
            <p:extLst>
              <p:ext uri="{D42A27DB-BD31-4B8C-83A1-F6EECF244321}">
                <p14:modId xmlns:p14="http://schemas.microsoft.com/office/powerpoint/2010/main" val="1916255413"/>
              </p:ext>
            </p:extLst>
          </p:nvPr>
        </p:nvGraphicFramePr>
        <p:xfrm>
          <a:off x="3941971" y="1844824"/>
          <a:ext cx="5172000" cy="4561117"/>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p:cNvSpPr/>
          <p:nvPr/>
        </p:nvSpPr>
        <p:spPr>
          <a:xfrm>
            <a:off x="4427984" y="1091645"/>
            <a:ext cx="4572000" cy="646331"/>
          </a:xfrm>
          <a:prstGeom prst="rect">
            <a:avLst/>
          </a:prstGeom>
        </p:spPr>
        <p:txBody>
          <a:bodyPr>
            <a:spAutoFit/>
          </a:bodyPr>
          <a:lstStyle/>
          <a:p>
            <a:r>
              <a:rPr lang="en-GB" b="1" dirty="0"/>
              <a:t>Number of Students with the State Sponsored Credit, 2006-2014</a:t>
            </a:r>
            <a:endParaRPr lang="en-GB" dirty="0"/>
          </a:p>
        </p:txBody>
      </p:sp>
    </p:spTree>
    <p:extLst>
      <p:ext uri="{BB962C8B-B14F-4D97-AF65-F5344CB8AC3E}">
        <p14:creationId xmlns:p14="http://schemas.microsoft.com/office/powerpoint/2010/main" val="3070518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1560" y="980728"/>
            <a:ext cx="7924800" cy="796950"/>
          </a:xfrm>
        </p:spPr>
        <p:txBody>
          <a:bodyPr/>
          <a:lstStyle/>
          <a:p>
            <a:r>
              <a:rPr lang="en-GB" sz="2400" b="1" dirty="0">
                <a:solidFill>
                  <a:srgbClr val="FFC000"/>
                </a:solidFill>
              </a:rPr>
              <a:t>What is the desirable subject </a:t>
            </a:r>
            <a:r>
              <a:rPr lang="en-GB" sz="2400" b="1" dirty="0" smtClean="0">
                <a:solidFill>
                  <a:srgbClr val="FFC000"/>
                </a:solidFill>
              </a:rPr>
              <a:t>the </a:t>
            </a:r>
            <a:r>
              <a:rPr lang="en-GB" sz="2400" b="1" dirty="0">
                <a:solidFill>
                  <a:srgbClr val="FFC000"/>
                </a:solidFill>
              </a:rPr>
              <a:t>affirmative action </a:t>
            </a:r>
            <a:r>
              <a:rPr lang="en-GB" sz="2400" b="1" dirty="0" smtClean="0">
                <a:solidFill>
                  <a:srgbClr val="FFC000"/>
                </a:solidFill>
              </a:rPr>
              <a:t>policy construct within this discursive context?</a:t>
            </a:r>
            <a:r>
              <a:rPr lang="en-GB" b="1" dirty="0"/>
              <a:t/>
            </a:r>
            <a:br>
              <a:rPr lang="en-GB" b="1" dirty="0"/>
            </a:br>
            <a:endParaRPr lang="en-GB" dirty="0"/>
          </a:p>
        </p:txBody>
      </p:sp>
      <p:sp>
        <p:nvSpPr>
          <p:cNvPr id="5" name="TextBox 4"/>
          <p:cNvSpPr txBox="1"/>
          <p:nvPr/>
        </p:nvSpPr>
        <p:spPr>
          <a:xfrm>
            <a:off x="179513" y="1628800"/>
            <a:ext cx="3384375" cy="5078313"/>
          </a:xfrm>
          <a:prstGeom prst="rect">
            <a:avLst/>
          </a:prstGeom>
          <a:noFill/>
        </p:spPr>
        <p:txBody>
          <a:bodyPr wrap="square" rtlCol="0">
            <a:spAutoFit/>
          </a:bodyPr>
          <a:lstStyle/>
          <a:p>
            <a:pPr marL="285750" indent="-285750">
              <a:buFont typeface="Wingdings" panose="05000000000000000000" pitchFamily="2" charset="2"/>
              <a:buChar char="Ø"/>
            </a:pPr>
            <a:r>
              <a:rPr lang="en-GB" b="1" dirty="0"/>
              <a:t>Induction Access </a:t>
            </a:r>
            <a:r>
              <a:rPr lang="en-GB" b="1" dirty="0" smtClean="0"/>
              <a:t>Programmes and the new working class students. </a:t>
            </a:r>
          </a:p>
          <a:p>
            <a:pPr marL="285750" indent="-285750">
              <a:buFont typeface="Wingdings" panose="05000000000000000000" pitchFamily="2" charset="2"/>
              <a:buChar char="Ø"/>
            </a:pPr>
            <a:r>
              <a:rPr lang="en-GB" b="1" dirty="0" smtClean="0"/>
              <a:t>Based on two documents, interviews, and field notes.  </a:t>
            </a:r>
          </a:p>
          <a:p>
            <a:endParaRPr lang="en-GB" b="1" dirty="0" smtClean="0"/>
          </a:p>
          <a:p>
            <a:pPr marL="742950" lvl="1" indent="-285750">
              <a:buFont typeface="Wingdings" panose="05000000000000000000" pitchFamily="2" charset="2"/>
              <a:buChar char="Ø"/>
            </a:pPr>
            <a:r>
              <a:rPr lang="en-GB" dirty="0" smtClean="0"/>
              <a:t>“</a:t>
            </a:r>
            <a:r>
              <a:rPr lang="en-GB" dirty="0"/>
              <a:t>More Induction Access Programmes in Chile: The discourse of students at Universidad </a:t>
            </a:r>
            <a:r>
              <a:rPr lang="en-GB" dirty="0" err="1"/>
              <a:t>Católica</a:t>
            </a:r>
            <a:r>
              <a:rPr lang="en-GB" dirty="0"/>
              <a:t> Silva </a:t>
            </a:r>
            <a:r>
              <a:rPr lang="en-GB" dirty="0" err="1"/>
              <a:t>Henríquez</a:t>
            </a:r>
            <a:r>
              <a:rPr lang="en-GB" dirty="0"/>
              <a:t> (2013</a:t>
            </a:r>
            <a:r>
              <a:rPr lang="en-GB" dirty="0" smtClean="0"/>
              <a:t>)</a:t>
            </a:r>
          </a:p>
          <a:p>
            <a:pPr marL="742950" lvl="1" indent="-285750">
              <a:buFont typeface="Wingdings" panose="05000000000000000000" pitchFamily="2" charset="2"/>
              <a:buChar char="Ø"/>
            </a:pPr>
            <a:endParaRPr lang="en-GB" dirty="0"/>
          </a:p>
          <a:p>
            <a:pPr marL="742950" lvl="1" indent="-285750">
              <a:buFont typeface="Wingdings" panose="05000000000000000000" pitchFamily="2" charset="2"/>
              <a:buChar char="Ø"/>
            </a:pPr>
            <a:r>
              <a:rPr lang="en-GB" dirty="0" smtClean="0"/>
              <a:t>The </a:t>
            </a:r>
            <a:r>
              <a:rPr lang="en-GB" dirty="0"/>
              <a:t>Rationales for the “Support and Effective Access into Higher Education Programme” (Ministry of </a:t>
            </a:r>
            <a:r>
              <a:rPr lang="en-GB" dirty="0" smtClean="0"/>
              <a:t>Education, 2015)</a:t>
            </a:r>
            <a:endParaRPr lang="en-GB" dirty="0"/>
          </a:p>
          <a:p>
            <a:pPr marL="285750" indent="-285750">
              <a:buFont typeface="Wingdings" panose="05000000000000000000" pitchFamily="2" charset="2"/>
              <a:buChar char="Ø"/>
            </a:pPr>
            <a:endParaRPr lang="en-GB" b="1" dirty="0" smtClean="0"/>
          </a:p>
        </p:txBody>
      </p:sp>
      <p:sp>
        <p:nvSpPr>
          <p:cNvPr id="6" name="Rectangle 5"/>
          <p:cNvSpPr/>
          <p:nvPr/>
        </p:nvSpPr>
        <p:spPr>
          <a:xfrm>
            <a:off x="4211960" y="1074802"/>
            <a:ext cx="4860032" cy="5909310"/>
          </a:xfrm>
          <a:prstGeom prst="rect">
            <a:avLst/>
          </a:prstGeom>
        </p:spPr>
        <p:txBody>
          <a:bodyPr wrap="square">
            <a:spAutoFit/>
          </a:bodyPr>
          <a:lstStyle/>
          <a:p>
            <a:pPr marL="285750" lvl="0" indent="-285750">
              <a:buFont typeface="Wingdings" panose="05000000000000000000" pitchFamily="2" charset="2"/>
              <a:buChar char="Ø"/>
            </a:pPr>
            <a:r>
              <a:rPr lang="en-GB" b="1" dirty="0"/>
              <a:t>Depolitisation and fear of the “public working class other</a:t>
            </a:r>
            <a:r>
              <a:rPr lang="en-GB" b="1" dirty="0" smtClean="0"/>
              <a:t>”.</a:t>
            </a:r>
          </a:p>
          <a:p>
            <a:pPr marL="285750" lvl="0" indent="-285750">
              <a:buFont typeface="Wingdings" panose="05000000000000000000" pitchFamily="2" charset="2"/>
              <a:buChar char="Ø"/>
            </a:pPr>
            <a:endParaRPr lang="en-GB" b="1" dirty="0"/>
          </a:p>
          <a:p>
            <a:pPr marL="285750" indent="-285750">
              <a:buFont typeface="Wingdings" panose="05000000000000000000" pitchFamily="2" charset="2"/>
              <a:buChar char="§"/>
            </a:pPr>
            <a:r>
              <a:rPr lang="en-GB" dirty="0"/>
              <a:t>“When my students (those under the programme) engage in political assembly and activities, sometimes I go to see what is going on in </a:t>
            </a:r>
            <a:r>
              <a:rPr lang="en-GB" dirty="0" smtClean="0"/>
              <a:t>these </a:t>
            </a:r>
            <a:r>
              <a:rPr lang="en-GB" dirty="0"/>
              <a:t>spaces, I identify them, I ask them, what they are doing there, I ask them, if I can </a:t>
            </a:r>
            <a:r>
              <a:rPr lang="en-GB" dirty="0" smtClean="0"/>
              <a:t>participate </a:t>
            </a:r>
            <a:r>
              <a:rPr lang="en-GB" dirty="0"/>
              <a:t>and stay in their meetings” (Policy maker </a:t>
            </a:r>
            <a:r>
              <a:rPr lang="en-GB" dirty="0" smtClean="0"/>
              <a:t>and </a:t>
            </a:r>
            <a:r>
              <a:rPr lang="en-GB" dirty="0"/>
              <a:t>university professor</a:t>
            </a:r>
            <a:r>
              <a:rPr lang="en-GB" dirty="0" smtClean="0"/>
              <a:t>)</a:t>
            </a:r>
          </a:p>
          <a:p>
            <a:endParaRPr lang="en-GB" dirty="0"/>
          </a:p>
          <a:p>
            <a:pPr marL="285750" indent="-285750">
              <a:buFont typeface="Wingdings" panose="05000000000000000000" pitchFamily="2" charset="2"/>
              <a:buChar char="§"/>
            </a:pPr>
            <a:r>
              <a:rPr lang="en-GB" dirty="0"/>
              <a:t>From my field </a:t>
            </a:r>
            <a:r>
              <a:rPr lang="en-GB" dirty="0" smtClean="0"/>
              <a:t>notes in </a:t>
            </a:r>
            <a:r>
              <a:rPr lang="en-GB" dirty="0"/>
              <a:t>a meeting with monitors and practitioners: </a:t>
            </a:r>
            <a:endParaRPr lang="en-GB" dirty="0" smtClean="0"/>
          </a:p>
          <a:p>
            <a:endParaRPr lang="en-GB" dirty="0" smtClean="0"/>
          </a:p>
          <a:p>
            <a:r>
              <a:rPr lang="en-GB" dirty="0" smtClean="0"/>
              <a:t>“</a:t>
            </a:r>
            <a:r>
              <a:rPr lang="en-GB" dirty="0"/>
              <a:t>monitors were discussing about how to avoid and persuade students participating in the programmes not to get involve in political activities. They were worried because these “students” are easily “absorbed” by political organisations, and that can be a distraction from their duties as students. </a:t>
            </a:r>
          </a:p>
          <a:p>
            <a:pPr marL="285750" lvl="0" indent="-285750">
              <a:buFont typeface="Wingdings" panose="05000000000000000000" pitchFamily="2" charset="2"/>
              <a:buChar char="Ø"/>
            </a:pPr>
            <a:endParaRPr lang="en-GB" dirty="0"/>
          </a:p>
        </p:txBody>
      </p:sp>
    </p:spTree>
    <p:extLst>
      <p:ext uri="{BB962C8B-B14F-4D97-AF65-F5344CB8AC3E}">
        <p14:creationId xmlns:p14="http://schemas.microsoft.com/office/powerpoint/2010/main" val="3760905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67544" y="692696"/>
            <a:ext cx="4104456" cy="5022304"/>
          </a:xfrm>
        </p:spPr>
        <p:txBody>
          <a:bodyPr>
            <a:normAutofit/>
          </a:bodyPr>
          <a:lstStyle/>
          <a:p>
            <a:pPr>
              <a:buClrTx/>
              <a:buFont typeface="Wingdings" panose="05000000000000000000" pitchFamily="2" charset="2"/>
              <a:buChar char="Ø"/>
            </a:pPr>
            <a:r>
              <a:rPr lang="en-GB" sz="1800" b="1" dirty="0"/>
              <a:t>T</a:t>
            </a:r>
            <a:r>
              <a:rPr lang="en-GB" sz="1800" b="1" dirty="0" smtClean="0"/>
              <a:t>he rejection of the working class (the othering of working class subject).</a:t>
            </a:r>
          </a:p>
          <a:p>
            <a:pPr>
              <a:buClrTx/>
              <a:buFont typeface="Wingdings" panose="05000000000000000000" pitchFamily="2" charset="2"/>
              <a:buChar char="Ø"/>
            </a:pPr>
            <a:endParaRPr lang="en-GB" sz="1800" b="1" dirty="0"/>
          </a:p>
          <a:p>
            <a:r>
              <a:rPr lang="en-GB" sz="1800" dirty="0"/>
              <a:t>"Be a professional". This constitutes a positive </a:t>
            </a:r>
            <a:r>
              <a:rPr lang="en-GB" sz="1800" dirty="0" smtClean="0"/>
              <a:t>identity…education </a:t>
            </a:r>
            <a:r>
              <a:rPr lang="en-GB" sz="1800" dirty="0"/>
              <a:t>in the university, acquires a relevant assessment and opposes "being a worker" as this situation is associated with people who are outside the university or do not study in </a:t>
            </a:r>
            <a:r>
              <a:rPr lang="en-GB" sz="1800" dirty="0" smtClean="0"/>
              <a:t>it (</a:t>
            </a:r>
            <a:r>
              <a:rPr lang="en-GB" sz="1800" dirty="0"/>
              <a:t>More Induction Access Programmes in </a:t>
            </a:r>
            <a:r>
              <a:rPr lang="en-GB" sz="1800" dirty="0" smtClean="0"/>
              <a:t>Chile, 2013)</a:t>
            </a:r>
            <a:endParaRPr lang="en-GB" sz="1800" b="1" dirty="0" smtClean="0"/>
          </a:p>
          <a:p>
            <a:pPr>
              <a:buClrTx/>
              <a:buFont typeface="Wingdings" panose="05000000000000000000" pitchFamily="2" charset="2"/>
              <a:buChar char="Ø"/>
            </a:pPr>
            <a:endParaRPr lang="en-GB" sz="1800" b="1" dirty="0"/>
          </a:p>
        </p:txBody>
      </p:sp>
      <p:sp>
        <p:nvSpPr>
          <p:cNvPr id="3" name="TextBox 2"/>
          <p:cNvSpPr txBox="1"/>
          <p:nvPr/>
        </p:nvSpPr>
        <p:spPr>
          <a:xfrm>
            <a:off x="4716016" y="3933056"/>
            <a:ext cx="4032447" cy="2031325"/>
          </a:xfrm>
          <a:prstGeom prst="rect">
            <a:avLst/>
          </a:prstGeom>
          <a:noFill/>
        </p:spPr>
        <p:txBody>
          <a:bodyPr wrap="square" rtlCol="0">
            <a:spAutoFit/>
          </a:bodyPr>
          <a:lstStyle/>
          <a:p>
            <a:r>
              <a:rPr lang="en-GB" dirty="0" smtClean="0"/>
              <a:t>Being self-responsible ‘as </a:t>
            </a:r>
            <a:r>
              <a:rPr lang="en-GB" dirty="0"/>
              <a:t>something that should drive people to focus more on themselves and lead to the internalisation of the idea that societal problems and socio-economic realities are, in fact, their individual </a:t>
            </a:r>
            <a:r>
              <a:rPr lang="en-GB" dirty="0" smtClean="0"/>
              <a:t>responsibility’ </a:t>
            </a:r>
            <a:r>
              <a:rPr lang="en-GB" dirty="0"/>
              <a:t>(</a:t>
            </a:r>
            <a:r>
              <a:rPr lang="en-GB" dirty="0" err="1"/>
              <a:t>Kurki</a:t>
            </a:r>
            <a:r>
              <a:rPr lang="en-GB" dirty="0"/>
              <a:t> &amp; </a:t>
            </a:r>
            <a:r>
              <a:rPr lang="en-GB" dirty="0" err="1"/>
              <a:t>Brunila</a:t>
            </a:r>
            <a:r>
              <a:rPr lang="en-GB" dirty="0"/>
              <a:t>, 2014). </a:t>
            </a:r>
          </a:p>
          <a:p>
            <a:endParaRPr lang="en-GB" dirty="0"/>
          </a:p>
        </p:txBody>
      </p:sp>
    </p:spTree>
    <p:extLst>
      <p:ext uri="{BB962C8B-B14F-4D97-AF65-F5344CB8AC3E}">
        <p14:creationId xmlns:p14="http://schemas.microsoft.com/office/powerpoint/2010/main" val="1473655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251520" y="332656"/>
            <a:ext cx="3816424" cy="6120680"/>
          </a:xfrm>
        </p:spPr>
        <p:txBody>
          <a:bodyPr>
            <a:normAutofit/>
          </a:bodyPr>
          <a:lstStyle/>
          <a:p>
            <a:pPr lvl="0">
              <a:buClrTx/>
              <a:buFont typeface="Wingdings" panose="05000000000000000000" pitchFamily="2" charset="2"/>
              <a:buChar char="Ø"/>
            </a:pPr>
            <a:r>
              <a:rPr lang="en-GB" sz="1800" b="1" dirty="0"/>
              <a:t>The competitive, profitable subject (the blending of security national doctrine with entrepreneurialism)</a:t>
            </a:r>
            <a:endParaRPr lang="en-GB" sz="1800" dirty="0"/>
          </a:p>
          <a:p>
            <a:r>
              <a:rPr lang="en-GB" sz="1800" dirty="0"/>
              <a:t>'These young people are represented and presented as a different type of student. A student who is distinguished from the rest because his merits and gifts are not associated with the social class from which they come. They are the results of their effort, sacrifice, planning and clear goals ... [beyond academic achievement] as a good predictor of academic success, are people who have managed to be the best from their own means, in contexts of high vulnerability’ </a:t>
            </a:r>
            <a:r>
              <a:rPr lang="en-GB" sz="1800" dirty="0" smtClean="0"/>
              <a:t>(</a:t>
            </a:r>
            <a:r>
              <a:rPr lang="en-GB" sz="1800" dirty="0"/>
              <a:t>More Induction Access Programmes in Chile</a:t>
            </a:r>
            <a:r>
              <a:rPr lang="en-GB" sz="1800" dirty="0" smtClean="0"/>
              <a:t>, </a:t>
            </a:r>
            <a:r>
              <a:rPr lang="en-GB" sz="1800" dirty="0"/>
              <a:t>2013, p. 276). </a:t>
            </a:r>
          </a:p>
        </p:txBody>
      </p:sp>
      <p:sp>
        <p:nvSpPr>
          <p:cNvPr id="3" name="Content Placeholder 2"/>
          <p:cNvSpPr>
            <a:spLocks noGrp="1"/>
          </p:cNvSpPr>
          <p:nvPr>
            <p:ph sz="quarter" idx="14"/>
          </p:nvPr>
        </p:nvSpPr>
        <p:spPr>
          <a:xfrm>
            <a:off x="4204815" y="404664"/>
            <a:ext cx="4680520" cy="5526360"/>
          </a:xfrm>
        </p:spPr>
        <p:txBody>
          <a:bodyPr>
            <a:normAutofit/>
          </a:bodyPr>
          <a:lstStyle/>
          <a:p>
            <a:pPr>
              <a:buClrTx/>
              <a:buFont typeface="Wingdings" panose="05000000000000000000" pitchFamily="2" charset="2"/>
              <a:buChar char="Ø"/>
            </a:pPr>
            <a:r>
              <a:rPr lang="en-GB" sz="1800" b="1" dirty="0"/>
              <a:t>The aspirational </a:t>
            </a:r>
            <a:r>
              <a:rPr lang="en-GB" sz="1800" b="1" dirty="0" smtClean="0"/>
              <a:t>subject. </a:t>
            </a:r>
          </a:p>
          <a:p>
            <a:r>
              <a:rPr lang="en-GB" sz="1800" dirty="0" smtClean="0"/>
              <a:t>This [the programme] </a:t>
            </a:r>
            <a:r>
              <a:rPr lang="en-GB" sz="1800" dirty="0"/>
              <a:t>will increase equity, diversity and quality in higher education, </a:t>
            </a:r>
            <a:r>
              <a:rPr lang="en-GB" sz="1800" b="1" i="1" dirty="0"/>
              <a:t>as well as generate new aspirations in secondary education </a:t>
            </a:r>
            <a:r>
              <a:rPr lang="en-GB" sz="1800" b="1" i="1" dirty="0" smtClean="0"/>
              <a:t>(MINEDUC, 2015)</a:t>
            </a:r>
          </a:p>
          <a:p>
            <a:r>
              <a:rPr lang="en-GB" sz="1800" dirty="0" smtClean="0"/>
              <a:t>‘The </a:t>
            </a:r>
            <a:r>
              <a:rPr lang="en-GB" sz="1800" b="1" dirty="0"/>
              <a:t>expectation</a:t>
            </a:r>
            <a:r>
              <a:rPr lang="en-GB" sz="1800" dirty="0"/>
              <a:t> of students' access to the university</a:t>
            </a:r>
            <a:r>
              <a:rPr lang="en-GB" sz="1800" b="1" dirty="0"/>
              <a:t> generates a strong change of attitude</a:t>
            </a:r>
            <a:r>
              <a:rPr lang="en-GB" sz="1800" dirty="0"/>
              <a:t>, management and commitment of the teachers in their work and in their relationship with the students, transmitting them that they can go far. The expectation, have given meaning to teaching and learning</a:t>
            </a:r>
            <a:r>
              <a:rPr lang="en-GB" sz="1800" dirty="0" smtClean="0"/>
              <a:t>’ </a:t>
            </a:r>
            <a:r>
              <a:rPr lang="en-GB" sz="1800" b="1" i="1" dirty="0"/>
              <a:t>(MINEDUC, 2015)</a:t>
            </a:r>
          </a:p>
          <a:p>
            <a:pPr marL="0" indent="0">
              <a:buClrTx/>
              <a:buNone/>
            </a:pPr>
            <a:endParaRPr lang="en-GB" sz="1800" dirty="0" smtClean="0"/>
          </a:p>
          <a:p>
            <a:pPr marL="0" indent="0">
              <a:buClrTx/>
              <a:buNone/>
            </a:pPr>
            <a:endParaRPr lang="en-GB" sz="1800" dirty="0"/>
          </a:p>
          <a:p>
            <a:pPr marL="0" indent="0">
              <a:buClrTx/>
              <a:buNone/>
            </a:pPr>
            <a:endParaRPr lang="en-GB" sz="1800" dirty="0" smtClean="0"/>
          </a:p>
          <a:p>
            <a:pPr marL="0" indent="0">
              <a:buClrTx/>
              <a:buNone/>
            </a:pPr>
            <a:endParaRPr lang="en-GB" sz="1800" dirty="0"/>
          </a:p>
          <a:p>
            <a:endParaRPr lang="en-GB" sz="1800" dirty="0" smtClean="0"/>
          </a:p>
          <a:p>
            <a:endParaRPr lang="en-GB" sz="1800" dirty="0" smtClean="0"/>
          </a:p>
          <a:p>
            <a:endParaRPr lang="en-GB" sz="1800" dirty="0"/>
          </a:p>
        </p:txBody>
      </p:sp>
    </p:spTree>
    <p:extLst>
      <p:ext uri="{BB962C8B-B14F-4D97-AF65-F5344CB8AC3E}">
        <p14:creationId xmlns:p14="http://schemas.microsoft.com/office/powerpoint/2010/main" val="456327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3528" y="620688"/>
            <a:ext cx="4570482" cy="369332"/>
          </a:xfrm>
          <a:prstGeom prst="rect">
            <a:avLst/>
          </a:prstGeom>
        </p:spPr>
        <p:txBody>
          <a:bodyPr wrap="none">
            <a:spAutoFit/>
          </a:bodyPr>
          <a:lstStyle/>
          <a:p>
            <a:pPr marL="285750" indent="-285750">
              <a:buFont typeface="Wingdings" panose="05000000000000000000" pitchFamily="2" charset="2"/>
              <a:buChar char="Ø"/>
            </a:pPr>
            <a:r>
              <a:rPr lang="en-GB" b="1" dirty="0"/>
              <a:t>The </a:t>
            </a:r>
            <a:r>
              <a:rPr lang="en-GB" b="1" dirty="0" smtClean="0"/>
              <a:t>strategic protection </a:t>
            </a:r>
            <a:r>
              <a:rPr lang="en-GB" b="1" dirty="0"/>
              <a:t>of the upper classes </a:t>
            </a:r>
          </a:p>
        </p:txBody>
      </p:sp>
      <p:sp>
        <p:nvSpPr>
          <p:cNvPr id="6" name="Rectangle 5"/>
          <p:cNvSpPr/>
          <p:nvPr/>
        </p:nvSpPr>
        <p:spPr>
          <a:xfrm>
            <a:off x="467544" y="1124744"/>
            <a:ext cx="4572000" cy="4524315"/>
          </a:xfrm>
          <a:prstGeom prst="rect">
            <a:avLst/>
          </a:prstGeom>
        </p:spPr>
        <p:txBody>
          <a:bodyPr>
            <a:spAutoFit/>
          </a:bodyPr>
          <a:lstStyle/>
          <a:p>
            <a:r>
              <a:rPr lang="en-GB" dirty="0"/>
              <a:t>Daniel we need to talk…</a:t>
            </a:r>
            <a:r>
              <a:rPr lang="en-GB" b="1" dirty="0"/>
              <a:t>We cannot speak and revival a language of class struggle</a:t>
            </a:r>
            <a:r>
              <a:rPr lang="en-GB" dirty="0"/>
              <a:t>. If we do that the </a:t>
            </a:r>
            <a:r>
              <a:rPr lang="en-GB" b="1" dirty="0"/>
              <a:t>government will burn us!</a:t>
            </a:r>
            <a:r>
              <a:rPr lang="en-GB" dirty="0"/>
              <a:t> (Policy network leader B) </a:t>
            </a:r>
          </a:p>
          <a:p>
            <a:endParaRPr lang="en-GB" dirty="0" smtClean="0"/>
          </a:p>
          <a:p>
            <a:r>
              <a:rPr lang="en-GB" dirty="0" smtClean="0"/>
              <a:t>….</a:t>
            </a:r>
            <a:r>
              <a:rPr lang="en-GB" dirty="0"/>
              <a:t>We must be smarts. When we present a policy </a:t>
            </a:r>
            <a:r>
              <a:rPr lang="en-GB" b="1" dirty="0"/>
              <a:t>we do it without pointing enemies</a:t>
            </a:r>
            <a:r>
              <a:rPr lang="en-GB" dirty="0"/>
              <a:t>. </a:t>
            </a:r>
            <a:r>
              <a:rPr lang="en-GB" b="1" dirty="0"/>
              <a:t>We never say that we are stolen quotas (places) to children from private elite schools</a:t>
            </a:r>
            <a:r>
              <a:rPr lang="en-GB" dirty="0"/>
              <a:t>…to fight against the most powerful people in the country is very hard. That’s why we haven’t used the other discourse (the discourse of class) because we knew we would lose…Therefore we should go from another perspective, from the perspective of the inclusion and quality. Those arguments are not so disputable. (Policy network leader A)</a:t>
            </a:r>
          </a:p>
        </p:txBody>
      </p:sp>
      <p:pic>
        <p:nvPicPr>
          <p:cNvPr id="6146" name="Picture 2" descr="C:\Users\Ignacio\Dropbox\Thesis\Presentations congress\universidad de los trabajadores.jpg"/>
          <p:cNvPicPr>
            <a:picLocks noGrp="1" noChangeAspect="1" noChangeArrowheads="1"/>
          </p:cNvPicPr>
          <p:nvPr>
            <p:ph sz="quarter" idx="14"/>
          </p:nvPr>
        </p:nvPicPr>
        <p:blipFill>
          <a:blip r:embed="rId2">
            <a:extLst>
              <a:ext uri="{28A0092B-C50C-407E-A947-70E740481C1C}">
                <a14:useLocalDpi xmlns:a14="http://schemas.microsoft.com/office/drawing/2010/main" val="0"/>
              </a:ext>
            </a:extLst>
          </a:blip>
          <a:srcRect/>
          <a:stretch>
            <a:fillRect/>
          </a:stretch>
        </p:blipFill>
        <p:spPr bwMode="auto">
          <a:xfrm>
            <a:off x="5039544" y="975890"/>
            <a:ext cx="3924944" cy="389327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292080" y="4931876"/>
            <a:ext cx="3690434" cy="369332"/>
          </a:xfrm>
          <a:prstGeom prst="rect">
            <a:avLst/>
          </a:prstGeom>
          <a:noFill/>
        </p:spPr>
        <p:txBody>
          <a:bodyPr wrap="none" rtlCol="0">
            <a:spAutoFit/>
          </a:bodyPr>
          <a:lstStyle/>
          <a:p>
            <a:r>
              <a:rPr lang="en-GB" dirty="0" smtClean="0">
                <a:solidFill>
                  <a:srgbClr val="FFC000"/>
                </a:solidFill>
              </a:rPr>
              <a:t>“Workers University: A dream comes true</a:t>
            </a:r>
            <a:r>
              <a:rPr lang="en-GB" dirty="0" smtClean="0"/>
              <a:t>”</a:t>
            </a:r>
            <a:endParaRPr lang="en-GB" dirty="0"/>
          </a:p>
        </p:txBody>
      </p:sp>
    </p:spTree>
    <p:extLst>
      <p:ext uri="{BB962C8B-B14F-4D97-AF65-F5344CB8AC3E}">
        <p14:creationId xmlns:p14="http://schemas.microsoft.com/office/powerpoint/2010/main" val="2580625056"/>
      </p:ext>
    </p:extLst>
  </p:cSld>
  <p:clrMapOvr>
    <a:masterClrMapping/>
  </p:clrMapOvr>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8968</TotalTime>
  <Words>2106</Words>
  <Application>Microsoft Office PowerPoint</Application>
  <PresentationFormat>On-screen Show (4:3)</PresentationFormat>
  <Paragraphs>149</Paragraphs>
  <Slides>12</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Arial Narrow</vt:lpstr>
      <vt:lpstr>Calibri</vt:lpstr>
      <vt:lpstr>Garamond</vt:lpstr>
      <vt:lpstr>Times New Roman</vt:lpstr>
      <vt:lpstr>Wingdings</vt:lpstr>
      <vt:lpstr>Horizon</vt:lpstr>
      <vt:lpstr>PowerPoint Presentation</vt:lpstr>
      <vt:lpstr>UNESCO Induction Access Programmes</vt:lpstr>
      <vt:lpstr>Understanding WP policy as discourse and subjects as desirable </vt:lpstr>
      <vt:lpstr>    The Neoliberal Formation of Chilean Higher Education  </vt:lpstr>
      <vt:lpstr>PowerPoint Presentation</vt:lpstr>
      <vt:lpstr>THE NEOLIBERAL FORMATION OF CHILEAN HIGHER EDUCATION</vt:lpstr>
      <vt:lpstr>THE NEOLIBERAL FORMATION OF CHILEAN HIGHER EDUCATION</vt:lpstr>
      <vt:lpstr>PowerPoint Presentation</vt:lpstr>
      <vt:lpstr>What is the desirable subject the affirmative action policy construct within this discursive context? </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PhD research project</dc:title>
  <dc:creator>Windows User</dc:creator>
  <cp:lastModifiedBy>Heather Stanley</cp:lastModifiedBy>
  <cp:revision>426</cp:revision>
  <dcterms:created xsi:type="dcterms:W3CDTF">2014-04-21T11:46:05Z</dcterms:created>
  <dcterms:modified xsi:type="dcterms:W3CDTF">2017-03-13T13:16:47Z</dcterms:modified>
</cp:coreProperties>
</file>