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56" r:id="rId3"/>
    <p:sldId id="257" r:id="rId4"/>
    <p:sldId id="258" r:id="rId5"/>
    <p:sldId id="259" r:id="rId6"/>
    <p:sldId id="260" r:id="rId7"/>
    <p:sldId id="270" r:id="rId8"/>
    <p:sldId id="271" r:id="rId9"/>
    <p:sldId id="272" r:id="rId10"/>
    <p:sldId id="273" r:id="rId11"/>
    <p:sldId id="261" r:id="rId12"/>
    <p:sldId id="263" r:id="rId13"/>
    <p:sldId id="264" r:id="rId14"/>
    <p:sldId id="262" r:id="rId15"/>
    <p:sldId id="265" r:id="rId16"/>
    <p:sldId id="266" r:id="rId17"/>
    <p:sldId id="268" r:id="rId18"/>
    <p:sldId id="277" r:id="rId19"/>
    <p:sldId id="274" r:id="rId20"/>
    <p:sldId id="275" r:id="rId21"/>
    <p:sldId id="269" r:id="rId22"/>
    <p:sldId id="278" r:id="rId23"/>
    <p:sldId id="279" r:id="rId24"/>
    <p:sldId id="280" r:id="rId25"/>
    <p:sldId id="276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02D5-4E28-433A-9FA9-8AC1C385666E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3FD-D90B-4548-A7BE-58A9030F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31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02D5-4E28-433A-9FA9-8AC1C385666E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3FD-D90B-4548-A7BE-58A9030F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44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02D5-4E28-433A-9FA9-8AC1C385666E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3FD-D90B-4548-A7BE-58A9030F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39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02D5-4E28-433A-9FA9-8AC1C385666E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3FD-D90B-4548-A7BE-58A9030F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4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02D5-4E28-433A-9FA9-8AC1C385666E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3FD-D90B-4548-A7BE-58A9030F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39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02D5-4E28-433A-9FA9-8AC1C385666E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3FD-D90B-4548-A7BE-58A9030F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646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02D5-4E28-433A-9FA9-8AC1C385666E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3FD-D90B-4548-A7BE-58A9030F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3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02D5-4E28-433A-9FA9-8AC1C385666E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3FD-D90B-4548-A7BE-58A9030F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13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02D5-4E28-433A-9FA9-8AC1C385666E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3FD-D90B-4548-A7BE-58A9030F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470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02D5-4E28-433A-9FA9-8AC1C385666E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3FD-D90B-4548-A7BE-58A9030F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8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02D5-4E28-433A-9FA9-8AC1C385666E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3FD-D90B-4548-A7BE-58A9030F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69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602D5-4E28-433A-9FA9-8AC1C385666E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903FD-D90B-4548-A7BE-58A9030F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2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2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86475" cy="19072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7547"/>
            <a:ext cx="12019694" cy="22752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419" y="5710119"/>
            <a:ext cx="6300581" cy="95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80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43" y="536475"/>
            <a:ext cx="5778607" cy="12494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14" y="2544604"/>
            <a:ext cx="11280072" cy="12830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6660" y="5529163"/>
            <a:ext cx="3817926" cy="98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9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iverpool echo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3486149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86151"/>
            <a:ext cx="11525111" cy="15514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9307" y="5638682"/>
            <a:ext cx="5182736" cy="95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419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91949" cy="12322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9544"/>
            <a:ext cx="12163219" cy="30041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1918" y="5352918"/>
            <a:ext cx="3977208" cy="130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35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1" y="2820259"/>
            <a:ext cx="11610918" cy="14566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7971" y="5486401"/>
            <a:ext cx="5769932" cy="8573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95" y="271951"/>
            <a:ext cx="7113559" cy="129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089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484313"/>
            <a:ext cx="10739437" cy="46878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61963" y="180801"/>
            <a:ext cx="11110912" cy="994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800" b="1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AdvTT5ada87cc2"/>
              </a:rPr>
              <a:t>Average annual real pay at 1998 prices: all VCs, CEOs/directors, senior executives and university lecturers</a:t>
            </a:r>
            <a:endParaRPr lang="fi-FI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963" y="6296478"/>
            <a:ext cx="3130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AdvTT5ada87cc2"/>
              </a:rPr>
              <a:t>(</a:t>
            </a:r>
            <a:r>
              <a:rPr lang="en-GB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AdvTT5ada87cc2"/>
              </a:rPr>
              <a:t>Bachan</a:t>
            </a:r>
            <a:r>
              <a:rPr lang="en-GB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AdvTT5ada87cc2"/>
              </a:rPr>
              <a:t> and Reilly 2015 </a:t>
            </a:r>
            <a:r>
              <a:rPr lang="en-GB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AdvTT5ada87cc2"/>
              </a:rPr>
              <a:t>p53</a:t>
            </a:r>
            <a:r>
              <a:rPr lang="en-GB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AdvTT5ada87cc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02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65" y="1507573"/>
            <a:ext cx="11227801" cy="509325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54466" y="534085"/>
            <a:ext cx="102468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AdvTT5ada87cc2"/>
              </a:rPr>
              <a:t>Average UK VCs’ and academics’ pay, adjusted to 2017 prices.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04574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42913"/>
            <a:ext cx="10587038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Average annual UK VC remuneration stood at £289,756 by 2016-17, an increase of 3.2% on the previous year. </a:t>
            </a:r>
          </a:p>
          <a:p>
            <a:endParaRPr lang="en-GB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Between 2011-12 and 2016-17 it rose by 3.1% a year – during which time a 1% public sector pay rise cap applied to other university staff. </a:t>
            </a:r>
          </a:p>
          <a:p>
            <a:endParaRPr lang="en-GB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Averages can be misleading because of the marked variation in size and nature of UK universities. </a:t>
            </a:r>
          </a:p>
          <a:p>
            <a:endParaRPr lang="en-GB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In 2016-17 the average remuneration of VCs of the elite Russell Group universities was £355,670</a:t>
            </a:r>
          </a:p>
          <a:p>
            <a:endParaRPr lang="en-GB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There is clear evidence of a rapid escalation in UK VCs’ pay since compulsory reporting began in 1995.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89510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5212"/>
            <a:ext cx="12159348" cy="201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16" y="101512"/>
            <a:ext cx="3901793" cy="12415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85912" y="3386137"/>
            <a:ext cx="817245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”</a:t>
            </a:r>
            <a:r>
              <a:rPr lang="en-GB" sz="2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average remuneration package for bosses of Australia’s 37 public universities reached </a:t>
            </a:r>
            <a:r>
              <a:rPr lang="en-GB" sz="2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A$982,900</a:t>
            </a:r>
            <a:r>
              <a:rPr lang="en-GB" sz="2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[£543,800] last year, with 16 leaders pocketing more than </a:t>
            </a:r>
            <a:r>
              <a:rPr lang="en-GB" sz="2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A$1</a:t>
            </a:r>
            <a:r>
              <a:rPr lang="en-GB" sz="2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million each – up from 13 in 2017 and 11 in 2016.”</a:t>
            </a: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8442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Rapid and relatively recent increases in VCs’ remuneration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Have  little connection between pay and performance (</a:t>
            </a:r>
            <a:r>
              <a:rPr lang="en-GB" sz="3600" dirty="0" err="1"/>
              <a:t>Bachan</a:t>
            </a:r>
            <a:r>
              <a:rPr lang="en-GB" sz="3600" dirty="0"/>
              <a:t> &amp; Reilly, 2015). </a:t>
            </a:r>
          </a:p>
          <a:p>
            <a:r>
              <a:rPr lang="en-GB" sz="3600" dirty="0"/>
              <a:t>Tournament theory plays a part</a:t>
            </a:r>
          </a:p>
          <a:p>
            <a:r>
              <a:rPr lang="en-GB" sz="3600" dirty="0"/>
              <a:t>Formulaic pay-setting mechanisms such as benchmarking also play a part. </a:t>
            </a:r>
          </a:p>
          <a:p>
            <a:r>
              <a:rPr lang="en-GB" sz="3600" dirty="0"/>
              <a:t>…but there’s not much by way or rigorous explanation as to </a:t>
            </a:r>
            <a:r>
              <a:rPr lang="en-GB" sz="3600" i="1" dirty="0"/>
              <a:t>why</a:t>
            </a:r>
            <a:r>
              <a:rPr lang="en-GB" sz="3600" dirty="0"/>
              <a:t> these increases are occurring.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89180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6489700" cy="642938"/>
          </a:xfrm>
        </p:spPr>
        <p:txBody>
          <a:bodyPr>
            <a:normAutofit/>
          </a:bodyPr>
          <a:lstStyle/>
          <a:p>
            <a:r>
              <a:rPr lang="en-US" sz="3600" b="1" dirty="0"/>
              <a:t>Remuneration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39788" y="995363"/>
            <a:ext cx="6875462" cy="5548312"/>
          </a:xfrm>
        </p:spPr>
        <p:txBody>
          <a:bodyPr>
            <a:normAutofit/>
          </a:bodyPr>
          <a:lstStyle/>
          <a:p>
            <a:r>
              <a:rPr lang="en-GB" sz="3600" dirty="0"/>
              <a:t>= the money and non-monetary perquisites (“perks”) an individual receives because of their personal relationship with an organisation.</a:t>
            </a:r>
          </a:p>
          <a:p>
            <a:r>
              <a:rPr lang="en-GB" sz="3600" b="1" dirty="0"/>
              <a:t>Four types: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/>
              <a:t>Salaries/wages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/>
              <a:t>Stipends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/>
              <a:t>Profits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/>
              <a:t>Rent</a:t>
            </a:r>
            <a:endParaRPr lang="en-US" sz="3600" dirty="0"/>
          </a:p>
        </p:txBody>
      </p:sp>
      <p:pic>
        <p:nvPicPr>
          <p:cNvPr id="2050" name="Picture 2" descr="Image result for handing over cas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142" y="995363"/>
            <a:ext cx="3236391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212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eudalism in the Middle 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1613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589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1" y="385762"/>
            <a:ext cx="1128712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Contemporary stewardship theory posits that individual behaviour can be</a:t>
            </a:r>
          </a:p>
          <a:p>
            <a:endParaRPr lang="en-GB" sz="3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	ordered such that pro-organisational, collectivistic 	behaviours have higher utility than individualistic, self-	serving behaviours…even where the interests of the 	steward and the principal are not aligned, the 	steward places higher value on co-operation than 	defection</a:t>
            </a:r>
          </a:p>
          <a:p>
            <a:endParaRPr lang="en-GB" sz="3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	(Davis, </a:t>
            </a:r>
            <a:r>
              <a:rPr lang="en-GB" sz="3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Schoorman</a:t>
            </a:r>
            <a:r>
              <a:rPr lang="en-GB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 &amp; Donaldson, 1997, p. 24).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79521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omas Cockman (1675–1745), Master of University College, Oxford, and Fellows Sitting in the Old Master`s Lodgings by Benjamin Ferrers | Museum Art Reproductions Benjamin Ferrers | WahooArt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7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926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creens displaying stock indices at the Tokyo Stock Exchange in 2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842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23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Agency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8738"/>
            <a:ext cx="10515600" cy="5186362"/>
          </a:xfrm>
        </p:spPr>
        <p:txBody>
          <a:bodyPr>
            <a:normAutofit/>
          </a:bodyPr>
          <a:lstStyle/>
          <a:p>
            <a:r>
              <a:rPr lang="en-GB" dirty="0"/>
              <a:t>owners = principals and managers = their agents. Both seek to maximise their own (implicitly) financial position at the expense of the other.</a:t>
            </a:r>
          </a:p>
          <a:p>
            <a:pPr marL="0" indent="0">
              <a:buNone/>
            </a:pPr>
            <a:r>
              <a:rPr lang="en-GB" dirty="0"/>
              <a:t>Jensen and </a:t>
            </a:r>
            <a:r>
              <a:rPr lang="en-GB" dirty="0" err="1"/>
              <a:t>Meckling</a:t>
            </a:r>
            <a:r>
              <a:rPr lang="en-GB" dirty="0"/>
              <a:t> (1976): this conflict can be mitigated in two ways. </a:t>
            </a:r>
          </a:p>
          <a:p>
            <a:r>
              <a:rPr lang="en-GB" dirty="0"/>
              <a:t>Principals may institute costly governance systems that delimit, control and monitor the actions of agents. </a:t>
            </a:r>
          </a:p>
          <a:p>
            <a:r>
              <a:rPr lang="en-GB" dirty="0"/>
              <a:t>Principals use remuneration to align agents’ interests to their own - managers will always seek to maximise shareholder wealth if they share in it – e.g. profit-related bonuses. Remuneration is the most cost-effective way to protect shareholders’ interests as it frees managers to behave entrepreneurially whilst minimising surveillance costs </a:t>
            </a:r>
            <a:endParaRPr lang="fi-FI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057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ADBURY REPORT GOVERN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817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 v Agency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0163"/>
            <a:ext cx="10515600" cy="5143500"/>
          </a:xfrm>
        </p:spPr>
        <p:txBody>
          <a:bodyPr>
            <a:noAutofit/>
          </a:bodyPr>
          <a:lstStyle/>
          <a:p>
            <a:r>
              <a:rPr lang="en-GB" sz="3000" b="1" dirty="0"/>
              <a:t>Motivation</a:t>
            </a:r>
            <a:r>
              <a:rPr lang="en-GB" sz="3000" dirty="0"/>
              <a:t>: agency favours measurable, extrinsic motivations such as remuneration. Stewardship focuses on less measurable intrinsic factors such as personal growth, achievement and affiliation.</a:t>
            </a:r>
          </a:p>
          <a:p>
            <a:r>
              <a:rPr lang="en-GB" sz="3000" b="1" dirty="0"/>
              <a:t>Identification: </a:t>
            </a:r>
            <a:r>
              <a:rPr lang="en-GB" sz="3000" dirty="0"/>
              <a:t>for a steward, the organisation becomes an extension of their identity and ‘psychological structure’, leading to a greater sense of personal responsibility. For an agent, the attachment is strictly financial and self-serving. </a:t>
            </a:r>
          </a:p>
          <a:p>
            <a:r>
              <a:rPr lang="en-GB" sz="3000" b="1" dirty="0"/>
              <a:t>Power: </a:t>
            </a:r>
            <a:r>
              <a:rPr lang="en-GB" sz="3000" dirty="0"/>
              <a:t>Stewardship</a:t>
            </a:r>
            <a:r>
              <a:rPr lang="en-GB" sz="3000" b="1" dirty="0"/>
              <a:t> is </a:t>
            </a:r>
            <a:r>
              <a:rPr lang="en-GB" sz="3000" dirty="0"/>
              <a:t>personal, expert and referent with influence coming through knowledge and expertise or through personal relationships with others. Agency is coercive, structural power.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79138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 v Agency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Trust</a:t>
            </a:r>
            <a:r>
              <a:rPr lang="en-US" dirty="0"/>
              <a:t> </a:t>
            </a:r>
            <a:r>
              <a:rPr lang="en-GB" dirty="0"/>
              <a:t>Stewardship marked by high commitment and trust. Agency seeks to minimise risk through control systems that cast individuals as economically self-interested actors.</a:t>
            </a:r>
          </a:p>
          <a:p>
            <a:r>
              <a:rPr lang="en-GB" b="1" dirty="0"/>
              <a:t>Culture: </a:t>
            </a:r>
            <a:r>
              <a:rPr lang="en-GB" dirty="0"/>
              <a:t>Stewardship tends to be collectivist, agency is individualistic </a:t>
            </a:r>
          </a:p>
          <a:p>
            <a:r>
              <a:rPr lang="en-GB" b="1" dirty="0"/>
              <a:t>Power-distance </a:t>
            </a:r>
            <a:r>
              <a:rPr lang="en-GB" dirty="0"/>
              <a:t>Stewardship is marked by lower power-distance relationships than agency, with flatter, less hierarchical organisations</a:t>
            </a:r>
          </a:p>
          <a:p>
            <a:endParaRPr lang="en-GB" b="1" dirty="0"/>
          </a:p>
          <a:p>
            <a:pPr marL="0" indent="0">
              <a:buNone/>
            </a:pPr>
            <a:r>
              <a:rPr lang="en-GB" dirty="0"/>
              <a:t>(Davis, </a:t>
            </a:r>
            <a:r>
              <a:rPr lang="en-AU" dirty="0" err="1"/>
              <a:t>Schoorman</a:t>
            </a:r>
            <a:r>
              <a:rPr lang="en-AU" dirty="0"/>
              <a:t> and Donaldson </a:t>
            </a:r>
            <a:r>
              <a:rPr lang="en-GB" dirty="0"/>
              <a:t>1997)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4577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Universities and agency theory?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Strictly non-applicable: </a:t>
            </a:r>
            <a:r>
              <a:rPr lang="en-AU" sz="3600" dirty="0"/>
              <a:t>Public universities in the UK and Australia are autonomous, self-governing, not-for-profit entities. They have no shareholders with personal financial interests to act as principals.</a:t>
            </a:r>
          </a:p>
          <a:p>
            <a:r>
              <a:rPr lang="en-AU" sz="3600" dirty="0"/>
              <a:t>However, we argue that notions of agency theory have been discursively deployed within transformed university governance frameworks as a way of enabling VC remuneration increases.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03785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outline map austra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299" y="219075"/>
            <a:ext cx="6873876" cy="636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33512" y="962710"/>
            <a:ext cx="93249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Australia has 38 comprehensive publicly funded universities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433511" y="1717358"/>
            <a:ext cx="87820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Self-governing, self-owning charities. 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456589" y="2472006"/>
            <a:ext cx="88537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Since </a:t>
            </a:r>
            <a:r>
              <a:rPr lang="en-GB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1950s</a:t>
            </a: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funding has been from the federal government.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1433511" y="2995226"/>
            <a:ext cx="88767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‘reduction of direct control of the internal business of higher education institutions’ signalling a ‘Thatcher-like commodification of the tertiary education system’ . </a:t>
            </a:r>
            <a:endParaRPr lang="fi-FI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86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outline map austra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777" y="272173"/>
            <a:ext cx="7112123" cy="658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33487" y="848410"/>
            <a:ext cx="99107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VCs were to be chief executive officers of universities more ‘business-like’ and entrepreneurial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233487" y="2055588"/>
            <a:ext cx="9496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The balance of internal power reverted sharply to university councils, away from academic senates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233487" y="3172073"/>
            <a:ext cx="8853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Councils became much smaller and more focused on strategic and financial matters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233487" y="4288558"/>
            <a:ext cx="8853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Openly corporatist, to deliver greater accountability to government’ 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131765" y="5405043"/>
            <a:ext cx="89552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Senior external business people appointed to councils, concomitant reduction in staff and student members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0887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Universities and salary setting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199" y="1503045"/>
            <a:ext cx="953452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1974 to </a:t>
            </a:r>
            <a:r>
              <a:rPr lang="en-A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1990s</a:t>
            </a:r>
            <a:r>
              <a:rPr lang="en-A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academic staff salaries were centrally determined. Was replaced by decentralised local enterprise bargaining – salaries determined by each university. = greater managerial control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1976 -86 pay award body recommended VC salaries. Deviations penalised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 late </a:t>
            </a:r>
            <a:r>
              <a:rPr lang="en-A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1980s</a:t>
            </a:r>
            <a:r>
              <a:rPr lang="en-A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VC pay set entirely within each university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VCs sit on own remuneration committees in many instances</a:t>
            </a:r>
            <a:endParaRPr lang="fi-FI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316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55" y="1440959"/>
            <a:ext cx="11965440" cy="44883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47737" y="562660"/>
            <a:ext cx="101822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Comparison of selected Australian vice-chancellors’ and lecturers’ salaries 1975-2016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4087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4" name="Picture 14" descr="Image result for outline map eng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00" y="-172244"/>
            <a:ext cx="7202488" cy="72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19224" y="607577"/>
            <a:ext cx="9896475" cy="1315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Origins as autonomous, self-governing communities of scholars endowed financially by the state, church or wealthy</a:t>
            </a:r>
            <a:endParaRPr lang="fi-FI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19223" y="2123212"/>
            <a:ext cx="9410701" cy="1315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Apart from a small number of more recent commercial for-profit institutions, they remain private, charitable and self-governing. </a:t>
            </a:r>
            <a:endParaRPr lang="fi-FI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9222" y="3638847"/>
            <a:ext cx="941070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Until </a:t>
            </a:r>
            <a:r>
              <a:rPr lang="en-GB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1990s</a:t>
            </a: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marked by cultures of trust and a significant absence of managerial control mechanisms or formal exogenous accountability; academics were the primary decision makers in collegial governance systems and VCs were </a:t>
            </a:r>
            <a:r>
              <a:rPr lang="en-GB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primus inter pares </a:t>
            </a: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i-FI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26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Image result for outline map eng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781" y="-114300"/>
            <a:ext cx="7202488" cy="72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98525" y="487650"/>
            <a:ext cx="108600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 the 19</a:t>
            </a:r>
            <a:r>
              <a:rPr lang="en-GB" sz="28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century to </a:t>
            </a:r>
            <a:r>
              <a:rPr lang="en-GB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1980s</a:t>
            </a: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state increasingly funded universities. Government took care not to exercise a strong governance role. Ended with Thatcher</a:t>
            </a:r>
            <a:endParaRPr lang="fi-FI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8525" y="2518975"/>
            <a:ext cx="10174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Committee of Vice-Chancellors and Principals - Jarratt Report 1985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898525" y="3156976"/>
            <a:ext cx="101742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Crucial to this was ‘recognising the Vice-Chancellor not only as academic leader but also as chief executive of the university’ </a:t>
            </a: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GB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CVCP</a:t>
            </a: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1985, </a:t>
            </a: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para 5.5 d). 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898525" y="4698572"/>
            <a:ext cx="101742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Universities have prioritised corporate efficiency and profitability, shifting the balance of power further to senior, non-academic managers.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379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8638" y="286028"/>
            <a:ext cx="11244262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A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i-F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2018 95% of VCs were either members of the remuneration committee that set their own salaries or allowed to attend meetings. This continues. </a:t>
            </a:r>
            <a:endParaRPr lang="fi-FI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Voluntary code agreed by the Committee of University Chairs [of councils] in 2018 stated that it was inappropriate for VCs to be members of their remuneration committees but that they could attend – provided they were not present when their own salary was being discussed. </a:t>
            </a: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 2019 some 81% of UK universities still allowed their VC to attend remuneration committee meetings and nine still allowed the VC to vote (down from 66 the previous year).</a:t>
            </a:r>
            <a:endParaRPr lang="fi-FI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29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 comparisons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199" y="1481435"/>
            <a:ext cx="108489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Mean academic earnings in in the year to April 2017 = £49,100.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This gives a salary ratio of 5.9:1, or 7.2:1 in the Russell Group universities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838198" y="3297317"/>
            <a:ext cx="935355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VCs in the UK enjoy significant salaries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These have been increasing at a faster rate than academic salaries.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This period coincides with the rapid </a:t>
            </a:r>
            <a:r>
              <a:rPr lang="en-GB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marketisation</a:t>
            </a: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and commercialisation of UK higher education.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899367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36" y="149086"/>
            <a:ext cx="10619527" cy="11305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36" y="1064606"/>
            <a:ext cx="5457402" cy="58238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9163" y="323197"/>
            <a:ext cx="4542250" cy="639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151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Taking the…rent?</a:t>
            </a:r>
          </a:p>
        </p:txBody>
      </p:sp>
      <p:sp>
        <p:nvSpPr>
          <p:cNvPr id="3" name="Rectangle 2"/>
          <p:cNvSpPr/>
          <p:nvPr/>
        </p:nvSpPr>
        <p:spPr>
          <a:xfrm>
            <a:off x="947738" y="1428661"/>
            <a:ext cx="104060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Rent-seeking behaviour is where actors extract a greater share of remuneration than is economically justified in terms of work undertaken or risks taken; a consequence of having unchecked power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947738" y="2813656"/>
            <a:ext cx="6776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Rent-taking is intrinsic to agency governance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947738" y="3336876"/>
            <a:ext cx="10039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Governance mechanisms such as remuneration committees give false impression 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947738" y="4290983"/>
            <a:ext cx="81307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Breakdown in collegiality may encourage rent-seeking 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947738" y="4983480"/>
            <a:ext cx="91438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Salary transitions to rent and vice chancellors become rentiers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7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to be done?</a:t>
            </a:r>
          </a:p>
        </p:txBody>
      </p:sp>
      <p:sp>
        <p:nvSpPr>
          <p:cNvPr id="6" name="Rectangle 5"/>
          <p:cNvSpPr/>
          <p:nvPr/>
        </p:nvSpPr>
        <p:spPr>
          <a:xfrm>
            <a:off x="642938" y="1348473"/>
            <a:ext cx="1111567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In Australia, no moves to curb VC remuneration, despite public outcries.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In the UK, CUC Code weak and still allows VCs to participate in salary-setting. Unlikely the </a:t>
            </a:r>
            <a:r>
              <a:rPr lang="en-GB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OfS</a:t>
            </a: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will do very much.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Exhortations have fallen on deaf 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Leaves only central control as the means to curb pay – either by fixed ratios or a national salary body, such as exists for MPs or senior judges.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Needs political will…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3396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8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12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1372</Words>
  <Application>Microsoft Office PowerPoint</Application>
  <PresentationFormat>Widescreen</PresentationFormat>
  <Paragraphs>99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Palatino Linotype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Rapid and relatively recent increases in VCs’ remuneration</vt:lpstr>
      <vt:lpstr>Remuneration</vt:lpstr>
      <vt:lpstr>PowerPoint Presentation</vt:lpstr>
      <vt:lpstr>PowerPoint Presentation</vt:lpstr>
      <vt:lpstr>PowerPoint Presentation</vt:lpstr>
      <vt:lpstr>PowerPoint Presentation</vt:lpstr>
      <vt:lpstr>Agency theory</vt:lpstr>
      <vt:lpstr>PowerPoint Presentation</vt:lpstr>
      <vt:lpstr>Stewardship v Agency (1)</vt:lpstr>
      <vt:lpstr>Stewardship v Agency (2)</vt:lpstr>
      <vt:lpstr>Universities and agency theory?</vt:lpstr>
      <vt:lpstr>PowerPoint Presentation</vt:lpstr>
      <vt:lpstr>PowerPoint Presentation</vt:lpstr>
      <vt:lpstr>Universities and salary setting</vt:lpstr>
      <vt:lpstr>PowerPoint Presentation</vt:lpstr>
      <vt:lpstr>PowerPoint Presentation</vt:lpstr>
      <vt:lpstr>PowerPoint Presentation</vt:lpstr>
      <vt:lpstr>PowerPoint Presentation</vt:lpstr>
      <vt:lpstr>Pay comparisons</vt:lpstr>
      <vt:lpstr>PowerPoint Presentation</vt:lpstr>
      <vt:lpstr>Taking the…rent?</vt:lpstr>
      <vt:lpstr>What is to be done?</vt:lpstr>
      <vt:lpstr>PowerPoint Presentation</vt:lpstr>
    </vt:vector>
  </TitlesOfParts>
  <Company>Tampereen yliopisto - University of Tampere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Boden</dc:creator>
  <cp:lastModifiedBy>Heather Stanley</cp:lastModifiedBy>
  <cp:revision>40</cp:revision>
  <dcterms:created xsi:type="dcterms:W3CDTF">2020-03-06T07:41:11Z</dcterms:created>
  <dcterms:modified xsi:type="dcterms:W3CDTF">2020-04-23T09:05:45Z</dcterms:modified>
</cp:coreProperties>
</file>