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83" r:id="rId1"/>
  </p:sldMasterIdLst>
  <p:sldIdLst>
    <p:sldId id="256" r:id="rId2"/>
    <p:sldId id="258" r:id="rId3"/>
    <p:sldId id="257" r:id="rId4"/>
    <p:sldId id="270" r:id="rId5"/>
    <p:sldId id="266" r:id="rId6"/>
    <p:sldId id="263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4"/>
  </p:normalViewPr>
  <p:slideViewPr>
    <p:cSldViewPr snapToGrid="0" snapToObjects="1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W-Madison logo - Geometric shapes added for interest.&#10;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8"/>
            <a:ext cx="12192000" cy="6855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par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W-Madison logo - Geometric shapes added for interes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149" cy="6859041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7542"/>
            <a:ext cx="105156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4370"/>
            <a:ext cx="10515600" cy="68366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84745"/>
            <a:ext cx="105156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6841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93720"/>
            <a:ext cx="5157787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6841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3720"/>
            <a:ext cx="5183188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2729"/>
            <a:ext cx="105156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1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01FF7A-21A8-401B-BAF0-FD6C6E88B8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3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eometric shapes added for interest.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-1041"/>
            <a:ext cx="12190149" cy="685904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7542"/>
            <a:ext cx="105156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2" r:id="rId8"/>
    <p:sldLayoutId id="214748369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48">
          <p15:clr>
            <a:srgbClr val="F26B43"/>
          </p15:clr>
        </p15:guide>
        <p15:guide id="3" orient="horz" pos="60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503" y="660295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b="1" i="1" dirty="0"/>
              <a:t>Offshoring Responsibility: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7503" y="1734322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b="1" i="1" dirty="0"/>
              <a:t>Transnational Higher Education and Risk in the Neoliberal Imaginary</a:t>
            </a:r>
            <a:endParaRPr lang="en-US" sz="3200" dirty="0"/>
          </a:p>
          <a:p>
            <a:r>
              <a:rPr lang="en-US" dirty="0"/>
              <a:t>SRHE Annual Research Conference, 11</a:t>
            </a:r>
            <a:r>
              <a:rPr lang="en-US" baseline="30000" dirty="0"/>
              <a:t>th</a:t>
            </a:r>
            <a:r>
              <a:rPr lang="en-US" dirty="0"/>
              <a:t> December 2019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FDB713D-D510-4040-82E6-6870DFEFC5B8}"/>
              </a:ext>
            </a:extLst>
          </p:cNvPr>
          <p:cNvSpPr txBox="1">
            <a:spLocks/>
          </p:cNvSpPr>
          <p:nvPr/>
        </p:nvSpPr>
        <p:spPr>
          <a:xfrm>
            <a:off x="4592671" y="4091206"/>
            <a:ext cx="722927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/>
              <a:t>Lee Rensimer</a:t>
            </a:r>
          </a:p>
          <a:p>
            <a:pPr algn="l"/>
            <a:r>
              <a:rPr lang="en-US" b="1" dirty="0"/>
              <a:t>University of Wisconsin-Madison (USA)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9455A-F931-46E5-89B3-0D06FD0D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3" y="585548"/>
            <a:ext cx="1179444" cy="163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Literature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535C09-D3C7-4D26-BB17-821A43A64176}"/>
              </a:ext>
            </a:extLst>
          </p:cNvPr>
          <p:cNvSpPr txBox="1">
            <a:spLocks/>
          </p:cNvSpPr>
          <p:nvPr/>
        </p:nvSpPr>
        <p:spPr>
          <a:xfrm>
            <a:off x="1327826" y="2387600"/>
            <a:ext cx="10025974" cy="356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GB" sz="2800" dirty="0"/>
              <a:t>Beck (1992); Giddens (1991); </a:t>
            </a:r>
            <a:r>
              <a:rPr lang="en-GB" sz="2800" dirty="0" err="1"/>
              <a:t>Luhmann</a:t>
            </a:r>
            <a:r>
              <a:rPr lang="en-GB" sz="2800" dirty="0"/>
              <a:t> (1993)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GB" sz="2800" dirty="0"/>
              <a:t>as social technology and form of organisational control (</a:t>
            </a:r>
            <a:r>
              <a:rPr lang="en-GB" sz="2800" dirty="0" err="1"/>
              <a:t>Luhmann</a:t>
            </a:r>
            <a:r>
              <a:rPr lang="en-GB" sz="2800" dirty="0"/>
              <a:t> 1993)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GB" sz="2800" dirty="0"/>
              <a:t>Risk management as cornerstone of good governance and responsible </a:t>
            </a:r>
            <a:r>
              <a:rPr lang="en-GB" sz="2800" dirty="0" err="1"/>
              <a:t>actorhood</a:t>
            </a:r>
            <a:r>
              <a:rPr lang="en-GB" sz="2800" dirty="0"/>
              <a:t> (Power 2004)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Risk as alien to academia; universities as the antipode to risk </a:t>
            </a:r>
            <a:r>
              <a:rPr lang="en-US" sz="2800" dirty="0" err="1">
                <a:solidFill>
                  <a:srgbClr val="FF0000"/>
                </a:solidFill>
              </a:rPr>
              <a:t>organisations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Perrow</a:t>
            </a:r>
            <a:r>
              <a:rPr lang="en-US" sz="2800" dirty="0">
                <a:solidFill>
                  <a:srgbClr val="FF0000"/>
                </a:solidFill>
              </a:rPr>
              <a:t>, 1999)</a:t>
            </a:r>
            <a:endParaRPr lang="en-GB" sz="28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B04A5-C2BB-4F8B-B1D3-5FA3809AFF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9" t="30000" r="10706" b="10909"/>
          <a:stretch/>
        </p:blipFill>
        <p:spPr>
          <a:xfrm>
            <a:off x="1460500" y="1193800"/>
            <a:ext cx="2362200" cy="1238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2AC3FF-07B9-4B7C-BC78-4BF76BC76B8E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C89E71-AD34-4044-BF11-85941AFF30B4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A87565-4833-4704-B304-824C78EBE439}"/>
              </a:ext>
            </a:extLst>
          </p:cNvPr>
          <p:cNvSpPr txBox="1">
            <a:spLocks/>
          </p:cNvSpPr>
          <p:nvPr/>
        </p:nvSpPr>
        <p:spPr>
          <a:xfrm>
            <a:off x="2531040" y="1372651"/>
            <a:ext cx="8810921" cy="1739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introduced risk to UK HE in 2000-1 agenda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encouraged universities to develop an “appetite for risk” </a:t>
            </a:r>
            <a:r>
              <a:rPr lang="de-DE" sz="2800" dirty="0"/>
              <a:t>(Power, Scheytt, Soin, &amp; Sahlin, 2009) and </a:t>
            </a:r>
            <a:r>
              <a:rPr lang="en-US" sz="2800" dirty="0"/>
              <a:t>“</a:t>
            </a:r>
            <a:r>
              <a:rPr lang="de-DE" sz="2800" dirty="0"/>
              <a:t>capitalise on risk</a:t>
            </a:r>
            <a:r>
              <a:rPr lang="en-US" sz="2800" dirty="0"/>
              <a:t>”</a:t>
            </a:r>
            <a:r>
              <a:rPr lang="de-DE" sz="2800" dirty="0"/>
              <a:t> (Huber 2010)</a:t>
            </a:r>
            <a:endParaRPr lang="en-US" sz="2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Risk in British Higher Education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78D70F-9489-4D9F-B18D-FD54006D0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53" y="1372651"/>
            <a:ext cx="1593850" cy="15938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A02B00-139F-45B3-9CB3-F2797D76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03" y="3251201"/>
            <a:ext cx="2407311" cy="3406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AABF22F-10F3-44EB-880C-300D476EE4B9}"/>
              </a:ext>
            </a:extLst>
          </p:cNvPr>
          <p:cNvSpPr txBox="1">
            <a:spLocks/>
          </p:cNvSpPr>
          <p:nvPr/>
        </p:nvSpPr>
        <p:spPr>
          <a:xfrm>
            <a:off x="3041295" y="3451428"/>
            <a:ext cx="8698237" cy="3406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had become a virtue in university management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is framed almost exclusively in narrow </a:t>
            </a:r>
            <a:r>
              <a:rPr lang="en-US" sz="2800" dirty="0" err="1"/>
              <a:t>organisational</a:t>
            </a:r>
            <a:r>
              <a:rPr lang="en-US" sz="2800" dirty="0"/>
              <a:t> terms (financial or reputational damage)</a:t>
            </a:r>
          </a:p>
          <a:p>
            <a:pPr marL="723900" lvl="1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is decoupled from responsibility</a:t>
            </a:r>
            <a:endParaRPr lang="en-US" sz="2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30D8A9-7434-4BC0-B054-774D1AEBAE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9" t="30000" r="10706" b="10909"/>
          <a:stretch/>
        </p:blipFill>
        <p:spPr>
          <a:xfrm>
            <a:off x="798371" y="3891500"/>
            <a:ext cx="236220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2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77C91B-9379-4242-B0DF-3C341397154A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A87565-4833-4704-B304-824C78EBE439}"/>
              </a:ext>
            </a:extLst>
          </p:cNvPr>
          <p:cNvSpPr txBox="1">
            <a:spLocks/>
          </p:cNvSpPr>
          <p:nvPr/>
        </p:nvSpPr>
        <p:spPr>
          <a:xfrm>
            <a:off x="1327826" y="1416051"/>
            <a:ext cx="10025974" cy="428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British Campuses in UAE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4D205B8-CD42-4E3E-9978-53CF48FC4C43}"/>
              </a:ext>
            </a:extLst>
          </p:cNvPr>
          <p:cNvGraphicFramePr>
            <a:graphicFrameLocks noGrp="1"/>
          </p:cNvGraphicFramePr>
          <p:nvPr/>
        </p:nvGraphicFramePr>
        <p:xfrm>
          <a:off x="901848" y="1322653"/>
          <a:ext cx="10371951" cy="4537453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715980">
                  <a:extLst>
                    <a:ext uri="{9D8B030D-6E8A-4147-A177-3AD203B41FA5}">
                      <a16:colId xmlns:a16="http://schemas.microsoft.com/office/drawing/2014/main" val="2329663312"/>
                    </a:ext>
                  </a:extLst>
                </a:gridCol>
                <a:gridCol w="1499389">
                  <a:extLst>
                    <a:ext uri="{9D8B030D-6E8A-4147-A177-3AD203B41FA5}">
                      <a16:colId xmlns:a16="http://schemas.microsoft.com/office/drawing/2014/main" val="114185288"/>
                    </a:ext>
                  </a:extLst>
                </a:gridCol>
                <a:gridCol w="1346042">
                  <a:extLst>
                    <a:ext uri="{9D8B030D-6E8A-4147-A177-3AD203B41FA5}">
                      <a16:colId xmlns:a16="http://schemas.microsoft.com/office/drawing/2014/main" val="3316137541"/>
                    </a:ext>
                  </a:extLst>
                </a:gridCol>
                <a:gridCol w="1780654">
                  <a:extLst>
                    <a:ext uri="{9D8B030D-6E8A-4147-A177-3AD203B41FA5}">
                      <a16:colId xmlns:a16="http://schemas.microsoft.com/office/drawing/2014/main" val="608618239"/>
                    </a:ext>
                  </a:extLst>
                </a:gridCol>
                <a:gridCol w="3029886">
                  <a:extLst>
                    <a:ext uri="{9D8B030D-6E8A-4147-A177-3AD203B41FA5}">
                      <a16:colId xmlns:a16="http://schemas.microsoft.com/office/drawing/2014/main" val="979957955"/>
                    </a:ext>
                  </a:extLst>
                </a:gridCol>
              </a:tblGrid>
              <a:tr h="428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Institution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Transnational Model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Year Established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Student numbers (2018)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Degree </a:t>
                      </a:r>
                      <a:r>
                        <a:rPr lang="en-US" sz="1600" dirty="0" err="1">
                          <a:effectLst/>
                        </a:rPr>
                        <a:t>programmes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897293"/>
                  </a:ext>
                </a:extLst>
              </a:tr>
              <a:tr h="320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Heriot-Watt University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Branch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2005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 UG; 58 PG; Foundation Year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876319"/>
                  </a:ext>
                </a:extLst>
              </a:tr>
              <a:tr h="320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Middlesex University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Branch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2005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3473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 UG; 44 PG; Foundation Year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376508"/>
                  </a:ext>
                </a:extLst>
              </a:tr>
              <a:tr h="21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University of Bolton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Franchise/ Branch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600 (approx.)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 UG; 3 PG; 7 HNDs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589989"/>
                  </a:ext>
                </a:extLst>
              </a:tr>
              <a:tr h="378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University of Birmingham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Branch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 UG, 5 PG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104880"/>
                  </a:ext>
                </a:extLst>
              </a:tr>
              <a:tr h="462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University of West London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Franchise/ Branch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 (approx.)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UG; 1 PG (MBA)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579883"/>
                  </a:ext>
                </a:extLst>
              </a:tr>
              <a:tr h="21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University of Manchester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Administrative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 PG (5 MBA)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612196"/>
                  </a:ext>
                </a:extLst>
              </a:tr>
              <a:tr h="388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City University London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Administrative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 PG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544291"/>
                  </a:ext>
                </a:extLst>
              </a:tr>
              <a:tr h="21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University of Bradford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Administrative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PG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425067"/>
                  </a:ext>
                </a:extLst>
              </a:tr>
              <a:tr h="859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London Business School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Administrative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PG (Executive MBA)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036712"/>
                  </a:ext>
                </a:extLst>
              </a:tr>
              <a:tr h="159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University of Exeter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Administrative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PG (EdD)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20592" marR="205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084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79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A87565-4833-4704-B304-824C78EBE439}"/>
              </a:ext>
            </a:extLst>
          </p:cNvPr>
          <p:cNvSpPr txBox="1">
            <a:spLocks/>
          </p:cNvSpPr>
          <p:nvPr/>
        </p:nvSpPr>
        <p:spPr>
          <a:xfrm>
            <a:off x="1479888" y="1374978"/>
            <a:ext cx="8140700" cy="21560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dirty="0"/>
              <a:t>“Yeah, why do it? I think in some ways it was built on the experience, and they did deliver and develop a culture that was more </a:t>
            </a:r>
            <a:r>
              <a:rPr lang="en-US" b="1" dirty="0"/>
              <a:t>risk-taking</a:t>
            </a:r>
            <a:r>
              <a:rPr lang="en-US" dirty="0"/>
              <a:t> and entrepreneurial. There are many that would not take the types of </a:t>
            </a:r>
            <a:r>
              <a:rPr lang="en-US" b="1" dirty="0"/>
              <a:t>risk</a:t>
            </a:r>
            <a:r>
              <a:rPr lang="en-US" dirty="0"/>
              <a:t> that [University A] has in terms of exposing yourself to the </a:t>
            </a:r>
            <a:r>
              <a:rPr lang="en-US" b="1" dirty="0"/>
              <a:t>risks</a:t>
            </a:r>
            <a:r>
              <a:rPr lang="en-US" dirty="0"/>
              <a:t> of reputational issues that could come from a campus failing overseas. So, as I say, I think we had a choice to make, that we could either stay as a relatively small to medium-size Scottish university or we could try to really do something different and differentiate ourselves.”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Institutional Risk-taking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CAA8212-4295-42F4-AAB6-F38120A146B8}"/>
              </a:ext>
            </a:extLst>
          </p:cNvPr>
          <p:cNvSpPr/>
          <p:nvPr/>
        </p:nvSpPr>
        <p:spPr>
          <a:xfrm>
            <a:off x="1498600" y="1308099"/>
            <a:ext cx="8140700" cy="2156029"/>
          </a:xfrm>
          <a:prstGeom prst="wedgeRoundRectCallout">
            <a:avLst>
              <a:gd name="adj1" fmla="val 58533"/>
              <a:gd name="adj2" fmla="val -25242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User">
            <a:extLst>
              <a:ext uri="{FF2B5EF4-FFF2-40B4-BE49-F238E27FC236}">
                <a16:creationId xmlns:a16="http://schemas.microsoft.com/office/drawing/2014/main" id="{6FE0A469-B258-44B8-AC90-F8722BA6E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69888" y="1489172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43E4AC-9271-4829-8012-5F4904ECBDE2}"/>
              </a:ext>
            </a:extLst>
          </p:cNvPr>
          <p:cNvSpPr txBox="1"/>
          <p:nvPr/>
        </p:nvSpPr>
        <p:spPr>
          <a:xfrm>
            <a:off x="10261599" y="2343044"/>
            <a:ext cx="142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Director, University A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E34C57D-F9AC-417D-B563-189C1C2386C5}"/>
              </a:ext>
            </a:extLst>
          </p:cNvPr>
          <p:cNvSpPr/>
          <p:nvPr/>
        </p:nvSpPr>
        <p:spPr>
          <a:xfrm>
            <a:off x="2318088" y="3746906"/>
            <a:ext cx="9200474" cy="1929994"/>
          </a:xfrm>
          <a:prstGeom prst="wedgeRoundRectCallout">
            <a:avLst>
              <a:gd name="adj1" fmla="val -59329"/>
              <a:gd name="adj2" fmla="val -26937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id="{A5EB2698-52E1-4B2D-B7C7-4583FC664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488" y="3954447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B6BCDD-FEE7-481D-99DB-737D20B2CBC4}"/>
              </a:ext>
            </a:extLst>
          </p:cNvPr>
          <p:cNvSpPr txBox="1"/>
          <p:nvPr/>
        </p:nvSpPr>
        <p:spPr>
          <a:xfrm>
            <a:off x="457200" y="4808319"/>
            <a:ext cx="144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Director, University 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6A633D5-A8C1-4883-8FBD-B6C7CBEE4C3B}"/>
              </a:ext>
            </a:extLst>
          </p:cNvPr>
          <p:cNvSpPr txBox="1">
            <a:spLocks/>
          </p:cNvSpPr>
          <p:nvPr/>
        </p:nvSpPr>
        <p:spPr>
          <a:xfrm>
            <a:off x="2318087" y="3787978"/>
            <a:ext cx="9239503" cy="1800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dirty="0"/>
              <a:t>“I think you’ve got to be willing to take a </a:t>
            </a:r>
            <a:r>
              <a:rPr lang="en-US" b="1" dirty="0"/>
              <a:t>financial risk</a:t>
            </a:r>
            <a:r>
              <a:rPr lang="en-US" dirty="0"/>
              <a:t> as well as I suppose a </a:t>
            </a:r>
            <a:r>
              <a:rPr lang="en-US" b="1" dirty="0"/>
              <a:t>reputational one</a:t>
            </a:r>
            <a:r>
              <a:rPr lang="en-US" dirty="0"/>
              <a:t> because you want something to work … With Dubai [in 2005], there weren’t any other institutions there, and I don’t think there were any other UK institutions that were willing to take that </a:t>
            </a:r>
            <a:r>
              <a:rPr lang="en-US" b="1" dirty="0"/>
              <a:t>risk</a:t>
            </a:r>
            <a:r>
              <a:rPr lang="en-US" dirty="0"/>
              <a:t>, somewhere like the Middle East. And I think that therefore it was much more sort of a </a:t>
            </a:r>
            <a:r>
              <a:rPr lang="en-US" b="1" dirty="0"/>
              <a:t>risk approach</a:t>
            </a:r>
            <a:r>
              <a:rPr lang="en-US" dirty="0"/>
              <a:t>, that [University B] was willing to take the </a:t>
            </a:r>
            <a:r>
              <a:rPr lang="en-US" b="1" dirty="0"/>
              <a:t>risk</a:t>
            </a:r>
            <a:r>
              <a:rPr lang="en-US" dirty="0"/>
              <a:t> of establishing something in a region that hadn’t at that stage got one of these big educational hubs being developed.“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F2C822-0ACF-44B4-9821-6DCDBEFF87EF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6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5" grpId="0"/>
      <p:bldP spid="11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836C78-564D-4F07-A6E9-3C583BC0EAC4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A87565-4833-4704-B304-824C78EBE439}"/>
              </a:ext>
            </a:extLst>
          </p:cNvPr>
          <p:cNvSpPr txBox="1">
            <a:spLocks/>
          </p:cNvSpPr>
          <p:nvPr/>
        </p:nvSpPr>
        <p:spPr>
          <a:xfrm>
            <a:off x="1327826" y="1416051"/>
            <a:ext cx="10025974" cy="428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Academic Infrastructure Provider (AIP) – a local business partner with split/majority stake.</a:t>
            </a:r>
          </a:p>
          <a:p>
            <a:pPr algn="l"/>
            <a:endParaRPr lang="en-US" sz="1400" dirty="0"/>
          </a:p>
          <a:p>
            <a:pPr algn="l"/>
            <a:r>
              <a:rPr lang="en-US" sz="2800" dirty="0"/>
              <a:t>“Y</a:t>
            </a:r>
            <a:r>
              <a:rPr lang="en-US" dirty="0"/>
              <a:t>ou know, the good thing was there was zero capital investment from the University. The </a:t>
            </a:r>
            <a:r>
              <a:rPr lang="en-US" b="1" dirty="0"/>
              <a:t>risk</a:t>
            </a:r>
            <a:r>
              <a:rPr lang="en-US" dirty="0"/>
              <a:t> was being taken by the business partner, which I think was fantastic. But, in doing so the rate of return for us is obviously less. We’re not putting a big, big </a:t>
            </a:r>
            <a:r>
              <a:rPr lang="en-US" b="1" dirty="0"/>
              <a:t>risk</a:t>
            </a:r>
            <a:r>
              <a:rPr lang="en-US" dirty="0"/>
              <a:t> in there.”</a:t>
            </a:r>
          </a:p>
          <a:p>
            <a:pPr algn="l"/>
            <a:endParaRPr lang="en-US" dirty="0"/>
          </a:p>
          <a:p>
            <a:pPr marL="266700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Principal-Agent Problem</a:t>
            </a:r>
          </a:p>
          <a:p>
            <a:pPr marL="266700" indent="-266700" algn="l">
              <a:buFont typeface="Arial" panose="020B0604020202020204" pitchFamily="34" charset="0"/>
              <a:buChar char="•"/>
            </a:pPr>
            <a:r>
              <a:rPr lang="en-US" sz="2800" dirty="0"/>
              <a:t>Unbundling (Lewis &amp; Shore 2018; McGowan 2017)</a:t>
            </a:r>
          </a:p>
          <a:p>
            <a:endParaRPr lang="en-US" dirty="0"/>
          </a:p>
          <a:p>
            <a:pPr marL="266700" indent="-266700" algn="l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Discussion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2E437D1-9BA7-4F12-BE58-2DA81080896D}"/>
              </a:ext>
            </a:extLst>
          </p:cNvPr>
          <p:cNvSpPr/>
          <p:nvPr/>
        </p:nvSpPr>
        <p:spPr>
          <a:xfrm>
            <a:off x="1072637" y="2544434"/>
            <a:ext cx="10212536" cy="1595941"/>
          </a:xfrm>
          <a:prstGeom prst="wedgeRoundRectCallout">
            <a:avLst>
              <a:gd name="adj1" fmla="val 39847"/>
              <a:gd name="adj2" fmla="val 75114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AD30AA85-33A9-4C16-919C-35AF0F73F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40814" y="4248456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539E68-24EE-4D01-8309-620E0E9FCE89}"/>
              </a:ext>
            </a:extLst>
          </p:cNvPr>
          <p:cNvSpPr txBox="1"/>
          <p:nvPr/>
        </p:nvSpPr>
        <p:spPr>
          <a:xfrm>
            <a:off x="10402911" y="5056892"/>
            <a:ext cx="1436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Director, University C</a:t>
            </a:r>
          </a:p>
        </p:txBody>
      </p:sp>
    </p:spTree>
    <p:extLst>
      <p:ext uri="{BB962C8B-B14F-4D97-AF65-F5344CB8AC3E}">
        <p14:creationId xmlns:p14="http://schemas.microsoft.com/office/powerpoint/2010/main" val="10151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40FE3-F93E-42D4-89AA-BA97E0294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3315" y="125508"/>
            <a:ext cx="1179444" cy="16351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E0F5EA-C178-4024-9C23-6173E5D189D6}"/>
              </a:ext>
            </a:extLst>
          </p:cNvPr>
          <p:cNvSpPr/>
          <p:nvPr/>
        </p:nvSpPr>
        <p:spPr>
          <a:xfrm>
            <a:off x="522514" y="1039349"/>
            <a:ext cx="721297" cy="10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A87565-4833-4704-B304-824C78EBE439}"/>
              </a:ext>
            </a:extLst>
          </p:cNvPr>
          <p:cNvSpPr txBox="1">
            <a:spLocks/>
          </p:cNvSpPr>
          <p:nvPr/>
        </p:nvSpPr>
        <p:spPr>
          <a:xfrm>
            <a:off x="1327826" y="1416051"/>
            <a:ext cx="10025974" cy="428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l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344BCA9-96FA-4534-BB3B-61589B60BFC5}"/>
              </a:ext>
            </a:extLst>
          </p:cNvPr>
          <p:cNvSpPr txBox="1">
            <a:spLocks/>
          </p:cNvSpPr>
          <p:nvPr/>
        </p:nvSpPr>
        <p:spPr>
          <a:xfrm>
            <a:off x="838200" y="558800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References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B99280-F3DB-40AA-83A5-1BEEDDEB5CBB}"/>
              </a:ext>
            </a:extLst>
          </p:cNvPr>
          <p:cNvSpPr txBox="1"/>
          <p:nvPr/>
        </p:nvSpPr>
        <p:spPr>
          <a:xfrm>
            <a:off x="522514" y="1222936"/>
            <a:ext cx="11424322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Beck, U. (1992). </a:t>
            </a:r>
            <a:r>
              <a:rPr lang="en-US" sz="1700" i="1" dirty="0"/>
              <a:t>Risk Society: Towards a New Modernity</a:t>
            </a:r>
            <a:r>
              <a:rPr lang="en-US" sz="1700" dirty="0"/>
              <a:t>. London: SAGE Publications Ltd.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Giddens, A. (1991). </a:t>
            </a:r>
            <a:r>
              <a:rPr lang="en-US" sz="1700" i="1" dirty="0"/>
              <a:t>Modernity and self-identity: Self and society in the late modern age</a:t>
            </a:r>
            <a:r>
              <a:rPr lang="en-US" sz="1700" dirty="0"/>
              <a:t>. Cambridge, UK: Cambridge University Press.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Huber, M. (2010). </a:t>
            </a:r>
            <a:r>
              <a:rPr lang="en-US" sz="1700" dirty="0" err="1"/>
              <a:t>Colonised</a:t>
            </a:r>
            <a:r>
              <a:rPr lang="en-US" sz="1700" dirty="0"/>
              <a:t> by risk - the emergence of academic risks in British higher education. In B. </a:t>
            </a:r>
            <a:r>
              <a:rPr lang="en-US" sz="1700" dirty="0" err="1"/>
              <a:t>Hutter</a:t>
            </a:r>
            <a:r>
              <a:rPr lang="en-US" sz="1700" dirty="0"/>
              <a:t> (Ed.), </a:t>
            </a:r>
            <a:r>
              <a:rPr lang="en-US" sz="1700" i="1" dirty="0"/>
              <a:t>Anticipating Risks and </a:t>
            </a:r>
            <a:r>
              <a:rPr lang="en-US" sz="1700" i="1" dirty="0" err="1"/>
              <a:t>Organising</a:t>
            </a:r>
            <a:r>
              <a:rPr lang="en-US" sz="1700" i="1" dirty="0"/>
              <a:t> Risk Regulation</a:t>
            </a:r>
            <a:r>
              <a:rPr lang="en-US" sz="1700" dirty="0"/>
              <a:t> (pp. 114–136). Cambridge, UK: Cambridge University Press.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Lewis, N., &amp; Shore, C. (2018). From unbundling to market making: reimagining, reassembling and reinventing the public university. </a:t>
            </a:r>
            <a:r>
              <a:rPr lang="en-US" sz="1700" i="1" dirty="0" err="1"/>
              <a:t>Globalisation</a:t>
            </a:r>
            <a:r>
              <a:rPr lang="en-US" sz="1700" i="1" dirty="0"/>
              <a:t>, Societies and Education</a:t>
            </a:r>
            <a:r>
              <a:rPr lang="en-US" sz="1700" dirty="0"/>
              <a:t>, </a:t>
            </a:r>
            <a:r>
              <a:rPr lang="en-US" sz="1700" i="1" dirty="0"/>
              <a:t>7724</a:t>
            </a:r>
            <a:r>
              <a:rPr lang="en-US" sz="1700" dirty="0"/>
              <a:t>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Luhmann</a:t>
            </a:r>
            <a:r>
              <a:rPr lang="en-US" sz="1700" dirty="0"/>
              <a:t>, N. (1993). Die Moral des </a:t>
            </a:r>
            <a:r>
              <a:rPr lang="en-US" sz="1700" dirty="0" err="1"/>
              <a:t>Risikos</a:t>
            </a:r>
            <a:r>
              <a:rPr lang="en-US" sz="1700" dirty="0"/>
              <a:t> und das </a:t>
            </a:r>
            <a:r>
              <a:rPr lang="en-US" sz="1700" dirty="0" err="1"/>
              <a:t>Risiko</a:t>
            </a:r>
            <a:r>
              <a:rPr lang="en-US" sz="1700" dirty="0"/>
              <a:t> der Moral. In </a:t>
            </a:r>
            <a:r>
              <a:rPr lang="en-US" sz="1700" i="1" dirty="0" err="1"/>
              <a:t>Risiko</a:t>
            </a:r>
            <a:r>
              <a:rPr lang="en-US" sz="1700" i="1" dirty="0"/>
              <a:t> und Gesellschaft</a:t>
            </a:r>
            <a:r>
              <a:rPr lang="en-US" sz="1700" dirty="0"/>
              <a:t> (pp. 327–338). Springer.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McGowan, T. (2017). Higher education, unbundling, and the end of the university as we know it. </a:t>
            </a:r>
            <a:r>
              <a:rPr lang="en-US" sz="1700" i="1" dirty="0"/>
              <a:t>Oxford Review of Education</a:t>
            </a:r>
            <a:r>
              <a:rPr lang="en-US" sz="1700" dirty="0"/>
              <a:t>, </a:t>
            </a:r>
            <a:r>
              <a:rPr lang="en-US" sz="1700" i="1" dirty="0"/>
              <a:t>43</a:t>
            </a:r>
            <a:r>
              <a:rPr lang="en-US" sz="1700" dirty="0"/>
              <a:t>(6), 733–748.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Perrow</a:t>
            </a:r>
            <a:r>
              <a:rPr lang="en-US" sz="1700" dirty="0"/>
              <a:t>, C. (1999). Normal accidents: living with high-risk technologies. Princeton, NJ: Princeton University Press.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Power, M. (2004). The risk management of everything. </a:t>
            </a:r>
            <a:r>
              <a:rPr lang="en-US" sz="1700" i="1" dirty="0"/>
              <a:t>The Journal of Risk Finance</a:t>
            </a:r>
            <a:r>
              <a:rPr lang="en-US" sz="1700" dirty="0"/>
              <a:t>, </a:t>
            </a:r>
            <a:r>
              <a:rPr lang="en-US" sz="1700" i="1" dirty="0"/>
              <a:t>5</a:t>
            </a:r>
            <a:r>
              <a:rPr lang="en-US" sz="1700" dirty="0"/>
              <a:t>(3), 58–65.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Power, M., </a:t>
            </a:r>
            <a:r>
              <a:rPr lang="en-US" sz="1700" dirty="0" err="1"/>
              <a:t>Scheytt</a:t>
            </a:r>
            <a:r>
              <a:rPr lang="en-US" sz="1700" dirty="0"/>
              <a:t>, T., </a:t>
            </a:r>
            <a:r>
              <a:rPr lang="en-US" sz="1700" dirty="0" err="1"/>
              <a:t>Soin</a:t>
            </a:r>
            <a:r>
              <a:rPr lang="en-US" sz="1700" dirty="0"/>
              <a:t>, K., &amp; </a:t>
            </a:r>
            <a:r>
              <a:rPr lang="en-US" sz="1700" dirty="0" err="1"/>
              <a:t>Sahlin</a:t>
            </a:r>
            <a:r>
              <a:rPr lang="en-US" sz="1700" dirty="0"/>
              <a:t>, K. (2009). Reputational risk as a logic of organizing in late modernity. </a:t>
            </a:r>
            <a:r>
              <a:rPr lang="en-US" sz="1700" i="1" dirty="0"/>
              <a:t>Organization Studies</a:t>
            </a:r>
            <a:r>
              <a:rPr lang="en-US" sz="1700" dirty="0"/>
              <a:t>, </a:t>
            </a:r>
            <a:r>
              <a:rPr lang="en-US" sz="1700" i="1" dirty="0"/>
              <a:t>30</a:t>
            </a:r>
            <a:r>
              <a:rPr lang="en-US" sz="1700" dirty="0"/>
              <a:t>(2–3), 301–324.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21953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_Geometric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_Geometric" id="{69D40599-A5C7-4E1A-87B1-BF97774EE86B}" vid="{3B9C0633-8C87-4154-93D9-7D4FF16314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Wide_Geometric</Template>
  <TotalTime>1478</TotalTime>
  <Words>899</Words>
  <Application>Microsoft Office PowerPoint</Application>
  <PresentationFormat>Widescreen</PresentationFormat>
  <Paragraphs>96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Malgun Gothic</vt:lpstr>
      <vt:lpstr>Arial</vt:lpstr>
      <vt:lpstr>Calibri</vt:lpstr>
      <vt:lpstr>Widescreen_Geometric</vt:lpstr>
      <vt:lpstr>Offshoring Responsibility: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Rensimer</dc:creator>
  <cp:lastModifiedBy>Heather Stanley</cp:lastModifiedBy>
  <cp:revision>40</cp:revision>
  <dcterms:created xsi:type="dcterms:W3CDTF">2019-12-09T16:03:11Z</dcterms:created>
  <dcterms:modified xsi:type="dcterms:W3CDTF">2019-12-17T11:13:48Z</dcterms:modified>
</cp:coreProperties>
</file>