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8"/>
  </p:notesMasterIdLst>
  <p:handoutMasterIdLst>
    <p:handoutMasterId r:id="rId29"/>
  </p:handoutMasterIdLst>
  <p:sldIdLst>
    <p:sldId id="256" r:id="rId2"/>
    <p:sldId id="350" r:id="rId3"/>
    <p:sldId id="388" r:id="rId4"/>
    <p:sldId id="387" r:id="rId5"/>
    <p:sldId id="386" r:id="rId6"/>
    <p:sldId id="380" r:id="rId7"/>
    <p:sldId id="367" r:id="rId8"/>
    <p:sldId id="345" r:id="rId9"/>
    <p:sldId id="351" r:id="rId10"/>
    <p:sldId id="352" r:id="rId11"/>
    <p:sldId id="336" r:id="rId12"/>
    <p:sldId id="355" r:id="rId13"/>
    <p:sldId id="330" r:id="rId14"/>
    <p:sldId id="365" r:id="rId15"/>
    <p:sldId id="360" r:id="rId16"/>
    <p:sldId id="335" r:id="rId17"/>
    <p:sldId id="364" r:id="rId18"/>
    <p:sldId id="363" r:id="rId19"/>
    <p:sldId id="359" r:id="rId20"/>
    <p:sldId id="341" r:id="rId21"/>
    <p:sldId id="382" r:id="rId22"/>
    <p:sldId id="377" r:id="rId23"/>
    <p:sldId id="369" r:id="rId24"/>
    <p:sldId id="370" r:id="rId25"/>
    <p:sldId id="371" r:id="rId26"/>
    <p:sldId id="373" r:id="rId27"/>
  </p:sldIdLst>
  <p:sldSz cx="9144000" cy="6858000" type="screen4x3"/>
  <p:notesSz cx="6794500" cy="9906000"/>
  <p:defaultTextStyle>
    <a:defPPr>
      <a:defRPr lang="en-US"/>
    </a:defPPr>
    <a:lvl1pPr algn="l" rtl="0" fontAlgn="base">
      <a:spcBef>
        <a:spcPct val="0"/>
      </a:spcBef>
      <a:spcAft>
        <a:spcPct val="0"/>
      </a:spcAft>
      <a:defRPr kern="1200">
        <a:solidFill>
          <a:schemeClr val="tx1"/>
        </a:solidFill>
        <a:latin typeface="Calibri" charset="0"/>
        <a:ea typeface="MS PGothic" charset="0"/>
        <a:cs typeface="MS PGothic" charset="0"/>
      </a:defRPr>
    </a:lvl1pPr>
    <a:lvl2pPr marL="457200" algn="l" rtl="0" fontAlgn="base">
      <a:spcBef>
        <a:spcPct val="0"/>
      </a:spcBef>
      <a:spcAft>
        <a:spcPct val="0"/>
      </a:spcAft>
      <a:defRPr kern="1200">
        <a:solidFill>
          <a:schemeClr val="tx1"/>
        </a:solidFill>
        <a:latin typeface="Calibri" charset="0"/>
        <a:ea typeface="MS PGothic" charset="0"/>
        <a:cs typeface="MS PGothic" charset="0"/>
      </a:defRPr>
    </a:lvl2pPr>
    <a:lvl3pPr marL="914400" algn="l" rtl="0" fontAlgn="base">
      <a:spcBef>
        <a:spcPct val="0"/>
      </a:spcBef>
      <a:spcAft>
        <a:spcPct val="0"/>
      </a:spcAft>
      <a:defRPr kern="1200">
        <a:solidFill>
          <a:schemeClr val="tx1"/>
        </a:solidFill>
        <a:latin typeface="Calibri" charset="0"/>
        <a:ea typeface="MS PGothic" charset="0"/>
        <a:cs typeface="MS PGothic" charset="0"/>
      </a:defRPr>
    </a:lvl3pPr>
    <a:lvl4pPr marL="1371600" algn="l" rtl="0" fontAlgn="base">
      <a:spcBef>
        <a:spcPct val="0"/>
      </a:spcBef>
      <a:spcAft>
        <a:spcPct val="0"/>
      </a:spcAft>
      <a:defRPr kern="1200">
        <a:solidFill>
          <a:schemeClr val="tx1"/>
        </a:solidFill>
        <a:latin typeface="Calibri" charset="0"/>
        <a:ea typeface="MS PGothic" charset="0"/>
        <a:cs typeface="MS PGothic" charset="0"/>
      </a:defRPr>
    </a:lvl4pPr>
    <a:lvl5pPr marL="1828800" algn="l"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0">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fault"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sorterViewPr>
    <p:cViewPr>
      <p:scale>
        <a:sx n="115" d="100"/>
        <a:sy n="115" d="100"/>
      </p:scale>
      <p:origin x="0" y="0"/>
    </p:cViewPr>
  </p:sorterViewPr>
  <p:notesViewPr>
    <p:cSldViewPr snapToGrid="0" snapToObjects="1">
      <p:cViewPr>
        <p:scale>
          <a:sx n="150" d="100"/>
          <a:sy n="150" d="100"/>
        </p:scale>
        <p:origin x="-1349" y="1944"/>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5-04T17:23:02.874" idx="3">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GB" dirty="0"/>
          </a:p>
        </p:txBody>
      </p:sp>
      <p:sp>
        <p:nvSpPr>
          <p:cNvPr id="3" name="Date Placeholder 2"/>
          <p:cNvSpPr>
            <a:spLocks noGrp="1"/>
          </p:cNvSpPr>
          <p:nvPr>
            <p:ph type="dt" sz="quarter" idx="1"/>
          </p:nvPr>
        </p:nvSpPr>
        <p:spPr>
          <a:xfrm>
            <a:off x="3848100" y="0"/>
            <a:ext cx="2944813" cy="4953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0B8525B-3667-1442-A38C-329A58AAC94E}" type="datetimeFigureOut">
              <a:rPr lang="en-GB"/>
              <a:pPr>
                <a:defRPr/>
              </a:pPr>
              <a:t>19/05/2015</a:t>
            </a:fld>
            <a:endParaRPr lang="en-GB" dirty="0"/>
          </a:p>
        </p:txBody>
      </p:sp>
      <p:sp>
        <p:nvSpPr>
          <p:cNvPr id="4" name="Footer Placeholder 3"/>
          <p:cNvSpPr>
            <a:spLocks noGrp="1"/>
          </p:cNvSpPr>
          <p:nvPr>
            <p:ph type="ftr" sz="quarter" idx="2"/>
          </p:nvPr>
        </p:nvSpPr>
        <p:spPr>
          <a:xfrm>
            <a:off x="0" y="9409113"/>
            <a:ext cx="2944813" cy="4953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GB" dirty="0"/>
          </a:p>
        </p:txBody>
      </p:sp>
      <p:sp>
        <p:nvSpPr>
          <p:cNvPr id="5" name="Slide Number Placeholder 4"/>
          <p:cNvSpPr>
            <a:spLocks noGrp="1"/>
          </p:cNvSpPr>
          <p:nvPr>
            <p:ph type="sldNum" sz="quarter" idx="3"/>
          </p:nvPr>
        </p:nvSpPr>
        <p:spPr>
          <a:xfrm>
            <a:off x="3848100" y="9409113"/>
            <a:ext cx="2944813"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DA7D8DD-971F-9F46-8ACA-7E1B725E235E}" type="slidenum">
              <a:rPr lang="en-GB"/>
              <a:pPr>
                <a:defRPr/>
              </a:pPr>
              <a:t>‹#›</a:t>
            </a:fld>
            <a:endParaRPr lang="en-GB" dirty="0"/>
          </a:p>
        </p:txBody>
      </p:sp>
    </p:spTree>
    <p:extLst>
      <p:ext uri="{BB962C8B-B14F-4D97-AF65-F5344CB8AC3E}">
        <p14:creationId xmlns:p14="http://schemas.microsoft.com/office/powerpoint/2010/main" val="389718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GB" dirty="0"/>
          </a:p>
        </p:txBody>
      </p:sp>
      <p:sp>
        <p:nvSpPr>
          <p:cNvPr id="3" name="Date Placeholder 2"/>
          <p:cNvSpPr>
            <a:spLocks noGrp="1"/>
          </p:cNvSpPr>
          <p:nvPr>
            <p:ph type="dt" idx="1"/>
          </p:nvPr>
        </p:nvSpPr>
        <p:spPr>
          <a:xfrm>
            <a:off x="3848100" y="0"/>
            <a:ext cx="2944813" cy="4953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8A5CAD70-87CA-5B41-A3FC-6FBAE4B542E1}" type="datetimeFigureOut">
              <a:rPr lang="en-GB"/>
              <a:pPr>
                <a:defRPr/>
              </a:pPr>
              <a:t>19/05/2015</a:t>
            </a:fld>
            <a:endParaRPr lang="en-GB"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GB" noProof="0" dirty="0" smtClean="0"/>
          </a:p>
        </p:txBody>
      </p:sp>
      <p:sp>
        <p:nvSpPr>
          <p:cNvPr id="5" name="Notes Placeholder 4"/>
          <p:cNvSpPr>
            <a:spLocks noGrp="1"/>
          </p:cNvSpPr>
          <p:nvPr>
            <p:ph type="body" sz="quarter" idx="3"/>
          </p:nvPr>
        </p:nvSpPr>
        <p:spPr>
          <a:xfrm>
            <a:off x="679450" y="4705350"/>
            <a:ext cx="5435600" cy="44577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09113"/>
            <a:ext cx="2944813" cy="4953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GB"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90D4E92-4332-5148-B357-7CBAA5EF8B46}" type="slidenum">
              <a:rPr lang="en-GB"/>
              <a:pPr>
                <a:defRPr/>
              </a:pPr>
              <a:t>‹#›</a:t>
            </a:fld>
            <a:endParaRPr lang="en-GB" dirty="0"/>
          </a:p>
        </p:txBody>
      </p:sp>
    </p:spTree>
    <p:extLst>
      <p:ext uri="{BB962C8B-B14F-4D97-AF65-F5344CB8AC3E}">
        <p14:creationId xmlns:p14="http://schemas.microsoft.com/office/powerpoint/2010/main" val="15626001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sussex.ac.uk/education/cheer/event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observer.guardian.co.uk/world/story/0,,1890286,00.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dirty="0">
              <a:latin typeface="Times" charset="0"/>
              <a:ea typeface="MS PGothic" charset="0"/>
            </a:endParaRP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A5A9180D-0727-954A-8118-38C5D8A573B7}" type="slidenum">
              <a:rPr lang="en-GB" sz="1200"/>
              <a:pPr eaLnBrk="1" hangingPunct="1"/>
              <a:t>1</a:t>
            </a:fld>
            <a:endParaRPr lang="en-GB" sz="1200" dirty="0"/>
          </a:p>
        </p:txBody>
      </p:sp>
    </p:spTree>
    <p:extLst>
      <p:ext uri="{BB962C8B-B14F-4D97-AF65-F5344CB8AC3E}">
        <p14:creationId xmlns:p14="http://schemas.microsoft.com/office/powerpoint/2010/main" val="2718924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Subtext and text </a:t>
            </a:r>
          </a:p>
          <a:p>
            <a:endParaRPr lang="en-GB" dirty="0" smtClean="0"/>
          </a:p>
          <a:p>
            <a:r>
              <a:rPr lang="en-GB" dirty="0" smtClean="0"/>
              <a:t>Argument is that feminism is a palpable politics </a:t>
            </a:r>
            <a:r>
              <a:rPr lang="en-US" dirty="0" smtClean="0"/>
              <a:t>–</a:t>
            </a:r>
            <a:r>
              <a:rPr lang="en-GB" dirty="0" smtClean="0"/>
              <a:t> its form can not be entirely predicted</a:t>
            </a:r>
            <a:r>
              <a:rPr lang="en-GB" baseline="0" dirty="0" smtClean="0"/>
              <a:t> in advance </a:t>
            </a:r>
            <a:r>
              <a:rPr lang="en-US" baseline="0" dirty="0" smtClean="0"/>
              <a:t>–</a:t>
            </a:r>
            <a:r>
              <a:rPr lang="en-GB" baseline="0" dirty="0" smtClean="0"/>
              <a:t> need some historical memory but not to tie feminism down as much as set it free </a:t>
            </a:r>
            <a:r>
              <a:rPr lang="en-US" baseline="0" dirty="0" smtClean="0"/>
              <a:t>t</a:t>
            </a:r>
            <a:r>
              <a:rPr lang="en-GB" baseline="0" dirty="0" smtClean="0"/>
              <a:t>o disagree with it.</a:t>
            </a:r>
          </a:p>
          <a:p>
            <a:endParaRPr lang="en-GB" dirty="0" smtClean="0"/>
          </a:p>
        </p:txBody>
      </p:sp>
      <p:sp>
        <p:nvSpPr>
          <p:cNvPr id="4" name="Slide Number Placeholder 3"/>
          <p:cNvSpPr>
            <a:spLocks noGrp="1"/>
          </p:cNvSpPr>
          <p:nvPr>
            <p:ph type="sldNum" sz="quarter" idx="10"/>
          </p:nvPr>
        </p:nvSpPr>
        <p:spPr/>
        <p:txBody>
          <a:bodyPr/>
          <a:lstStyle/>
          <a:p>
            <a:fld id="{CAC25B20-F276-418C-8D9F-B6F65AF5D4A2}" type="slidenum">
              <a:rPr lang="en-GB" smtClean="0"/>
              <a:t>2</a:t>
            </a:fld>
            <a:endParaRPr lang="en-GB" dirty="0"/>
          </a:p>
        </p:txBody>
      </p:sp>
    </p:spTree>
    <p:extLst>
      <p:ext uri="{BB962C8B-B14F-4D97-AF65-F5344CB8AC3E}">
        <p14:creationId xmlns:p14="http://schemas.microsoft.com/office/powerpoint/2010/main" val="325197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0D4E92-4332-5148-B357-7CBAA5EF8B46}" type="slidenum">
              <a:rPr lang="en-GB" smtClean="0"/>
              <a:pPr>
                <a:defRPr/>
              </a:pPr>
              <a:t>4</a:t>
            </a:fld>
            <a:endParaRPr lang="en-GB" dirty="0"/>
          </a:p>
        </p:txBody>
      </p:sp>
    </p:spTree>
    <p:extLst>
      <p:ext uri="{BB962C8B-B14F-4D97-AF65-F5344CB8AC3E}">
        <p14:creationId xmlns:p14="http://schemas.microsoft.com/office/powerpoint/2010/main" val="34196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latin typeface="Times" charset="0"/>
            </a:endParaRPr>
          </a:p>
          <a:p>
            <a:r>
              <a:rPr lang="en-GB" dirty="0">
                <a:latin typeface="Times" charset="0"/>
              </a:rPr>
              <a:t>Which emotions </a:t>
            </a:r>
            <a:r>
              <a:rPr lang="ja-JP" altLang="en-GB">
                <a:latin typeface="Times" charset="0"/>
              </a:rPr>
              <a:t>‘</a:t>
            </a:r>
            <a:r>
              <a:rPr lang="en-GB" dirty="0">
                <a:latin typeface="Times" charset="0"/>
              </a:rPr>
              <a:t>stick</a:t>
            </a:r>
            <a:r>
              <a:rPr lang="ja-JP" altLang="en-GB">
                <a:latin typeface="Times" charset="0"/>
              </a:rPr>
              <a:t>’</a:t>
            </a:r>
            <a:r>
              <a:rPr lang="en-GB" dirty="0">
                <a:latin typeface="Times" charset="0"/>
              </a:rPr>
              <a:t> to which bodies – </a:t>
            </a:r>
          </a:p>
          <a:p>
            <a:r>
              <a:rPr lang="en-GB" dirty="0">
                <a:latin typeface="Times" charset="0"/>
              </a:rPr>
              <a:t>Race as a sticky subject </a:t>
            </a:r>
          </a:p>
          <a:p>
            <a:r>
              <a:rPr lang="en-GB" dirty="0">
                <a:latin typeface="Times" charset="0"/>
              </a:rPr>
              <a:t>Feminist killjoys </a:t>
            </a:r>
          </a:p>
          <a:p>
            <a:endParaRPr lang="en-GB" dirty="0">
              <a:latin typeface="Times" charset="0"/>
            </a:endParaRPr>
          </a:p>
        </p:txBody>
      </p:sp>
    </p:spTree>
    <p:extLst>
      <p:ext uri="{BB962C8B-B14F-4D97-AF65-F5344CB8AC3E}">
        <p14:creationId xmlns:p14="http://schemas.microsoft.com/office/powerpoint/2010/main" val="1003781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a:latin typeface="Calibri" charset="0"/>
                <a:ea typeface="MS PGothic" charset="0"/>
              </a:rPr>
              <a:t>Being alongside the world – sticking with difficulty.</a:t>
            </a: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51A69F7D-D269-AC40-BADB-73538DC04CF9}" type="slidenum">
              <a:rPr lang="en-GB" sz="1200"/>
              <a:pPr eaLnBrk="1" hangingPunct="1"/>
              <a:t>7</a:t>
            </a:fld>
            <a:endParaRPr lang="en-GB" sz="1200" dirty="0"/>
          </a:p>
        </p:txBody>
      </p:sp>
    </p:spTree>
    <p:extLst>
      <p:ext uri="{BB962C8B-B14F-4D97-AF65-F5344CB8AC3E}">
        <p14:creationId xmlns:p14="http://schemas.microsoft.com/office/powerpoint/2010/main" val="3327038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0D4E92-4332-5148-B357-7CBAA5EF8B46}" type="slidenum">
              <a:rPr lang="en-GB" smtClean="0"/>
              <a:pPr>
                <a:defRPr/>
              </a:pPr>
              <a:t>8</a:t>
            </a:fld>
            <a:endParaRPr lang="en-GB" dirty="0"/>
          </a:p>
        </p:txBody>
      </p:sp>
    </p:spTree>
    <p:extLst>
      <p:ext uri="{BB962C8B-B14F-4D97-AF65-F5344CB8AC3E}">
        <p14:creationId xmlns:p14="http://schemas.microsoft.com/office/powerpoint/2010/main" val="868005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
                <a:srgbClr val="00FFFF"/>
              </a:buClr>
              <a:buSzTx/>
              <a:buFontTx/>
              <a:buNone/>
              <a:tabLst/>
              <a:defRPr/>
            </a:pPr>
            <a:r>
              <a:rPr lang="en-GB" sz="1200" dirty="0" smtClean="0"/>
              <a:t>Commemorating the Robbins Report </a:t>
            </a:r>
            <a:r>
              <a:rPr lang="en-GB" sz="1200" dirty="0" smtClean="0">
                <a:hlinkClick r:id="rId3"/>
              </a:rPr>
              <a:t>http://www.sussex.ac.uk/education/cheer/events</a:t>
            </a:r>
            <a:endParaRPr lang="en-GB" sz="1200" dirty="0" smtClean="0"/>
          </a:p>
          <a:p>
            <a:pPr>
              <a:buClr>
                <a:srgbClr val="00FFFF"/>
              </a:buClr>
              <a:defRPr/>
            </a:pPr>
            <a:r>
              <a:rPr lang="en-US" sz="1200" b="1" dirty="0" smtClean="0">
                <a:ea typeface="MS PGothic" pitchFamily="34" charset="-128"/>
              </a:rPr>
              <a:t>Thus</a:t>
            </a:r>
            <a:r>
              <a:rPr lang="en-US" sz="1200" b="1" baseline="0" dirty="0" smtClean="0">
                <a:ea typeface="MS PGothic" pitchFamily="34" charset="-128"/>
              </a:rPr>
              <a:t> </a:t>
            </a:r>
            <a:r>
              <a:rPr lang="en-US" sz="1200" b="1" dirty="0" smtClean="0">
                <a:ea typeface="MS PGothic" pitchFamily="34" charset="-128"/>
              </a:rPr>
              <a:t>thinking</a:t>
            </a:r>
            <a:r>
              <a:rPr lang="en-US" sz="1200" b="1" baseline="0" dirty="0" smtClean="0">
                <a:ea typeface="MS PGothic" pitchFamily="34" charset="-128"/>
              </a:rPr>
              <a:t> the present about the past – often cited as loss </a:t>
            </a:r>
          </a:p>
          <a:p>
            <a:pPr>
              <a:buClr>
                <a:srgbClr val="00FFFF"/>
              </a:buClr>
              <a:defRPr/>
            </a:pPr>
            <a:r>
              <a:rPr lang="en-US" sz="1200" b="1" baseline="0" dirty="0" smtClean="0">
                <a:ea typeface="MS PGothic" pitchFamily="34" charset="-128"/>
              </a:rPr>
              <a:t>gap populated by desire</a:t>
            </a:r>
            <a:r>
              <a:rPr lang="en-US" sz="1200" b="1" dirty="0" smtClean="0">
                <a:ea typeface="MS PGothic" pitchFamily="34" charset="-128"/>
              </a:rPr>
              <a:t> - </a:t>
            </a:r>
          </a:p>
          <a:p>
            <a:pPr>
              <a:buClr>
                <a:srgbClr val="00FFFF"/>
              </a:buClr>
              <a:defRPr/>
            </a:pPr>
            <a:endParaRPr lang="en-US" sz="1200" b="1" dirty="0" smtClean="0">
              <a:ea typeface="MS PGothic" pitchFamily="34" charset="-128"/>
            </a:endParaRPr>
          </a:p>
          <a:p>
            <a:pPr>
              <a:buClr>
                <a:srgbClr val="00FFFF"/>
              </a:buClr>
              <a:defRPr/>
            </a:pPr>
            <a:r>
              <a:rPr lang="en-US" sz="1200" b="1" dirty="0" smtClean="0">
                <a:ea typeface="MS PGothic" pitchFamily="34" charset="-128"/>
              </a:rPr>
              <a:t>Expression of Welfare State/Democratic Impulse &amp; Impetus  </a:t>
            </a:r>
          </a:p>
          <a:p>
            <a:pPr>
              <a:buClr>
                <a:srgbClr val="00FFFF"/>
              </a:buClr>
              <a:defRPr/>
            </a:pPr>
            <a:r>
              <a:rPr lang="en-US" sz="1200" b="1" dirty="0" smtClean="0">
                <a:ea typeface="MS PGothic" pitchFamily="34" charset="-128"/>
              </a:rPr>
              <a:t>Overcoming of 5 evils including </a:t>
            </a:r>
            <a:r>
              <a:rPr lang="en-US" sz="1200" b="1" i="1" dirty="0" smtClean="0">
                <a:ea typeface="MS PGothic" pitchFamily="34" charset="-128"/>
              </a:rPr>
              <a:t>Ignorance</a:t>
            </a:r>
          </a:p>
          <a:p>
            <a:pPr>
              <a:buClr>
                <a:srgbClr val="00FFFF"/>
              </a:buClr>
              <a:defRPr/>
            </a:pPr>
            <a:r>
              <a:rPr lang="en-US" sz="1200" b="1" dirty="0" smtClean="0">
                <a:ea typeface="MS PGothic" pitchFamily="34" charset="-128"/>
              </a:rPr>
              <a:t>In </a:t>
            </a:r>
            <a:r>
              <a:rPr lang="en-US" b="1" dirty="0" smtClean="0">
                <a:ea typeface="MS PGothic" pitchFamily="34" charset="-128"/>
              </a:rPr>
              <a:t>Robbins report crucial </a:t>
            </a:r>
            <a:r>
              <a:rPr lang="en-US" sz="1200" b="1" dirty="0" smtClean="0">
                <a:ea typeface="MS PGothic" pitchFamily="34" charset="-128"/>
              </a:rPr>
              <a:t>Role of (LSE) public intellectuals –  for the solidary supportive state e.g. Titmus – his work on “The Gift” </a:t>
            </a:r>
          </a:p>
          <a:p>
            <a:pPr>
              <a:buClr>
                <a:srgbClr val="00FFFF"/>
              </a:buClr>
              <a:defRPr/>
            </a:pPr>
            <a:r>
              <a:rPr lang="en-US" sz="1200" b="1" dirty="0" smtClean="0">
                <a:ea typeface="MS PGothic" pitchFamily="34" charset="-128"/>
              </a:rPr>
              <a:t>Evidenced-based policy – para-utopian </a:t>
            </a:r>
          </a:p>
          <a:p>
            <a:pPr>
              <a:buClr>
                <a:srgbClr val="00FFFF"/>
              </a:buClr>
              <a:defRPr/>
            </a:pPr>
            <a:r>
              <a:rPr lang="en-US" sz="1200" b="1" dirty="0" smtClean="0">
                <a:ea typeface="MS PGothic" pitchFamily="34" charset="-128"/>
              </a:rPr>
              <a:t>The positive spirit of the age </a:t>
            </a:r>
          </a:p>
          <a:p>
            <a:pPr>
              <a:buClr>
                <a:srgbClr val="00FFFF"/>
              </a:buClr>
              <a:defRPr/>
            </a:pPr>
            <a:r>
              <a:rPr lang="en-US" sz="1200" b="1" dirty="0" smtClean="0">
                <a:ea typeface="MS PGothic" pitchFamily="34" charset="-128"/>
              </a:rPr>
              <a:t>Affirmed the virtues of a liberal education</a:t>
            </a:r>
          </a:p>
          <a:p>
            <a:pPr>
              <a:buClr>
                <a:srgbClr val="00FFFF"/>
              </a:buClr>
              <a:defRPr/>
            </a:pPr>
            <a:r>
              <a:rPr lang="en-US" sz="1200" b="1" dirty="0" smtClean="0">
                <a:ea typeface="MS PGothic" pitchFamily="34" charset="-128"/>
              </a:rPr>
              <a:t>Context of reform e.g. secondary education </a:t>
            </a:r>
          </a:p>
          <a:p>
            <a:pPr>
              <a:buClr>
                <a:srgbClr val="00FFFF"/>
              </a:buClr>
              <a:defRPr/>
            </a:pPr>
            <a:r>
              <a:rPr lang="en-US" sz="1200" b="1" dirty="0" smtClean="0">
                <a:ea typeface="MS PGothic" pitchFamily="34" charset="-128"/>
              </a:rPr>
              <a:t>Egalitarian – inclusive – women, working class &amp; ?</a:t>
            </a:r>
          </a:p>
          <a:p>
            <a:pPr>
              <a:buClr>
                <a:srgbClr val="00FFFF"/>
              </a:buClr>
              <a:defRPr/>
            </a:pPr>
            <a:endParaRPr lang="en-US" b="1" dirty="0">
              <a:ea typeface="MS PGothic" pitchFamily="34" charset="-128"/>
            </a:endParaRPr>
          </a:p>
          <a:p>
            <a:pPr>
              <a:buClr>
                <a:srgbClr val="00FFFF"/>
              </a:buClr>
              <a:defRPr/>
            </a:pPr>
            <a:endParaRPr lang="en-US" b="1" dirty="0">
              <a:ea typeface="MS PGothic" pitchFamily="34" charset="-128"/>
            </a:endParaRPr>
          </a:p>
          <a:p>
            <a:pPr>
              <a:buClr>
                <a:srgbClr val="00FFFF"/>
              </a:buClr>
              <a:defRPr/>
            </a:pPr>
            <a:r>
              <a:rPr lang="en-US" b="1" dirty="0" smtClean="0">
                <a:ea typeface="MS PGothic" pitchFamily="34" charset="-128"/>
              </a:rPr>
              <a:t>Is it possible to read it defractively as Barad urges - </a:t>
            </a:r>
            <a:endParaRPr lang="en-US" sz="1200" b="1" dirty="0" smtClean="0">
              <a:ea typeface="MS PGothic" pitchFamily="34" charset="-128"/>
            </a:endParaRPr>
          </a:p>
          <a:p>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9</a:t>
            </a:fld>
            <a:endParaRPr lang="en-GB" dirty="0"/>
          </a:p>
        </p:txBody>
      </p:sp>
    </p:spTree>
    <p:extLst>
      <p:ext uri="{BB962C8B-B14F-4D97-AF65-F5344CB8AC3E}">
        <p14:creationId xmlns:p14="http://schemas.microsoft.com/office/powerpoint/2010/main" val="1689514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Important</a:t>
            </a:r>
            <a:r>
              <a:rPr lang="en-GB" baseline="0" dirty="0" smtClean="0"/>
              <a:t> to historicise political  and to see the ‘political’ in how knowledge discourses arise, are challenged and undone. </a:t>
            </a:r>
          </a:p>
          <a:p>
            <a:r>
              <a:rPr lang="en-GB" baseline="0" dirty="0" smtClean="0"/>
              <a:t> crude to periodise ‘feminism’ as if it were a singular thing rather than a movement and then fissured into many discourses and practices  but can see the fracturing of modern feminism coincident on the eruption of ‘difference’ &amp; dissolution and fragmentation of women's liberation movement </a:t>
            </a:r>
          </a:p>
          <a:p>
            <a:r>
              <a:rPr lang="en-GB" baseline="0" dirty="0" smtClean="0"/>
              <a:t>The contestation from black women; working class women, lesbian politics and disabled women – what was called Third World Feminism – challenged First world, affluent, white global north accounts – so gender was seen as intersected by class, ethnicity, sexuality, geographies of affluence etc </a:t>
            </a:r>
          </a:p>
          <a:p>
            <a:endParaRPr lang="en-GB" baseline="0" dirty="0" smtClean="0"/>
          </a:p>
          <a:p>
            <a:r>
              <a:rPr lang="en-GB" baseline="0" dirty="0" smtClean="0"/>
              <a:t>The rise of neo-liberalism – post-welfare politics – the domination and success of individualism and the promise of Capital – in UK Third Way -   The American Empire – shopping and consumption, mobility and opportunity – Bridget Jones – job education but still no-man ! Chick lit – aspiration and women having it all – Sex in the City – sexualised hyperfemininity – site of women’s presence but not her equality? See Angela McRobbie – on The Aftermath - </a:t>
            </a:r>
          </a:p>
          <a:p>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t>10</a:t>
            </a:fld>
            <a:endParaRPr lang="en-GB" dirty="0"/>
          </a:p>
        </p:txBody>
      </p:sp>
    </p:spTree>
    <p:extLst>
      <p:ext uri="{BB962C8B-B14F-4D97-AF65-F5344CB8AC3E}">
        <p14:creationId xmlns:p14="http://schemas.microsoft.com/office/powerpoint/2010/main" val="4161414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dirty="0">
              <a:latin typeface="Calibri" charset="0"/>
              <a:ea typeface="MS PGothic" charset="0"/>
            </a:endParaRPr>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8CC763AD-9993-2D48-9254-E53FF9AE4FA0}" type="slidenum">
              <a:rPr lang="en-GB" sz="1200"/>
              <a:pPr eaLnBrk="1" hangingPunct="1"/>
              <a:t>11</a:t>
            </a:fld>
            <a:endParaRPr lang="en-GB" sz="1200" dirty="0"/>
          </a:p>
        </p:txBody>
      </p:sp>
    </p:spTree>
    <p:extLst>
      <p:ext uri="{BB962C8B-B14F-4D97-AF65-F5344CB8AC3E}">
        <p14:creationId xmlns:p14="http://schemas.microsoft.com/office/powerpoint/2010/main" val="877116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tabLst/>
              <a:defRPr/>
            </a:pPr>
            <a:endParaRPr lang="en-GB" sz="1600" dirty="0" smtClean="0">
              <a:solidFill>
                <a:schemeClr val="tx2"/>
              </a:solidFill>
            </a:endParaRPr>
          </a:p>
          <a:p>
            <a:pPr marL="0" marR="0" indent="0" algn="l" defTabSz="914400" rtl="0" eaLnBrk="1" fontAlgn="auto" latinLnBrk="0" hangingPunct="1">
              <a:lnSpc>
                <a:spcPct val="100000"/>
              </a:lnSpc>
              <a:spcBef>
                <a:spcPts val="0"/>
              </a:spcBef>
              <a:spcAft>
                <a:spcPts val="0"/>
              </a:spcAft>
              <a:buClrTx/>
              <a:buSzTx/>
              <a:tabLst/>
              <a:defRPr/>
            </a:pPr>
            <a:r>
              <a:rPr lang="en-GB" sz="1600" dirty="0" smtClean="0">
                <a:solidFill>
                  <a:schemeClr val="tx2"/>
                </a:solidFill>
              </a:rPr>
              <a:t>Woe Woe and Thrice Woe </a:t>
            </a:r>
            <a:r>
              <a:rPr lang="en-US" sz="1600" dirty="0" smtClean="0">
                <a:solidFill>
                  <a:schemeClr val="tx2"/>
                </a:solidFill>
              </a:rPr>
              <a:t>–</a:t>
            </a:r>
            <a:r>
              <a:rPr lang="en-GB" sz="1600" dirty="0" smtClean="0">
                <a:solidFill>
                  <a:schemeClr val="tx2"/>
                </a:solidFill>
              </a:rPr>
              <a:t> pessimism, passionate commitments </a:t>
            </a:r>
          </a:p>
          <a:p>
            <a:pPr marL="0" marR="0" indent="0" algn="l" defTabSz="914400" rtl="0" eaLnBrk="1" fontAlgn="auto" latinLnBrk="0" hangingPunct="1">
              <a:lnSpc>
                <a:spcPct val="100000"/>
              </a:lnSpc>
              <a:spcBef>
                <a:spcPts val="0"/>
              </a:spcBef>
              <a:spcAft>
                <a:spcPts val="0"/>
              </a:spcAft>
              <a:buClrTx/>
              <a:buSzTx/>
              <a:tabLst/>
              <a:defRPr/>
            </a:pPr>
            <a:endParaRPr lang="en-GB" sz="1600" dirty="0" smtClean="0">
              <a:solidFill>
                <a:schemeClr val="tx2"/>
              </a:solidFill>
            </a:endParaRPr>
          </a:p>
          <a:p>
            <a:pPr>
              <a:buFont typeface="Wingdings" charset="2"/>
              <a:buChar char="Ø"/>
              <a:defRPr/>
            </a:pPr>
            <a:r>
              <a:rPr lang="en-GB" sz="1600" dirty="0" smtClean="0">
                <a:solidFill>
                  <a:schemeClr val="tx2"/>
                </a:solidFill>
              </a:rPr>
              <a:t>Excessive production – driven maniacs (Skeggs, 2008) </a:t>
            </a:r>
          </a:p>
          <a:p>
            <a:pPr>
              <a:buFont typeface="Wingdings" charset="2"/>
              <a:buChar char="Ø"/>
              <a:defRPr/>
            </a:pPr>
            <a:endParaRPr lang="en-GB" sz="1600" dirty="0">
              <a:solidFill>
                <a:schemeClr val="tx2"/>
              </a:solidFill>
            </a:endParaRPr>
          </a:p>
          <a:p>
            <a:pPr>
              <a:buFont typeface="Wingdings" charset="2"/>
              <a:buChar char="Ø"/>
              <a:defRPr/>
            </a:pPr>
            <a:endParaRPr lang="en-GB" sz="1600" dirty="0" smtClean="0">
              <a:solidFill>
                <a:schemeClr val="tx2"/>
              </a:solidFill>
            </a:endParaRPr>
          </a:p>
          <a:p>
            <a:pPr>
              <a:buFont typeface="Wingdings" charset="2"/>
              <a:buChar char="Ø"/>
              <a:defRPr/>
            </a:pPr>
            <a:r>
              <a:rPr lang="en-GB" sz="1600" dirty="0" smtClean="0">
                <a:solidFill>
                  <a:schemeClr val="tx2"/>
                </a:solidFill>
              </a:rPr>
              <a:t>reproduction not resistance or both but then how?</a:t>
            </a:r>
          </a:p>
          <a:p>
            <a:pPr>
              <a:buFont typeface="Wingdings" charset="2"/>
              <a:buChar char="Ø"/>
              <a:defRPr/>
            </a:pPr>
            <a:endParaRPr lang="en-GB" sz="1600" dirty="0">
              <a:solidFill>
                <a:schemeClr val="tx2"/>
              </a:solidFill>
            </a:endParaRPr>
          </a:p>
          <a:p>
            <a:pPr>
              <a:buFont typeface="Wingdings" charset="2"/>
              <a:buChar char="Ø"/>
              <a:defRPr/>
            </a:pPr>
            <a:r>
              <a:rPr lang="en-GB" sz="1600" dirty="0" smtClean="0">
                <a:solidFill>
                  <a:schemeClr val="tx2"/>
                </a:solidFill>
              </a:rPr>
              <a:t>Mastery and subjectivation (B</a:t>
            </a:r>
            <a:r>
              <a:rPr lang="en-US" sz="1600" dirty="0" smtClean="0">
                <a:solidFill>
                  <a:schemeClr val="tx2"/>
                </a:solidFill>
              </a:rPr>
              <a:t>u</a:t>
            </a:r>
            <a:r>
              <a:rPr lang="en-GB" sz="1600" dirty="0" smtClean="0">
                <a:solidFill>
                  <a:schemeClr val="tx2"/>
                </a:solidFill>
              </a:rPr>
              <a:t>tler) </a:t>
            </a:r>
          </a:p>
          <a:p>
            <a:pPr>
              <a:buFont typeface="Wingdings" charset="2"/>
              <a:buChar char="Ø"/>
              <a:defRPr/>
            </a:pPr>
            <a:endParaRPr lang="en-GB" sz="1600" dirty="0">
              <a:solidFill>
                <a:schemeClr val="tx2"/>
              </a:solidFill>
            </a:endParaRPr>
          </a:p>
          <a:p>
            <a:pPr>
              <a:buFont typeface="Wingdings" charset="2"/>
              <a:buChar char="Ø"/>
              <a:defRPr/>
            </a:pPr>
            <a:r>
              <a:rPr lang="en-US" sz="1600" dirty="0" smtClean="0">
                <a:solidFill>
                  <a:schemeClr val="tx2"/>
                </a:solidFill>
              </a:rPr>
              <a:t>D</a:t>
            </a:r>
            <a:r>
              <a:rPr lang="en-GB" sz="1600" dirty="0" smtClean="0">
                <a:solidFill>
                  <a:schemeClr val="tx2"/>
                </a:solidFill>
              </a:rPr>
              <a:t>eep ambiguities of presence </a:t>
            </a:r>
            <a:r>
              <a:rPr lang="en-US" sz="1600" dirty="0" smtClean="0">
                <a:solidFill>
                  <a:schemeClr val="tx2"/>
                </a:solidFill>
              </a:rPr>
              <a:t>–</a:t>
            </a:r>
            <a:r>
              <a:rPr lang="en-GB" sz="1600" dirty="0" smtClean="0">
                <a:solidFill>
                  <a:schemeClr val="tx2"/>
                </a:solidFill>
              </a:rPr>
              <a:t> ‘Conceptual war of attrition’ </a:t>
            </a:r>
          </a:p>
          <a:p>
            <a:pPr>
              <a:buFont typeface="Wingdings" charset="2"/>
              <a:buChar char="Ø"/>
              <a:defRPr/>
            </a:pPr>
            <a:endParaRPr lang="en-GB" sz="1600" dirty="0">
              <a:solidFill>
                <a:schemeClr val="tx2"/>
              </a:solidFill>
            </a:endParaRPr>
          </a:p>
          <a:p>
            <a:pPr>
              <a:buFont typeface="Wingdings" charset="2"/>
              <a:buChar char="Ø"/>
              <a:defRPr/>
            </a:pPr>
            <a:r>
              <a:rPr lang="en-US" sz="1600" dirty="0" smtClean="0">
                <a:solidFill>
                  <a:schemeClr val="tx2"/>
                </a:solidFill>
              </a:rPr>
              <a:t>W</a:t>
            </a:r>
            <a:r>
              <a:rPr lang="en-GB" sz="1600" dirty="0" smtClean="0">
                <a:solidFill>
                  <a:schemeClr val="tx2"/>
                </a:solidFill>
              </a:rPr>
              <a:t>itness and reminder </a:t>
            </a:r>
            <a:r>
              <a:rPr lang="en-US" sz="1600" dirty="0" smtClean="0">
                <a:solidFill>
                  <a:schemeClr val="tx2"/>
                </a:solidFill>
              </a:rPr>
              <a:t>–</a:t>
            </a:r>
            <a:r>
              <a:rPr lang="en-GB" sz="1600" dirty="0" smtClean="0">
                <a:solidFill>
                  <a:schemeClr val="tx2"/>
                </a:solidFill>
              </a:rPr>
              <a:t>rewriting going on </a:t>
            </a:r>
          </a:p>
          <a:p>
            <a:endParaRPr lang="en-GB" sz="1600" i="1" dirty="0" smtClean="0"/>
          </a:p>
        </p:txBody>
      </p:sp>
    </p:spTree>
    <p:extLst>
      <p:ext uri="{BB962C8B-B14F-4D97-AF65-F5344CB8AC3E}">
        <p14:creationId xmlns:p14="http://schemas.microsoft.com/office/powerpoint/2010/main" val="3920428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ea typeface="MS PGothic" charset="0"/>
              </a:rPr>
              <a:t>Re-considering what it is possible to resist, to do, to act as a feminist academic – last inspiration is a Deleuzian inspired artist – talks about precarity </a:t>
            </a:r>
          </a:p>
          <a:p>
            <a:pPr eaLnBrk="1" hangingPunct="1">
              <a:spcBef>
                <a:spcPct val="0"/>
              </a:spcBef>
            </a:pPr>
            <a:r>
              <a:rPr lang="en-US" dirty="0">
                <a:latin typeface="Calibri" charset="0"/>
                <a:ea typeface="MS PGothic" charset="0"/>
              </a:rPr>
              <a:t>- What can a white feminist professor know of precarity – position of non-identification with the dispossessed – but one of dialogue  </a:t>
            </a:r>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F1695AF7-8FDC-3E45-8F8A-7385AE1A469E}" type="slidenum">
              <a:rPr lang="en-GB" sz="1200"/>
              <a:pPr eaLnBrk="1" hangingPunct="1"/>
              <a:t>13</a:t>
            </a:fld>
            <a:endParaRPr lang="en-GB" sz="1200" dirty="0"/>
          </a:p>
        </p:txBody>
      </p:sp>
    </p:spTree>
    <p:extLst>
      <p:ext uri="{BB962C8B-B14F-4D97-AF65-F5344CB8AC3E}">
        <p14:creationId xmlns:p14="http://schemas.microsoft.com/office/powerpoint/2010/main" val="2366569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IMPACT ON CULTURES SECTORS</a:t>
            </a:r>
            <a:r>
              <a:rPr lang="en-US" baseline="0" dirty="0" smtClean="0"/>
              <a:t> AND SELVES </a:t>
            </a:r>
            <a:endParaRPr lang="en-US" dirty="0"/>
          </a:p>
        </p:txBody>
      </p:sp>
      <p:sp>
        <p:nvSpPr>
          <p:cNvPr id="4" name="Slide Number Placeholder 3"/>
          <p:cNvSpPr>
            <a:spLocks noGrp="1"/>
          </p:cNvSpPr>
          <p:nvPr>
            <p:ph type="sldNum" sz="quarter" idx="10"/>
          </p:nvPr>
        </p:nvSpPr>
        <p:spPr/>
        <p:txBody>
          <a:bodyPr/>
          <a:lstStyle/>
          <a:p>
            <a:pPr>
              <a:defRPr/>
            </a:pPr>
            <a:fld id="{690D4E92-4332-5148-B357-7CBAA5EF8B46}" type="slidenum">
              <a:rPr lang="en-GB" smtClean="0"/>
              <a:pPr>
                <a:defRPr/>
              </a:pPr>
              <a:t>14</a:t>
            </a:fld>
            <a:endParaRPr lang="en-GB" dirty="0"/>
          </a:p>
        </p:txBody>
      </p:sp>
    </p:spTree>
    <p:extLst>
      <p:ext uri="{BB962C8B-B14F-4D97-AF65-F5344CB8AC3E}">
        <p14:creationId xmlns:p14="http://schemas.microsoft.com/office/powerpoint/2010/main" val="1061061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0D4E92-4332-5148-B357-7CBAA5EF8B46}" type="slidenum">
              <a:rPr lang="en-GB" smtClean="0"/>
              <a:pPr>
                <a:defRPr/>
              </a:pPr>
              <a:t>15</a:t>
            </a:fld>
            <a:endParaRPr lang="en-GB" dirty="0"/>
          </a:p>
        </p:txBody>
      </p:sp>
    </p:spTree>
    <p:extLst>
      <p:ext uri="{BB962C8B-B14F-4D97-AF65-F5344CB8AC3E}">
        <p14:creationId xmlns:p14="http://schemas.microsoft.com/office/powerpoint/2010/main" val="898992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a:latin typeface="Calibri" charset="0"/>
                <a:ea typeface="MS PGothic" charset="0"/>
              </a:rPr>
              <a:t>Images of atrocities that I'd rather never have let into my mind are collaged into its scornful cardboard architecture (for God's sake don't take children). As you edge into the glass-fronted showroom of the gallery where Hirschhorn is showing until April 7, you are pushed back against the wall by a structure that turns in on itself in an epic Dada pantomime of cut-out figures, news headlines, satire and pathos: I've been unimpressed by Hirschhorn before but this is a coruscating masterpiece.</a:t>
            </a:r>
          </a:p>
          <a:p>
            <a:r>
              <a:rPr lang="en-GB" dirty="0">
                <a:latin typeface="Calibri" charset="0"/>
                <a:ea typeface="MS PGothic" charset="0"/>
              </a:rPr>
              <a:t>Based on the phenomenon of </a:t>
            </a:r>
            <a:r>
              <a:rPr lang="en-GB" dirty="0">
                <a:latin typeface="Calibri" charset="0"/>
                <a:ea typeface="MS PGothic" charset="0"/>
                <a:hlinkClick r:id="rId3"/>
              </a:rPr>
              <a:t>"flat daddies"</a:t>
            </a:r>
            <a:r>
              <a:rPr lang="en-GB" dirty="0">
                <a:latin typeface="Calibri" charset="0"/>
                <a:ea typeface="MS PGothic" charset="0"/>
              </a:rPr>
              <a:t> - cardboard substitutes for US soldiers in Iraq to reassure their children - it extrapolates from this kitsch by-product of war into what I can only describe as a great vomit of loathing for contemporary western society.</a:t>
            </a:r>
          </a:p>
          <a:p>
            <a:endParaRPr lang="en-GB" dirty="0">
              <a:latin typeface="Calibri" charset="0"/>
              <a:ea typeface="MS PGothic" charset="0"/>
            </a:endParaRP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CD15F549-CAEA-674C-A85D-A862B3099694}" type="slidenum">
              <a:rPr lang="en-GB" sz="1200"/>
              <a:pPr eaLnBrk="1" hangingPunct="1"/>
              <a:t>16</a:t>
            </a:fld>
            <a:endParaRPr lang="en-GB" sz="1200" dirty="0"/>
          </a:p>
        </p:txBody>
      </p:sp>
    </p:spTree>
    <p:extLst>
      <p:ext uri="{BB962C8B-B14F-4D97-AF65-F5344CB8AC3E}">
        <p14:creationId xmlns:p14="http://schemas.microsoft.com/office/powerpoint/2010/main" val="156899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i="1" dirty="0" smtClean="0">
                <a:latin typeface="Calibri" charset="0"/>
                <a:ea typeface="MS PGothic" charset="0"/>
              </a:rPr>
              <a:t>Alternative Modalities of Resistance in the Contemporary Workplace, Peter  Fleming and Graham Sewell, Sociology Volume 36 n Number 4  November 2002 .</a:t>
            </a:r>
          </a:p>
          <a:p>
            <a:pPr eaLnBrk="1" hangingPunct="1">
              <a:spcBef>
                <a:spcPct val="0"/>
              </a:spcBef>
            </a:pPr>
            <a:r>
              <a:rPr lang="en-GB" i="1" dirty="0" smtClean="0">
                <a:latin typeface="Calibri" charset="0"/>
                <a:ea typeface="MS PGothic" charset="0"/>
              </a:rPr>
              <a:t>The piece argues that looking for major spectacular resistance (strikes, sit-ins) is passe; that footdragging, flannelling, pretending ignorance, skrimshanking and false compliance etc. are the typical forms of resistance in teamwork managed workplaces and the like. They called it Sveikism,  after the Good Soldier Sveijk </a:t>
            </a:r>
          </a:p>
          <a:p>
            <a:pPr eaLnBrk="1" hangingPunct="1">
              <a:spcBef>
                <a:spcPct val="0"/>
              </a:spcBef>
            </a:pPr>
            <a:endParaRPr lang="en-GB" i="1" dirty="0">
              <a:latin typeface="Calibri" charset="0"/>
              <a:ea typeface="MS PGothic" charset="0"/>
            </a:endParaRPr>
          </a:p>
          <a:p>
            <a:pPr eaLnBrk="1" hangingPunct="1">
              <a:spcBef>
                <a:spcPct val="0"/>
              </a:spcBef>
            </a:pPr>
            <a:endParaRPr lang="en-GB" i="1" dirty="0">
              <a:latin typeface="Calibri" charset="0"/>
              <a:ea typeface="MS PGothic" charset="0"/>
            </a:endParaRPr>
          </a:p>
          <a:p>
            <a:pPr eaLnBrk="1" hangingPunct="1">
              <a:spcBef>
                <a:spcPct val="0"/>
              </a:spcBef>
            </a:pPr>
            <a:r>
              <a:rPr lang="en-US" dirty="0">
                <a:latin typeface="Calibri" charset="0"/>
                <a:ea typeface="MS PGothic" charset="0"/>
              </a:rPr>
              <a:t>- Of course someone else in the team may pick up the slack – ive argued this before in terms of emotional labouring in higher education - </a:t>
            </a: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A1A4B8EB-ACC6-224A-BE5C-F44DDEBCBE13}" type="slidenum">
              <a:rPr lang="en-GB" sz="1200"/>
              <a:pPr eaLnBrk="1" hangingPunct="1"/>
              <a:t>17</a:t>
            </a:fld>
            <a:endParaRPr lang="en-GB" sz="1200" dirty="0"/>
          </a:p>
        </p:txBody>
      </p:sp>
    </p:spTree>
    <p:extLst>
      <p:ext uri="{BB962C8B-B14F-4D97-AF65-F5344CB8AC3E}">
        <p14:creationId xmlns:p14="http://schemas.microsoft.com/office/powerpoint/2010/main" val="1969155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i="1" dirty="0" smtClean="0">
                <a:latin typeface="Calibri" charset="0"/>
                <a:ea typeface="MS PGothic" charset="0"/>
              </a:rPr>
              <a:t>Alternative Modalities of Resistance in the Contemporary Workplace, Peter  Fleming and Graham Sewell, Sociology Volume 36 n Number 4  November 2002 .</a:t>
            </a:r>
          </a:p>
          <a:p>
            <a:pPr eaLnBrk="1" hangingPunct="1">
              <a:spcBef>
                <a:spcPct val="0"/>
              </a:spcBef>
            </a:pPr>
            <a:r>
              <a:rPr lang="en-GB" i="1" dirty="0" smtClean="0">
                <a:latin typeface="Calibri" charset="0"/>
                <a:ea typeface="MS PGothic" charset="0"/>
              </a:rPr>
              <a:t>The piece argues that looking for major spectacular resistance (strikes, sit-ins) is passe; that footdragging, flannelling, pretending ignorance, skrimshanking and false compliance etc are the typical forms of resistance in teamwork managed workplaces and the like. They called it Sveikism,  after the Good Soldier Sveijk </a:t>
            </a:r>
          </a:p>
          <a:p>
            <a:pPr eaLnBrk="1" hangingPunct="1">
              <a:spcBef>
                <a:spcPct val="0"/>
              </a:spcBef>
            </a:pPr>
            <a:endParaRPr lang="en-GB" i="1" dirty="0" smtClean="0">
              <a:latin typeface="Calibri" charset="0"/>
              <a:ea typeface="MS PGothic" charset="0"/>
            </a:endParaRPr>
          </a:p>
          <a:p>
            <a:pPr eaLnBrk="1" hangingPunct="1">
              <a:spcBef>
                <a:spcPct val="0"/>
              </a:spcBef>
            </a:pPr>
            <a:endParaRPr lang="en-GB" i="1" dirty="0" smtClean="0">
              <a:latin typeface="Calibri" charset="0"/>
              <a:ea typeface="MS PGothic" charset="0"/>
            </a:endParaRPr>
          </a:p>
          <a:p>
            <a:pPr eaLnBrk="1" hangingPunct="1">
              <a:spcBef>
                <a:spcPct val="0"/>
              </a:spcBef>
            </a:pPr>
            <a:r>
              <a:rPr lang="en-US" dirty="0" smtClean="0">
                <a:latin typeface="Calibri" charset="0"/>
                <a:ea typeface="MS PGothic" charset="0"/>
              </a:rPr>
              <a:t>- Of course someone else in the team may pick up the slack – ive argued this before in terms of emotional labouring in higher education - </a:t>
            </a:r>
          </a:p>
          <a:p>
            <a:endParaRPr lang="en-US" dirty="0"/>
          </a:p>
        </p:txBody>
      </p:sp>
      <p:sp>
        <p:nvSpPr>
          <p:cNvPr id="4" name="Slide Number Placeholder 3"/>
          <p:cNvSpPr>
            <a:spLocks noGrp="1"/>
          </p:cNvSpPr>
          <p:nvPr>
            <p:ph type="sldNum" sz="quarter" idx="10"/>
          </p:nvPr>
        </p:nvSpPr>
        <p:spPr/>
        <p:txBody>
          <a:bodyPr/>
          <a:lstStyle/>
          <a:p>
            <a:pPr>
              <a:defRPr/>
            </a:pPr>
            <a:fld id="{690D4E92-4332-5148-B357-7CBAA5EF8B46}" type="slidenum">
              <a:rPr lang="en-GB" smtClean="0"/>
              <a:pPr>
                <a:defRPr/>
              </a:pPr>
              <a:t>18</a:t>
            </a:fld>
            <a:endParaRPr lang="en-GB" dirty="0"/>
          </a:p>
        </p:txBody>
      </p:sp>
    </p:spTree>
    <p:extLst>
      <p:ext uri="{BB962C8B-B14F-4D97-AF65-F5344CB8AC3E}">
        <p14:creationId xmlns:p14="http://schemas.microsoft.com/office/powerpoint/2010/main" val="2950353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latin typeface="Calibri" charset="0"/>
              <a:ea typeface="MS PGothic"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790D44B2-4BB0-F94A-B942-019DECCBDBCD}" type="slidenum">
              <a:rPr lang="en-GB" sz="1200"/>
              <a:pPr eaLnBrk="1" hangingPunct="1"/>
              <a:t>19</a:t>
            </a:fld>
            <a:endParaRPr lang="en-GB" sz="1200" dirty="0"/>
          </a:p>
        </p:txBody>
      </p:sp>
    </p:spTree>
    <p:extLst>
      <p:ext uri="{BB962C8B-B14F-4D97-AF65-F5344CB8AC3E}">
        <p14:creationId xmlns:p14="http://schemas.microsoft.com/office/powerpoint/2010/main" val="448296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latin typeface="Times" charset="0"/>
            </a:endParaRPr>
          </a:p>
        </p:txBody>
      </p:sp>
    </p:spTree>
    <p:extLst>
      <p:ext uri="{BB962C8B-B14F-4D97-AF65-F5344CB8AC3E}">
        <p14:creationId xmlns:p14="http://schemas.microsoft.com/office/powerpoint/2010/main" val="3839836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06C8379-D659-8641-85C5-2FF3EA13BE42}" type="datetimeFigureOut">
              <a:rPr lang="en-US"/>
              <a:pPr>
                <a:defRPr/>
              </a:pPr>
              <a:t>5/19/2015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252F46-F308-2E43-B407-25952EF32F3D}" type="slidenum">
              <a:rPr lang="en-US"/>
              <a:pPr>
                <a:defRPr/>
              </a:pPr>
              <a:t>‹#›</a:t>
            </a:fld>
            <a:endParaRPr lang="en-US" dirty="0"/>
          </a:p>
        </p:txBody>
      </p:sp>
    </p:spTree>
    <p:extLst>
      <p:ext uri="{BB962C8B-B14F-4D97-AF65-F5344CB8AC3E}">
        <p14:creationId xmlns:p14="http://schemas.microsoft.com/office/powerpoint/2010/main" val="1598226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GB" dirty="0"/>
              <a:t>http://www.sussex.ac.uk/education/cheer</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B00B65B-0E46-7146-BA3E-27C9E7DC8B4A}" type="slidenum">
              <a:rPr lang="en-US"/>
              <a:pPr>
                <a:defRPr/>
              </a:pPr>
              <a:t>‹#›</a:t>
            </a:fld>
            <a:endParaRPr lang="en-US" dirty="0"/>
          </a:p>
        </p:txBody>
      </p:sp>
    </p:spTree>
    <p:extLst>
      <p:ext uri="{BB962C8B-B14F-4D97-AF65-F5344CB8AC3E}">
        <p14:creationId xmlns:p14="http://schemas.microsoft.com/office/powerpoint/2010/main" val="3195718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DC5BB4F-20EB-8044-B3C2-C74F87203058}" type="datetimeFigureOut">
              <a:rPr lang="en-US"/>
              <a:pPr>
                <a:defRPr/>
              </a:pPr>
              <a:t>5/19/2015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23B895C-0933-0E4E-8A83-23C311A8FADC}" type="slidenum">
              <a:rPr lang="en-US"/>
              <a:pPr>
                <a:defRPr/>
              </a:pPr>
              <a:t>‹#›</a:t>
            </a:fld>
            <a:endParaRPr lang="en-US" dirty="0"/>
          </a:p>
        </p:txBody>
      </p:sp>
    </p:spTree>
    <p:extLst>
      <p:ext uri="{BB962C8B-B14F-4D97-AF65-F5344CB8AC3E}">
        <p14:creationId xmlns:p14="http://schemas.microsoft.com/office/powerpoint/2010/main" val="2731569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1A546DAF-C82C-2C43-AE4D-09192D62CB63}" type="datetimeFigureOut">
              <a:rPr lang="en-US"/>
              <a:pPr>
                <a:defRPr/>
              </a:pPr>
              <a:t>5/19/2015</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D2EAEEA7-8285-A04A-9FDC-93966A7F79D3}" type="slidenum">
              <a:rPr lang="en-US"/>
              <a:pPr>
                <a:defRPr/>
              </a:pPr>
              <a:t>‹#›</a:t>
            </a:fld>
            <a:endParaRPr lang="en-US" dirty="0"/>
          </a:p>
        </p:txBody>
      </p:sp>
    </p:spTree>
    <p:extLst>
      <p:ext uri="{BB962C8B-B14F-4D97-AF65-F5344CB8AC3E}">
        <p14:creationId xmlns:p14="http://schemas.microsoft.com/office/powerpoint/2010/main" val="408090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8B6BC872-4D7C-B842-9E20-C974FA323B9C}" type="datetimeFigureOut">
              <a:rPr lang="en-US"/>
              <a:pPr>
                <a:defRPr/>
              </a:pPr>
              <a:t>5/19/2015</a:t>
            </a:fld>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36B88958-E950-5043-8215-D51F294403B6}" type="slidenum">
              <a:rPr lang="en-US"/>
              <a:pPr>
                <a:defRPr/>
              </a:pPr>
              <a:t>‹#›</a:t>
            </a:fld>
            <a:endParaRPr lang="en-US" dirty="0"/>
          </a:p>
        </p:txBody>
      </p:sp>
    </p:spTree>
    <p:extLst>
      <p:ext uri="{BB962C8B-B14F-4D97-AF65-F5344CB8AC3E}">
        <p14:creationId xmlns:p14="http://schemas.microsoft.com/office/powerpoint/2010/main" val="2889482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D72CB10F-FC58-ED49-AF07-D69EA4266ED0}" type="datetimeFigureOut">
              <a:rPr lang="en-US"/>
              <a:pPr>
                <a:defRPr/>
              </a:pPr>
              <a:t>5/19/2015</a:t>
            </a:fld>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2E5B5A29-22F3-374A-ABC6-8B2CE103A544}" type="slidenum">
              <a:rPr lang="en-US"/>
              <a:pPr>
                <a:defRPr/>
              </a:pPr>
              <a:t>‹#›</a:t>
            </a:fld>
            <a:endParaRPr lang="en-US" dirty="0"/>
          </a:p>
        </p:txBody>
      </p:sp>
    </p:spTree>
    <p:extLst>
      <p:ext uri="{BB962C8B-B14F-4D97-AF65-F5344CB8AC3E}">
        <p14:creationId xmlns:p14="http://schemas.microsoft.com/office/powerpoint/2010/main" val="99120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F96F517-7256-1048-8EBB-62D7A6EBD3D8}" type="datetimeFigureOut">
              <a:rPr lang="en-US"/>
              <a:pPr>
                <a:defRPr/>
              </a:pPr>
              <a:t>5/19/2015</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99598F70-97C4-A54E-BFE8-221436600299}" type="slidenum">
              <a:rPr lang="en-US"/>
              <a:pPr>
                <a:defRPr/>
              </a:pPr>
              <a:t>‹#›</a:t>
            </a:fld>
            <a:endParaRPr lang="en-US" dirty="0"/>
          </a:p>
        </p:txBody>
      </p:sp>
    </p:spTree>
    <p:extLst>
      <p:ext uri="{BB962C8B-B14F-4D97-AF65-F5344CB8AC3E}">
        <p14:creationId xmlns:p14="http://schemas.microsoft.com/office/powerpoint/2010/main" val="2250506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B09F528E-E243-0745-A29A-34F1737B89B6}" type="datetimeFigureOut">
              <a:rPr lang="en-US"/>
              <a:pPr>
                <a:defRPr/>
              </a:pPr>
              <a:t>5/19/2015</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8D79897A-8113-AC41-AA92-7D2B54851AE2}" type="slidenum">
              <a:rPr lang="en-US"/>
              <a:pPr>
                <a:defRPr/>
              </a:pPr>
              <a:t>‹#›</a:t>
            </a:fld>
            <a:endParaRPr lang="en-US" dirty="0"/>
          </a:p>
        </p:txBody>
      </p:sp>
    </p:spTree>
    <p:extLst>
      <p:ext uri="{BB962C8B-B14F-4D97-AF65-F5344CB8AC3E}">
        <p14:creationId xmlns:p14="http://schemas.microsoft.com/office/powerpoint/2010/main" val="119705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AA378EF1-90C4-1649-ACC8-A439C0061C3A}" type="datetimeFigureOut">
              <a:rPr lang="en-US"/>
              <a:pPr>
                <a:defRPr/>
              </a:pPr>
              <a:t>5/19/2015</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EE7E7BA3-86F2-4749-AD5B-823FE4C4B468}" type="slidenum">
              <a:rPr lang="en-US"/>
              <a:pPr>
                <a:defRPr/>
              </a:pPr>
              <a:t>‹#›</a:t>
            </a:fld>
            <a:endParaRPr lang="en-US" dirty="0"/>
          </a:p>
        </p:txBody>
      </p:sp>
    </p:spTree>
    <p:extLst>
      <p:ext uri="{BB962C8B-B14F-4D97-AF65-F5344CB8AC3E}">
        <p14:creationId xmlns:p14="http://schemas.microsoft.com/office/powerpoint/2010/main" val="2852019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B817E84-0D29-FE4B-B451-00F8BADE245C}" type="datetimeFigureOut">
              <a:rPr lang="en-US"/>
              <a:pPr>
                <a:defRPr/>
              </a:pPr>
              <a:t>5/19/2015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6AEB89-BE65-7A44-B749-78E227DD44AC}" type="slidenum">
              <a:rPr lang="en-US"/>
              <a:pPr>
                <a:defRPr/>
              </a:pPr>
              <a:t>‹#›</a:t>
            </a:fld>
            <a:endParaRPr lang="en-US" dirty="0"/>
          </a:p>
        </p:txBody>
      </p:sp>
    </p:spTree>
    <p:extLst>
      <p:ext uri="{BB962C8B-B14F-4D97-AF65-F5344CB8AC3E}">
        <p14:creationId xmlns:p14="http://schemas.microsoft.com/office/powerpoint/2010/main" val="1069154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1407078-B552-C341-A415-5E59122D4DF3}" type="datetimeFigureOut">
              <a:rPr lang="en-US"/>
              <a:pPr>
                <a:defRPr/>
              </a:pPr>
              <a:t>5/19/2015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CCB3A75-5CD2-354C-998D-C605F521F59F}" type="slidenum">
              <a:rPr lang="en-US"/>
              <a:pPr>
                <a:defRPr/>
              </a:pPr>
              <a:t>‹#›</a:t>
            </a:fld>
            <a:endParaRPr lang="en-US" dirty="0"/>
          </a:p>
        </p:txBody>
      </p:sp>
    </p:spTree>
    <p:extLst>
      <p:ext uri="{BB962C8B-B14F-4D97-AF65-F5344CB8AC3E}">
        <p14:creationId xmlns:p14="http://schemas.microsoft.com/office/powerpoint/2010/main" val="2816269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15938" y="304800"/>
            <a:ext cx="5961062" cy="990600"/>
          </a:xfrm>
        </p:spPr>
        <p:txBody>
          <a:bodyPr/>
          <a:lstStyle/>
          <a:p>
            <a:r>
              <a:rPr lang="en-GB" smtClean="0"/>
              <a:t>Click to edit Master title style</a:t>
            </a:r>
            <a:endParaRPr lang="en-US"/>
          </a:p>
        </p:txBody>
      </p:sp>
      <p:sp>
        <p:nvSpPr>
          <p:cNvPr id="3" name="ClipArt Placeholder 2"/>
          <p:cNvSpPr>
            <a:spLocks noGrp="1"/>
          </p:cNvSpPr>
          <p:nvPr>
            <p:ph type="clipArt" sz="half" idx="1"/>
          </p:nvPr>
        </p:nvSpPr>
        <p:spPr>
          <a:xfrm>
            <a:off x="554038" y="1871663"/>
            <a:ext cx="4065587" cy="3690937"/>
          </a:xfrm>
        </p:spPr>
        <p:txBody>
          <a:bodyPr/>
          <a:lstStyle/>
          <a:p>
            <a:pPr lvl="0"/>
            <a:endParaRPr lang="en-US" noProof="0" dirty="0" smtClean="0"/>
          </a:p>
        </p:txBody>
      </p:sp>
      <p:sp>
        <p:nvSpPr>
          <p:cNvPr id="4" name="Text Placeholder 3"/>
          <p:cNvSpPr>
            <a:spLocks noGrp="1"/>
          </p:cNvSpPr>
          <p:nvPr>
            <p:ph type="body" sz="half" idx="2"/>
          </p:nvPr>
        </p:nvSpPr>
        <p:spPr>
          <a:xfrm>
            <a:off x="4772025" y="1871663"/>
            <a:ext cx="4067175" cy="3690937"/>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8"/>
          <p:cNvSpPr>
            <a:spLocks noGrp="1" noChangeArrowheads="1"/>
          </p:cNvSpPr>
          <p:nvPr>
            <p:ph type="dt" sz="quarter" idx="10"/>
          </p:nvPr>
        </p:nvSpPr>
        <p:spPr/>
        <p:txBody>
          <a:bodyPr/>
          <a:lstStyle>
            <a:lvl1pPr>
              <a:defRPr/>
            </a:lvl1pPr>
          </a:lstStyle>
          <a:p>
            <a:pPr>
              <a:defRPr/>
            </a:pPr>
            <a:fld id="{92BD4A34-AD54-CA4F-8786-E94094364085}" type="datetime3">
              <a:rPr lang="en-GB"/>
              <a:pPr>
                <a:defRPr/>
              </a:pPr>
              <a:t>19 May, 2015</a:t>
            </a:fld>
            <a:endParaRPr lang="en-GB" dirty="0"/>
          </a:p>
        </p:txBody>
      </p:sp>
      <p:sp>
        <p:nvSpPr>
          <p:cNvPr id="6" name="Rectangle 9"/>
          <p:cNvSpPr>
            <a:spLocks noGrp="1" noChangeArrowheads="1"/>
          </p:cNvSpPr>
          <p:nvPr>
            <p:ph type="ftr" sz="quarter" idx="11"/>
          </p:nvPr>
        </p:nvSpPr>
        <p:spPr/>
        <p:txBody>
          <a:bodyPr/>
          <a:lstStyle>
            <a:lvl1pPr>
              <a:defRPr>
                <a:latin typeface="Times" charset="0"/>
              </a:defRPr>
            </a:lvl1pPr>
          </a:lstStyle>
          <a:p>
            <a:pPr>
              <a:defRPr/>
            </a:pPr>
            <a:endParaRPr lang="en-GB" dirty="0">
              <a:latin typeface="Arial" charset="0"/>
            </a:endParaRPr>
          </a:p>
          <a:p>
            <a:pPr>
              <a:defRPr/>
            </a:pPr>
            <a:endParaRPr lang="en-GB" dirty="0"/>
          </a:p>
        </p:txBody>
      </p:sp>
      <p:sp>
        <p:nvSpPr>
          <p:cNvPr id="7" name="Rectangle 10"/>
          <p:cNvSpPr>
            <a:spLocks noGrp="1" noChangeArrowheads="1"/>
          </p:cNvSpPr>
          <p:nvPr>
            <p:ph type="sldNum" sz="quarter" idx="12"/>
          </p:nvPr>
        </p:nvSpPr>
        <p:spPr/>
        <p:txBody>
          <a:bodyPr/>
          <a:lstStyle>
            <a:lvl1pPr>
              <a:defRPr/>
            </a:lvl1pPr>
          </a:lstStyle>
          <a:p>
            <a:pPr>
              <a:defRPr/>
            </a:pPr>
            <a:fld id="{E54B6658-F17F-3444-9503-D94C0C2F0A02}" type="slidenum">
              <a:rPr lang="en-GB"/>
              <a:pPr>
                <a:defRPr/>
              </a:pPr>
              <a:t>‹#›</a:t>
            </a:fld>
            <a:endParaRPr lang="en-GB" dirty="0"/>
          </a:p>
        </p:txBody>
      </p:sp>
    </p:spTree>
    <p:extLst>
      <p:ext uri="{BB962C8B-B14F-4D97-AF65-F5344CB8AC3E}">
        <p14:creationId xmlns:p14="http://schemas.microsoft.com/office/powerpoint/2010/main" val="1584942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defRPr>
            </a:lvl1pPr>
          </a:lstStyle>
          <a:p>
            <a:pPr>
              <a:defRPr/>
            </a:pPr>
            <a:r>
              <a:rPr lang="en-GB" dirty="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pPr>
              <a:defRPr/>
            </a:pPr>
            <a:fld id="{FBA4F429-05B4-EF41-B49C-9ED8A4BCC44D}"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872" r:id="rId1"/>
    <p:sldLayoutId id="2147483871"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ea typeface="MS PGothic" pitchFamily="34" charset="-128"/>
        </a:defRPr>
      </a:lvl6pPr>
      <a:lvl7pPr marL="914400" algn="ctr" rtl="0" fontAlgn="base">
        <a:spcBef>
          <a:spcPct val="0"/>
        </a:spcBef>
        <a:spcAft>
          <a:spcPct val="0"/>
        </a:spcAft>
        <a:defRPr sz="4400">
          <a:solidFill>
            <a:schemeClr val="tx1"/>
          </a:solidFill>
          <a:latin typeface="Calibri" pitchFamily="34" charset="0"/>
          <a:ea typeface="MS PGothic" pitchFamily="34" charset="-128"/>
        </a:defRPr>
      </a:lvl7pPr>
      <a:lvl8pPr marL="1371600" algn="ctr" rtl="0" fontAlgn="base">
        <a:spcBef>
          <a:spcPct val="0"/>
        </a:spcBef>
        <a:spcAft>
          <a:spcPct val="0"/>
        </a:spcAft>
        <a:defRPr sz="4400">
          <a:solidFill>
            <a:schemeClr val="tx1"/>
          </a:solidFill>
          <a:latin typeface="Calibri" pitchFamily="34" charset="0"/>
          <a:ea typeface="MS PGothic" pitchFamily="34" charset="-128"/>
        </a:defRPr>
      </a:lvl8pPr>
      <a:lvl9pPr marL="1828800" algn="ctr" rtl="0" fontAlgn="base">
        <a:spcBef>
          <a:spcPct val="0"/>
        </a:spcBef>
        <a:spcAft>
          <a:spcPct val="0"/>
        </a:spcAft>
        <a:defRPr sz="4400">
          <a:solidFill>
            <a:schemeClr val="tx1"/>
          </a:solidFill>
          <a:latin typeface="Calibri" pitchFamily="34" charset="0"/>
          <a:ea typeface="MS PGothic" pitchFamily="34" charset="-128"/>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bridgew.edu/soas/jiws/May04/Hey.pdf/"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875"/>
            <a:ext cx="9144000" cy="1692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FFFF"/>
              </a:solidFill>
              <a:latin typeface="Calibri" charset="0"/>
              <a:ea typeface="MS PGothic" charset="0"/>
              <a:cs typeface="MS PGothic" charset="0"/>
            </a:endParaRPr>
          </a:p>
        </p:txBody>
      </p:sp>
      <p:sp>
        <p:nvSpPr>
          <p:cNvPr id="2" name="Title 1"/>
          <p:cNvSpPr>
            <a:spLocks noGrp="1"/>
          </p:cNvSpPr>
          <p:nvPr>
            <p:ph type="ctrTitle"/>
          </p:nvPr>
        </p:nvSpPr>
        <p:spPr>
          <a:xfrm>
            <a:off x="555625" y="2095500"/>
            <a:ext cx="8167688" cy="2352675"/>
          </a:xfrm>
        </p:spPr>
        <p:style>
          <a:lnRef idx="2">
            <a:schemeClr val="dk1">
              <a:shade val="50000"/>
            </a:schemeClr>
          </a:lnRef>
          <a:fillRef idx="1">
            <a:schemeClr val="dk1"/>
          </a:fillRef>
          <a:effectRef idx="0">
            <a:schemeClr val="dk1"/>
          </a:effectRef>
          <a:fontRef idx="minor">
            <a:schemeClr val="lt1"/>
          </a:fontRef>
        </p:style>
        <p:txBody>
          <a:bodyPr>
            <a:noAutofit/>
          </a:bodyPr>
          <a:lstStyle/>
          <a:p>
            <a:pPr eaLnBrk="1" hangingPunct="1">
              <a:defRPr/>
            </a:pPr>
            <a:r>
              <a:rPr lang="en-US" sz="3200" dirty="0" smtClean="0">
                <a:solidFill>
                  <a:srgbClr val="FF66FF"/>
                </a:solidFill>
                <a:latin typeface="Calibri" charset="0"/>
                <a:ea typeface="MS PGothic" charset="0"/>
                <a:cs typeface="MS PGothic" charset="0"/>
              </a:rPr>
              <a:t>Affects, the Permanent Audition, the Academy: </a:t>
            </a:r>
            <a:br>
              <a:rPr lang="en-US" sz="3200" dirty="0" smtClean="0">
                <a:solidFill>
                  <a:srgbClr val="FF66FF"/>
                </a:solidFill>
                <a:latin typeface="Calibri" charset="0"/>
                <a:ea typeface="MS PGothic" charset="0"/>
                <a:cs typeface="MS PGothic" charset="0"/>
              </a:rPr>
            </a:br>
            <a:r>
              <a:rPr lang="en-US" sz="3200" dirty="0" smtClean="0">
                <a:solidFill>
                  <a:srgbClr val="FF66FF"/>
                </a:solidFill>
                <a:latin typeface="Calibri" charset="0"/>
                <a:ea typeface="MS PGothic" charset="0"/>
                <a:cs typeface="MS PGothic" charset="0"/>
              </a:rPr>
              <a:t>Notes on The Contemporary Psychic </a:t>
            </a:r>
            <a:r>
              <a:rPr lang="en-US" sz="3200" dirty="0">
                <a:solidFill>
                  <a:srgbClr val="FF66FF"/>
                </a:solidFill>
                <a:latin typeface="Calibri" charset="0"/>
                <a:ea typeface="MS PGothic" charset="0"/>
                <a:cs typeface="MS PGothic" charset="0"/>
              </a:rPr>
              <a:t>Life of </a:t>
            </a:r>
            <a:r>
              <a:rPr lang="en-US" sz="3200" dirty="0" smtClean="0">
                <a:solidFill>
                  <a:srgbClr val="FF66FF"/>
                </a:solidFill>
                <a:latin typeface="Calibri" charset="0"/>
                <a:ea typeface="MS PGothic" charset="0"/>
                <a:cs typeface="MS PGothic" charset="0"/>
              </a:rPr>
              <a:t> </a:t>
            </a:r>
            <a:r>
              <a:rPr lang="en-US" sz="3200" dirty="0">
                <a:solidFill>
                  <a:srgbClr val="FF66FF"/>
                </a:solidFill>
                <a:latin typeface="Calibri" charset="0"/>
                <a:ea typeface="MS PGothic" charset="0"/>
                <a:cs typeface="MS PGothic" charset="0"/>
              </a:rPr>
              <a:t>Feminism</a:t>
            </a:r>
            <a:r>
              <a:rPr lang="en-US" sz="3200" dirty="0">
                <a:solidFill>
                  <a:srgbClr val="FFFFFF"/>
                </a:solidFill>
                <a:latin typeface="Calibri" charset="0"/>
                <a:ea typeface="MS PGothic" charset="0"/>
                <a:cs typeface="MS PGothic" charset="0"/>
              </a:rPr>
              <a:t/>
            </a:r>
            <a:br>
              <a:rPr lang="en-US" sz="3200" dirty="0">
                <a:solidFill>
                  <a:srgbClr val="FFFFFF"/>
                </a:solidFill>
                <a:latin typeface="Calibri" charset="0"/>
                <a:ea typeface="MS PGothic" charset="0"/>
                <a:cs typeface="MS PGothic" charset="0"/>
              </a:rPr>
            </a:br>
            <a:endParaRPr lang="en-US" sz="3200" dirty="0">
              <a:solidFill>
                <a:srgbClr val="FF66FF"/>
              </a:solidFill>
              <a:latin typeface="Calibri" charset="0"/>
              <a:ea typeface="MS PGothic" charset="0"/>
              <a:cs typeface="MS PGothic" charset="0"/>
            </a:endParaRPr>
          </a:p>
        </p:txBody>
      </p:sp>
      <p:sp>
        <p:nvSpPr>
          <p:cNvPr id="3" name="Subtitle 2"/>
          <p:cNvSpPr>
            <a:spLocks noGrp="1"/>
          </p:cNvSpPr>
          <p:nvPr>
            <p:ph type="subTitle" idx="1"/>
          </p:nvPr>
        </p:nvSpPr>
        <p:spPr>
          <a:xfrm>
            <a:off x="2524125" y="4762500"/>
            <a:ext cx="4264025" cy="776288"/>
          </a:xfrm>
        </p:spPr>
        <p:style>
          <a:lnRef idx="2">
            <a:schemeClr val="dk1">
              <a:shade val="50000"/>
            </a:schemeClr>
          </a:lnRef>
          <a:fillRef idx="1">
            <a:schemeClr val="dk1"/>
          </a:fillRef>
          <a:effectRef idx="0">
            <a:schemeClr val="dk1"/>
          </a:effectRef>
          <a:fontRef idx="minor">
            <a:schemeClr val="lt1"/>
          </a:fontRef>
        </p:style>
        <p:txBody>
          <a:bodyPr>
            <a:normAutofit/>
          </a:bodyPr>
          <a:lstStyle/>
          <a:p>
            <a:pPr eaLnBrk="1" hangingPunct="1">
              <a:defRPr/>
            </a:pPr>
            <a:r>
              <a:rPr lang="en-US" dirty="0">
                <a:solidFill>
                  <a:srgbClr val="FF66FF"/>
                </a:solidFill>
                <a:latin typeface="Calibri" charset="0"/>
                <a:ea typeface="MS PGothic" charset="0"/>
                <a:cs typeface="MS PGothic" charset="0"/>
              </a:rPr>
              <a:t>Professor Valerie Hey </a:t>
            </a:r>
          </a:p>
          <a:p>
            <a:pPr eaLnBrk="1" hangingPunct="1">
              <a:defRPr/>
            </a:pPr>
            <a:endParaRPr lang="en-US" dirty="0">
              <a:solidFill>
                <a:srgbClr val="FFFFFF"/>
              </a:solidFill>
              <a:latin typeface="Calibri" charset="0"/>
              <a:ea typeface="MS PGothic" charset="0"/>
              <a:cs typeface="MS PGothic" charset="0"/>
            </a:endParaRPr>
          </a:p>
        </p:txBody>
      </p:sp>
      <p:sp>
        <p:nvSpPr>
          <p:cNvPr id="16388" name="Rectangle 3"/>
          <p:cNvSpPr>
            <a:spLocks noChangeArrowheads="1"/>
          </p:cNvSpPr>
          <p:nvPr/>
        </p:nvSpPr>
        <p:spPr bwMode="auto">
          <a:xfrm>
            <a:off x="2562225" y="6181725"/>
            <a:ext cx="4151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dirty="0">
                <a:solidFill>
                  <a:srgbClr val="FF66FF"/>
                </a:solidFill>
              </a:rPr>
              <a:t>http://www.sussex.ac.uk/education/cheer</a:t>
            </a:r>
          </a:p>
        </p:txBody>
      </p:sp>
      <p:pic>
        <p:nvPicPr>
          <p:cNvPr id="16389" name="Picture 7" descr="US_Centre_for_Higher_Ed#1E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0213" y="193675"/>
            <a:ext cx="19431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39700"/>
            <a:ext cx="8229600" cy="1506538"/>
          </a:xfrm>
        </p:spPr>
        <p:txBody>
          <a:bodyPr>
            <a:normAutofit fontScale="90000"/>
          </a:bodyPr>
          <a:lstStyle/>
          <a:p>
            <a:r>
              <a:rPr lang="en-GB" dirty="0" smtClean="0">
                <a:solidFill>
                  <a:srgbClr val="FF66FF"/>
                </a:solidFill>
              </a:rPr>
              <a:t>The Temporal Curve of the ‘Autobiography of the Question’</a:t>
            </a:r>
            <a:br>
              <a:rPr lang="en-GB" dirty="0" smtClean="0">
                <a:solidFill>
                  <a:srgbClr val="FF66FF"/>
                </a:solidFill>
              </a:rPr>
            </a:br>
            <a:endParaRPr lang="en-GB" dirty="0">
              <a:solidFill>
                <a:srgbClr val="FF66FF"/>
              </a:solidFill>
            </a:endParaRPr>
          </a:p>
        </p:txBody>
      </p:sp>
      <p:sp>
        <p:nvSpPr>
          <p:cNvPr id="8" name="Content Placeholder 7"/>
          <p:cNvSpPr>
            <a:spLocks noGrp="1"/>
          </p:cNvSpPr>
          <p:nvPr>
            <p:ph sz="half" idx="1"/>
          </p:nvPr>
        </p:nvSpPr>
        <p:spPr>
          <a:xfrm>
            <a:off x="266700" y="1600200"/>
            <a:ext cx="4000500" cy="4525963"/>
          </a:xfrm>
        </p:spPr>
        <p:txBody>
          <a:bodyPr>
            <a:normAutofit fontScale="25000" lnSpcReduction="20000"/>
          </a:bodyPr>
          <a:lstStyle/>
          <a:p>
            <a:pPr marL="0" indent="0">
              <a:buNone/>
            </a:pPr>
            <a:r>
              <a:rPr lang="en-GB" sz="8000" dirty="0" smtClean="0"/>
              <a:t> Prologue</a:t>
            </a:r>
          </a:p>
          <a:p>
            <a:pPr>
              <a:buFont typeface="Wingdings" pitchFamily="2" charset="2"/>
              <a:buChar char="Ø"/>
            </a:pPr>
            <a:endParaRPr lang="en-GB" sz="8000" dirty="0"/>
          </a:p>
          <a:p>
            <a:pPr>
              <a:buFont typeface="Wingdings" pitchFamily="2" charset="2"/>
              <a:buChar char="Ø"/>
            </a:pPr>
            <a:r>
              <a:rPr lang="en-GB" sz="8000" dirty="0" smtClean="0"/>
              <a:t>Speaking Up </a:t>
            </a:r>
            <a:r>
              <a:rPr lang="en-US" sz="8000" dirty="0" smtClean="0"/>
              <a:t>–</a:t>
            </a:r>
            <a:r>
              <a:rPr lang="en-GB" sz="8000" dirty="0" smtClean="0"/>
              <a:t> ambiguity of privilege </a:t>
            </a:r>
            <a:r>
              <a:rPr lang="en-US" sz="8000" dirty="0" smtClean="0"/>
              <a:t>–</a:t>
            </a:r>
            <a:r>
              <a:rPr lang="en-GB" sz="8000" dirty="0" smtClean="0"/>
              <a:t> precaristocracy? (Will Self)</a:t>
            </a:r>
          </a:p>
          <a:p>
            <a:pPr>
              <a:buFont typeface="Wingdings" pitchFamily="2" charset="2"/>
              <a:buChar char="Ø"/>
            </a:pPr>
            <a:endParaRPr lang="en-GB" sz="8000" dirty="0"/>
          </a:p>
          <a:p>
            <a:pPr>
              <a:buFont typeface="Wingdings" charset="2"/>
              <a:buChar char="Ø"/>
            </a:pPr>
            <a:r>
              <a:rPr lang="en-GB" sz="8000" dirty="0"/>
              <a:t>Exit, Voice, Loyalty (Hirschman</a:t>
            </a:r>
            <a:r>
              <a:rPr lang="en-GB" sz="8000" dirty="0" smtClean="0"/>
              <a:t>) </a:t>
            </a:r>
            <a:endParaRPr lang="en-GB" sz="8000" dirty="0"/>
          </a:p>
          <a:p>
            <a:pPr>
              <a:buFont typeface="Wingdings" charset="2"/>
              <a:buChar char="Ø"/>
            </a:pPr>
            <a:endParaRPr lang="en-GB" sz="8000" dirty="0"/>
          </a:p>
          <a:p>
            <a:pPr marL="0" indent="0">
              <a:buNone/>
            </a:pPr>
            <a:endParaRPr lang="en-GB" sz="8000" dirty="0" smtClean="0"/>
          </a:p>
          <a:p>
            <a:pPr>
              <a:buFont typeface="Wingdings" charset="2"/>
              <a:buChar char="Ø"/>
            </a:pPr>
            <a:r>
              <a:rPr lang="en-GB" sz="8000" dirty="0" smtClean="0"/>
              <a:t>Modernism </a:t>
            </a:r>
            <a:r>
              <a:rPr lang="en-US" sz="8000" dirty="0" smtClean="0"/>
              <a:t>–</a:t>
            </a:r>
            <a:r>
              <a:rPr lang="en-GB" sz="8000" dirty="0" smtClean="0"/>
              <a:t> Postmodernism </a:t>
            </a:r>
            <a:r>
              <a:rPr lang="en-US" sz="8000" dirty="0" smtClean="0"/>
              <a:t>–</a:t>
            </a:r>
            <a:r>
              <a:rPr lang="en-GB" sz="8000" dirty="0" smtClean="0"/>
              <a:t> Affluence </a:t>
            </a:r>
            <a:r>
              <a:rPr lang="en-US" sz="8000" dirty="0" smtClean="0"/>
              <a:t>–</a:t>
            </a:r>
            <a:r>
              <a:rPr lang="en-GB" sz="8000" dirty="0" smtClean="0"/>
              <a:t> Austerity </a:t>
            </a:r>
          </a:p>
          <a:p>
            <a:pPr>
              <a:buFont typeface="Wingdings" pitchFamily="2" charset="2"/>
              <a:buChar char="Ø"/>
            </a:pPr>
            <a:endParaRPr lang="en-GB" sz="3800" dirty="0" smtClean="0"/>
          </a:p>
          <a:p>
            <a:pPr>
              <a:buFont typeface="Wingdings" charset="2"/>
              <a:buChar char="Ø"/>
            </a:pPr>
            <a:endParaRPr lang="en-GB" sz="3800" dirty="0" smtClean="0"/>
          </a:p>
          <a:p>
            <a:pPr marL="0" indent="0">
              <a:buNone/>
            </a:pPr>
            <a:r>
              <a:rPr lang="en-GB" sz="3800" dirty="0" smtClean="0"/>
              <a:t>	</a:t>
            </a:r>
            <a:endParaRPr lang="en-GB" sz="3800" dirty="0" smtClean="0">
              <a:solidFill>
                <a:srgbClr val="FF66FF"/>
              </a:solidFill>
            </a:endParaRPr>
          </a:p>
          <a:p>
            <a:pPr>
              <a:buFont typeface="Wingdings" pitchFamily="2" charset="2"/>
              <a:buChar char="Ø"/>
            </a:pPr>
            <a:endParaRPr lang="en-GB" dirty="0" smtClean="0"/>
          </a:p>
          <a:p>
            <a:pPr>
              <a:buFont typeface="Wingdings" pitchFamily="2" charset="2"/>
              <a:buChar char="Ø"/>
            </a:pPr>
            <a:endParaRPr lang="en-GB" dirty="0"/>
          </a:p>
        </p:txBody>
      </p:sp>
      <p:sp>
        <p:nvSpPr>
          <p:cNvPr id="2" name="Content Placeholder 1"/>
          <p:cNvSpPr>
            <a:spLocks noGrp="1"/>
          </p:cNvSpPr>
          <p:nvPr>
            <p:ph sz="half" idx="2"/>
          </p:nvPr>
        </p:nvSpPr>
        <p:spPr/>
        <p:txBody>
          <a:bodyPr>
            <a:normAutofit fontScale="25000" lnSpcReduction="20000"/>
          </a:bodyPr>
          <a:lstStyle/>
          <a:p>
            <a:pPr marL="0" indent="0">
              <a:buNone/>
            </a:pPr>
            <a:endParaRPr lang="en-US" sz="1800" dirty="0"/>
          </a:p>
          <a:p>
            <a:pPr marL="0" indent="0">
              <a:buNone/>
            </a:pPr>
            <a:endParaRPr lang="en-US" sz="1800" dirty="0" smtClean="0"/>
          </a:p>
          <a:p>
            <a:pPr marL="0" indent="0">
              <a:buNone/>
            </a:pPr>
            <a:endParaRPr lang="en-US" sz="1800" dirty="0"/>
          </a:p>
        </p:txBody>
      </p:sp>
      <p:pic>
        <p:nvPicPr>
          <p:cNvPr id="3" name="Picture 2" descr="SalvadorDali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6900" y="1417637"/>
            <a:ext cx="4470400" cy="4602163"/>
          </a:xfrm>
          <a:prstGeom prst="rect">
            <a:avLst/>
          </a:prstGeom>
        </p:spPr>
      </p:pic>
    </p:spTree>
    <p:extLst>
      <p:ext uri="{BB962C8B-B14F-4D97-AF65-F5344CB8AC3E}">
        <p14:creationId xmlns:p14="http://schemas.microsoft.com/office/powerpoint/2010/main" val="80776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FF66FF"/>
                </a:solidFill>
              </a:rPr>
              <a:t>Themes and Issues</a:t>
            </a:r>
            <a:endParaRPr lang="en-US" dirty="0">
              <a:solidFill>
                <a:srgbClr val="FF66FF"/>
              </a:solidFill>
            </a:endParaRPr>
          </a:p>
        </p:txBody>
      </p:sp>
      <p:sp>
        <p:nvSpPr>
          <p:cNvPr id="6" name="Rectangle 5"/>
          <p:cNvSpPr/>
          <p:nvPr/>
        </p:nvSpPr>
        <p:spPr>
          <a:xfrm>
            <a:off x="2154628" y="1417638"/>
            <a:ext cx="4572000" cy="3785652"/>
          </a:xfrm>
          <a:prstGeom prst="rect">
            <a:avLst/>
          </a:prstGeom>
        </p:spPr>
        <p:txBody>
          <a:bodyPr>
            <a:spAutoFit/>
          </a:bodyPr>
          <a:lstStyle/>
          <a:p>
            <a:pPr>
              <a:buFont typeface="Wingdings" charset="0"/>
              <a:buChar char="Ø"/>
            </a:pPr>
            <a:r>
              <a:rPr lang="en-GB" sz="2400" dirty="0">
                <a:solidFill>
                  <a:schemeClr val="tx2"/>
                </a:solidFill>
                <a:latin typeface="Arial" charset="0"/>
              </a:rPr>
              <a:t>To acknowledge the role of emotions in feminist </a:t>
            </a:r>
            <a:r>
              <a:rPr lang="en-GB" sz="2400" dirty="0" smtClean="0">
                <a:solidFill>
                  <a:schemeClr val="tx2"/>
                </a:solidFill>
                <a:latin typeface="Arial" charset="0"/>
              </a:rPr>
              <a:t>politics, theories and subjectivities </a:t>
            </a:r>
            <a:endParaRPr lang="en-GB" sz="2400" dirty="0">
              <a:solidFill>
                <a:schemeClr val="tx2"/>
              </a:solidFill>
              <a:latin typeface="Arial" charset="0"/>
            </a:endParaRPr>
          </a:p>
          <a:p>
            <a:pPr>
              <a:buFont typeface="Wingdings" charset="0"/>
              <a:buChar char="Ø"/>
            </a:pPr>
            <a:r>
              <a:rPr lang="en-GB" sz="2400" dirty="0" smtClean="0">
                <a:solidFill>
                  <a:schemeClr val="tx2"/>
                </a:solidFill>
                <a:latin typeface="Arial" charset="0"/>
              </a:rPr>
              <a:t>To </a:t>
            </a:r>
            <a:r>
              <a:rPr lang="en-GB" sz="2400" dirty="0">
                <a:solidFill>
                  <a:schemeClr val="tx2"/>
                </a:solidFill>
                <a:latin typeface="Arial" charset="0"/>
              </a:rPr>
              <a:t>situate and describe </a:t>
            </a:r>
            <a:r>
              <a:rPr lang="en-GB" sz="2400" dirty="0" smtClean="0">
                <a:solidFill>
                  <a:schemeClr val="tx2"/>
                </a:solidFill>
                <a:latin typeface="Arial" charset="0"/>
              </a:rPr>
              <a:t>intellectual </a:t>
            </a:r>
            <a:r>
              <a:rPr lang="en-GB" sz="2400" dirty="0">
                <a:solidFill>
                  <a:schemeClr val="tx2"/>
                </a:solidFill>
                <a:latin typeface="Arial" charset="0"/>
              </a:rPr>
              <a:t>trends &amp; resources comprising </a:t>
            </a:r>
            <a:r>
              <a:rPr lang="ja-JP" altLang="en-GB" sz="2400" dirty="0">
                <a:solidFill>
                  <a:schemeClr val="tx2"/>
                </a:solidFill>
                <a:latin typeface="Arial" charset="0"/>
              </a:rPr>
              <a:t>‘</a:t>
            </a:r>
            <a:r>
              <a:rPr lang="en-GB" sz="2400" dirty="0">
                <a:solidFill>
                  <a:schemeClr val="tx2"/>
                </a:solidFill>
                <a:latin typeface="Arial" charset="0"/>
              </a:rPr>
              <a:t>the affective turn</a:t>
            </a:r>
            <a:r>
              <a:rPr lang="ja-JP" altLang="en-GB" sz="2400" dirty="0">
                <a:solidFill>
                  <a:schemeClr val="tx2"/>
                </a:solidFill>
                <a:latin typeface="Arial" charset="0"/>
              </a:rPr>
              <a:t>’</a:t>
            </a:r>
            <a:endParaRPr lang="en-GB" sz="2400" dirty="0">
              <a:solidFill>
                <a:schemeClr val="tx2"/>
              </a:solidFill>
              <a:latin typeface="Arial" charset="0"/>
            </a:endParaRPr>
          </a:p>
          <a:p>
            <a:pPr>
              <a:buFont typeface="Wingdings" charset="0"/>
              <a:buChar char="Ø"/>
            </a:pPr>
            <a:r>
              <a:rPr lang="en-GB" sz="2400" dirty="0" smtClean="0">
                <a:solidFill>
                  <a:schemeClr val="tx2"/>
                </a:solidFill>
                <a:latin typeface="Arial" charset="0"/>
              </a:rPr>
              <a:t>To explore the </a:t>
            </a:r>
            <a:r>
              <a:rPr lang="en-GB" sz="2400" dirty="0">
                <a:solidFill>
                  <a:schemeClr val="tx2"/>
                </a:solidFill>
                <a:latin typeface="Arial" charset="0"/>
              </a:rPr>
              <a:t>Academy as affect</a:t>
            </a:r>
            <a:r>
              <a:rPr lang="en-GB" sz="2400" dirty="0" smtClean="0">
                <a:solidFill>
                  <a:schemeClr val="tx2"/>
                </a:solidFill>
                <a:latin typeface="Arial" charset="0"/>
              </a:rPr>
              <a:t>-creating and </a:t>
            </a:r>
            <a:r>
              <a:rPr lang="en-GB" sz="2400" dirty="0">
                <a:solidFill>
                  <a:schemeClr val="tx2"/>
                </a:solidFill>
                <a:latin typeface="Arial" charset="0"/>
              </a:rPr>
              <a:t>distributing </a:t>
            </a:r>
          </a:p>
          <a:p>
            <a:pPr>
              <a:buFont typeface="Wingdings" charset="0"/>
              <a:buChar char="Ø"/>
            </a:pPr>
            <a:r>
              <a:rPr lang="en-GB" sz="2400" dirty="0">
                <a:solidFill>
                  <a:schemeClr val="tx2"/>
                </a:solidFill>
                <a:latin typeface="Arial" charset="0"/>
              </a:rPr>
              <a:t>To invite comments on some implications </a:t>
            </a:r>
            <a:r>
              <a:rPr lang="en-GB" sz="2400" dirty="0" smtClean="0">
                <a:solidFill>
                  <a:schemeClr val="tx2"/>
                </a:solidFill>
                <a:latin typeface="Arial" charset="0"/>
              </a:rPr>
              <a:t>for feminist agency</a:t>
            </a:r>
            <a:endParaRPr lang="en-GB" sz="2400" dirty="0">
              <a:latin typeface="Arial" charset="0"/>
            </a:endParaRPr>
          </a:p>
        </p:txBody>
      </p:sp>
    </p:spTree>
    <p:extLst>
      <p:ext uri="{BB962C8B-B14F-4D97-AF65-F5344CB8AC3E}">
        <p14:creationId xmlns:p14="http://schemas.microsoft.com/office/powerpoint/2010/main" val="1492459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latin typeface="Arial" charset="0"/>
              </a:rPr>
              <a:t/>
            </a:r>
            <a:br>
              <a:rPr lang="en-GB" sz="3200" dirty="0" smtClean="0">
                <a:solidFill>
                  <a:schemeClr val="tx2"/>
                </a:solidFill>
                <a:latin typeface="Arial" charset="0"/>
              </a:rPr>
            </a:br>
            <a:r>
              <a:rPr lang="en-GB" sz="3200" dirty="0">
                <a:solidFill>
                  <a:schemeClr val="tx2"/>
                </a:solidFill>
                <a:latin typeface="Arial" charset="0"/>
              </a:rPr>
              <a:t/>
            </a:r>
            <a:br>
              <a:rPr lang="en-GB" sz="3200" dirty="0">
                <a:solidFill>
                  <a:schemeClr val="tx2"/>
                </a:solidFill>
                <a:latin typeface="Arial" charset="0"/>
              </a:rPr>
            </a:br>
            <a:r>
              <a:rPr lang="en-GB" sz="3200" dirty="0" smtClean="0">
                <a:solidFill>
                  <a:schemeClr val="tx2"/>
                </a:solidFill>
                <a:latin typeface="Arial" charset="0"/>
              </a:rPr>
              <a:t/>
            </a:r>
            <a:br>
              <a:rPr lang="en-GB" sz="3200" dirty="0" smtClean="0">
                <a:solidFill>
                  <a:schemeClr val="tx2"/>
                </a:solidFill>
                <a:latin typeface="Arial" charset="0"/>
              </a:rPr>
            </a:br>
            <a:r>
              <a:rPr lang="en-GB" sz="3200" dirty="0">
                <a:solidFill>
                  <a:schemeClr val="tx2"/>
                </a:solidFill>
                <a:latin typeface="Arial" charset="0"/>
              </a:rPr>
              <a:t/>
            </a:r>
            <a:br>
              <a:rPr lang="en-GB" sz="3200" dirty="0">
                <a:solidFill>
                  <a:schemeClr val="tx2"/>
                </a:solidFill>
                <a:latin typeface="Arial" charset="0"/>
              </a:rPr>
            </a:br>
            <a:r>
              <a:rPr lang="en-GB" sz="3200" dirty="0" smtClean="0">
                <a:solidFill>
                  <a:schemeClr val="tx2"/>
                </a:solidFill>
                <a:latin typeface="Arial" charset="0"/>
              </a:rPr>
              <a:t/>
            </a:r>
            <a:br>
              <a:rPr lang="en-GB" sz="3200" dirty="0" smtClean="0">
                <a:solidFill>
                  <a:schemeClr val="tx2"/>
                </a:solidFill>
                <a:latin typeface="Arial" charset="0"/>
              </a:rPr>
            </a:br>
            <a:r>
              <a:rPr lang="en-GB" sz="3200" dirty="0">
                <a:solidFill>
                  <a:schemeClr val="tx2"/>
                </a:solidFill>
                <a:latin typeface="Arial" charset="0"/>
              </a:rPr>
              <a:t/>
            </a:r>
            <a:br>
              <a:rPr lang="en-GB" sz="3200" dirty="0">
                <a:solidFill>
                  <a:schemeClr val="tx2"/>
                </a:solidFill>
                <a:latin typeface="Arial" charset="0"/>
              </a:rPr>
            </a:br>
            <a:r>
              <a:rPr lang="en-GB" sz="3200" dirty="0" smtClean="0">
                <a:solidFill>
                  <a:schemeClr val="tx2"/>
                </a:solidFill>
                <a:latin typeface="Arial" charset="0"/>
              </a:rPr>
              <a:t/>
            </a:r>
            <a:br>
              <a:rPr lang="en-GB" sz="3200" dirty="0" smtClean="0">
                <a:solidFill>
                  <a:schemeClr val="tx2"/>
                </a:solidFill>
                <a:latin typeface="Arial" charset="0"/>
              </a:rPr>
            </a:br>
            <a:r>
              <a:rPr lang="en-GB" sz="3200" dirty="0">
                <a:solidFill>
                  <a:schemeClr val="tx2"/>
                </a:solidFill>
                <a:latin typeface="Arial" charset="0"/>
              </a:rPr>
              <a:t/>
            </a:r>
            <a:br>
              <a:rPr lang="en-GB" sz="3200" dirty="0">
                <a:solidFill>
                  <a:schemeClr val="tx2"/>
                </a:solidFill>
                <a:latin typeface="Arial" charset="0"/>
              </a:rPr>
            </a:br>
            <a:r>
              <a:rPr lang="en-GB" sz="3200" dirty="0" smtClean="0">
                <a:solidFill>
                  <a:schemeClr val="tx2"/>
                </a:solidFill>
                <a:latin typeface="Arial" charset="0"/>
              </a:rPr>
              <a:t/>
            </a:r>
            <a:br>
              <a:rPr lang="en-GB" sz="3200" dirty="0" smtClean="0">
                <a:solidFill>
                  <a:schemeClr val="tx2"/>
                </a:solidFill>
                <a:latin typeface="Arial" charset="0"/>
              </a:rPr>
            </a:br>
            <a:r>
              <a:rPr lang="en-GB" sz="3200" dirty="0" smtClean="0">
                <a:solidFill>
                  <a:srgbClr val="FF66FF"/>
                </a:solidFill>
                <a:latin typeface="Arial" charset="0"/>
              </a:rPr>
              <a:t>A Brief History of : </a:t>
            </a:r>
            <a:r>
              <a:rPr lang="en-GB" sz="3200" dirty="0">
                <a:solidFill>
                  <a:srgbClr val="FF66FF"/>
                </a:solidFill>
                <a:latin typeface="Arial" charset="0"/>
              </a:rPr>
              <a:t/>
            </a:r>
            <a:br>
              <a:rPr lang="en-GB" sz="3200" dirty="0">
                <a:solidFill>
                  <a:srgbClr val="FF66FF"/>
                </a:solidFill>
                <a:latin typeface="Arial" charset="0"/>
              </a:rPr>
            </a:br>
            <a:r>
              <a:rPr lang="en-GB" sz="3200" dirty="0">
                <a:solidFill>
                  <a:srgbClr val="FF66FF"/>
                </a:solidFill>
                <a:latin typeface="Arial" charset="0"/>
              </a:rPr>
              <a:t>Emotion or </a:t>
            </a:r>
            <a:r>
              <a:rPr lang="en-GB" sz="3200" dirty="0" smtClean="0">
                <a:solidFill>
                  <a:srgbClr val="FF66FF"/>
                </a:solidFill>
                <a:latin typeface="Arial" charset="0"/>
              </a:rPr>
              <a:t>Affects</a:t>
            </a:r>
            <a:r>
              <a:rPr lang="en-GB" sz="3200" dirty="0">
                <a:solidFill>
                  <a:srgbClr val="FF66FF"/>
                </a:solidFill>
                <a:latin typeface="Arial" charset="0"/>
              </a:rPr>
              <a:t>?</a:t>
            </a:r>
            <a:r>
              <a:rPr lang="en-GB" sz="3200" dirty="0">
                <a:solidFill>
                  <a:schemeClr val="tx2"/>
                </a:solidFill>
                <a:latin typeface="Arial" charset="0"/>
              </a:rPr>
              <a:t/>
            </a:r>
            <a:br>
              <a:rPr lang="en-GB" sz="3200" dirty="0">
                <a:solidFill>
                  <a:schemeClr val="tx2"/>
                </a:solidFill>
                <a:latin typeface="Arial" charset="0"/>
              </a:rPr>
            </a:br>
            <a:r>
              <a:rPr lang="en-GB" sz="3200" dirty="0" smtClean="0">
                <a:solidFill>
                  <a:schemeClr val="tx2"/>
                </a:solidFill>
                <a:latin typeface="Arial" charset="0"/>
              </a:rPr>
              <a:t/>
            </a:r>
            <a:br>
              <a:rPr lang="en-GB" sz="3200" dirty="0" smtClean="0">
                <a:solidFill>
                  <a:schemeClr val="tx2"/>
                </a:solidFill>
                <a:latin typeface="Arial" charset="0"/>
              </a:rPr>
            </a:br>
            <a:r>
              <a:rPr lang="en-GB" sz="3200" dirty="0" smtClean="0">
                <a:solidFill>
                  <a:schemeClr val="tx2"/>
                </a:solidFill>
                <a:latin typeface="Arial" charset="0"/>
              </a:rPr>
              <a:t>Wetherell</a:t>
            </a:r>
            <a:r>
              <a:rPr lang="ja-JP" altLang="en-GB" sz="3200" dirty="0" smtClean="0">
                <a:solidFill>
                  <a:schemeClr val="tx2"/>
                </a:solidFill>
                <a:latin typeface="Arial" charset="0"/>
              </a:rPr>
              <a:t>’</a:t>
            </a:r>
            <a:r>
              <a:rPr lang="en-GB" sz="3200" dirty="0" smtClean="0">
                <a:solidFill>
                  <a:schemeClr val="tx2"/>
                </a:solidFill>
                <a:latin typeface="Arial" charset="0"/>
              </a:rPr>
              <a:t>s </a:t>
            </a:r>
            <a:r>
              <a:rPr lang="en-GB" sz="3200" dirty="0">
                <a:solidFill>
                  <a:schemeClr val="tx2"/>
                </a:solidFill>
                <a:latin typeface="Arial" charset="0"/>
              </a:rPr>
              <a:t>account </a:t>
            </a:r>
            <a:r>
              <a:rPr lang="en-GB" sz="3200" dirty="0" smtClean="0">
                <a:solidFill>
                  <a:schemeClr val="tx2"/>
                </a:solidFill>
                <a:latin typeface="Arial" charset="0"/>
              </a:rPr>
              <a:t>includes </a:t>
            </a:r>
            <a:r>
              <a:rPr lang="en-GB" sz="3200" dirty="0">
                <a:solidFill>
                  <a:schemeClr val="tx2"/>
                </a:solidFill>
                <a:latin typeface="Arial" charset="0"/>
              </a:rPr>
              <a:t>the way emotion is understood in </a:t>
            </a:r>
            <a:r>
              <a:rPr lang="en-GB" sz="3200" i="1" dirty="0">
                <a:solidFill>
                  <a:srgbClr val="FF66FF"/>
                </a:solidFill>
                <a:latin typeface="Arial" charset="0"/>
              </a:rPr>
              <a:t>psychology</a:t>
            </a:r>
            <a:r>
              <a:rPr lang="en-GB" sz="3200" dirty="0">
                <a:solidFill>
                  <a:srgbClr val="FF66FF"/>
                </a:solidFill>
                <a:latin typeface="Arial" charset="0"/>
              </a:rPr>
              <a:t> as a grammar </a:t>
            </a:r>
            <a:r>
              <a:rPr lang="en-GB" sz="3200" dirty="0">
                <a:solidFill>
                  <a:schemeClr val="tx2"/>
                </a:solidFill>
                <a:latin typeface="Arial" charset="0"/>
              </a:rPr>
              <a:t>for describing singular bodily states (fear, shame, pride, etc.) as well </a:t>
            </a:r>
            <a:r>
              <a:rPr lang="en-GB" sz="3200" dirty="0" smtClean="0">
                <a:solidFill>
                  <a:schemeClr val="tx2"/>
                </a:solidFill>
                <a:latin typeface="Arial" charset="0"/>
              </a:rPr>
              <a:t>as </a:t>
            </a:r>
            <a:r>
              <a:rPr lang="en-GB" sz="3200" dirty="0" smtClean="0">
                <a:solidFill>
                  <a:srgbClr val="FF66FF"/>
                </a:solidFill>
                <a:latin typeface="Arial" charset="0"/>
              </a:rPr>
              <a:t>the </a:t>
            </a:r>
            <a:r>
              <a:rPr lang="en-GB" sz="3200" dirty="0">
                <a:solidFill>
                  <a:srgbClr val="FF66FF"/>
                </a:solidFill>
                <a:latin typeface="Arial" charset="0"/>
              </a:rPr>
              <a:t>affective </a:t>
            </a:r>
            <a:r>
              <a:rPr lang="en-GB" sz="3200" dirty="0">
                <a:solidFill>
                  <a:schemeClr val="tx2"/>
                </a:solidFill>
                <a:latin typeface="Arial" charset="0"/>
              </a:rPr>
              <a:t>covering </a:t>
            </a:r>
            <a:r>
              <a:rPr lang="en-GB" sz="3200" dirty="0" smtClean="0">
                <a:solidFill>
                  <a:schemeClr val="tx2"/>
                </a:solidFill>
                <a:latin typeface="Arial" charset="0"/>
              </a:rPr>
              <a:t>a</a:t>
            </a:r>
            <a:br>
              <a:rPr lang="en-GB" sz="3200" dirty="0" smtClean="0">
                <a:solidFill>
                  <a:schemeClr val="tx2"/>
                </a:solidFill>
                <a:latin typeface="Arial" charset="0"/>
              </a:rPr>
            </a:br>
            <a:r>
              <a:rPr lang="en-GB" sz="3200" dirty="0" smtClean="0">
                <a:solidFill>
                  <a:schemeClr val="tx2"/>
                </a:solidFill>
                <a:latin typeface="Arial" charset="0"/>
              </a:rPr>
              <a:t> </a:t>
            </a:r>
            <a:r>
              <a:rPr lang="ja-JP" altLang="en-GB" sz="3200" dirty="0">
                <a:solidFill>
                  <a:srgbClr val="FF66FF"/>
                </a:solidFill>
                <a:latin typeface="Arial" charset="0"/>
              </a:rPr>
              <a:t>‘</a:t>
            </a:r>
            <a:r>
              <a:rPr lang="en-GB" sz="3200" i="1" dirty="0">
                <a:solidFill>
                  <a:srgbClr val="FF66FF"/>
                </a:solidFill>
                <a:latin typeface="Arial" charset="0"/>
              </a:rPr>
              <a:t>wilder more encompassing project highlighting difference, process </a:t>
            </a:r>
            <a:r>
              <a:rPr lang="en-GB" sz="3200" i="1" dirty="0" smtClean="0">
                <a:solidFill>
                  <a:srgbClr val="FF66FF"/>
                </a:solidFill>
                <a:latin typeface="Arial" charset="0"/>
              </a:rPr>
              <a:t>and force</a:t>
            </a:r>
            <a:r>
              <a:rPr lang="ja-JP" altLang="en-GB" sz="3200" dirty="0">
                <a:solidFill>
                  <a:srgbClr val="FF66FF"/>
                </a:solidFill>
                <a:latin typeface="Arial" charset="0"/>
              </a:rPr>
              <a:t>’</a:t>
            </a:r>
            <a:r>
              <a:rPr lang="en-GB" sz="3200" dirty="0">
                <a:solidFill>
                  <a:srgbClr val="FF66FF"/>
                </a:solidFill>
                <a:latin typeface="Arial" charset="0"/>
              </a:rPr>
              <a:t> </a:t>
            </a:r>
            <a:r>
              <a:rPr lang="en-GB" sz="3200" dirty="0">
                <a:solidFill>
                  <a:schemeClr val="tx2"/>
                </a:solidFill>
                <a:latin typeface="Arial" charset="0"/>
              </a:rPr>
              <a:t>(2012, 2). </a:t>
            </a:r>
            <a:endParaRPr lang="en-US" sz="3200" dirty="0"/>
          </a:p>
        </p:txBody>
      </p:sp>
    </p:spTree>
    <p:extLst>
      <p:ext uri="{BB962C8B-B14F-4D97-AF65-F5344CB8AC3E}">
        <p14:creationId xmlns:p14="http://schemas.microsoft.com/office/powerpoint/2010/main" val="148803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solidFill>
                  <a:srgbClr val="FF66FF"/>
                </a:solidFill>
                <a:latin typeface="Arial" charset="0"/>
              </a:rPr>
              <a:t>A </a:t>
            </a:r>
            <a:r>
              <a:rPr lang="en-GB" dirty="0" smtClean="0">
                <a:solidFill>
                  <a:srgbClr val="FF66FF"/>
                </a:solidFill>
                <a:latin typeface="Arial" charset="0"/>
              </a:rPr>
              <a:t>`Brief </a:t>
            </a:r>
            <a:r>
              <a:rPr lang="en-GB" dirty="0">
                <a:solidFill>
                  <a:srgbClr val="FF66FF"/>
                </a:solidFill>
                <a:latin typeface="Arial" charset="0"/>
              </a:rPr>
              <a:t>History of : </a:t>
            </a:r>
            <a:br>
              <a:rPr lang="en-GB" dirty="0">
                <a:solidFill>
                  <a:srgbClr val="FF66FF"/>
                </a:solidFill>
                <a:latin typeface="Arial" charset="0"/>
              </a:rPr>
            </a:br>
            <a:r>
              <a:rPr lang="en-GB" dirty="0">
                <a:solidFill>
                  <a:srgbClr val="FF66FF"/>
                </a:solidFill>
                <a:latin typeface="Arial" charset="0"/>
              </a:rPr>
              <a:t>Emotion or Affects?</a:t>
            </a:r>
            <a:endParaRPr lang="en-US" dirty="0"/>
          </a:p>
        </p:txBody>
      </p:sp>
      <p:sp>
        <p:nvSpPr>
          <p:cNvPr id="8" name="Content Placeholder 7"/>
          <p:cNvSpPr>
            <a:spLocks noGrp="1"/>
          </p:cNvSpPr>
          <p:nvPr>
            <p:ph idx="1"/>
          </p:nvPr>
        </p:nvSpPr>
        <p:spPr/>
        <p:txBody>
          <a:bodyPr/>
          <a:lstStyle/>
          <a:p>
            <a:pPr marL="0" indent="0">
              <a:buFontTx/>
              <a:buNone/>
            </a:pPr>
            <a:r>
              <a:rPr lang="en-GB" dirty="0" smtClean="0">
                <a:solidFill>
                  <a:schemeClr val="tx2"/>
                </a:solidFill>
                <a:latin typeface="Arial" charset="0"/>
              </a:rPr>
              <a:t>But Probyn cuts it the other way</a:t>
            </a:r>
            <a:endParaRPr lang="en-GB" dirty="0">
              <a:solidFill>
                <a:schemeClr val="tx2"/>
              </a:solidFill>
              <a:latin typeface="Arial" charset="0"/>
            </a:endParaRPr>
          </a:p>
          <a:p>
            <a:pPr marL="0" indent="0">
              <a:buFontTx/>
              <a:buNone/>
            </a:pPr>
            <a:endParaRPr lang="en-GB" dirty="0">
              <a:solidFill>
                <a:schemeClr val="tx2"/>
              </a:solidFill>
              <a:latin typeface="Arial" charset="0"/>
            </a:endParaRPr>
          </a:p>
          <a:p>
            <a:pPr marL="0" indent="0">
              <a:buFontTx/>
              <a:buNone/>
            </a:pPr>
            <a:r>
              <a:rPr lang="ja-JP" altLang="en-GB" dirty="0">
                <a:solidFill>
                  <a:schemeClr val="tx2"/>
                </a:solidFill>
                <a:latin typeface="Arial" charset="0"/>
              </a:rPr>
              <a:t>‘</a:t>
            </a:r>
            <a:r>
              <a:rPr lang="en-GB" dirty="0">
                <a:solidFill>
                  <a:schemeClr val="tx2"/>
                </a:solidFill>
                <a:latin typeface="Arial" charset="0"/>
              </a:rPr>
              <a:t>A basic distinction is that </a:t>
            </a:r>
            <a:r>
              <a:rPr lang="en-GB" dirty="0">
                <a:solidFill>
                  <a:srgbClr val="FF66FF"/>
                </a:solidFill>
                <a:latin typeface="Arial" charset="0"/>
              </a:rPr>
              <a:t>emotion refers to cultural and social expression, </a:t>
            </a:r>
            <a:r>
              <a:rPr lang="en-GB" dirty="0">
                <a:solidFill>
                  <a:schemeClr val="tx2"/>
                </a:solidFill>
                <a:latin typeface="Arial" charset="0"/>
              </a:rPr>
              <a:t>whereas </a:t>
            </a:r>
            <a:r>
              <a:rPr lang="en-GB" dirty="0">
                <a:solidFill>
                  <a:srgbClr val="FF66FF"/>
                </a:solidFill>
                <a:latin typeface="Arial" charset="0"/>
              </a:rPr>
              <a:t>affects are of a biological and physiological nature</a:t>
            </a:r>
            <a:r>
              <a:rPr lang="ja-JP" altLang="en-GB" dirty="0">
                <a:solidFill>
                  <a:srgbClr val="FF66FF"/>
                </a:solidFill>
                <a:latin typeface="Arial" charset="0"/>
              </a:rPr>
              <a:t>’</a:t>
            </a:r>
            <a:r>
              <a:rPr lang="en-GB" dirty="0">
                <a:solidFill>
                  <a:srgbClr val="FF66FF"/>
                </a:solidFill>
                <a:latin typeface="Arial" charset="0"/>
              </a:rPr>
              <a:t> </a:t>
            </a:r>
            <a:r>
              <a:rPr lang="en-GB" dirty="0" smtClean="0">
                <a:solidFill>
                  <a:schemeClr val="tx2"/>
                </a:solidFill>
                <a:latin typeface="Arial" charset="0"/>
              </a:rPr>
              <a:t>(Probyn 2005</a:t>
            </a:r>
            <a:r>
              <a:rPr lang="en-GB" dirty="0">
                <a:solidFill>
                  <a:schemeClr val="tx2"/>
                </a:solidFill>
                <a:latin typeface="Arial" charset="0"/>
              </a:rPr>
              <a:t>: 11)</a:t>
            </a:r>
            <a:r>
              <a:rPr lang="en-GB" dirty="0" smtClean="0">
                <a:solidFill>
                  <a:schemeClr val="tx2"/>
                </a:solidFill>
                <a:latin typeface="Arial" charset="0"/>
              </a:rPr>
              <a:t>.</a:t>
            </a:r>
            <a:endParaRPr lang="en-GB" dirty="0">
              <a:solidFill>
                <a:schemeClr val="tx2"/>
              </a:solidFill>
              <a:latin typeface="Arial" charset="0"/>
            </a:endParaRPr>
          </a:p>
          <a:p>
            <a:pPr marL="0" indent="0">
              <a:buFontTx/>
              <a:buNone/>
            </a:pPr>
            <a:endParaRPr lang="en-GB" dirty="0" smtClean="0">
              <a:solidFill>
                <a:srgbClr val="FF66FF"/>
              </a:solidFill>
              <a:latin typeface="Arial" charset="0"/>
            </a:endParaRPr>
          </a:p>
          <a:p>
            <a:pPr marL="0" indent="0">
              <a:buFontTx/>
              <a:buNone/>
            </a:pPr>
            <a:r>
              <a:rPr lang="en-GB" dirty="0" smtClean="0">
                <a:solidFill>
                  <a:srgbClr val="FF66FF"/>
                </a:solidFill>
                <a:latin typeface="Arial" charset="0"/>
              </a:rPr>
              <a:t>Bourdieusian work </a:t>
            </a:r>
            <a:r>
              <a:rPr lang="en-GB" dirty="0" smtClean="0">
                <a:solidFill>
                  <a:schemeClr val="tx2"/>
                </a:solidFill>
                <a:latin typeface="Arial" charset="0"/>
              </a:rPr>
              <a:t>Reay, Skeggs,McNay </a:t>
            </a:r>
            <a:endParaRPr lang="en-GB" dirty="0">
              <a:solidFill>
                <a:schemeClr val="tx2"/>
              </a:solidFill>
              <a:latin typeface="Arial" charset="0"/>
            </a:endParaRPr>
          </a:p>
          <a:p>
            <a:endParaRPr lang="en-US" dirty="0"/>
          </a:p>
        </p:txBody>
      </p:sp>
    </p:spTree>
    <p:extLst>
      <p:ext uri="{BB962C8B-B14F-4D97-AF65-F5344CB8AC3E}">
        <p14:creationId xmlns:p14="http://schemas.microsoft.com/office/powerpoint/2010/main" val="1888312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lgn="ctr"/>
            <a:r>
              <a:rPr lang="en-GB" sz="2800" dirty="0" smtClean="0">
                <a:solidFill>
                  <a:srgbClr val="FF66FF"/>
                </a:solidFill>
                <a:latin typeface="Arial" charset="0"/>
              </a:rPr>
              <a:t>‘Emotion </a:t>
            </a:r>
            <a:r>
              <a:rPr lang="en-GB" sz="2800" dirty="0">
                <a:solidFill>
                  <a:srgbClr val="FF66FF"/>
                </a:solidFill>
                <a:latin typeface="Arial" charset="0"/>
              </a:rPr>
              <a:t>as a way of apprehending the world</a:t>
            </a:r>
            <a:r>
              <a:rPr lang="ja-JP" altLang="en-GB" sz="2800" dirty="0">
                <a:solidFill>
                  <a:srgbClr val="FF66FF"/>
                </a:solidFill>
                <a:latin typeface="Arial" charset="0"/>
              </a:rPr>
              <a:t>’</a:t>
            </a:r>
            <a:r>
              <a:rPr lang="en-GB" sz="2800" dirty="0">
                <a:solidFill>
                  <a:srgbClr val="FF66FF"/>
                </a:solidFill>
                <a:latin typeface="Arial" charset="0"/>
              </a:rPr>
              <a:t> (Ahmed, 2004)</a:t>
            </a:r>
            <a:r>
              <a:rPr lang="en-GB" sz="2800" b="0" dirty="0">
                <a:solidFill>
                  <a:srgbClr val="FF66FF"/>
                </a:solidFill>
                <a:latin typeface="Arial" charset="0"/>
              </a:rPr>
              <a:t/>
            </a:r>
            <a:br>
              <a:rPr lang="en-GB" sz="2800" b="0" dirty="0">
                <a:solidFill>
                  <a:srgbClr val="FF66FF"/>
                </a:solidFill>
                <a:latin typeface="Arial" charset="0"/>
              </a:rPr>
            </a:br>
            <a:endParaRPr lang="en-GB" sz="2800" b="0" dirty="0">
              <a:solidFill>
                <a:srgbClr val="FF66FF"/>
              </a:solidFill>
              <a:latin typeface="Arial" charset="0"/>
            </a:endParaRPr>
          </a:p>
        </p:txBody>
      </p:sp>
      <p:sp>
        <p:nvSpPr>
          <p:cNvPr id="29699" name="Content Placeholder 2"/>
          <p:cNvSpPr>
            <a:spLocks noGrp="1"/>
          </p:cNvSpPr>
          <p:nvPr>
            <p:ph idx="1"/>
          </p:nvPr>
        </p:nvSpPr>
        <p:spPr/>
        <p:txBody>
          <a:bodyPr/>
          <a:lstStyle/>
          <a:p>
            <a:pPr>
              <a:buFont typeface="Wingdings" charset="0"/>
              <a:buChar char="Ø"/>
            </a:pPr>
            <a:endParaRPr lang="en-GB" sz="1800" dirty="0">
              <a:solidFill>
                <a:schemeClr val="tx2"/>
              </a:solidFill>
              <a:latin typeface="Arial" charset="0"/>
            </a:endParaRPr>
          </a:p>
          <a:p>
            <a:pPr>
              <a:buFontTx/>
              <a:buNone/>
            </a:pPr>
            <a:r>
              <a:rPr lang="en-GB" sz="1800" dirty="0">
                <a:solidFill>
                  <a:schemeClr val="tx2"/>
                </a:solidFill>
                <a:latin typeface="Arial" charset="0"/>
              </a:rPr>
              <a:t>	</a:t>
            </a:r>
            <a:r>
              <a:rPr lang="ja-JP" altLang="en-GB" sz="2800" dirty="0">
                <a:solidFill>
                  <a:schemeClr val="tx2"/>
                </a:solidFill>
                <a:latin typeface="Arial" charset="0"/>
              </a:rPr>
              <a:t>‘</a:t>
            </a:r>
            <a:r>
              <a:rPr lang="en-GB" sz="2800" dirty="0">
                <a:solidFill>
                  <a:schemeClr val="tx2"/>
                </a:solidFill>
                <a:latin typeface="Arial" charset="0"/>
              </a:rPr>
              <a:t>Emotions </a:t>
            </a:r>
            <a:r>
              <a:rPr lang="en-GB" sz="2800" i="1" dirty="0">
                <a:solidFill>
                  <a:schemeClr val="tx2"/>
                </a:solidFill>
                <a:latin typeface="Arial" charset="0"/>
              </a:rPr>
              <a:t>do things</a:t>
            </a:r>
            <a:r>
              <a:rPr lang="en-GB" sz="2800" dirty="0">
                <a:solidFill>
                  <a:schemeClr val="tx2"/>
                </a:solidFill>
                <a:latin typeface="Arial" charset="0"/>
              </a:rPr>
              <a:t>, and they align individuals with communities  or </a:t>
            </a:r>
            <a:r>
              <a:rPr lang="en-GB" sz="2800" dirty="0" smtClean="0">
                <a:solidFill>
                  <a:schemeClr val="tx2"/>
                </a:solidFill>
                <a:latin typeface="Arial" charset="0"/>
              </a:rPr>
              <a:t>bodily </a:t>
            </a:r>
            <a:r>
              <a:rPr lang="en-GB" sz="2800" dirty="0">
                <a:solidFill>
                  <a:schemeClr val="tx2"/>
                </a:solidFill>
                <a:latin typeface="Arial" charset="0"/>
              </a:rPr>
              <a:t>space with social space </a:t>
            </a:r>
            <a:r>
              <a:rPr lang="en-GB" sz="2800" dirty="0" smtClean="0">
                <a:solidFill>
                  <a:schemeClr val="tx2"/>
                </a:solidFill>
                <a:latin typeface="Arial" charset="0"/>
              </a:rPr>
              <a:t>through </a:t>
            </a:r>
            <a:r>
              <a:rPr lang="en-GB" sz="2800" dirty="0">
                <a:solidFill>
                  <a:schemeClr val="tx2"/>
                </a:solidFill>
                <a:latin typeface="Arial" charset="0"/>
              </a:rPr>
              <a:t>the very intensity of their </a:t>
            </a:r>
            <a:r>
              <a:rPr lang="en-GB" sz="2800" dirty="0" smtClean="0">
                <a:solidFill>
                  <a:schemeClr val="tx2"/>
                </a:solidFill>
                <a:latin typeface="Arial" charset="0"/>
              </a:rPr>
              <a:t>attachments</a:t>
            </a:r>
            <a:r>
              <a:rPr lang="en-GB" sz="2800" dirty="0">
                <a:solidFill>
                  <a:schemeClr val="tx2"/>
                </a:solidFill>
                <a:latin typeface="Arial" charset="0"/>
              </a:rPr>
              <a:t>. Rather than seeing emotions as psychological dispositions, </a:t>
            </a:r>
            <a:r>
              <a:rPr lang="en-GB" sz="2800" dirty="0" smtClean="0">
                <a:solidFill>
                  <a:schemeClr val="tx2"/>
                </a:solidFill>
                <a:latin typeface="Arial" charset="0"/>
              </a:rPr>
              <a:t>we </a:t>
            </a:r>
            <a:r>
              <a:rPr lang="en-GB" sz="2800" dirty="0">
                <a:solidFill>
                  <a:schemeClr val="tx2"/>
                </a:solidFill>
                <a:latin typeface="Arial" charset="0"/>
              </a:rPr>
              <a:t>need to consider how they work, in concrete and particular ways, </a:t>
            </a:r>
            <a:r>
              <a:rPr lang="en-GB" sz="2800" i="1" dirty="0">
                <a:solidFill>
                  <a:schemeClr val="tx2"/>
                </a:solidFill>
                <a:latin typeface="Arial" charset="0"/>
              </a:rPr>
              <a:t>to 	mediate the relationship between the psychic and the social, and </a:t>
            </a:r>
            <a:r>
              <a:rPr lang="en-GB" sz="2800" i="1" dirty="0" smtClean="0">
                <a:solidFill>
                  <a:schemeClr val="tx2"/>
                </a:solidFill>
                <a:latin typeface="Arial" charset="0"/>
              </a:rPr>
              <a:t>between </a:t>
            </a:r>
            <a:r>
              <a:rPr lang="en-GB" sz="2800" i="1" dirty="0">
                <a:solidFill>
                  <a:schemeClr val="tx2"/>
                </a:solidFill>
                <a:latin typeface="Arial" charset="0"/>
              </a:rPr>
              <a:t>the individual and the collective</a:t>
            </a:r>
            <a:r>
              <a:rPr lang="en-GB" sz="2800" dirty="0" smtClean="0">
                <a:solidFill>
                  <a:schemeClr val="tx2"/>
                </a:solidFill>
                <a:latin typeface="Arial" charset="0"/>
              </a:rPr>
              <a:t>. (</a:t>
            </a:r>
            <a:r>
              <a:rPr lang="en-GB" sz="2800" dirty="0">
                <a:solidFill>
                  <a:schemeClr val="tx2"/>
                </a:solidFill>
                <a:latin typeface="Arial" charset="0"/>
              </a:rPr>
              <a:t>Ahmed 2004a, 119</a:t>
            </a:r>
            <a:r>
              <a:rPr lang="en-GB" sz="2800" dirty="0" smtClean="0">
                <a:solidFill>
                  <a:schemeClr val="tx2"/>
                </a:solidFill>
                <a:latin typeface="Arial" charset="0"/>
              </a:rPr>
              <a:t>)</a:t>
            </a:r>
            <a:endParaRPr lang="en-GB" sz="2800" dirty="0">
              <a:latin typeface="Arial" charset="0"/>
            </a:endParaRPr>
          </a:p>
        </p:txBody>
      </p:sp>
      <p:sp>
        <p:nvSpPr>
          <p:cNvPr id="4" name="Date Placeholder 3"/>
          <p:cNvSpPr>
            <a:spLocks noGrp="1"/>
          </p:cNvSpPr>
          <p:nvPr>
            <p:ph type="dt" sz="quarter" idx="10"/>
          </p:nvPr>
        </p:nvSpPr>
        <p:spPr/>
        <p:txBody>
          <a:bodyPr/>
          <a:lstStyle>
            <a:lvl1pPr>
              <a:defRPr b="1">
                <a:solidFill>
                  <a:schemeClr val="bg1"/>
                </a:solidFill>
                <a:latin typeface="Times" charset="0"/>
                <a:ea typeface="ＭＳ Ｐゴシック" charset="0"/>
              </a:defRPr>
            </a:lvl1pPr>
            <a:lvl2pPr marL="742950" indent="-285750">
              <a:defRPr b="1">
                <a:solidFill>
                  <a:schemeClr val="bg1"/>
                </a:solidFill>
                <a:latin typeface="Times" charset="0"/>
                <a:ea typeface="ＭＳ Ｐゴシック" charset="0"/>
              </a:defRPr>
            </a:lvl2pPr>
            <a:lvl3pPr marL="1143000" indent="-228600">
              <a:defRPr b="1">
                <a:solidFill>
                  <a:schemeClr val="bg1"/>
                </a:solidFill>
                <a:latin typeface="Times" charset="0"/>
                <a:ea typeface="ＭＳ Ｐゴシック" charset="0"/>
              </a:defRPr>
            </a:lvl3pPr>
            <a:lvl4pPr marL="1600200" indent="-228600">
              <a:defRPr b="1">
                <a:solidFill>
                  <a:schemeClr val="bg1"/>
                </a:solidFill>
                <a:latin typeface="Times" charset="0"/>
                <a:ea typeface="ＭＳ Ｐゴシック" charset="0"/>
              </a:defRPr>
            </a:lvl4pPr>
            <a:lvl5pPr marL="2057400" indent="-228600">
              <a:defRPr b="1">
                <a:solidFill>
                  <a:schemeClr val="bg1"/>
                </a:solidFill>
                <a:latin typeface="Times" charset="0"/>
                <a:ea typeface="ＭＳ Ｐゴシック" charset="0"/>
              </a:defRPr>
            </a:lvl5pPr>
            <a:lvl6pPr marL="2514600" indent="-228600" eaLnBrk="0" fontAlgn="base" hangingPunct="0">
              <a:spcBef>
                <a:spcPct val="20000"/>
              </a:spcBef>
              <a:spcAft>
                <a:spcPct val="0"/>
              </a:spcAft>
              <a:defRPr b="1">
                <a:solidFill>
                  <a:schemeClr val="bg1"/>
                </a:solidFill>
                <a:latin typeface="Times" charset="0"/>
                <a:ea typeface="ＭＳ Ｐゴシック" charset="0"/>
              </a:defRPr>
            </a:lvl6pPr>
            <a:lvl7pPr marL="2971800" indent="-228600" eaLnBrk="0" fontAlgn="base" hangingPunct="0">
              <a:spcBef>
                <a:spcPct val="20000"/>
              </a:spcBef>
              <a:spcAft>
                <a:spcPct val="0"/>
              </a:spcAft>
              <a:defRPr b="1">
                <a:solidFill>
                  <a:schemeClr val="bg1"/>
                </a:solidFill>
                <a:latin typeface="Times" charset="0"/>
                <a:ea typeface="ＭＳ Ｐゴシック" charset="0"/>
              </a:defRPr>
            </a:lvl7pPr>
            <a:lvl8pPr marL="3429000" indent="-228600" eaLnBrk="0" fontAlgn="base" hangingPunct="0">
              <a:spcBef>
                <a:spcPct val="20000"/>
              </a:spcBef>
              <a:spcAft>
                <a:spcPct val="0"/>
              </a:spcAft>
              <a:defRPr b="1">
                <a:solidFill>
                  <a:schemeClr val="bg1"/>
                </a:solidFill>
                <a:latin typeface="Times" charset="0"/>
                <a:ea typeface="ＭＳ Ｐゴシック" charset="0"/>
              </a:defRPr>
            </a:lvl8pPr>
            <a:lvl9pPr marL="3886200" indent="-228600" eaLnBrk="0" fontAlgn="base" hangingPunct="0">
              <a:spcBef>
                <a:spcPct val="20000"/>
              </a:spcBef>
              <a:spcAft>
                <a:spcPct val="0"/>
              </a:spcAft>
              <a:defRPr b="1">
                <a:solidFill>
                  <a:schemeClr val="bg1"/>
                </a:solidFill>
                <a:latin typeface="Times" charset="0"/>
                <a:ea typeface="ＭＳ Ｐゴシック" charset="0"/>
              </a:defRPr>
            </a:lvl9pPr>
          </a:lstStyle>
          <a:p>
            <a:fld id="{F74DED84-C9B0-D945-80DB-7C68AC906E1B}" type="datetime3">
              <a:rPr lang="en-GB" b="0">
                <a:solidFill>
                  <a:schemeClr val="hlink"/>
                </a:solidFill>
                <a:latin typeface="Arial" charset="0"/>
              </a:rPr>
              <a:pPr/>
              <a:t>19 May, 2015</a:t>
            </a:fld>
            <a:endParaRPr lang="en-GB" b="0" dirty="0">
              <a:solidFill>
                <a:schemeClr val="hlink"/>
              </a:solidFill>
              <a:latin typeface="Arial" charset="0"/>
            </a:endParaRPr>
          </a:p>
        </p:txBody>
      </p:sp>
    </p:spTree>
    <p:extLst>
      <p:ext uri="{BB962C8B-B14F-4D97-AF65-F5344CB8AC3E}">
        <p14:creationId xmlns:p14="http://schemas.microsoft.com/office/powerpoint/2010/main" val="1289453016"/>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914400" y="267017"/>
            <a:ext cx="8229600" cy="1143000"/>
          </a:xfrm>
        </p:spPr>
        <p:txBody>
          <a:bodyPr/>
          <a:lstStyle/>
          <a:p>
            <a:r>
              <a:rPr lang="en-GB" dirty="0" smtClean="0">
                <a:latin typeface="Calibri" charset="0"/>
                <a:ea typeface="MS PGothic" charset="0"/>
              </a:rPr>
              <a:t/>
            </a:r>
            <a:br>
              <a:rPr lang="en-GB" dirty="0" smtClean="0">
                <a:latin typeface="Calibri" charset="0"/>
                <a:ea typeface="MS PGothic" charset="0"/>
              </a:rPr>
            </a:br>
            <a:r>
              <a:rPr lang="en-GB" dirty="0">
                <a:latin typeface="Calibri" charset="0"/>
                <a:ea typeface="MS PGothic" charset="0"/>
              </a:rPr>
              <a:t/>
            </a:r>
            <a:br>
              <a:rPr lang="en-GB" dirty="0">
                <a:latin typeface="Calibri" charset="0"/>
                <a:ea typeface="MS PGothic" charset="0"/>
              </a:rPr>
            </a:br>
            <a:r>
              <a:rPr lang="en-GB" sz="2800" dirty="0" smtClean="0">
                <a:solidFill>
                  <a:srgbClr val="FF66FF"/>
                </a:solidFill>
                <a:latin typeface="Calibri" charset="0"/>
                <a:ea typeface="MS PGothic" charset="0"/>
              </a:rPr>
              <a:t>Affects Put to work :</a:t>
            </a:r>
            <a:br>
              <a:rPr lang="en-GB" sz="2800" dirty="0" smtClean="0">
                <a:solidFill>
                  <a:srgbClr val="FF66FF"/>
                </a:solidFill>
                <a:latin typeface="Calibri" charset="0"/>
                <a:ea typeface="MS PGothic" charset="0"/>
              </a:rPr>
            </a:br>
            <a:r>
              <a:rPr lang="en-GB" sz="2800" dirty="0" smtClean="0">
                <a:solidFill>
                  <a:srgbClr val="FF66FF"/>
                </a:solidFill>
                <a:latin typeface="Calibri" charset="0"/>
                <a:ea typeface="MS PGothic" charset="0"/>
              </a:rPr>
              <a:t>(1) Berlant’s Cruel </a:t>
            </a:r>
            <a:r>
              <a:rPr lang="en-GB" sz="2800" dirty="0">
                <a:solidFill>
                  <a:srgbClr val="FF66FF"/>
                </a:solidFill>
                <a:latin typeface="Calibri" charset="0"/>
                <a:ea typeface="MS PGothic" charset="0"/>
              </a:rPr>
              <a:t>Optimism </a:t>
            </a:r>
            <a:r>
              <a:rPr lang="en-GB" sz="2800" dirty="0" smtClean="0">
                <a:solidFill>
                  <a:srgbClr val="FF66FF"/>
                </a:solidFill>
                <a:latin typeface="Calibri" charset="0"/>
                <a:ea typeface="MS PGothic" charset="0"/>
              </a:rPr>
              <a:t>and </a:t>
            </a:r>
            <a:r>
              <a:rPr lang="en-GB" sz="2800" dirty="0">
                <a:solidFill>
                  <a:srgbClr val="FF66FF"/>
                </a:solidFill>
                <a:latin typeface="Calibri" charset="0"/>
                <a:ea typeface="MS PGothic" charset="0"/>
              </a:rPr>
              <a:t>Depressive Realism </a:t>
            </a:r>
            <a:br>
              <a:rPr lang="en-GB" sz="2800" dirty="0">
                <a:solidFill>
                  <a:srgbClr val="FF66FF"/>
                </a:solidFill>
                <a:latin typeface="Calibri" charset="0"/>
                <a:ea typeface="MS PGothic" charset="0"/>
              </a:rPr>
            </a:br>
            <a:r>
              <a:rPr lang="en-GB" dirty="0">
                <a:solidFill>
                  <a:srgbClr val="FF66FF"/>
                </a:solidFill>
                <a:latin typeface="Calibri" charset="0"/>
                <a:ea typeface="MS PGothic" charset="0"/>
              </a:rPr>
              <a:t/>
            </a:r>
            <a:br>
              <a:rPr lang="en-GB" dirty="0">
                <a:solidFill>
                  <a:srgbClr val="FF66FF"/>
                </a:solidFill>
                <a:latin typeface="Calibri" charset="0"/>
                <a:ea typeface="MS PGothic" charset="0"/>
              </a:rPr>
            </a:br>
            <a:endParaRPr lang="en-GB" dirty="0">
              <a:solidFill>
                <a:srgbClr val="FF66FF"/>
              </a:solidFill>
              <a:latin typeface="Calibri" charset="0"/>
              <a:ea typeface="MS PGothic" charset="0"/>
            </a:endParaRPr>
          </a:p>
        </p:txBody>
      </p:sp>
      <p:sp>
        <p:nvSpPr>
          <p:cNvPr id="30722" name="Content Placeholder 2"/>
          <p:cNvSpPr>
            <a:spLocks noGrp="1"/>
          </p:cNvSpPr>
          <p:nvPr>
            <p:ph idx="1"/>
          </p:nvPr>
        </p:nvSpPr>
        <p:spPr/>
        <p:txBody>
          <a:bodyPr/>
          <a:lstStyle/>
          <a:p>
            <a:pPr>
              <a:lnSpc>
                <a:spcPct val="105000"/>
              </a:lnSpc>
              <a:buFont typeface="Wingdings" charset="2"/>
              <a:buChar char="Ø"/>
            </a:pPr>
            <a:r>
              <a:rPr lang="en-GB" sz="2400" dirty="0" smtClean="0">
                <a:latin typeface="Calibri" charset="0"/>
                <a:ea typeface="MS PGothic" charset="0"/>
              </a:rPr>
              <a:t>  </a:t>
            </a:r>
            <a:r>
              <a:rPr lang="en-GB" sz="2400" dirty="0">
                <a:latin typeface="Calibri" charset="0"/>
                <a:ea typeface="MS PGothic" charset="0"/>
              </a:rPr>
              <a:t>‘To phrase ‘the object of desire’ as a cluster of promises is to allow us to encounter what is incoherent or enigmatic in our attachments, not as confirmation of our irrationality but as explanation for our sense of </a:t>
            </a:r>
            <a:r>
              <a:rPr lang="en-GB" sz="2400" i="1" dirty="0">
                <a:latin typeface="Calibri" charset="0"/>
                <a:ea typeface="MS PGothic" charset="0"/>
              </a:rPr>
              <a:t>our endurance in the object,</a:t>
            </a:r>
            <a:r>
              <a:rPr lang="en-GB" sz="2400" dirty="0">
                <a:latin typeface="Calibri" charset="0"/>
                <a:ea typeface="MS PGothic" charset="0"/>
              </a:rPr>
              <a:t> all attachments are optimistic</a:t>
            </a:r>
            <a:r>
              <a:rPr lang="en-GB" sz="2400" dirty="0" smtClean="0">
                <a:latin typeface="Calibri" charset="0"/>
                <a:ea typeface="MS PGothic" charset="0"/>
              </a:rPr>
              <a:t>‘</a:t>
            </a:r>
            <a:endParaRPr lang="en-GB" sz="2400" dirty="0">
              <a:latin typeface="Calibri" charset="0"/>
              <a:ea typeface="MS PGothic" charset="0"/>
            </a:endParaRPr>
          </a:p>
          <a:p>
            <a:pPr>
              <a:lnSpc>
                <a:spcPct val="105000"/>
              </a:lnSpc>
              <a:buFont typeface="Wingdings" charset="2"/>
              <a:buChar char="Ø"/>
            </a:pPr>
            <a:r>
              <a:rPr lang="en-GB" sz="2400" dirty="0" smtClean="0">
                <a:latin typeface="Calibri" charset="0"/>
                <a:ea typeface="MS PGothic" charset="0"/>
              </a:rPr>
              <a:t>‘</a:t>
            </a:r>
            <a:r>
              <a:rPr lang="en-GB" sz="2400" dirty="0">
                <a:latin typeface="Calibri" charset="0"/>
                <a:ea typeface="MS PGothic" charset="0"/>
              </a:rPr>
              <a:t>There is no collective life without norms, the question isn’t how to become post-normative as such but how to respond to the urgency to engender other kinds of anchors or magnets for new social relations and modes of life’</a:t>
            </a:r>
          </a:p>
          <a:p>
            <a:pPr>
              <a:lnSpc>
                <a:spcPct val="105000"/>
              </a:lnSpc>
              <a:buFontTx/>
              <a:buNone/>
            </a:pPr>
            <a:r>
              <a:rPr lang="en-GB" sz="2400" dirty="0" smtClean="0">
                <a:latin typeface="Calibri" charset="0"/>
                <a:ea typeface="MS PGothic" charset="0"/>
              </a:rPr>
              <a:t>	 (Intellectual interest in affects/emotion/subjectivity/power</a:t>
            </a:r>
          </a:p>
        </p:txBody>
      </p:sp>
    </p:spTree>
    <p:extLst>
      <p:ext uri="{BB962C8B-B14F-4D97-AF65-F5344CB8AC3E}">
        <p14:creationId xmlns:p14="http://schemas.microsoft.com/office/powerpoint/2010/main" val="112512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z="2400" dirty="0" smtClean="0">
                <a:solidFill>
                  <a:srgbClr val="FF66FF"/>
                </a:solidFill>
                <a:latin typeface="Calibri" charset="0"/>
                <a:ea typeface="MS PGothic" charset="0"/>
              </a:rPr>
              <a:t/>
            </a:r>
            <a:br>
              <a:rPr lang="en-US" sz="2400" dirty="0" smtClean="0">
                <a:solidFill>
                  <a:srgbClr val="FF66FF"/>
                </a:solidFill>
                <a:latin typeface="Calibri" charset="0"/>
                <a:ea typeface="MS PGothic" charset="0"/>
              </a:rPr>
            </a:br>
            <a:r>
              <a:rPr lang="en-US" sz="2800" dirty="0" smtClean="0">
                <a:solidFill>
                  <a:srgbClr val="FF66FF"/>
                </a:solidFill>
                <a:latin typeface="Calibri" charset="0"/>
                <a:ea typeface="MS PGothic" charset="0"/>
              </a:rPr>
              <a:t>Argument :  Tracing the Affective Landscapes of Altered Feminist Rationalities </a:t>
            </a:r>
            <a:r>
              <a:rPr lang="en-US" sz="2400" dirty="0" smtClean="0">
                <a:solidFill>
                  <a:srgbClr val="FF66FF"/>
                </a:solidFill>
                <a:latin typeface="Calibri" charset="0"/>
                <a:ea typeface="MS PGothic" charset="0"/>
              </a:rPr>
              <a:t/>
            </a:r>
            <a:br>
              <a:rPr lang="en-US" sz="2400" dirty="0" smtClean="0">
                <a:solidFill>
                  <a:srgbClr val="FF66FF"/>
                </a:solidFill>
                <a:latin typeface="Calibri" charset="0"/>
                <a:ea typeface="MS PGothic" charset="0"/>
              </a:rPr>
            </a:br>
            <a:endParaRPr lang="en-US" sz="2400" dirty="0">
              <a:solidFill>
                <a:srgbClr val="FF66FF"/>
              </a:solidFill>
              <a:latin typeface="Calibri" charset="0"/>
              <a:ea typeface="MS PGothic" charset="0"/>
            </a:endParaRPr>
          </a:p>
        </p:txBody>
      </p:sp>
      <p:sp>
        <p:nvSpPr>
          <p:cNvPr id="18434" name="Text Placeholder 3"/>
          <p:cNvSpPr>
            <a:spLocks noGrp="1"/>
          </p:cNvSpPr>
          <p:nvPr>
            <p:ph type="body" sz="half" idx="2"/>
          </p:nvPr>
        </p:nvSpPr>
        <p:spPr>
          <a:xfrm>
            <a:off x="4772025" y="1341438"/>
            <a:ext cx="3976688" cy="4248150"/>
          </a:xfrm>
        </p:spPr>
        <p:txBody>
          <a:bodyPr/>
          <a:lstStyle/>
          <a:p>
            <a:pPr marL="0" indent="0">
              <a:buFont typeface="Arial" charset="0"/>
              <a:buNone/>
            </a:pPr>
            <a:endParaRPr lang="en-US" sz="1800" b="1" dirty="0">
              <a:solidFill>
                <a:srgbClr val="FFFFFF"/>
              </a:solidFill>
              <a:latin typeface="Calibri" charset="0"/>
              <a:ea typeface="MS PGothic" charset="0"/>
            </a:endParaRPr>
          </a:p>
          <a:p>
            <a:pPr marL="0" indent="0">
              <a:buFont typeface="Arial" charset="0"/>
              <a:buNone/>
            </a:pPr>
            <a:r>
              <a:rPr lang="en-US" sz="1800" dirty="0">
                <a:solidFill>
                  <a:schemeClr val="tx2"/>
                </a:solidFill>
                <a:latin typeface="Calibri" charset="0"/>
                <a:ea typeface="MS PGothic" charset="0"/>
              </a:rPr>
              <a:t> </a:t>
            </a:r>
          </a:p>
          <a:p>
            <a:pPr>
              <a:buFont typeface="Wingdings" charset="2"/>
              <a:buChar char="Ø"/>
            </a:pPr>
            <a:r>
              <a:rPr lang="en-US" sz="2000" dirty="0">
                <a:solidFill>
                  <a:schemeClr val="tx2"/>
                </a:solidFill>
                <a:latin typeface="Calibri" charset="0"/>
                <a:ea typeface="MS PGothic" charset="0"/>
              </a:rPr>
              <a:t>1960s liberal humanism – renaissance or </a:t>
            </a:r>
            <a:r>
              <a:rPr lang="ja-JP" altLang="en-US" sz="2000" dirty="0">
                <a:solidFill>
                  <a:schemeClr val="tx2"/>
                </a:solidFill>
                <a:latin typeface="Calibri" charset="0"/>
                <a:ea typeface="MS PGothic" charset="0"/>
              </a:rPr>
              <a:t>‘</a:t>
            </a:r>
            <a:r>
              <a:rPr lang="en-US" altLang="ja-JP" sz="2000" dirty="0">
                <a:solidFill>
                  <a:schemeClr val="tx2"/>
                </a:solidFill>
                <a:latin typeface="Calibri" charset="0"/>
                <a:ea typeface="MS PGothic" charset="0"/>
              </a:rPr>
              <a:t>the glad game</a:t>
            </a:r>
            <a:r>
              <a:rPr lang="ja-JP" altLang="en-US" sz="2000" dirty="0">
                <a:solidFill>
                  <a:schemeClr val="tx2"/>
                </a:solidFill>
                <a:latin typeface="Calibri" charset="0"/>
                <a:ea typeface="MS PGothic" charset="0"/>
              </a:rPr>
              <a:t>’</a:t>
            </a:r>
            <a:endParaRPr lang="en-US" altLang="ja-JP" sz="2000" dirty="0">
              <a:solidFill>
                <a:schemeClr val="tx2"/>
              </a:solidFill>
              <a:latin typeface="Calibri" charset="0"/>
              <a:ea typeface="MS PGothic" charset="0"/>
            </a:endParaRPr>
          </a:p>
          <a:p>
            <a:pPr>
              <a:buFont typeface="Wingdings" charset="2"/>
              <a:buChar char="Ø"/>
            </a:pPr>
            <a:endParaRPr lang="en-US" sz="2000" dirty="0">
              <a:solidFill>
                <a:schemeClr val="tx2"/>
              </a:solidFill>
              <a:latin typeface="Calibri" charset="0"/>
              <a:ea typeface="MS PGothic" charset="0"/>
            </a:endParaRPr>
          </a:p>
          <a:p>
            <a:pPr>
              <a:buFont typeface="Wingdings" charset="2"/>
              <a:buChar char="Ø"/>
            </a:pPr>
            <a:r>
              <a:rPr lang="en-US" sz="2000" dirty="0">
                <a:solidFill>
                  <a:schemeClr val="tx2"/>
                </a:solidFill>
                <a:latin typeface="Calibri" charset="0"/>
                <a:ea typeface="MS PGothic" charset="0"/>
              </a:rPr>
              <a:t>1980s- present neo-liberal realism</a:t>
            </a:r>
          </a:p>
          <a:p>
            <a:pPr>
              <a:buFont typeface="Wingdings" charset="2"/>
              <a:buChar char="Ø"/>
            </a:pPr>
            <a:endParaRPr lang="en-US" sz="2000" dirty="0">
              <a:solidFill>
                <a:schemeClr val="tx2"/>
              </a:solidFill>
              <a:latin typeface="Calibri" charset="0"/>
              <a:ea typeface="MS PGothic" charset="0"/>
            </a:endParaRPr>
          </a:p>
          <a:p>
            <a:pPr>
              <a:buFont typeface="Wingdings" charset="2"/>
              <a:buChar char="Ø"/>
            </a:pPr>
            <a:r>
              <a:rPr lang="en-US" sz="2000" dirty="0">
                <a:solidFill>
                  <a:schemeClr val="tx2"/>
                </a:solidFill>
                <a:latin typeface="Calibri" charset="0"/>
                <a:ea typeface="MS PGothic" charset="0"/>
              </a:rPr>
              <a:t>Feminist Futures </a:t>
            </a:r>
            <a:r>
              <a:rPr lang="en-US" sz="2000" dirty="0" smtClean="0">
                <a:solidFill>
                  <a:schemeClr val="tx2"/>
                </a:solidFill>
                <a:latin typeface="Calibri" charset="0"/>
                <a:ea typeface="MS PGothic" charset="0"/>
              </a:rPr>
              <a:t>? :</a:t>
            </a:r>
          </a:p>
          <a:p>
            <a:pPr marL="0" indent="0">
              <a:buNone/>
            </a:pPr>
            <a:endParaRPr lang="en-US" sz="2000" dirty="0">
              <a:solidFill>
                <a:schemeClr val="tx2"/>
              </a:solidFill>
              <a:latin typeface="Calibri" charset="0"/>
              <a:ea typeface="MS PGothic" charset="0"/>
            </a:endParaRPr>
          </a:p>
          <a:p>
            <a:pPr>
              <a:buFont typeface="Wingdings" charset="2"/>
              <a:buChar char="Ø"/>
            </a:pPr>
            <a:r>
              <a:rPr lang="en-GB" sz="2000" dirty="0" smtClean="0">
                <a:solidFill>
                  <a:schemeClr val="tx2"/>
                </a:solidFill>
                <a:latin typeface="Calibri" charset="0"/>
                <a:ea typeface="MS PGothic" charset="0"/>
              </a:rPr>
              <a:t>‘</a:t>
            </a:r>
            <a:r>
              <a:rPr lang="en-US" altLang="ja-JP" sz="2000" dirty="0">
                <a:solidFill>
                  <a:schemeClr val="tx2"/>
                </a:solidFill>
                <a:latin typeface="Calibri" charset="0"/>
                <a:ea typeface="MS PGothic" charset="0"/>
              </a:rPr>
              <a:t>We inherit the future, not just the past</a:t>
            </a:r>
            <a:r>
              <a:rPr lang="en-US" sz="2000" dirty="0">
                <a:solidFill>
                  <a:schemeClr val="tx2"/>
                </a:solidFill>
                <a:latin typeface="Calibri" charset="0"/>
                <a:ea typeface="MS PGothic" charset="0"/>
              </a:rPr>
              <a:t>’</a:t>
            </a:r>
            <a:r>
              <a:rPr lang="en-US" altLang="ja-JP" sz="2000" dirty="0">
                <a:solidFill>
                  <a:schemeClr val="tx2"/>
                </a:solidFill>
                <a:latin typeface="Calibri" charset="0"/>
                <a:ea typeface="MS PGothic" charset="0"/>
              </a:rPr>
              <a:t>  </a:t>
            </a:r>
            <a:r>
              <a:rPr lang="en-GB" altLang="ja-JP" sz="2000" dirty="0">
                <a:solidFill>
                  <a:schemeClr val="tx2"/>
                </a:solidFill>
                <a:latin typeface="Calibri" charset="0"/>
                <a:ea typeface="MS PGothic" charset="0"/>
              </a:rPr>
              <a:t>(Barad, 2010: 257). </a:t>
            </a:r>
          </a:p>
          <a:p>
            <a:pPr>
              <a:buFont typeface="Wingdings" charset="2"/>
              <a:buChar char="Ø"/>
            </a:pPr>
            <a:endParaRPr lang="en-US" sz="2000" dirty="0">
              <a:latin typeface="Calibri" charset="0"/>
              <a:ea typeface="MS PGothic" charset="0"/>
            </a:endParaRPr>
          </a:p>
        </p:txBody>
      </p:sp>
      <p:sp>
        <p:nvSpPr>
          <p:cNvPr id="18435" name="Date Placeholder 4"/>
          <p:cNvSpPr>
            <a:spLocks noGrp="1"/>
          </p:cNvSpPr>
          <p:nvPr>
            <p:ph type="dt" sz="quarter" idx="10"/>
          </p:nvPr>
        </p:nvSpPr>
        <p:spPr bwMode="auto">
          <a:xfrm>
            <a:off x="10333038" y="6308725"/>
            <a:ext cx="215900" cy="217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FE25CCFB-973D-9742-B4AD-4FF1F39E2129}" type="datetime3">
              <a:rPr lang="en-GB" sz="1200">
                <a:solidFill>
                  <a:schemeClr val="hlink"/>
                </a:solidFill>
                <a:latin typeface="Arial" charset="0"/>
              </a:rPr>
              <a:pPr eaLnBrk="1" hangingPunct="1"/>
              <a:t>19 May, 2015</a:t>
            </a:fld>
            <a:endParaRPr lang="en-GB" sz="1200" dirty="0">
              <a:solidFill>
                <a:schemeClr val="hlink"/>
              </a:solidFill>
              <a:latin typeface="Arial" charset="0"/>
            </a:endParaRPr>
          </a:p>
        </p:txBody>
      </p:sp>
      <p:pic>
        <p:nvPicPr>
          <p:cNvPr id="18436" name="Picture 5" descr="\\smbhome.uscs.susx.ac.uk\vh38\Pictures\imagesCA3V2AD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359025"/>
            <a:ext cx="19018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7" descr="\\smbhome.uscs.susx.ac.uk\vh38\Pictures\cass.jpg"/>
          <p:cNvPicPr>
            <a:picLocks noGrp="1" noChangeAspect="1" noChangeArrowheads="1"/>
          </p:cNvPicPr>
          <p:nvPr>
            <p:ph type="clipArt" sz="half" idx="1"/>
          </p:nvPr>
        </p:nvPicPr>
        <p:blipFill>
          <a:blip r:embed="rId4">
            <a:extLst>
              <a:ext uri="{28A0092B-C50C-407E-A947-70E740481C1C}">
                <a14:useLocalDpi xmlns:a14="http://schemas.microsoft.com/office/drawing/2010/main" val="0"/>
              </a:ext>
            </a:extLst>
          </a:blip>
          <a:srcRect/>
          <a:stretch>
            <a:fillRect/>
          </a:stretch>
        </p:blipFill>
        <p:spPr>
          <a:xfrm>
            <a:off x="2265363" y="2349500"/>
            <a:ext cx="2235200" cy="26289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FF66FF"/>
                </a:solidFill>
              </a:rPr>
              <a:t>Act 1 Pollyanna Rationality</a:t>
            </a:r>
            <a:r>
              <a:rPr lang="en-GB" dirty="0" smtClean="0"/>
              <a:t/>
            </a:r>
            <a:br>
              <a:rPr lang="en-GB" dirty="0" smtClean="0"/>
            </a:br>
            <a:endParaRPr lang="en-GB" dirty="0"/>
          </a:p>
        </p:txBody>
      </p:sp>
      <p:sp>
        <p:nvSpPr>
          <p:cNvPr id="3" name="Content Placeholder 2"/>
          <p:cNvSpPr>
            <a:spLocks noGrp="1"/>
          </p:cNvSpPr>
          <p:nvPr>
            <p:ph sz="half" idx="1"/>
          </p:nvPr>
        </p:nvSpPr>
        <p:spPr/>
        <p:txBody>
          <a:bodyPr>
            <a:normAutofit fontScale="92500" lnSpcReduction="20000"/>
          </a:bodyPr>
          <a:lstStyle/>
          <a:p>
            <a:pPr>
              <a:buFont typeface="Wingdings" pitchFamily="2" charset="2"/>
              <a:buChar char="Ø"/>
            </a:pPr>
            <a:endParaRPr lang="en-GB" dirty="0" smtClean="0"/>
          </a:p>
          <a:p>
            <a:pPr>
              <a:buFont typeface="Wingdings" pitchFamily="2" charset="2"/>
              <a:buChar char="Ø"/>
            </a:pPr>
            <a:r>
              <a:rPr lang="en-GB" dirty="0" smtClean="0"/>
              <a:t>Optimism, Investment and Growth = Welfare State </a:t>
            </a:r>
            <a:r>
              <a:rPr lang="en-US" dirty="0" smtClean="0"/>
              <a:t>–</a:t>
            </a:r>
            <a:r>
              <a:rPr lang="en-GB" dirty="0" smtClean="0"/>
              <a:t> class collectivism</a:t>
            </a:r>
          </a:p>
          <a:p>
            <a:pPr>
              <a:buFont typeface="Wingdings" pitchFamily="2" charset="2"/>
              <a:buChar char="Ø"/>
            </a:pPr>
            <a:endParaRPr lang="en-GB" dirty="0"/>
          </a:p>
          <a:p>
            <a:pPr>
              <a:buFont typeface="Wingdings" pitchFamily="2" charset="2"/>
              <a:buChar char="Ø"/>
            </a:pPr>
            <a:r>
              <a:rPr lang="en-GB" dirty="0" smtClean="0"/>
              <a:t>Modest Redistribution, Renewal &amp; Prosperity </a:t>
            </a:r>
          </a:p>
          <a:p>
            <a:pPr>
              <a:buFont typeface="Wingdings" pitchFamily="2" charset="2"/>
              <a:buChar char="Ø"/>
            </a:pPr>
            <a:endParaRPr lang="en-GB" dirty="0"/>
          </a:p>
          <a:p>
            <a:pPr>
              <a:buFont typeface="Wingdings" pitchFamily="2" charset="2"/>
              <a:buChar char="Ø"/>
            </a:pPr>
            <a:r>
              <a:rPr lang="en-GB" dirty="0" smtClean="0"/>
              <a:t>The Law of Unintended Consequence </a:t>
            </a:r>
            <a:r>
              <a:rPr lang="en-US" dirty="0" smtClean="0"/>
              <a:t>–</a:t>
            </a:r>
            <a:r>
              <a:rPr lang="en-GB" dirty="0" smtClean="0"/>
              <a:t>HE access </a:t>
            </a:r>
            <a:r>
              <a:rPr lang="en-US" dirty="0" smtClean="0"/>
              <a:t>– </a:t>
            </a:r>
            <a:r>
              <a:rPr lang="en-GB" dirty="0" smtClean="0"/>
              <a:t>the production of new subjects </a:t>
            </a:r>
          </a:p>
          <a:p>
            <a:pPr>
              <a:buFont typeface="Wingdings" pitchFamily="2" charset="2"/>
              <a:buChar char="Ø"/>
            </a:pPr>
            <a:endParaRPr lang="en-GB" dirty="0"/>
          </a:p>
        </p:txBody>
      </p:sp>
      <p:pic>
        <p:nvPicPr>
          <p:cNvPr id="5" name="Picture 5" descr="\\smbhome.uscs.susx.ac.uk\vh38\Pictures\imagesCA9O7WFK.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04914" y="1600201"/>
            <a:ext cx="3436692" cy="4203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15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r>
              <a:rPr lang="en-GB" dirty="0" smtClean="0">
                <a:solidFill>
                  <a:srgbClr val="FF66FF"/>
                </a:solidFill>
              </a:rPr>
              <a:t>Act 1 Access to HE </a:t>
            </a:r>
            <a:r>
              <a:rPr lang="en-US" dirty="0" smtClean="0">
                <a:solidFill>
                  <a:srgbClr val="FF66FF"/>
                </a:solidFill>
              </a:rPr>
              <a:t>–</a:t>
            </a:r>
            <a:r>
              <a:rPr lang="en-GB" dirty="0" smtClean="0">
                <a:solidFill>
                  <a:srgbClr val="FF66FF"/>
                </a:solidFill>
              </a:rPr>
              <a:t>Expressing Modern Welfare Feminism? </a:t>
            </a:r>
            <a:br>
              <a:rPr lang="en-GB" dirty="0" smtClean="0">
                <a:solidFill>
                  <a:srgbClr val="FF66FF"/>
                </a:solidFill>
              </a:rPr>
            </a:br>
            <a:r>
              <a:rPr lang="en-GB" dirty="0" smtClean="0"/>
              <a:t> </a:t>
            </a:r>
            <a:endParaRPr lang="en-GB" dirty="0"/>
          </a:p>
        </p:txBody>
      </p:sp>
      <p:pic>
        <p:nvPicPr>
          <p:cNvPr id="1026" name="Picture 2" descr="\\smbhome.uscs.susx.ac.uk\vh38\Pictures\imagesCALE5RNS.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0" y="1772239"/>
            <a:ext cx="4648200" cy="416538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half" idx="2"/>
          </p:nvPr>
        </p:nvSpPr>
        <p:spPr/>
        <p:txBody>
          <a:bodyPr>
            <a:normAutofit fontScale="92500"/>
          </a:bodyPr>
          <a:lstStyle/>
          <a:p>
            <a:pPr>
              <a:buFont typeface="Wingdings" charset="2"/>
              <a:buChar char="Ø"/>
            </a:pPr>
            <a:r>
              <a:rPr lang="en-GB" dirty="0" smtClean="0"/>
              <a:t>New Social Movements including Feminism </a:t>
            </a:r>
          </a:p>
          <a:p>
            <a:pPr>
              <a:buFont typeface="Wingdings" charset="2"/>
              <a:buChar char="Ø"/>
            </a:pPr>
            <a:r>
              <a:rPr lang="en-GB" dirty="0" smtClean="0"/>
              <a:t>Politicising Gender </a:t>
            </a:r>
          </a:p>
          <a:p>
            <a:pPr>
              <a:buFont typeface="Wingdings" charset="2"/>
              <a:buChar char="Ø"/>
            </a:pPr>
            <a:r>
              <a:rPr lang="en-GB" dirty="0" smtClean="0"/>
              <a:t>Cultural and Material Change  </a:t>
            </a:r>
            <a:endParaRPr lang="en-GB" dirty="0"/>
          </a:p>
          <a:p>
            <a:pPr>
              <a:buFont typeface="Wingdings" charset="2"/>
              <a:buChar char="Ø"/>
            </a:pPr>
            <a:r>
              <a:rPr lang="en-GB" dirty="0" smtClean="0"/>
              <a:t>Feminist Access to Universities &amp; Professions</a:t>
            </a:r>
          </a:p>
          <a:p>
            <a:pPr>
              <a:buFont typeface="Wingdings" charset="2"/>
              <a:buChar char="Ø"/>
            </a:pPr>
            <a:r>
              <a:rPr lang="en-GB" i="1" dirty="0"/>
              <a:t>Male </a:t>
            </a:r>
            <a:r>
              <a:rPr lang="en-GB" dirty="0"/>
              <a:t>knowledge –decentred </a:t>
            </a:r>
            <a:r>
              <a:rPr lang="en-GB" dirty="0" smtClean="0"/>
              <a:t>but Male Reason still rules </a:t>
            </a:r>
            <a:endParaRPr lang="en-GB" dirty="0"/>
          </a:p>
          <a:p>
            <a:pPr>
              <a:buFont typeface="Wingdings" charset="2"/>
              <a:buChar char="Ø"/>
            </a:pPr>
            <a:endParaRPr lang="en-GB" dirty="0" smtClean="0"/>
          </a:p>
          <a:p>
            <a:pPr>
              <a:buFont typeface="Wingdings" charset="2"/>
              <a:buChar char="Ø"/>
            </a:pPr>
            <a:endParaRPr lang="en-GB" dirty="0"/>
          </a:p>
        </p:txBody>
      </p:sp>
    </p:spTree>
    <p:extLst>
      <p:ext uri="{BB962C8B-B14F-4D97-AF65-F5344CB8AC3E}">
        <p14:creationId xmlns:p14="http://schemas.microsoft.com/office/powerpoint/2010/main" val="21718629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p:cNvSpPr>
            <a:spLocks noGrp="1"/>
          </p:cNvSpPr>
          <p:nvPr>
            <p:ph type="title"/>
          </p:nvPr>
        </p:nvSpPr>
        <p:spPr/>
        <p:txBody>
          <a:bodyPr/>
          <a:lstStyle/>
          <a:p>
            <a:r>
              <a:rPr lang="en-GB" dirty="0" smtClean="0">
                <a:solidFill>
                  <a:srgbClr val="FF66FF"/>
                </a:solidFill>
                <a:latin typeface="Calibri" charset="0"/>
                <a:ea typeface="MS PGothic" charset="0"/>
              </a:rPr>
              <a:t>Act 2 Cassandra Rationality </a:t>
            </a:r>
            <a:br>
              <a:rPr lang="en-GB" dirty="0" smtClean="0">
                <a:solidFill>
                  <a:srgbClr val="FF66FF"/>
                </a:solidFill>
                <a:latin typeface="Calibri" charset="0"/>
                <a:ea typeface="MS PGothic" charset="0"/>
              </a:rPr>
            </a:br>
            <a:r>
              <a:rPr lang="en-GB" dirty="0" smtClean="0">
                <a:solidFill>
                  <a:srgbClr val="FF66FF"/>
                </a:solidFill>
                <a:latin typeface="Calibri" charset="0"/>
                <a:ea typeface="MS PGothic" charset="0"/>
              </a:rPr>
              <a:t>Inside The Neo-Liberal Academy </a:t>
            </a:r>
            <a:endParaRPr lang="en-GB" dirty="0">
              <a:solidFill>
                <a:srgbClr val="FF66FF"/>
              </a:solidFill>
              <a:latin typeface="Calibri" charset="0"/>
              <a:ea typeface="MS PGothic" charset="0"/>
            </a:endParaRPr>
          </a:p>
        </p:txBody>
      </p:sp>
      <p:pic>
        <p:nvPicPr>
          <p:cNvPr id="22530" name="Content Placeholder 8" descr="2548955_ori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16057" r="16057"/>
          <a:stretch>
            <a:fillRect/>
          </a:stretch>
        </p:blipFill>
        <p:spPr>
          <a:noFill/>
        </p:spPr>
      </p:pic>
      <p:sp>
        <p:nvSpPr>
          <p:cNvPr id="22531" name="Content Placeholder 7"/>
          <p:cNvSpPr>
            <a:spLocks noGrp="1"/>
          </p:cNvSpPr>
          <p:nvPr>
            <p:ph sz="half" idx="2"/>
          </p:nvPr>
        </p:nvSpPr>
        <p:spPr/>
        <p:txBody>
          <a:bodyPr/>
          <a:lstStyle/>
          <a:p>
            <a:pPr marL="0" indent="0" eaLnBrk="1" hangingPunct="1">
              <a:lnSpc>
                <a:spcPct val="90000"/>
              </a:lnSpc>
              <a:buFont typeface="Arial" charset="0"/>
              <a:buNone/>
            </a:pPr>
            <a:r>
              <a:rPr lang="en-GB" sz="2400" dirty="0">
                <a:latin typeface="Calibri" charset="0"/>
                <a:ea typeface="MS PGothic" charset="0"/>
              </a:rPr>
              <a:t>'My point is not that everything is bad, but that everything is dangerous, which is not exactly the same as bad. If everything is dangerous, then we always have something to do. So my position leads not to apathy but to </a:t>
            </a:r>
            <a:r>
              <a:rPr lang="en-GB" sz="2400" dirty="0">
                <a:solidFill>
                  <a:srgbClr val="FF66FF"/>
                </a:solidFill>
                <a:latin typeface="Calibri" charset="0"/>
                <a:ea typeface="MS PGothic" charset="0"/>
              </a:rPr>
              <a:t>hyper - and pessimistic </a:t>
            </a:r>
            <a:r>
              <a:rPr lang="en-US" sz="2400" dirty="0">
                <a:solidFill>
                  <a:srgbClr val="FF66FF"/>
                </a:solidFill>
                <a:latin typeface="Calibri" charset="0"/>
                <a:ea typeface="MS PGothic" charset="0"/>
              </a:rPr>
              <a:t>–</a:t>
            </a:r>
            <a:r>
              <a:rPr lang="en-GB" sz="2400" dirty="0">
                <a:solidFill>
                  <a:srgbClr val="FF66FF"/>
                </a:solidFill>
                <a:latin typeface="Calibri" charset="0"/>
                <a:ea typeface="MS PGothic" charset="0"/>
              </a:rPr>
              <a:t> activism.</a:t>
            </a:r>
            <a:r>
              <a:rPr lang="en-US" sz="2400" dirty="0">
                <a:latin typeface="Calibri" charset="0"/>
                <a:ea typeface="MS PGothic" charset="0"/>
              </a:rPr>
              <a:t> </a:t>
            </a:r>
            <a:r>
              <a:rPr lang="en-GB" sz="2400" dirty="0">
                <a:latin typeface="Calibri" charset="0"/>
                <a:ea typeface="MS PGothic" charset="0"/>
              </a:rPr>
              <a:t>I think that the ethico-political choice we have to make every day is to determine which is the main danger</a:t>
            </a:r>
            <a:r>
              <a:rPr lang="en-GB" sz="2400" dirty="0" smtClean="0">
                <a:latin typeface="Calibri" charset="0"/>
                <a:ea typeface="MS PGothic" charset="0"/>
              </a:rPr>
              <a:t>.’</a:t>
            </a:r>
            <a:endParaRPr lang="en-GB" sz="2400" dirty="0">
              <a:latin typeface="Calibri" charset="0"/>
              <a:ea typeface="MS PGothic" charset="0"/>
            </a:endParaRPr>
          </a:p>
          <a:p>
            <a:pPr marL="0" indent="0" eaLnBrk="1" hangingPunct="1">
              <a:lnSpc>
                <a:spcPct val="90000"/>
              </a:lnSpc>
              <a:buFont typeface="Arial" charset="0"/>
              <a:buNone/>
            </a:pPr>
            <a:endParaRPr lang="en-GB" dirty="0">
              <a:latin typeface="Calibri" charset="0"/>
              <a:ea typeface="MS PGothic"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4"/>
          <p:cNvSpPr>
            <a:spLocks noGrp="1"/>
          </p:cNvSpPr>
          <p:nvPr>
            <p:ph type="title"/>
          </p:nvPr>
        </p:nvSpPr>
        <p:spPr>
          <a:xfrm>
            <a:off x="914400" y="274638"/>
            <a:ext cx="8229600" cy="1143000"/>
          </a:xfrm>
        </p:spPr>
        <p:txBody>
          <a:bodyPr>
            <a:noAutofit/>
          </a:bodyPr>
          <a:lstStyle/>
          <a:p>
            <a:r>
              <a:rPr lang="en-GB" sz="3600" dirty="0" smtClean="0">
                <a:solidFill>
                  <a:srgbClr val="FF66FF"/>
                </a:solidFill>
              </a:rPr>
              <a:t>Cassandra (Clockwork) Feminist</a:t>
            </a:r>
          </a:p>
        </p:txBody>
      </p:sp>
      <p:sp>
        <p:nvSpPr>
          <p:cNvPr id="17411" name="Content Placeholder 5"/>
          <p:cNvSpPr>
            <a:spLocks noGrp="1"/>
          </p:cNvSpPr>
          <p:nvPr>
            <p:ph sz="half" idx="1"/>
          </p:nvPr>
        </p:nvSpPr>
        <p:spPr>
          <a:xfrm>
            <a:off x="554038" y="1871663"/>
            <a:ext cx="4065587" cy="3690937"/>
          </a:xfrm>
        </p:spPr>
        <p:txBody>
          <a:bodyPr>
            <a:normAutofit fontScale="77500" lnSpcReduction="20000"/>
          </a:bodyPr>
          <a:lstStyle/>
          <a:p>
            <a:pPr>
              <a:buFont typeface="Wingdings" charset="2"/>
              <a:buChar char="Ø"/>
              <a:defRPr/>
            </a:pPr>
            <a:r>
              <a:rPr lang="en-GB" sz="2600" dirty="0" smtClean="0"/>
              <a:t>The Triumph of Performativity ? </a:t>
            </a:r>
          </a:p>
          <a:p>
            <a:pPr>
              <a:buFont typeface="Wingdings" charset="2"/>
              <a:buChar char="Ø"/>
              <a:defRPr/>
            </a:pPr>
            <a:endParaRPr lang="en-GB" sz="2600" dirty="0" smtClean="0"/>
          </a:p>
          <a:p>
            <a:pPr>
              <a:buFont typeface="Wingdings" charset="2"/>
              <a:buChar char="Ø"/>
              <a:defRPr/>
            </a:pPr>
            <a:r>
              <a:rPr lang="en-GB" sz="2600" dirty="0" smtClean="0"/>
              <a:t>Immaterial Labour </a:t>
            </a:r>
            <a:r>
              <a:rPr lang="en-US" sz="2600" dirty="0" smtClean="0"/>
              <a:t>–</a:t>
            </a:r>
            <a:r>
              <a:rPr lang="en-GB" sz="2600" dirty="0" smtClean="0"/>
              <a:t> Dreaming in Code for Capital? (Lucas, 2010, NLR)</a:t>
            </a:r>
          </a:p>
          <a:p>
            <a:pPr>
              <a:buFont typeface="Wingdings" charset="2"/>
              <a:buChar char="Ø"/>
              <a:defRPr/>
            </a:pPr>
            <a:endParaRPr lang="en-GB" sz="2600" dirty="0"/>
          </a:p>
          <a:p>
            <a:pPr>
              <a:buFont typeface="Wingdings" charset="2"/>
              <a:buChar char="Ø"/>
              <a:defRPr/>
            </a:pPr>
            <a:r>
              <a:rPr lang="en-GB" sz="2600" dirty="0" smtClean="0"/>
              <a:t>Academic Feminism </a:t>
            </a:r>
            <a:r>
              <a:rPr lang="en-US" sz="2600" dirty="0" smtClean="0"/>
              <a:t>–</a:t>
            </a:r>
            <a:r>
              <a:rPr lang="en-GB" sz="2600" dirty="0" smtClean="0"/>
              <a:t> Productivity without </a:t>
            </a:r>
            <a:r>
              <a:rPr lang="en-GB" sz="2600" dirty="0"/>
              <a:t>Purpose</a:t>
            </a:r>
            <a:r>
              <a:rPr lang="en-GB" sz="2600" dirty="0" smtClean="0"/>
              <a:t>?</a:t>
            </a:r>
            <a:endParaRPr lang="en-GB" sz="2600" dirty="0" smtClean="0">
              <a:solidFill>
                <a:schemeClr val="tx2"/>
              </a:solidFill>
            </a:endParaRPr>
          </a:p>
          <a:p>
            <a:pPr>
              <a:buFont typeface="Wingdings" charset="2"/>
              <a:buChar char="Ø"/>
              <a:defRPr/>
            </a:pPr>
            <a:endParaRPr lang="en-GB" sz="2600" dirty="0">
              <a:solidFill>
                <a:schemeClr val="tx2"/>
              </a:solidFill>
            </a:endParaRPr>
          </a:p>
          <a:p>
            <a:pPr>
              <a:buFont typeface="Wingdings" charset="2"/>
              <a:buChar char="Ø"/>
              <a:defRPr/>
            </a:pPr>
            <a:r>
              <a:rPr lang="en-GB" sz="2600" dirty="0" smtClean="0">
                <a:solidFill>
                  <a:schemeClr val="tx2"/>
                </a:solidFill>
              </a:rPr>
              <a:t>Competition's Affects </a:t>
            </a:r>
            <a:r>
              <a:rPr lang="en-US" sz="2600" dirty="0" smtClean="0">
                <a:solidFill>
                  <a:schemeClr val="tx2"/>
                </a:solidFill>
              </a:rPr>
              <a:t>–</a:t>
            </a:r>
            <a:r>
              <a:rPr lang="en-GB" sz="2600" dirty="0" smtClean="0">
                <a:solidFill>
                  <a:schemeClr val="tx2"/>
                </a:solidFill>
              </a:rPr>
              <a:t> </a:t>
            </a:r>
            <a:r>
              <a:rPr lang="en-GB" sz="2600" i="1" dirty="0" smtClean="0">
                <a:solidFill>
                  <a:schemeClr val="tx2"/>
                </a:solidFill>
              </a:rPr>
              <a:t>The Fatigue of Being Oneself </a:t>
            </a:r>
          </a:p>
          <a:p>
            <a:pPr>
              <a:buFont typeface="Wingdings" charset="2"/>
              <a:buChar char="Ø"/>
              <a:defRPr/>
            </a:pPr>
            <a:endParaRPr lang="en-GB" sz="2400" dirty="0">
              <a:solidFill>
                <a:schemeClr val="tx2"/>
              </a:solidFill>
            </a:endParaRPr>
          </a:p>
          <a:p>
            <a:pPr>
              <a:buFont typeface="Wingdings" charset="2"/>
              <a:buChar char="Ø"/>
              <a:defRPr/>
            </a:pPr>
            <a:endParaRPr lang="en-GB" sz="2400" dirty="0" smtClean="0">
              <a:solidFill>
                <a:schemeClr val="tx2"/>
              </a:solidFill>
            </a:endParaRPr>
          </a:p>
          <a:p>
            <a:pPr marL="0" indent="0">
              <a:buFontTx/>
              <a:buNone/>
              <a:defRPr/>
            </a:pPr>
            <a:endParaRPr lang="en-GB" sz="2000" dirty="0" smtClean="0"/>
          </a:p>
        </p:txBody>
      </p:sp>
      <p:sp>
        <p:nvSpPr>
          <p:cNvPr id="28676" name="Content Placeholder 6"/>
          <p:cNvSpPr>
            <a:spLocks noGrp="1"/>
          </p:cNvSpPr>
          <p:nvPr>
            <p:ph sz="half" idx="2"/>
          </p:nvPr>
        </p:nvSpPr>
        <p:spPr>
          <a:xfrm>
            <a:off x="4643438" y="1916113"/>
            <a:ext cx="4051300" cy="4005262"/>
          </a:xfrm>
        </p:spPr>
        <p:txBody>
          <a:bodyPr>
            <a:normAutofit fontScale="77500" lnSpcReduction="20000"/>
          </a:bodyPr>
          <a:lstStyle/>
          <a:p>
            <a:pPr>
              <a:buFont typeface="Wingdings" pitchFamily="2" charset="2"/>
              <a:buChar char="Ø"/>
            </a:pPr>
            <a:endParaRPr lang="en-GB" sz="2000" dirty="0" smtClean="0"/>
          </a:p>
          <a:p>
            <a:pPr>
              <a:buFont typeface="Wingdings" pitchFamily="2" charset="2"/>
              <a:buChar char="Ø"/>
            </a:pPr>
            <a:endParaRPr lang="en-GB" sz="2000" dirty="0" smtClean="0"/>
          </a:p>
          <a:p>
            <a:pPr>
              <a:buFont typeface="Wingdings" pitchFamily="2" charset="2"/>
              <a:buChar char="Ø"/>
            </a:pPr>
            <a:endParaRPr lang="en-GB" sz="2000" dirty="0" smtClean="0"/>
          </a:p>
          <a:p>
            <a:pPr>
              <a:buFont typeface="Wingdings" pitchFamily="2" charset="2"/>
              <a:buChar char="Ø"/>
            </a:pPr>
            <a:endParaRPr lang="en-GB" sz="2000" dirty="0" smtClean="0"/>
          </a:p>
          <a:p>
            <a:pPr>
              <a:buFont typeface="Wingdings" pitchFamily="2" charset="2"/>
              <a:buChar char="Ø"/>
            </a:pPr>
            <a:endParaRPr lang="en-GB" sz="2000" dirty="0" smtClean="0"/>
          </a:p>
          <a:p>
            <a:pPr>
              <a:buFont typeface="Wingdings" pitchFamily="2" charset="2"/>
              <a:buChar char="Ø"/>
            </a:pPr>
            <a:endParaRPr lang="en-GB" sz="2000" dirty="0" smtClean="0"/>
          </a:p>
          <a:p>
            <a:pPr>
              <a:buFont typeface="Wingdings" pitchFamily="2" charset="2"/>
              <a:buChar char="Ø"/>
            </a:pPr>
            <a:endParaRPr lang="en-GB" sz="2000" dirty="0" smtClean="0"/>
          </a:p>
          <a:p>
            <a:pPr>
              <a:buFont typeface="Wingdings" pitchFamily="2" charset="2"/>
              <a:buNone/>
            </a:pPr>
            <a:endParaRPr lang="en-GB" sz="2000" dirty="0" smtClean="0"/>
          </a:p>
          <a:p>
            <a:pPr>
              <a:buFont typeface="Wingdings" pitchFamily="2" charset="2"/>
              <a:buChar char="Ø"/>
            </a:pPr>
            <a:endParaRPr lang="en-GB" sz="2000" dirty="0" smtClean="0"/>
          </a:p>
        </p:txBody>
      </p:sp>
      <p:sp>
        <p:nvSpPr>
          <p:cNvPr id="4" name="Date Placeholder 3"/>
          <p:cNvSpPr>
            <a:spLocks noGrp="1"/>
          </p:cNvSpPr>
          <p:nvPr>
            <p:ph type="dt" sz="quarter" idx="10"/>
          </p:nvPr>
        </p:nvSpPr>
        <p:spPr/>
        <p:txBody>
          <a:bodyPr/>
          <a:lstStyle/>
          <a:p>
            <a:pPr>
              <a:defRPr/>
            </a:pPr>
            <a:fld id="{B11A7596-0729-4E6C-9846-D5C817043092}" type="datetime3">
              <a:rPr lang="en-GB" smtClean="0"/>
              <a:pPr>
                <a:defRPr/>
              </a:pPr>
              <a:t>19 May, 2015</a:t>
            </a:fld>
            <a:endParaRPr lang="en-GB" altLang="en-GB" dirty="0"/>
          </a:p>
        </p:txBody>
      </p:sp>
      <p:pic>
        <p:nvPicPr>
          <p:cNvPr id="2" name="Picture 1" descr="pristiq.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2232025"/>
            <a:ext cx="3136900" cy="3182937"/>
          </a:xfrm>
          <a:prstGeom prst="rect">
            <a:avLst/>
          </a:prstGeom>
        </p:spPr>
      </p:pic>
    </p:spTree>
    <p:extLst>
      <p:ext uri="{BB962C8B-B14F-4D97-AF65-F5344CB8AC3E}">
        <p14:creationId xmlns:p14="http://schemas.microsoft.com/office/powerpoint/2010/main" val="152040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66FF"/>
                </a:solidFill>
                <a:ea typeface="+mj-ea"/>
                <a:cs typeface="+mj-cs"/>
              </a:rPr>
              <a:t>Act 2 Knowledge about/from the inside</a:t>
            </a:r>
            <a:r>
              <a:rPr lang="en-US" dirty="0" smtClean="0">
                <a:ea typeface="+mj-ea"/>
                <a:cs typeface="+mj-cs"/>
              </a:rPr>
              <a:t> </a:t>
            </a:r>
            <a:endParaRPr lang="en-US" dirty="0">
              <a:ea typeface="+mj-ea"/>
              <a:cs typeface="+mj-cs"/>
            </a:endParaRPr>
          </a:p>
        </p:txBody>
      </p:sp>
      <p:sp>
        <p:nvSpPr>
          <p:cNvPr id="20482" name="Content Placeholder 2"/>
          <p:cNvSpPr>
            <a:spLocks noGrp="1"/>
          </p:cNvSpPr>
          <p:nvPr>
            <p:ph idx="1"/>
          </p:nvPr>
        </p:nvSpPr>
        <p:spPr/>
        <p:txBody>
          <a:bodyPr/>
          <a:lstStyle/>
          <a:p>
            <a:pPr eaLnBrk="1" hangingPunct="1">
              <a:buFont typeface="Wingdings" charset="0"/>
              <a:buChar char="Ø"/>
            </a:pPr>
            <a:r>
              <a:rPr lang="en-US" sz="2800" dirty="0">
                <a:latin typeface="Calibri" charset="0"/>
                <a:ea typeface="MS PGothic" charset="0"/>
              </a:rPr>
              <a:t>The Death of Critique - Bronwyn Davies </a:t>
            </a:r>
          </a:p>
          <a:p>
            <a:pPr eaLnBrk="1" hangingPunct="1">
              <a:buFont typeface="Wingdings" charset="0"/>
              <a:buChar char="Ø"/>
            </a:pPr>
            <a:r>
              <a:rPr lang="en-US" sz="2800" dirty="0">
                <a:latin typeface="Calibri" charset="0"/>
                <a:ea typeface="MS PGothic" charset="0"/>
              </a:rPr>
              <a:t>Killing Thinking – Mary Evans </a:t>
            </a:r>
          </a:p>
          <a:p>
            <a:pPr eaLnBrk="1" hangingPunct="1">
              <a:buFont typeface="Wingdings" charset="0"/>
              <a:buChar char="Ø"/>
            </a:pPr>
            <a:r>
              <a:rPr lang="en-US" sz="2800" dirty="0">
                <a:latin typeface="Calibri" charset="0"/>
                <a:ea typeface="MS PGothic" charset="0"/>
              </a:rPr>
              <a:t>Neo-liberal Cruelties – Rosalind Gill </a:t>
            </a:r>
          </a:p>
          <a:p>
            <a:pPr eaLnBrk="1" hangingPunct="1">
              <a:buFont typeface="Wingdings" charset="0"/>
              <a:buChar char="Ø"/>
            </a:pPr>
            <a:r>
              <a:rPr lang="en-US" sz="2800" dirty="0">
                <a:latin typeface="Calibri" charset="0"/>
                <a:ea typeface="MS PGothic" charset="0"/>
              </a:rPr>
              <a:t>Micro-politics &amp; Disqualified Discourses – Louise Morley </a:t>
            </a:r>
          </a:p>
          <a:p>
            <a:pPr eaLnBrk="1" hangingPunct="1">
              <a:buFont typeface="Wingdings" charset="0"/>
              <a:buChar char="Ø"/>
            </a:pPr>
            <a:r>
              <a:rPr lang="en-US" sz="2800" dirty="0">
                <a:latin typeface="Calibri" charset="0"/>
                <a:ea typeface="MS PGothic" charset="0"/>
              </a:rPr>
              <a:t>The Norm of Carelessness – Kathleen Lynch </a:t>
            </a:r>
            <a:endParaRPr lang="en-US" sz="2800" dirty="0" smtClean="0">
              <a:latin typeface="Calibri" charset="0"/>
              <a:ea typeface="MS PGothic" charset="0"/>
            </a:endParaRPr>
          </a:p>
          <a:p>
            <a:pPr eaLnBrk="1" hangingPunct="1">
              <a:buFont typeface="Wingdings" charset="0"/>
              <a:buChar char="Ø"/>
            </a:pPr>
            <a:r>
              <a:rPr lang="en-US" sz="2800" dirty="0">
                <a:latin typeface="Calibri" charset="0"/>
                <a:ea typeface="MS PGothic" charset="0"/>
              </a:rPr>
              <a:t> </a:t>
            </a:r>
            <a:r>
              <a:rPr lang="en-US" sz="2800" dirty="0" smtClean="0">
                <a:latin typeface="Calibri" charset="0"/>
                <a:ea typeface="MS PGothic" charset="0"/>
              </a:rPr>
              <a:t>Why Bother? (Louise Morley)</a:t>
            </a:r>
          </a:p>
          <a:p>
            <a:pPr eaLnBrk="1" hangingPunct="1">
              <a:buFont typeface="Wingdings" charset="0"/>
              <a:buChar char="Ø"/>
            </a:pPr>
            <a:r>
              <a:rPr lang="en-US" sz="2800" dirty="0">
                <a:latin typeface="Calibri" charset="0"/>
                <a:ea typeface="MS PGothic" charset="0"/>
              </a:rPr>
              <a:t> </a:t>
            </a:r>
            <a:r>
              <a:rPr lang="en-US" sz="2800" dirty="0" smtClean="0">
                <a:latin typeface="Calibri" charset="0"/>
                <a:ea typeface="MS PGothic" charset="0"/>
              </a:rPr>
              <a:t>Affective Asymmetries (Valerie Hey)  </a:t>
            </a:r>
          </a:p>
          <a:p>
            <a:pPr eaLnBrk="1" hangingPunct="1">
              <a:buFont typeface="Wingdings" charset="0"/>
              <a:buChar char="Ø"/>
            </a:pPr>
            <a:endParaRPr lang="en-US" sz="2800" dirty="0">
              <a:latin typeface="Calibri" charset="0"/>
              <a:ea typeface="MS PGothic" charset="0"/>
            </a:endParaRPr>
          </a:p>
          <a:p>
            <a:pPr marL="0" indent="0" eaLnBrk="1" hangingPunct="1">
              <a:buNone/>
            </a:pPr>
            <a:endParaRPr lang="en-US" sz="2800" dirty="0">
              <a:latin typeface="Calibri" charset="0"/>
              <a:ea typeface="MS PGothic" charset="0"/>
            </a:endParaRPr>
          </a:p>
          <a:p>
            <a:pPr marL="0" indent="0" eaLnBrk="1" hangingPunct="1">
              <a:buNone/>
            </a:pPr>
            <a:endParaRPr lang="en-US" altLang="ja-JP" sz="2800" dirty="0">
              <a:latin typeface="Calibri" charset="0"/>
              <a:ea typeface="MS PGothic" charset="0"/>
            </a:endParaRPr>
          </a:p>
          <a:p>
            <a:pPr eaLnBrk="1" hangingPunct="1">
              <a:buFont typeface="Wingdings" charset="0"/>
              <a:buChar char="Ø"/>
            </a:pPr>
            <a:endParaRPr lang="en-US" sz="2800" dirty="0">
              <a:latin typeface="Calibri" charset="0"/>
              <a:ea typeface="MS PGothic" charset="0"/>
            </a:endParaRPr>
          </a:p>
          <a:p>
            <a:pPr eaLnBrk="1" hangingPunct="1"/>
            <a:endParaRPr lang="en-US" dirty="0">
              <a:latin typeface="Calibri" charset="0"/>
              <a:ea typeface="MS PGothic" charset="0"/>
            </a:endParaRPr>
          </a:p>
          <a:p>
            <a:pPr eaLnBrk="1" hangingPunct="1"/>
            <a:endParaRPr lang="en-US" dirty="0">
              <a:latin typeface="Calibri" charset="0"/>
              <a:ea typeface="MS PGothic" charset="0"/>
            </a:endParaRPr>
          </a:p>
          <a:p>
            <a:pPr eaLnBrk="1" hangingPunct="1"/>
            <a:endParaRPr lang="en-US" dirty="0">
              <a:latin typeface="Calibri" charset="0"/>
              <a:ea typeface="MS PGothic" charset="0"/>
            </a:endParaRPr>
          </a:p>
          <a:p>
            <a:pPr eaLnBrk="1" hangingPunct="1"/>
            <a:endParaRPr lang="en-US" dirty="0">
              <a:latin typeface="Calibri" charset="0"/>
              <a:ea typeface="MS PGothic"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FF"/>
                </a:solidFill>
              </a:rPr>
              <a:t>Raced, Classed and Gendered Academic Labour Market </a:t>
            </a:r>
            <a:endParaRPr lang="en-US" dirty="0">
              <a:solidFill>
                <a:srgbClr val="FF66FF"/>
              </a:solidFill>
            </a:endParaRPr>
          </a:p>
        </p:txBody>
      </p:sp>
      <p:sp>
        <p:nvSpPr>
          <p:cNvPr id="3" name="Content Placeholder 2"/>
          <p:cNvSpPr>
            <a:spLocks noGrp="1"/>
          </p:cNvSpPr>
          <p:nvPr>
            <p:ph idx="1"/>
          </p:nvPr>
        </p:nvSpPr>
        <p:spPr/>
        <p:txBody>
          <a:bodyPr/>
          <a:lstStyle/>
          <a:p>
            <a:pPr>
              <a:buFont typeface="Wingdings" charset="2"/>
              <a:buChar char="Ø"/>
            </a:pPr>
            <a:r>
              <a:rPr lang="en-US" dirty="0" smtClean="0"/>
              <a:t> ‘Why is My Professor White’ campaign </a:t>
            </a:r>
            <a:endParaRPr lang="en-US" dirty="0"/>
          </a:p>
          <a:p>
            <a:pPr>
              <a:buFont typeface="Wingdings" charset="2"/>
              <a:buChar char="Ø"/>
            </a:pPr>
            <a:r>
              <a:rPr lang="en-US" dirty="0" smtClean="0"/>
              <a:t> ECU reports by Hey et al (2011); Bhopal (2014)</a:t>
            </a:r>
          </a:p>
          <a:p>
            <a:pPr>
              <a:buFont typeface="Wingdings" charset="2"/>
              <a:buChar char="Ø"/>
            </a:pPr>
            <a:r>
              <a:rPr lang="en-US" b="1" dirty="0"/>
              <a:t>The Experiences of Black and Minority Ethnic Academics</a:t>
            </a:r>
            <a:r>
              <a:rPr lang="en-US" b="1" dirty="0" smtClean="0"/>
              <a:t>:</a:t>
            </a:r>
            <a:endParaRPr lang="en-US" dirty="0"/>
          </a:p>
          <a:p>
            <a:pPr>
              <a:buFont typeface="Wingdings" charset="2"/>
              <a:buChar char="Ø"/>
            </a:pPr>
            <a:r>
              <a:rPr lang="en-US" dirty="0" smtClean="0"/>
              <a:t>Casualised working conditions; insecurity of employment;  Warwick unit for teaching-only contracts, performance management with income generation targets, suicide, stress …</a:t>
            </a:r>
          </a:p>
          <a:p>
            <a:pPr>
              <a:buFont typeface="Wingdings" charset="2"/>
              <a:buChar char="Ø"/>
            </a:pPr>
            <a:endParaRPr lang="en-US" dirty="0" smtClean="0"/>
          </a:p>
          <a:p>
            <a:pPr>
              <a:buFont typeface="Wingdings" charset="2"/>
              <a:buChar char="Ø"/>
            </a:pPr>
            <a:endParaRPr lang="en-US" dirty="0" smtClean="0"/>
          </a:p>
          <a:p>
            <a:pPr>
              <a:buFont typeface="Wingdings" charset="2"/>
              <a:buChar char="Ø"/>
            </a:pPr>
            <a:endParaRPr lang="en-US" dirty="0"/>
          </a:p>
          <a:p>
            <a:pPr>
              <a:buFont typeface="Wingdings" charset="2"/>
              <a:buChar char="Ø"/>
            </a:pPr>
            <a:endParaRPr lang="en-US" dirty="0"/>
          </a:p>
        </p:txBody>
      </p:sp>
    </p:spTree>
    <p:extLst>
      <p:ext uri="{BB962C8B-B14F-4D97-AF65-F5344CB8AC3E}">
        <p14:creationId xmlns:p14="http://schemas.microsoft.com/office/powerpoint/2010/main" val="1797582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z="3600" dirty="0" smtClean="0">
                <a:solidFill>
                  <a:srgbClr val="FF66FF"/>
                </a:solidFill>
              </a:rPr>
              <a:t>Affects Put to Work:</a:t>
            </a:r>
            <a:br>
              <a:rPr lang="en-US" sz="3600" dirty="0" smtClean="0">
                <a:solidFill>
                  <a:srgbClr val="FF66FF"/>
                </a:solidFill>
              </a:rPr>
            </a:br>
            <a:r>
              <a:rPr lang="en-US" sz="3600" dirty="0" smtClean="0">
                <a:solidFill>
                  <a:srgbClr val="FF66FF"/>
                </a:solidFill>
              </a:rPr>
              <a:t>(2) Disgust as Generative </a:t>
            </a:r>
            <a:endParaRPr lang="en-US" sz="3600" dirty="0">
              <a:solidFill>
                <a:srgbClr val="FF66FF"/>
              </a:solidFill>
            </a:endParaRPr>
          </a:p>
        </p:txBody>
      </p:sp>
      <p:sp>
        <p:nvSpPr>
          <p:cNvPr id="3" name="Content Placeholder 2"/>
          <p:cNvSpPr>
            <a:spLocks noGrp="1"/>
          </p:cNvSpPr>
          <p:nvPr>
            <p:ph idx="1"/>
          </p:nvPr>
        </p:nvSpPr>
        <p:spPr/>
        <p:txBody>
          <a:bodyPr/>
          <a:lstStyle/>
          <a:p>
            <a:pPr marL="0" lvl="1" indent="0">
              <a:buNone/>
            </a:pPr>
            <a:endParaRPr lang="en-US" altLang="ja-JP" dirty="0" smtClean="0">
              <a:latin typeface="Calibri" charset="0"/>
              <a:ea typeface="MS PGothic" charset="0"/>
            </a:endParaRPr>
          </a:p>
          <a:p>
            <a:pPr marL="457200" lvl="1" indent="-457200">
              <a:buFont typeface="Wingdings" charset="2"/>
              <a:buChar char="Ø"/>
            </a:pPr>
            <a:r>
              <a:rPr lang="en-US" altLang="ja-JP" sz="3200" dirty="0" smtClean="0">
                <a:latin typeface="Calibri" charset="0"/>
                <a:ea typeface="MS PGothic" charset="0"/>
              </a:rPr>
              <a:t>To </a:t>
            </a:r>
            <a:r>
              <a:rPr lang="en-US" altLang="ja-JP" sz="3200" dirty="0">
                <a:latin typeface="Calibri" charset="0"/>
                <a:ea typeface="MS PGothic" charset="0"/>
              </a:rPr>
              <a:t>be in agreement with</a:t>
            </a:r>
            <a:r>
              <a:rPr lang="ja-JP" altLang="en-US" sz="3200" dirty="0">
                <a:latin typeface="Calibri" charset="0"/>
                <a:ea typeface="MS PGothic" charset="0"/>
              </a:rPr>
              <a:t>’</a:t>
            </a:r>
            <a:r>
              <a:rPr lang="en-US" altLang="ja-JP" sz="3200" dirty="0">
                <a:latin typeface="Calibri" charset="0"/>
                <a:ea typeface="MS PGothic" charset="0"/>
              </a:rPr>
              <a:t> – </a:t>
            </a:r>
            <a:r>
              <a:rPr lang="ja-JP" altLang="en-US" sz="3200" dirty="0">
                <a:latin typeface="Calibri" charset="0"/>
                <a:ea typeface="MS PGothic" charset="0"/>
              </a:rPr>
              <a:t>‘</a:t>
            </a:r>
            <a:r>
              <a:rPr lang="en-US" altLang="ja-JP" sz="3200" dirty="0">
                <a:latin typeface="Calibri" charset="0"/>
                <a:ea typeface="MS PGothic" charset="0"/>
              </a:rPr>
              <a:t>to look, to not turn </a:t>
            </a:r>
            <a:r>
              <a:rPr lang="en-US" altLang="ja-JP" sz="3200" dirty="0" smtClean="0">
                <a:latin typeface="Calibri" charset="0"/>
                <a:ea typeface="MS PGothic" charset="0"/>
              </a:rPr>
              <a:t>away</a:t>
            </a:r>
            <a:r>
              <a:rPr lang="ja-JP" altLang="en-US" sz="3200" dirty="0">
                <a:latin typeface="Calibri" charset="0"/>
                <a:ea typeface="MS PGothic" charset="0"/>
              </a:rPr>
              <a:t>’</a:t>
            </a:r>
            <a:r>
              <a:rPr lang="en-US" altLang="ja-JP" sz="3200" dirty="0">
                <a:latin typeface="Calibri" charset="0"/>
                <a:ea typeface="MS PGothic" charset="0"/>
              </a:rPr>
              <a:t> – </a:t>
            </a:r>
            <a:r>
              <a:rPr lang="ja-JP" altLang="en-US" sz="3200" dirty="0">
                <a:latin typeface="Calibri" charset="0"/>
                <a:ea typeface="MS PGothic" charset="0"/>
              </a:rPr>
              <a:t>‘</a:t>
            </a:r>
            <a:r>
              <a:rPr lang="en-US" altLang="ja-JP" sz="3200" dirty="0">
                <a:latin typeface="Calibri" charset="0"/>
                <a:ea typeface="MS PGothic" charset="0"/>
              </a:rPr>
              <a:t>to resist, to resist the facts</a:t>
            </a:r>
            <a:r>
              <a:rPr lang="ja-JP" altLang="en-US" sz="3200" dirty="0">
                <a:latin typeface="Calibri" charset="0"/>
                <a:ea typeface="MS PGothic" charset="0"/>
              </a:rPr>
              <a:t>’</a:t>
            </a:r>
            <a:r>
              <a:rPr lang="en-US" altLang="ja-JP" sz="3200" dirty="0">
                <a:latin typeface="Calibri" charset="0"/>
                <a:ea typeface="MS PGothic" charset="0"/>
              </a:rPr>
              <a:t> </a:t>
            </a:r>
            <a:endParaRPr lang="en-US" altLang="ja-JP" sz="3200" dirty="0" smtClean="0">
              <a:latin typeface="Calibri" charset="0"/>
              <a:ea typeface="MS PGothic" charset="0"/>
            </a:endParaRPr>
          </a:p>
          <a:p>
            <a:pPr marL="457200" lvl="1" indent="-457200">
              <a:buFont typeface="Wingdings" charset="2"/>
              <a:buChar char="Ø"/>
            </a:pPr>
            <a:r>
              <a:rPr lang="en-GB" sz="3200" dirty="0" smtClean="0">
                <a:latin typeface="Calibri" charset="0"/>
                <a:ea typeface="MS PGothic" charset="0"/>
              </a:rPr>
              <a:t>‘</a:t>
            </a:r>
            <a:r>
              <a:rPr lang="en-GB" sz="3200" dirty="0">
                <a:latin typeface="Calibri" charset="0"/>
                <a:ea typeface="MS PGothic" charset="0"/>
              </a:rPr>
              <a:t>Obscene Gifts’ – public </a:t>
            </a:r>
            <a:r>
              <a:rPr lang="en-GB" sz="3200" dirty="0" smtClean="0">
                <a:latin typeface="Calibri" charset="0"/>
                <a:ea typeface="MS PGothic" charset="0"/>
              </a:rPr>
              <a:t>potlatch </a:t>
            </a:r>
            <a:r>
              <a:rPr lang="en-GB" sz="3200" dirty="0">
                <a:latin typeface="Calibri" charset="0"/>
                <a:ea typeface="MS PGothic" charset="0"/>
              </a:rPr>
              <a:t>art of Thomas </a:t>
            </a:r>
            <a:r>
              <a:rPr lang="en-GB" sz="3200" dirty="0" smtClean="0">
                <a:latin typeface="Calibri" charset="0"/>
                <a:ea typeface="MS PGothic" charset="0"/>
              </a:rPr>
              <a:t>  Hirschhorn </a:t>
            </a:r>
          </a:p>
          <a:p>
            <a:pPr marL="457200" lvl="1" indent="-457200">
              <a:buFont typeface="Wingdings" charset="2"/>
              <a:buChar char="Ø"/>
            </a:pPr>
            <a:r>
              <a:rPr lang="en-GB" sz="3200" dirty="0" smtClean="0">
                <a:latin typeface="Calibri" charset="0"/>
                <a:ea typeface="MS PGothic" charset="0"/>
              </a:rPr>
              <a:t>Inspired by the compulsion to   ‘Reveal</a:t>
            </a:r>
            <a:r>
              <a:rPr lang="en-US" sz="3200" dirty="0" smtClean="0">
                <a:latin typeface="Calibri" charset="0"/>
                <a:ea typeface="MS PGothic" charset="0"/>
              </a:rPr>
              <a:t>…)</a:t>
            </a:r>
            <a:r>
              <a:rPr lang="en-GB" sz="3200" dirty="0" smtClean="0">
                <a:latin typeface="Calibri" charset="0"/>
                <a:ea typeface="MS PGothic" charset="0"/>
              </a:rPr>
              <a:t> </a:t>
            </a:r>
            <a:r>
              <a:rPr lang="en-GB" sz="3200" dirty="0">
                <a:latin typeface="Calibri" charset="0"/>
                <a:ea typeface="MS PGothic" charset="0"/>
              </a:rPr>
              <a:t>the ‘Real</a:t>
            </a:r>
            <a:r>
              <a:rPr lang="en-GB" sz="3200" dirty="0" smtClean="0">
                <a:latin typeface="Calibri" charset="0"/>
                <a:ea typeface="MS PGothic" charset="0"/>
              </a:rPr>
              <a:t>’(</a:t>
            </a:r>
            <a:r>
              <a:rPr lang="en-GB" sz="3200" dirty="0">
                <a:latin typeface="Calibri" charset="0"/>
                <a:ea typeface="MS PGothic" charset="0"/>
              </a:rPr>
              <a:t>Zizek, 1997) = </a:t>
            </a:r>
            <a:r>
              <a:rPr lang="en-GB" sz="3200" dirty="0" smtClean="0">
                <a:latin typeface="Calibri" charset="0"/>
                <a:ea typeface="MS PGothic" charset="0"/>
              </a:rPr>
              <a:t>Capitalism </a:t>
            </a:r>
          </a:p>
          <a:p>
            <a:pPr marL="457200" lvl="1" indent="-457200">
              <a:buFont typeface="Wingdings" charset="2"/>
              <a:buChar char="Ø"/>
            </a:pPr>
            <a:r>
              <a:rPr lang="en-GB" sz="3200" dirty="0" smtClean="0">
                <a:latin typeface="Calibri" charset="0"/>
                <a:ea typeface="MS PGothic" charset="0"/>
              </a:rPr>
              <a:t>Against </a:t>
            </a:r>
            <a:r>
              <a:rPr lang="en-GB" sz="3200" dirty="0">
                <a:latin typeface="Calibri" charset="0"/>
                <a:ea typeface="MS PGothic" charset="0"/>
              </a:rPr>
              <a:t>‘decaf resistance</a:t>
            </a:r>
            <a:r>
              <a:rPr lang="en-GB" sz="3200" dirty="0" smtClean="0">
                <a:latin typeface="Calibri" charset="0"/>
                <a:ea typeface="MS PGothic" charset="0"/>
              </a:rPr>
              <a:t>’ (</a:t>
            </a:r>
            <a:r>
              <a:rPr lang="en-GB" sz="3200" dirty="0">
                <a:latin typeface="Calibri" charset="0"/>
                <a:ea typeface="MS PGothic" charset="0"/>
              </a:rPr>
              <a:t>Contu, </a:t>
            </a:r>
            <a:r>
              <a:rPr lang="en-GB" sz="3200" dirty="0" smtClean="0">
                <a:latin typeface="Calibri" charset="0"/>
                <a:ea typeface="MS PGothic" charset="0"/>
              </a:rPr>
              <a:t>2008</a:t>
            </a:r>
            <a:r>
              <a:rPr lang="en-GB" sz="3200" dirty="0">
                <a:latin typeface="Calibri" charset="0"/>
                <a:ea typeface="MS PGothic" charset="0"/>
              </a:rPr>
              <a:t>)</a:t>
            </a:r>
          </a:p>
          <a:p>
            <a:pPr marL="457200" lvl="1" indent="-457200">
              <a:buFont typeface="Wingdings" charset="2"/>
              <a:buChar char="Ø"/>
            </a:pPr>
            <a:endParaRPr lang="en-US" altLang="ja-JP" dirty="0" smtClean="0">
              <a:latin typeface="Calibri" charset="0"/>
              <a:ea typeface="MS PGothic" charset="0"/>
            </a:endParaRPr>
          </a:p>
          <a:p>
            <a:pPr marL="0" lvl="1" indent="0">
              <a:buNone/>
            </a:pPr>
            <a:endParaRPr lang="en-US" altLang="ja-JP" dirty="0">
              <a:latin typeface="Calibri" charset="0"/>
              <a:ea typeface="MS PGothic" charset="0"/>
            </a:endParaRPr>
          </a:p>
          <a:p>
            <a:pPr marL="0" lvl="1" indent="0">
              <a:buNone/>
            </a:pPr>
            <a:endParaRPr lang="en-US" altLang="ja-JP" dirty="0" smtClean="0">
              <a:latin typeface="Calibri" charset="0"/>
              <a:ea typeface="MS PGothic" charset="0"/>
            </a:endParaRPr>
          </a:p>
          <a:p>
            <a:pPr marL="0" lvl="1" indent="0">
              <a:buNone/>
            </a:pPr>
            <a:endParaRPr lang="en-US" altLang="ja-JP" dirty="0">
              <a:latin typeface="Calibri" charset="0"/>
              <a:ea typeface="MS PGothic" charset="0"/>
            </a:endParaRPr>
          </a:p>
          <a:p>
            <a:pPr marL="0" lvl="1" indent="0">
              <a:buNone/>
            </a:pPr>
            <a:endParaRPr lang="en-US" altLang="ja-JP" dirty="0">
              <a:latin typeface="Calibri" charset="0"/>
              <a:ea typeface="MS PGothic" charset="0"/>
            </a:endParaRPr>
          </a:p>
          <a:p>
            <a:endParaRPr lang="en-US" dirty="0"/>
          </a:p>
        </p:txBody>
      </p:sp>
    </p:spTree>
    <p:extLst>
      <p:ext uri="{BB962C8B-B14F-4D97-AF65-F5344CB8AC3E}">
        <p14:creationId xmlns:p14="http://schemas.microsoft.com/office/powerpoint/2010/main" val="2572101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GB" dirty="0">
                <a:solidFill>
                  <a:srgbClr val="FF66FF"/>
                </a:solidFill>
                <a:latin typeface="Calibri" charset="0"/>
                <a:ea typeface="MS PGothic" charset="0"/>
              </a:rPr>
              <a:t>	Ambivalent Disgust</a:t>
            </a:r>
          </a:p>
        </p:txBody>
      </p:sp>
      <p:pic>
        <p:nvPicPr>
          <p:cNvPr id="28674" name="Picture 4" descr="\\smbhome.uscs.susx.ac.uk\vh38\Pictures\hirschorn the unforgettable.jpg"/>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1190625" y="1600200"/>
            <a:ext cx="6762750" cy="4525963"/>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solidFill>
                  <a:srgbClr val="FF66FF"/>
                </a:solidFill>
                <a:latin typeface="Calibri" charset="0"/>
                <a:ea typeface="MS PGothic" charset="0"/>
              </a:rPr>
              <a:t>Public Collective Resistance ?</a:t>
            </a:r>
            <a:endParaRPr lang="en-US" dirty="0">
              <a:solidFill>
                <a:srgbClr val="FF66FF"/>
              </a:solidFill>
              <a:latin typeface="Calibri" charset="0"/>
              <a:ea typeface="MS PGothic" charset="0"/>
            </a:endParaRPr>
          </a:p>
        </p:txBody>
      </p:sp>
      <p:sp>
        <p:nvSpPr>
          <p:cNvPr id="24578" name="Content Placeholder 2"/>
          <p:cNvSpPr>
            <a:spLocks noGrp="1"/>
          </p:cNvSpPr>
          <p:nvPr>
            <p:ph idx="1"/>
          </p:nvPr>
        </p:nvSpPr>
        <p:spPr/>
        <p:txBody>
          <a:bodyPr/>
          <a:lstStyle/>
          <a:p>
            <a:pPr eaLnBrk="1" hangingPunct="1">
              <a:buFont typeface="Wingdings" charset="0"/>
              <a:buChar char="Ø"/>
            </a:pPr>
            <a:r>
              <a:rPr lang="en-GB" sz="2800" dirty="0" smtClean="0">
                <a:latin typeface="Calibri" charset="0"/>
                <a:ea typeface="MS PGothic" charset="0"/>
              </a:rPr>
              <a:t>But </a:t>
            </a:r>
            <a:r>
              <a:rPr lang="en-GB" sz="2800" dirty="0">
                <a:latin typeface="Calibri" charset="0"/>
                <a:ea typeface="MS PGothic" charset="0"/>
              </a:rPr>
              <a:t>where </a:t>
            </a:r>
            <a:r>
              <a:rPr lang="en-GB" sz="2800" dirty="0" smtClean="0">
                <a:latin typeface="Calibri" charset="0"/>
                <a:ea typeface="MS PGothic" charset="0"/>
              </a:rPr>
              <a:t>do </a:t>
            </a:r>
            <a:r>
              <a:rPr lang="en-GB" sz="2800" i="1" dirty="0" smtClean="0">
                <a:latin typeface="Calibri" charset="0"/>
                <a:ea typeface="MS PGothic" charset="0"/>
              </a:rPr>
              <a:t>we</a:t>
            </a:r>
            <a:r>
              <a:rPr lang="en-GB" sz="2800" dirty="0" smtClean="0">
                <a:latin typeface="Calibri" charset="0"/>
                <a:ea typeface="MS PGothic" charset="0"/>
              </a:rPr>
              <a:t> </a:t>
            </a:r>
            <a:r>
              <a:rPr lang="en-GB" sz="2800" dirty="0">
                <a:latin typeface="Calibri" charset="0"/>
                <a:ea typeface="MS PGothic" charset="0"/>
              </a:rPr>
              <a:t>produce </a:t>
            </a:r>
            <a:r>
              <a:rPr lang="en-GB" sz="2800" i="1" dirty="0">
                <a:latin typeface="Calibri" charset="0"/>
                <a:ea typeface="MS PGothic" charset="0"/>
              </a:rPr>
              <a:t>our </a:t>
            </a:r>
            <a:r>
              <a:rPr lang="en-GB" sz="2800" dirty="0" smtClean="0">
                <a:latin typeface="Calibri" charset="0"/>
                <a:ea typeface="MS PGothic" charset="0"/>
              </a:rPr>
              <a:t>publics and our ‘obscene gifts ?’</a:t>
            </a:r>
          </a:p>
          <a:p>
            <a:pPr eaLnBrk="1" hangingPunct="1">
              <a:buFont typeface="Wingdings" charset="0"/>
              <a:buChar char="Ø"/>
            </a:pPr>
            <a:r>
              <a:rPr lang="en-GB" sz="2800" dirty="0" smtClean="0">
                <a:latin typeface="Calibri" charset="0"/>
                <a:ea typeface="MS PGothic" charset="0"/>
              </a:rPr>
              <a:t> </a:t>
            </a:r>
            <a:r>
              <a:rPr lang="en-GB" sz="2800" dirty="0">
                <a:latin typeface="Calibri" charset="0"/>
                <a:ea typeface="MS PGothic" charset="0"/>
              </a:rPr>
              <a:t>Given  ‘private’ institutionalised academic production. </a:t>
            </a:r>
          </a:p>
          <a:p>
            <a:pPr eaLnBrk="1" hangingPunct="1">
              <a:buFont typeface="Wingdings" charset="0"/>
              <a:buChar char="Ø"/>
            </a:pPr>
            <a:r>
              <a:rPr lang="en-US" sz="2800" dirty="0" smtClean="0">
                <a:latin typeface="Calibri" charset="0"/>
                <a:ea typeface="MS PGothic" charset="0"/>
              </a:rPr>
              <a:t>Hyper </a:t>
            </a:r>
            <a:r>
              <a:rPr lang="en-US" sz="2800" dirty="0">
                <a:latin typeface="Calibri" charset="0"/>
                <a:ea typeface="MS PGothic" charset="0"/>
              </a:rPr>
              <a:t>productivity – REF productivity functions as alienated – - form of a commodity fetish not least in the teleology of </a:t>
            </a:r>
            <a:r>
              <a:rPr lang="ja-JP" altLang="en-US" sz="2800" dirty="0">
                <a:latin typeface="Calibri" charset="0"/>
                <a:ea typeface="MS PGothic" charset="0"/>
              </a:rPr>
              <a:t>‘</a:t>
            </a:r>
            <a:r>
              <a:rPr lang="en-US" altLang="ja-JP" sz="2800" dirty="0" smtClean="0">
                <a:latin typeface="Calibri" charset="0"/>
                <a:ea typeface="MS PGothic" charset="0"/>
              </a:rPr>
              <a:t>impact</a:t>
            </a:r>
            <a:r>
              <a:rPr lang="ja-JP" altLang="en-US" sz="2800" dirty="0" smtClean="0">
                <a:latin typeface="Calibri" charset="0"/>
                <a:ea typeface="MS PGothic" charset="0"/>
              </a:rPr>
              <a:t>’</a:t>
            </a:r>
            <a:r>
              <a:rPr lang="en-US" altLang="ja-JP" sz="2800" dirty="0" smtClean="0">
                <a:latin typeface="Calibri" charset="0"/>
                <a:ea typeface="MS PGothic" charset="0"/>
              </a:rPr>
              <a:t>or subversion or complicity?</a:t>
            </a:r>
            <a:endParaRPr lang="en-US" altLang="ja-JP" sz="2800" dirty="0">
              <a:latin typeface="Calibri" charset="0"/>
              <a:ea typeface="MS PGothic" charset="0"/>
            </a:endParaRPr>
          </a:p>
          <a:p>
            <a:pPr eaLnBrk="1" hangingPunct="1">
              <a:buFont typeface="Wingdings" charset="0"/>
              <a:buChar char="Ø"/>
            </a:pPr>
            <a:endParaRPr lang="en-GB" sz="2800" dirty="0">
              <a:latin typeface="Calibri" charset="0"/>
              <a:ea typeface="MS PGothic" charset="0"/>
            </a:endParaRPr>
          </a:p>
          <a:p>
            <a:pPr eaLnBrk="1" hangingPunct="1">
              <a:buFont typeface="Wingdings" charset="0"/>
              <a:buChar char="Ø"/>
            </a:pPr>
            <a:endParaRPr lang="en-GB" sz="2800" dirty="0">
              <a:latin typeface="Calibri" charset="0"/>
              <a:ea typeface="MS PGothic" charset="0"/>
            </a:endParaRPr>
          </a:p>
          <a:p>
            <a:pPr eaLnBrk="1" hangingPunct="1">
              <a:buFont typeface="Wingdings" charset="0"/>
              <a:buChar char="Ø"/>
            </a:pPr>
            <a:endParaRPr lang="en-GB" sz="3600" dirty="0">
              <a:latin typeface="Calibri" charset="0"/>
              <a:ea typeface="MS PGothic" charset="0"/>
            </a:endParaRPr>
          </a:p>
          <a:p>
            <a:pPr eaLnBrk="1" hangingPunct="1">
              <a:buFont typeface="Wingdings" charset="0"/>
              <a:buChar char="Ø"/>
            </a:pPr>
            <a:endParaRPr lang="en-US" sz="3600" dirty="0">
              <a:latin typeface="Calibri" charset="0"/>
              <a:ea typeface="MS PGothic" charset="0"/>
            </a:endParaRPr>
          </a:p>
        </p:txBody>
      </p:sp>
    </p:spTree>
    <p:extLst>
      <p:ext uri="{BB962C8B-B14F-4D97-AF65-F5344CB8AC3E}">
        <p14:creationId xmlns:p14="http://schemas.microsoft.com/office/powerpoint/2010/main" val="1849889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66FF"/>
                </a:solidFill>
                <a:latin typeface="Calibri" charset="0"/>
                <a:ea typeface="MS PGothic" charset="0"/>
              </a:rPr>
              <a:t>Alternative Resistance Modalities?</a:t>
            </a:r>
            <a:endParaRPr lang="en-US" dirty="0"/>
          </a:p>
        </p:txBody>
      </p:sp>
      <p:sp>
        <p:nvSpPr>
          <p:cNvPr id="4" name="Content Placeholder 3"/>
          <p:cNvSpPr>
            <a:spLocks noGrp="1"/>
          </p:cNvSpPr>
          <p:nvPr>
            <p:ph sz="half" idx="2"/>
          </p:nvPr>
        </p:nvSpPr>
        <p:spPr/>
        <p:txBody>
          <a:bodyPr/>
          <a:lstStyle/>
          <a:p>
            <a:pPr marL="0" indent="0">
              <a:buNone/>
            </a:pPr>
            <a:r>
              <a:rPr lang="en-GB" i="1" dirty="0">
                <a:latin typeface="Calibri" charset="0"/>
                <a:ea typeface="MS PGothic" charset="0"/>
              </a:rPr>
              <a:t>Sveikism, </a:t>
            </a:r>
            <a:r>
              <a:rPr lang="en-GB" i="1" dirty="0" smtClean="0">
                <a:latin typeface="Calibri" charset="0"/>
                <a:ea typeface="MS PGothic" charset="0"/>
              </a:rPr>
              <a:t>Foot-dragging, </a:t>
            </a:r>
            <a:r>
              <a:rPr lang="en-GB" i="1" dirty="0">
                <a:latin typeface="Calibri" charset="0"/>
                <a:ea typeface="MS PGothic" charset="0"/>
              </a:rPr>
              <a:t>flannelling, pretending ignorance, </a:t>
            </a:r>
            <a:r>
              <a:rPr lang="en-GB" i="1" dirty="0" smtClean="0">
                <a:latin typeface="Calibri" charset="0"/>
                <a:ea typeface="MS PGothic" charset="0"/>
              </a:rPr>
              <a:t>scrimshanking </a:t>
            </a:r>
            <a:r>
              <a:rPr lang="en-GB" i="1" dirty="0">
                <a:latin typeface="Calibri" charset="0"/>
                <a:ea typeface="MS PGothic" charset="0"/>
              </a:rPr>
              <a:t>and false compliance</a:t>
            </a:r>
            <a:r>
              <a:rPr lang="ja-JP" altLang="en-US" dirty="0">
                <a:latin typeface="Calibri" charset="0"/>
                <a:ea typeface="MS PGothic" charset="0"/>
              </a:rPr>
              <a:t>‘</a:t>
            </a:r>
            <a:r>
              <a:rPr lang="en-US" altLang="ja-JP" dirty="0">
                <a:latin typeface="Calibri" charset="0"/>
                <a:ea typeface="MS PGothic" charset="0"/>
              </a:rPr>
              <a:t> characterise the team</a:t>
            </a:r>
            <a:r>
              <a:rPr lang="en-US" altLang="ja-JP" dirty="0" smtClean="0">
                <a:latin typeface="Calibri" charset="0"/>
                <a:ea typeface="MS PGothic" charset="0"/>
              </a:rPr>
              <a:t>-managed </a:t>
            </a:r>
            <a:r>
              <a:rPr lang="en-US" altLang="ja-JP" dirty="0">
                <a:latin typeface="Calibri" charset="0"/>
                <a:ea typeface="MS PGothic" charset="0"/>
              </a:rPr>
              <a:t>workplace </a:t>
            </a:r>
            <a:endParaRPr lang="en-US" altLang="ja-JP" dirty="0" smtClean="0">
              <a:latin typeface="Calibri" charset="0"/>
              <a:ea typeface="MS PGothic" charset="0"/>
            </a:endParaRPr>
          </a:p>
          <a:p>
            <a:pPr marL="0" indent="0">
              <a:buNone/>
            </a:pPr>
            <a:r>
              <a:rPr lang="en-US" altLang="ja-JP" dirty="0" smtClean="0">
                <a:latin typeface="Calibri" charset="0"/>
                <a:ea typeface="MS PGothic" charset="0"/>
              </a:rPr>
              <a:t> (</a:t>
            </a:r>
            <a:r>
              <a:rPr lang="en-GB" altLang="ja-JP" i="1" dirty="0" smtClean="0">
                <a:latin typeface="Calibri" charset="0"/>
                <a:ea typeface="MS PGothic" charset="0"/>
              </a:rPr>
              <a:t>Fleming </a:t>
            </a:r>
            <a:r>
              <a:rPr lang="en-GB" altLang="ja-JP" i="1" dirty="0">
                <a:latin typeface="Calibri" charset="0"/>
                <a:ea typeface="MS PGothic" charset="0"/>
              </a:rPr>
              <a:t>and Sewell, 2002).  </a:t>
            </a:r>
          </a:p>
          <a:p>
            <a:endParaRPr lang="en-US" dirty="0"/>
          </a:p>
        </p:txBody>
      </p:sp>
      <p:pic>
        <p:nvPicPr>
          <p:cNvPr id="5" name="Picture 2" descr="\\smbhome.uscs.susx.ac.uk\vh38\Pictures\pengun schweik.pn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t="14432" b="14432"/>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988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solidFill>
                  <a:srgbClr val="FF66FF"/>
                </a:solidFill>
                <a:latin typeface="Calibri" charset="0"/>
                <a:ea typeface="MS PGothic" charset="0"/>
              </a:rPr>
              <a:t>What’s to be done? </a:t>
            </a:r>
            <a:endParaRPr lang="en-US" dirty="0">
              <a:solidFill>
                <a:srgbClr val="FF66FF"/>
              </a:solidFill>
              <a:latin typeface="Calibri" charset="0"/>
              <a:ea typeface="MS PGothic" charset="0"/>
            </a:endParaRPr>
          </a:p>
        </p:txBody>
      </p:sp>
      <p:sp>
        <p:nvSpPr>
          <p:cNvPr id="24578" name="Content Placeholder 2"/>
          <p:cNvSpPr>
            <a:spLocks noGrp="1"/>
          </p:cNvSpPr>
          <p:nvPr>
            <p:ph idx="1"/>
          </p:nvPr>
        </p:nvSpPr>
        <p:spPr/>
        <p:txBody>
          <a:bodyPr/>
          <a:lstStyle/>
          <a:p>
            <a:pPr eaLnBrk="1" hangingPunct="1">
              <a:buFont typeface="Wingdings" charset="0"/>
              <a:buChar char="Ø"/>
            </a:pPr>
            <a:r>
              <a:rPr lang="en-GB" sz="3600" dirty="0" smtClean="0">
                <a:latin typeface="Calibri" charset="0"/>
                <a:ea typeface="MS PGothic" charset="0"/>
              </a:rPr>
              <a:t>Does our immaterial labour matter? </a:t>
            </a:r>
            <a:endParaRPr lang="en-GB" sz="2800" dirty="0" smtClean="0">
              <a:latin typeface="Calibri" charset="0"/>
              <a:ea typeface="MS PGothic" charset="0"/>
            </a:endParaRPr>
          </a:p>
          <a:p>
            <a:pPr marL="0" indent="0">
              <a:buFont typeface="Wingdings" charset="0"/>
              <a:buChar char="Ø"/>
            </a:pPr>
            <a:r>
              <a:rPr lang="en-GB" sz="3600" dirty="0" smtClean="0">
                <a:latin typeface="Calibri" charset="0"/>
                <a:ea typeface="MS PGothic" charset="0"/>
              </a:rPr>
              <a:t>Living </a:t>
            </a:r>
            <a:r>
              <a:rPr lang="en-GB" sz="3600" dirty="0">
                <a:latin typeface="Calibri" charset="0"/>
                <a:ea typeface="MS PGothic" charset="0"/>
              </a:rPr>
              <a:t>in the time of the never </a:t>
            </a:r>
            <a:r>
              <a:rPr lang="en-GB" sz="3600" dirty="0" smtClean="0">
                <a:latin typeface="Calibri" charset="0"/>
                <a:ea typeface="MS PGothic" charset="0"/>
              </a:rPr>
              <a:t>arrived</a:t>
            </a:r>
            <a:r>
              <a:rPr lang="en-US" sz="3600" dirty="0" smtClean="0">
                <a:latin typeface="Calibri" charset="0"/>
                <a:ea typeface="MS PGothic" charset="0"/>
              </a:rPr>
              <a:t>–</a:t>
            </a:r>
            <a:r>
              <a:rPr lang="en-GB" sz="3600" dirty="0" smtClean="0">
                <a:latin typeface="Calibri" charset="0"/>
                <a:ea typeface="MS PGothic" charset="0"/>
              </a:rPr>
              <a:t>suspending now for the next (Emily Henderson).</a:t>
            </a:r>
            <a:endParaRPr lang="en-GB" sz="3600" dirty="0">
              <a:latin typeface="Calibri" charset="0"/>
              <a:ea typeface="MS PGothic" charset="0"/>
            </a:endParaRPr>
          </a:p>
          <a:p>
            <a:pPr>
              <a:buFont typeface="Wingdings" charset="2"/>
              <a:buChar char="Ø"/>
            </a:pPr>
            <a:r>
              <a:rPr lang="en-US" sz="3600" dirty="0" smtClean="0">
                <a:latin typeface="Calibri" charset="0"/>
                <a:ea typeface="MS PGothic" charset="0"/>
              </a:rPr>
              <a:t>H</a:t>
            </a:r>
            <a:r>
              <a:rPr lang="en-GB" sz="3600" dirty="0" smtClean="0">
                <a:latin typeface="Calibri" charset="0"/>
                <a:ea typeface="MS PGothic" charset="0"/>
              </a:rPr>
              <a:t>ow to deal with this in terms of ethics of care for our self and our students?</a:t>
            </a:r>
          </a:p>
          <a:p>
            <a:pPr>
              <a:buFont typeface="Wingdings" charset="2"/>
              <a:buChar char="Ø"/>
            </a:pPr>
            <a:r>
              <a:rPr lang="en-GB" sz="3600" dirty="0" smtClean="0">
                <a:latin typeface="Calibri" charset="0"/>
                <a:ea typeface="MS PGothic" charset="0"/>
              </a:rPr>
              <a:t>Privilege and the seduction of ‘success’?</a:t>
            </a:r>
            <a:endParaRPr lang="en-GB" sz="3600" dirty="0">
              <a:latin typeface="Calibri" charset="0"/>
              <a:ea typeface="MS PGothic" charset="0"/>
            </a:endParaRPr>
          </a:p>
          <a:p>
            <a:pPr marL="0" indent="0">
              <a:buFont typeface="Wingdings" charset="0"/>
              <a:buChar char="Ø"/>
            </a:pPr>
            <a:endParaRPr lang="en-GB" sz="3600" dirty="0">
              <a:latin typeface="Calibri" charset="0"/>
              <a:ea typeface="MS PGothic" charset="0"/>
            </a:endParaRPr>
          </a:p>
          <a:p>
            <a:pPr eaLnBrk="1" hangingPunct="1">
              <a:buFont typeface="Wingdings" charset="0"/>
              <a:buChar char="Ø"/>
            </a:pPr>
            <a:endParaRPr lang="en-US" altLang="ja-JP" sz="3600" dirty="0" smtClean="0">
              <a:latin typeface="Calibri" charset="0"/>
              <a:ea typeface="MS PGothic" charset="0"/>
            </a:endParaRPr>
          </a:p>
          <a:p>
            <a:pPr marL="0" indent="0" eaLnBrk="1" hangingPunct="1">
              <a:buNone/>
            </a:pPr>
            <a:endParaRPr lang="en-GB" altLang="ja-JP" sz="2400" i="1" dirty="0">
              <a:latin typeface="Calibri" charset="0"/>
              <a:ea typeface="MS PGothic" charset="0"/>
            </a:endParaRPr>
          </a:p>
          <a:p>
            <a:pPr eaLnBrk="1" hangingPunct="1">
              <a:buFont typeface="Wingdings" charset="0"/>
              <a:buChar char="Ø"/>
            </a:pPr>
            <a:endParaRPr lang="en-GB" sz="2800" dirty="0">
              <a:latin typeface="Calibri" charset="0"/>
              <a:ea typeface="MS PGothic" charset="0"/>
            </a:endParaRPr>
          </a:p>
          <a:p>
            <a:pPr eaLnBrk="1" hangingPunct="1">
              <a:buFont typeface="Wingdings" charset="0"/>
              <a:buChar char="Ø"/>
            </a:pPr>
            <a:endParaRPr lang="en-GB" sz="2800" dirty="0">
              <a:latin typeface="Calibri" charset="0"/>
              <a:ea typeface="MS PGothic" charset="0"/>
            </a:endParaRPr>
          </a:p>
          <a:p>
            <a:pPr eaLnBrk="1" hangingPunct="1">
              <a:buFont typeface="Wingdings" charset="0"/>
              <a:buChar char="Ø"/>
            </a:pPr>
            <a:endParaRPr lang="en-GB" sz="3600" dirty="0">
              <a:latin typeface="Calibri" charset="0"/>
              <a:ea typeface="MS PGothic" charset="0"/>
            </a:endParaRPr>
          </a:p>
          <a:p>
            <a:pPr eaLnBrk="1" hangingPunct="1">
              <a:buFont typeface="Wingdings" charset="0"/>
              <a:buChar char="Ø"/>
            </a:pPr>
            <a:endParaRPr lang="en-US" sz="3600" dirty="0">
              <a:latin typeface="Calibri" charset="0"/>
              <a:ea typeface="MS PGothic" charset="0"/>
            </a:endParaRPr>
          </a:p>
        </p:txBody>
      </p:sp>
    </p:spTree>
    <p:extLst>
      <p:ext uri="{BB962C8B-B14F-4D97-AF65-F5344CB8AC3E}">
        <p14:creationId xmlns:p14="http://schemas.microsoft.com/office/powerpoint/2010/main" val="1786076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GB" sz="3600" dirty="0" smtClean="0">
                <a:solidFill>
                  <a:srgbClr val="FF66FF"/>
                </a:solidFill>
                <a:latin typeface="Calibri" charset="0"/>
                <a:ea typeface="MS PGothic" charset="0"/>
              </a:rPr>
              <a:t>`Unloved University? Toxic </a:t>
            </a:r>
            <a:r>
              <a:rPr lang="en-GB" sz="3600" dirty="0">
                <a:solidFill>
                  <a:srgbClr val="FF66FF"/>
                </a:solidFill>
                <a:latin typeface="Calibri" charset="0"/>
                <a:ea typeface="MS PGothic" charset="0"/>
              </a:rPr>
              <a:t>Correlations/ Access and Social Identities</a:t>
            </a:r>
          </a:p>
        </p:txBody>
      </p:sp>
      <p:sp>
        <p:nvSpPr>
          <p:cNvPr id="32770" name="Content Placeholder 2"/>
          <p:cNvSpPr>
            <a:spLocks noGrp="1"/>
          </p:cNvSpPr>
          <p:nvPr>
            <p:ph idx="1"/>
          </p:nvPr>
        </p:nvSpPr>
        <p:spPr/>
        <p:txBody>
          <a:bodyPr/>
          <a:lstStyle/>
          <a:p>
            <a:pPr>
              <a:buClr>
                <a:schemeClr val="tx1"/>
              </a:buClr>
              <a:buFont typeface="Wingdings" charset="0"/>
              <a:buChar char="Ø"/>
            </a:pPr>
            <a:r>
              <a:rPr lang="en-GB" sz="2400" b="1" dirty="0">
                <a:latin typeface="Calibri" charset="0"/>
                <a:ea typeface="MS PGothic" charset="0"/>
              </a:rPr>
              <a:t>4</a:t>
            </a:r>
            <a:r>
              <a:rPr lang="en-GB" sz="2400" dirty="0">
                <a:latin typeface="Calibri" charset="0"/>
                <a:ea typeface="MS PGothic" charset="0"/>
              </a:rPr>
              <a:t>% of UK poorer young people enter higher education</a:t>
            </a:r>
          </a:p>
          <a:p>
            <a:pPr>
              <a:buClr>
                <a:srgbClr val="00FFFF"/>
              </a:buClr>
              <a:buFont typeface="Arial" charset="0"/>
              <a:buNone/>
            </a:pPr>
            <a:r>
              <a:rPr lang="en-GB" sz="2400" dirty="0">
                <a:latin typeface="Calibri" charset="0"/>
                <a:ea typeface="MS PGothic" charset="0"/>
              </a:rPr>
              <a:t>   (David </a:t>
            </a:r>
            <a:r>
              <a:rPr lang="en-GB" sz="2400" i="1" dirty="0">
                <a:latin typeface="Calibri" charset="0"/>
                <a:ea typeface="MS PGothic" charset="0"/>
              </a:rPr>
              <a:t>et al</a:t>
            </a:r>
            <a:r>
              <a:rPr lang="en-GB" sz="2400" dirty="0">
                <a:latin typeface="Calibri" charset="0"/>
                <a:ea typeface="MS PGothic" charset="0"/>
              </a:rPr>
              <a:t>, 2009; Hills Report, 2009).</a:t>
            </a:r>
          </a:p>
          <a:p>
            <a:pPr>
              <a:buClr>
                <a:srgbClr val="00FFFF"/>
              </a:buClr>
              <a:buFont typeface="Arial" charset="0"/>
              <a:buNone/>
            </a:pPr>
            <a:endParaRPr lang="en-GB" sz="2400" dirty="0">
              <a:latin typeface="Calibri" charset="0"/>
              <a:ea typeface="MS PGothic" charset="0"/>
            </a:endParaRPr>
          </a:p>
          <a:p>
            <a:pPr>
              <a:buClr>
                <a:schemeClr val="tx1"/>
              </a:buClr>
              <a:buFont typeface="Wingdings" charset="0"/>
              <a:buChar char="Ø"/>
            </a:pPr>
            <a:r>
              <a:rPr lang="en-GB" sz="2400" dirty="0">
                <a:latin typeface="Calibri" charset="0"/>
                <a:ea typeface="MS PGothic" charset="0"/>
              </a:rPr>
              <a:t>5% of this group enter UK</a:t>
            </a:r>
            <a:r>
              <a:rPr lang="ja-JP" altLang="en-GB" sz="2400" dirty="0">
                <a:latin typeface="Calibri" charset="0"/>
                <a:ea typeface="MS PGothic" charset="0"/>
              </a:rPr>
              <a:t>’</a:t>
            </a:r>
            <a:r>
              <a:rPr lang="en-GB" altLang="ja-JP" sz="2400" dirty="0">
                <a:latin typeface="Calibri" charset="0"/>
                <a:ea typeface="MS PGothic" charset="0"/>
              </a:rPr>
              <a:t>s top 7 universities (HESA, 2010).</a:t>
            </a:r>
          </a:p>
          <a:p>
            <a:pPr>
              <a:buClr>
                <a:schemeClr val="tx1"/>
              </a:buClr>
              <a:buFont typeface="Wingdings" charset="0"/>
              <a:buChar char="Ø"/>
            </a:pPr>
            <a:endParaRPr lang="en-GB" sz="2400" dirty="0">
              <a:latin typeface="Calibri" charset="0"/>
              <a:ea typeface="MS PGothic" charset="0"/>
            </a:endParaRPr>
          </a:p>
          <a:p>
            <a:pPr>
              <a:buClr>
                <a:schemeClr val="tx1"/>
              </a:buClr>
              <a:buFont typeface="Wingdings" charset="0"/>
              <a:buChar char="Ø"/>
            </a:pPr>
            <a:r>
              <a:rPr lang="en-GB" sz="2400" dirty="0">
                <a:latin typeface="Calibri" charset="0"/>
                <a:ea typeface="MS PGothic" charset="0"/>
              </a:rPr>
              <a:t>Universities = hereditary domain of financially advantaged (Gopal, 2010).</a:t>
            </a:r>
          </a:p>
          <a:p>
            <a:pPr>
              <a:buClr>
                <a:schemeClr val="tx1"/>
              </a:buClr>
              <a:buFont typeface="Wingdings" charset="0"/>
              <a:buChar char="Ø"/>
            </a:pPr>
            <a:endParaRPr lang="en-GB" sz="2400" dirty="0">
              <a:latin typeface="Calibri" charset="0"/>
              <a:ea typeface="MS PGothic" charset="0"/>
            </a:endParaRPr>
          </a:p>
          <a:p>
            <a:pPr>
              <a:buClr>
                <a:schemeClr val="tx1"/>
              </a:buClr>
              <a:buFont typeface="Wingdings" charset="0"/>
              <a:buChar char="Ø"/>
            </a:pPr>
            <a:r>
              <a:rPr lang="en-GB" sz="2400" dirty="0">
                <a:latin typeface="Calibri" charset="0"/>
                <a:ea typeface="MS PGothic" charset="0"/>
              </a:rPr>
              <a:t>Opportunity hording by privileged social groups? (Morley, 2012)</a:t>
            </a:r>
          </a:p>
          <a:p>
            <a:pPr>
              <a:buFont typeface="Wingdings" charset="0"/>
              <a:buChar char="Ø"/>
            </a:pPr>
            <a:endParaRPr lang="en-GB" sz="2400" dirty="0">
              <a:latin typeface="Calibri" charset="0"/>
              <a:ea typeface="MS PGothic"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57324" y="274638"/>
            <a:ext cx="8229600" cy="1143000"/>
          </a:xfrm>
        </p:spPr>
        <p:txBody>
          <a:bodyPr/>
          <a:lstStyle/>
          <a:p>
            <a:r>
              <a:rPr lang="en-GB" dirty="0">
                <a:solidFill>
                  <a:srgbClr val="FF66FF"/>
                </a:solidFill>
                <a:latin typeface="Arial" charset="0"/>
              </a:rPr>
              <a:t>The Affective Economy of the Academy</a:t>
            </a:r>
          </a:p>
        </p:txBody>
      </p:sp>
      <p:sp>
        <p:nvSpPr>
          <p:cNvPr id="3" name="Content Placeholder 2"/>
          <p:cNvSpPr>
            <a:spLocks noGrp="1"/>
          </p:cNvSpPr>
          <p:nvPr>
            <p:ph idx="1"/>
          </p:nvPr>
        </p:nvSpPr>
        <p:spPr/>
        <p:txBody>
          <a:bodyPr/>
          <a:lstStyle/>
          <a:p>
            <a:pPr>
              <a:buFont typeface="Wingdings" charset="0"/>
              <a:buChar char="Ø"/>
            </a:pPr>
            <a:r>
              <a:rPr lang="en-GB" sz="2800" dirty="0">
                <a:solidFill>
                  <a:schemeClr val="tx2"/>
                </a:solidFill>
                <a:latin typeface="Arial" charset="0"/>
              </a:rPr>
              <a:t>The calculus of rational actor theory</a:t>
            </a:r>
          </a:p>
          <a:p>
            <a:pPr>
              <a:buFont typeface="Wingdings" charset="0"/>
              <a:buChar char="Ø"/>
            </a:pPr>
            <a:r>
              <a:rPr lang="en-GB" sz="2800" dirty="0">
                <a:solidFill>
                  <a:schemeClr val="tx2"/>
                </a:solidFill>
                <a:latin typeface="Arial" charset="0"/>
              </a:rPr>
              <a:t> The dominance given to naïve realist views aligned with neo-liberal realism (Wendy Brown)</a:t>
            </a:r>
          </a:p>
          <a:p>
            <a:pPr>
              <a:buFont typeface="Wingdings" charset="0"/>
              <a:buChar char="Ø"/>
            </a:pPr>
            <a:r>
              <a:rPr lang="en-GB" sz="2800" dirty="0">
                <a:solidFill>
                  <a:schemeClr val="tx2"/>
                </a:solidFill>
                <a:latin typeface="Arial" charset="0"/>
              </a:rPr>
              <a:t>The toxic politics of narcissistic individualism </a:t>
            </a:r>
            <a:r>
              <a:rPr lang="en-GB" sz="2800" dirty="0" smtClean="0">
                <a:solidFill>
                  <a:srgbClr val="FF66FF"/>
                </a:solidFill>
                <a:latin typeface="Arial" charset="0"/>
              </a:rPr>
              <a:t>BUT</a:t>
            </a:r>
            <a:endParaRPr lang="en-GB" sz="2800" dirty="0">
              <a:solidFill>
                <a:schemeClr val="tx2"/>
              </a:solidFill>
              <a:latin typeface="Arial" charset="0"/>
            </a:endParaRPr>
          </a:p>
          <a:p>
            <a:pPr>
              <a:buFont typeface="Wingdings" charset="0"/>
              <a:buChar char="Ø"/>
            </a:pPr>
            <a:r>
              <a:rPr lang="en-GB" sz="2800" dirty="0">
                <a:solidFill>
                  <a:schemeClr val="tx2"/>
                </a:solidFill>
                <a:latin typeface="Arial" charset="0"/>
              </a:rPr>
              <a:t>The truth of human and system vulnerability &amp; interdependency</a:t>
            </a:r>
          </a:p>
          <a:p>
            <a:pPr>
              <a:buFont typeface="Wingdings" charset="0"/>
              <a:buChar char="Ø"/>
            </a:pPr>
            <a:r>
              <a:rPr lang="en-GB" sz="2800" dirty="0">
                <a:solidFill>
                  <a:schemeClr val="tx2"/>
                </a:solidFill>
                <a:latin typeface="Arial" charset="0"/>
              </a:rPr>
              <a:t>Not entirely captured by the system </a:t>
            </a:r>
          </a:p>
          <a:p>
            <a:pPr>
              <a:buFont typeface="Wingdings" charset="0"/>
              <a:buChar char="Ø"/>
            </a:pPr>
            <a:r>
              <a:rPr lang="en-GB" sz="2800" dirty="0">
                <a:solidFill>
                  <a:schemeClr val="tx2"/>
                </a:solidFill>
                <a:latin typeface="Arial" charset="0"/>
              </a:rPr>
              <a:t>R</a:t>
            </a:r>
            <a:r>
              <a:rPr lang="en-GB" sz="2800" dirty="0" smtClean="0">
                <a:solidFill>
                  <a:schemeClr val="tx2"/>
                </a:solidFill>
                <a:latin typeface="Arial" charset="0"/>
              </a:rPr>
              <a:t>ebellions of and through our precarious bodies</a:t>
            </a:r>
            <a:endParaRPr lang="en-GB" sz="2800" dirty="0">
              <a:solidFill>
                <a:schemeClr val="tx2"/>
              </a:solidFill>
              <a:latin typeface="Arial" charset="0"/>
            </a:endParaRPr>
          </a:p>
        </p:txBody>
      </p:sp>
      <p:sp>
        <p:nvSpPr>
          <p:cNvPr id="4" name="Date Placeholder 3"/>
          <p:cNvSpPr>
            <a:spLocks noGrp="1"/>
          </p:cNvSpPr>
          <p:nvPr>
            <p:ph type="dt" sz="quarter" idx="10"/>
          </p:nvPr>
        </p:nvSpPr>
        <p:spPr/>
        <p:txBody>
          <a:bodyPr/>
          <a:lstStyle>
            <a:lvl1pPr>
              <a:defRPr b="1">
                <a:solidFill>
                  <a:schemeClr val="bg1"/>
                </a:solidFill>
                <a:latin typeface="Times" charset="0"/>
                <a:ea typeface="ＭＳ Ｐゴシック" charset="0"/>
              </a:defRPr>
            </a:lvl1pPr>
            <a:lvl2pPr marL="742950" indent="-285750">
              <a:defRPr b="1">
                <a:solidFill>
                  <a:schemeClr val="bg1"/>
                </a:solidFill>
                <a:latin typeface="Times" charset="0"/>
                <a:ea typeface="ＭＳ Ｐゴシック" charset="0"/>
              </a:defRPr>
            </a:lvl2pPr>
            <a:lvl3pPr marL="1143000" indent="-228600">
              <a:defRPr b="1">
                <a:solidFill>
                  <a:schemeClr val="bg1"/>
                </a:solidFill>
                <a:latin typeface="Times" charset="0"/>
                <a:ea typeface="ＭＳ Ｐゴシック" charset="0"/>
              </a:defRPr>
            </a:lvl3pPr>
            <a:lvl4pPr marL="1600200" indent="-228600">
              <a:defRPr b="1">
                <a:solidFill>
                  <a:schemeClr val="bg1"/>
                </a:solidFill>
                <a:latin typeface="Times" charset="0"/>
                <a:ea typeface="ＭＳ Ｐゴシック" charset="0"/>
              </a:defRPr>
            </a:lvl4pPr>
            <a:lvl5pPr marL="2057400" indent="-228600">
              <a:defRPr b="1">
                <a:solidFill>
                  <a:schemeClr val="bg1"/>
                </a:solidFill>
                <a:latin typeface="Times" charset="0"/>
                <a:ea typeface="ＭＳ Ｐゴシック" charset="0"/>
              </a:defRPr>
            </a:lvl5pPr>
            <a:lvl6pPr marL="2514600" indent="-228600" eaLnBrk="0" fontAlgn="base" hangingPunct="0">
              <a:spcBef>
                <a:spcPct val="20000"/>
              </a:spcBef>
              <a:spcAft>
                <a:spcPct val="0"/>
              </a:spcAft>
              <a:defRPr b="1">
                <a:solidFill>
                  <a:schemeClr val="bg1"/>
                </a:solidFill>
                <a:latin typeface="Times" charset="0"/>
                <a:ea typeface="ＭＳ Ｐゴシック" charset="0"/>
              </a:defRPr>
            </a:lvl6pPr>
            <a:lvl7pPr marL="2971800" indent="-228600" eaLnBrk="0" fontAlgn="base" hangingPunct="0">
              <a:spcBef>
                <a:spcPct val="20000"/>
              </a:spcBef>
              <a:spcAft>
                <a:spcPct val="0"/>
              </a:spcAft>
              <a:defRPr b="1">
                <a:solidFill>
                  <a:schemeClr val="bg1"/>
                </a:solidFill>
                <a:latin typeface="Times" charset="0"/>
                <a:ea typeface="ＭＳ Ｐゴシック" charset="0"/>
              </a:defRPr>
            </a:lvl7pPr>
            <a:lvl8pPr marL="3429000" indent="-228600" eaLnBrk="0" fontAlgn="base" hangingPunct="0">
              <a:spcBef>
                <a:spcPct val="20000"/>
              </a:spcBef>
              <a:spcAft>
                <a:spcPct val="0"/>
              </a:spcAft>
              <a:defRPr b="1">
                <a:solidFill>
                  <a:schemeClr val="bg1"/>
                </a:solidFill>
                <a:latin typeface="Times" charset="0"/>
                <a:ea typeface="ＭＳ Ｐゴシック" charset="0"/>
              </a:defRPr>
            </a:lvl8pPr>
            <a:lvl9pPr marL="3886200" indent="-228600" eaLnBrk="0" fontAlgn="base" hangingPunct="0">
              <a:spcBef>
                <a:spcPct val="20000"/>
              </a:spcBef>
              <a:spcAft>
                <a:spcPct val="0"/>
              </a:spcAft>
              <a:defRPr b="1">
                <a:solidFill>
                  <a:schemeClr val="bg1"/>
                </a:solidFill>
                <a:latin typeface="Times" charset="0"/>
                <a:ea typeface="ＭＳ Ｐゴシック" charset="0"/>
              </a:defRPr>
            </a:lvl9pPr>
          </a:lstStyle>
          <a:p>
            <a:fld id="{45FA15DD-C113-224A-8BE7-8AFDC79BBF16}" type="datetime3">
              <a:rPr lang="en-GB" b="0">
                <a:solidFill>
                  <a:schemeClr val="hlink"/>
                </a:solidFill>
                <a:latin typeface="Arial" charset="0"/>
              </a:rPr>
              <a:pPr/>
              <a:t>19 May, 2015</a:t>
            </a:fld>
            <a:endParaRPr lang="en-GB" b="0" dirty="0">
              <a:solidFill>
                <a:schemeClr val="hlink"/>
              </a:solidFill>
              <a:latin typeface="Arial" charset="0"/>
            </a:endParaRPr>
          </a:p>
        </p:txBody>
      </p:sp>
    </p:spTree>
    <p:extLst>
      <p:ext uri="{BB962C8B-B14F-4D97-AF65-F5344CB8AC3E}">
        <p14:creationId xmlns:p14="http://schemas.microsoft.com/office/powerpoint/2010/main" val="692942347"/>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GB" dirty="0">
                <a:solidFill>
                  <a:srgbClr val="FF66FF"/>
                </a:solidFill>
                <a:latin typeface="Arial" charset="0"/>
              </a:rPr>
              <a:t> </a:t>
            </a:r>
            <a:r>
              <a:rPr lang="en-GB" dirty="0" smtClean="0">
                <a:solidFill>
                  <a:srgbClr val="FF66FF"/>
                </a:solidFill>
                <a:latin typeface="Arial" charset="0"/>
              </a:rPr>
              <a:t>No Answers ?: Feminism</a:t>
            </a:r>
            <a:r>
              <a:rPr lang="en-GB" dirty="0">
                <a:solidFill>
                  <a:srgbClr val="FF66FF"/>
                </a:solidFill>
                <a:latin typeface="Arial" charset="0"/>
              </a:rPr>
              <a:t>, Fashion and Difference   </a:t>
            </a:r>
          </a:p>
        </p:txBody>
      </p:sp>
      <p:sp>
        <p:nvSpPr>
          <p:cNvPr id="3" name="Content Placeholder 2"/>
          <p:cNvSpPr>
            <a:spLocks noGrp="1"/>
          </p:cNvSpPr>
          <p:nvPr>
            <p:ph idx="1"/>
          </p:nvPr>
        </p:nvSpPr>
        <p:spPr/>
        <p:txBody>
          <a:bodyPr/>
          <a:lstStyle/>
          <a:p>
            <a:pPr>
              <a:buFont typeface="Wingdings" charset="2"/>
              <a:buChar char="Ø"/>
            </a:pPr>
            <a:r>
              <a:rPr lang="en-GB" sz="2800" dirty="0" smtClean="0">
                <a:solidFill>
                  <a:schemeClr val="tx2"/>
                </a:solidFill>
                <a:latin typeface="Arial" charset="0"/>
              </a:rPr>
              <a:t>Has </a:t>
            </a:r>
            <a:r>
              <a:rPr lang="en-GB" sz="2800" dirty="0">
                <a:solidFill>
                  <a:schemeClr val="tx2"/>
                </a:solidFill>
                <a:latin typeface="Arial" charset="0"/>
              </a:rPr>
              <a:t>feminist theory moved from the realm of the necessity of resistance into reproduction?</a:t>
            </a:r>
          </a:p>
          <a:p>
            <a:pPr marL="0" indent="0">
              <a:buFont typeface="Wingdings" charset="0"/>
              <a:buChar char="Ø"/>
            </a:pPr>
            <a:r>
              <a:rPr lang="en-GB" sz="2800" dirty="0">
                <a:solidFill>
                  <a:schemeClr val="tx2"/>
                </a:solidFill>
                <a:latin typeface="Arial" charset="0"/>
              </a:rPr>
              <a:t> Are there any political consequences for  </a:t>
            </a:r>
            <a:r>
              <a:rPr lang="en-GB" sz="2800" dirty="0" smtClean="0">
                <a:solidFill>
                  <a:schemeClr val="tx2"/>
                </a:solidFill>
                <a:latin typeface="Arial" charset="0"/>
              </a:rPr>
              <a:t>  feminism </a:t>
            </a:r>
            <a:r>
              <a:rPr lang="en-GB" sz="2800" dirty="0">
                <a:solidFill>
                  <a:schemeClr val="tx2"/>
                </a:solidFill>
                <a:latin typeface="Arial" charset="0"/>
              </a:rPr>
              <a:t>of material generational differences among </a:t>
            </a:r>
            <a:r>
              <a:rPr lang="ja-JP" altLang="en-GB" sz="2800" dirty="0">
                <a:solidFill>
                  <a:schemeClr val="tx2"/>
                </a:solidFill>
                <a:latin typeface="Arial" charset="0"/>
              </a:rPr>
              <a:t>‘</a:t>
            </a:r>
            <a:r>
              <a:rPr lang="en-GB" sz="2800" dirty="0">
                <a:solidFill>
                  <a:schemeClr val="tx2"/>
                </a:solidFill>
                <a:latin typeface="Arial" charset="0"/>
              </a:rPr>
              <a:t>vintage</a:t>
            </a:r>
            <a:r>
              <a:rPr lang="ja-JP" altLang="en-GB" sz="2800" dirty="0">
                <a:solidFill>
                  <a:schemeClr val="tx2"/>
                </a:solidFill>
                <a:latin typeface="Arial" charset="0"/>
              </a:rPr>
              <a:t>’</a:t>
            </a:r>
            <a:r>
              <a:rPr lang="en-GB" sz="2800" dirty="0">
                <a:solidFill>
                  <a:schemeClr val="tx2"/>
                </a:solidFill>
                <a:latin typeface="Arial" charset="0"/>
              </a:rPr>
              <a:t> feminists and younger feminists?  </a:t>
            </a:r>
          </a:p>
          <a:p>
            <a:pPr marL="0" indent="0">
              <a:buFont typeface="Wingdings" charset="0"/>
              <a:buChar char="Ø"/>
            </a:pPr>
            <a:r>
              <a:rPr lang="en-GB" sz="2800" dirty="0">
                <a:solidFill>
                  <a:schemeClr val="tx2"/>
                </a:solidFill>
                <a:latin typeface="Arial" charset="0"/>
              </a:rPr>
              <a:t> What new imaginaries can assist us in thinking outside the </a:t>
            </a:r>
            <a:r>
              <a:rPr lang="ja-JP" altLang="en-GB" sz="2800" dirty="0">
                <a:solidFill>
                  <a:schemeClr val="tx2"/>
                </a:solidFill>
                <a:latin typeface="Arial" charset="0"/>
              </a:rPr>
              <a:t>‘</a:t>
            </a:r>
            <a:r>
              <a:rPr lang="en-GB" sz="2800" dirty="0">
                <a:solidFill>
                  <a:schemeClr val="tx2"/>
                </a:solidFill>
                <a:latin typeface="Arial" charset="0"/>
              </a:rPr>
              <a:t>master</a:t>
            </a:r>
            <a:r>
              <a:rPr lang="ja-JP" altLang="en-GB" sz="2800" dirty="0" smtClean="0">
                <a:solidFill>
                  <a:schemeClr val="tx2"/>
                </a:solidFill>
                <a:latin typeface="Arial" charset="0"/>
              </a:rPr>
              <a:t>’</a:t>
            </a:r>
            <a:r>
              <a:rPr lang="en-GB" sz="2800" dirty="0" smtClean="0">
                <a:solidFill>
                  <a:schemeClr val="tx2"/>
                </a:solidFill>
                <a:latin typeface="Arial" charset="0"/>
              </a:rPr>
              <a:t>discourses </a:t>
            </a:r>
            <a:r>
              <a:rPr lang="en-GB" sz="2800" dirty="0">
                <a:solidFill>
                  <a:schemeClr val="tx2"/>
                </a:solidFill>
                <a:latin typeface="Arial" charset="0"/>
              </a:rPr>
              <a:t>and the </a:t>
            </a:r>
            <a:r>
              <a:rPr lang="ja-JP" altLang="en-GB" sz="2800" dirty="0">
                <a:solidFill>
                  <a:schemeClr val="tx2"/>
                </a:solidFill>
                <a:latin typeface="Arial" charset="0"/>
              </a:rPr>
              <a:t>‘</a:t>
            </a:r>
            <a:r>
              <a:rPr lang="en-GB" sz="2800" dirty="0">
                <a:solidFill>
                  <a:schemeClr val="tx2"/>
                </a:solidFill>
                <a:latin typeface="Arial" charset="0"/>
              </a:rPr>
              <a:t>discourse of the </a:t>
            </a:r>
            <a:r>
              <a:rPr lang="en-GB" sz="2800" dirty="0" smtClean="0">
                <a:solidFill>
                  <a:schemeClr val="tx2"/>
                </a:solidFill>
                <a:latin typeface="Arial" charset="0"/>
              </a:rPr>
              <a:t>master</a:t>
            </a:r>
            <a:r>
              <a:rPr lang="ja-JP" altLang="en-GB" sz="2800" dirty="0" smtClean="0">
                <a:solidFill>
                  <a:schemeClr val="tx2"/>
                </a:solidFill>
                <a:latin typeface="Arial" charset="0"/>
              </a:rPr>
              <a:t>’</a:t>
            </a:r>
            <a:r>
              <a:rPr lang="en-US" altLang="ja-JP" sz="2800" dirty="0" smtClean="0">
                <a:solidFill>
                  <a:schemeClr val="tx2"/>
                </a:solidFill>
                <a:latin typeface="Arial" charset="0"/>
              </a:rPr>
              <a:t>and the logic of ‘mother knows best’!</a:t>
            </a:r>
            <a:r>
              <a:rPr lang="en-GB" sz="2800" dirty="0" smtClean="0">
                <a:solidFill>
                  <a:schemeClr val="tx2"/>
                </a:solidFill>
                <a:latin typeface="Arial" charset="0"/>
              </a:rPr>
              <a:t>?    </a:t>
            </a:r>
            <a:endParaRPr lang="en-GB" sz="2800" dirty="0">
              <a:solidFill>
                <a:schemeClr val="tx2"/>
              </a:solidFill>
              <a:latin typeface="Arial" charset="0"/>
            </a:endParaRPr>
          </a:p>
        </p:txBody>
      </p:sp>
      <p:sp>
        <p:nvSpPr>
          <p:cNvPr id="4" name="Date Placeholder 3"/>
          <p:cNvSpPr>
            <a:spLocks noGrp="1"/>
          </p:cNvSpPr>
          <p:nvPr>
            <p:ph type="dt" sz="quarter" idx="10"/>
          </p:nvPr>
        </p:nvSpPr>
        <p:spPr/>
        <p:txBody>
          <a:bodyPr/>
          <a:lstStyle>
            <a:lvl1pPr>
              <a:defRPr b="1">
                <a:solidFill>
                  <a:schemeClr val="bg1"/>
                </a:solidFill>
                <a:latin typeface="Times" charset="0"/>
                <a:ea typeface="ＭＳ Ｐゴシック" charset="0"/>
              </a:defRPr>
            </a:lvl1pPr>
            <a:lvl2pPr marL="742950" indent="-285750">
              <a:defRPr b="1">
                <a:solidFill>
                  <a:schemeClr val="bg1"/>
                </a:solidFill>
                <a:latin typeface="Times" charset="0"/>
                <a:ea typeface="ＭＳ Ｐゴシック" charset="0"/>
              </a:defRPr>
            </a:lvl2pPr>
            <a:lvl3pPr marL="1143000" indent="-228600">
              <a:defRPr b="1">
                <a:solidFill>
                  <a:schemeClr val="bg1"/>
                </a:solidFill>
                <a:latin typeface="Times" charset="0"/>
                <a:ea typeface="ＭＳ Ｐゴシック" charset="0"/>
              </a:defRPr>
            </a:lvl3pPr>
            <a:lvl4pPr marL="1600200" indent="-228600">
              <a:defRPr b="1">
                <a:solidFill>
                  <a:schemeClr val="bg1"/>
                </a:solidFill>
                <a:latin typeface="Times" charset="0"/>
                <a:ea typeface="ＭＳ Ｐゴシック" charset="0"/>
              </a:defRPr>
            </a:lvl4pPr>
            <a:lvl5pPr marL="2057400" indent="-228600">
              <a:defRPr b="1">
                <a:solidFill>
                  <a:schemeClr val="bg1"/>
                </a:solidFill>
                <a:latin typeface="Times" charset="0"/>
                <a:ea typeface="ＭＳ Ｐゴシック" charset="0"/>
              </a:defRPr>
            </a:lvl5pPr>
            <a:lvl6pPr marL="2514600" indent="-228600" eaLnBrk="0" fontAlgn="base" hangingPunct="0">
              <a:spcBef>
                <a:spcPct val="20000"/>
              </a:spcBef>
              <a:spcAft>
                <a:spcPct val="0"/>
              </a:spcAft>
              <a:defRPr b="1">
                <a:solidFill>
                  <a:schemeClr val="bg1"/>
                </a:solidFill>
                <a:latin typeface="Times" charset="0"/>
                <a:ea typeface="ＭＳ Ｐゴシック" charset="0"/>
              </a:defRPr>
            </a:lvl6pPr>
            <a:lvl7pPr marL="2971800" indent="-228600" eaLnBrk="0" fontAlgn="base" hangingPunct="0">
              <a:spcBef>
                <a:spcPct val="20000"/>
              </a:spcBef>
              <a:spcAft>
                <a:spcPct val="0"/>
              </a:spcAft>
              <a:defRPr b="1">
                <a:solidFill>
                  <a:schemeClr val="bg1"/>
                </a:solidFill>
                <a:latin typeface="Times" charset="0"/>
                <a:ea typeface="ＭＳ Ｐゴシック" charset="0"/>
              </a:defRPr>
            </a:lvl7pPr>
            <a:lvl8pPr marL="3429000" indent="-228600" eaLnBrk="0" fontAlgn="base" hangingPunct="0">
              <a:spcBef>
                <a:spcPct val="20000"/>
              </a:spcBef>
              <a:spcAft>
                <a:spcPct val="0"/>
              </a:spcAft>
              <a:defRPr b="1">
                <a:solidFill>
                  <a:schemeClr val="bg1"/>
                </a:solidFill>
                <a:latin typeface="Times" charset="0"/>
                <a:ea typeface="ＭＳ Ｐゴシック" charset="0"/>
              </a:defRPr>
            </a:lvl8pPr>
            <a:lvl9pPr marL="3886200" indent="-228600" eaLnBrk="0" fontAlgn="base" hangingPunct="0">
              <a:spcBef>
                <a:spcPct val="20000"/>
              </a:spcBef>
              <a:spcAft>
                <a:spcPct val="0"/>
              </a:spcAft>
              <a:defRPr b="1">
                <a:solidFill>
                  <a:schemeClr val="bg1"/>
                </a:solidFill>
                <a:latin typeface="Times" charset="0"/>
                <a:ea typeface="ＭＳ Ｐゴシック" charset="0"/>
              </a:defRPr>
            </a:lvl9pPr>
          </a:lstStyle>
          <a:p>
            <a:fld id="{CF2EF098-8776-0B49-9C58-4E6680504B3D}" type="datetime3">
              <a:rPr lang="en-GB" b="0">
                <a:solidFill>
                  <a:schemeClr val="hlink"/>
                </a:solidFill>
                <a:latin typeface="Arial" charset="0"/>
              </a:rPr>
              <a:pPr/>
              <a:t>19 May, 2015</a:t>
            </a:fld>
            <a:endParaRPr lang="en-GB" b="0" dirty="0">
              <a:solidFill>
                <a:schemeClr val="hlink"/>
              </a:solidFill>
              <a:latin typeface="Arial" charset="0"/>
            </a:endParaRPr>
          </a:p>
        </p:txBody>
      </p:sp>
    </p:spTree>
    <p:extLst>
      <p:ext uri="{BB962C8B-B14F-4D97-AF65-F5344CB8AC3E}">
        <p14:creationId xmlns:p14="http://schemas.microsoft.com/office/powerpoint/2010/main" val="3609465589"/>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7950" y="0"/>
            <a:ext cx="6928559" cy="7109637"/>
          </a:xfrm>
          <a:prstGeom prst="rect">
            <a:avLst/>
          </a:prstGeom>
        </p:spPr>
        <p:txBody>
          <a:bodyPr wrap="square">
            <a:spAutoFit/>
          </a:bodyPr>
          <a:lstStyle/>
          <a:p>
            <a:r>
              <a:rPr lang="en-GB" sz="2400" dirty="0" smtClean="0"/>
              <a:t>Hey, V. (1997a) ‘Northern accent and southern comfort; subjectivity and social class’, in: P. Mahony &amp; C. Zmroczek (Eds) </a:t>
            </a:r>
            <a:r>
              <a:rPr lang="en-GB" sz="2400" i="1" dirty="0" smtClean="0"/>
              <a:t>Class matters ‘working-class’ women’s perspectives on social class</a:t>
            </a:r>
            <a:r>
              <a:rPr lang="en-GB" sz="2400" dirty="0" smtClean="0"/>
              <a:t>, London: Taylor &amp; Francis, pp. 143-154</a:t>
            </a:r>
            <a:endParaRPr lang="en-US" sz="2400" dirty="0" smtClean="0"/>
          </a:p>
          <a:p>
            <a:r>
              <a:rPr lang="en-GB" sz="2400" dirty="0" smtClean="0"/>
              <a:t>Hey, V. (1997b) </a:t>
            </a:r>
            <a:r>
              <a:rPr lang="en-GB" sz="2400" i="1" dirty="0" smtClean="0"/>
              <a:t>The Company She Keeps: an ethnography of girls’ friendship</a:t>
            </a:r>
            <a:r>
              <a:rPr lang="en-GB" sz="2400" dirty="0" smtClean="0"/>
              <a:t>, Buckingham, </a:t>
            </a:r>
          </a:p>
          <a:p>
            <a:r>
              <a:rPr lang="en-GB" sz="2400" dirty="0" smtClean="0"/>
              <a:t>Open University Press</a:t>
            </a:r>
            <a:endParaRPr lang="en-US" sz="2400" dirty="0" smtClean="0"/>
          </a:p>
          <a:p>
            <a:r>
              <a:rPr lang="en-GB" sz="2400" dirty="0" smtClean="0"/>
              <a:t>Hey, V. (2003) ‘‘Joining the club?’; academia and working-class femininities’, </a:t>
            </a:r>
            <a:r>
              <a:rPr lang="en-GB" sz="2400" i="1" dirty="0" smtClean="0"/>
              <a:t>Gender and Education</a:t>
            </a:r>
            <a:r>
              <a:rPr lang="en-GB" sz="2400" dirty="0" smtClean="0"/>
              <a:t>, vol. 15, no. 2, pp. 319–335.</a:t>
            </a:r>
            <a:endParaRPr lang="en-US" sz="2400" dirty="0" smtClean="0"/>
          </a:p>
          <a:p>
            <a:r>
              <a:rPr lang="en-GB" sz="2400" dirty="0" smtClean="0"/>
              <a:t>Hey, V. (2004) ‘Perverse pleasures; identity work and the paradoxes of greedy institutions’, </a:t>
            </a:r>
            <a:r>
              <a:rPr lang="en-GB" sz="2400" i="1" dirty="0" smtClean="0"/>
              <a:t>Journal of International Women’s Studies</a:t>
            </a:r>
            <a:r>
              <a:rPr lang="en-GB" sz="2400" dirty="0" smtClean="0"/>
              <a:t>, vol. 5, no.  3, pp. 33–43. Available online at: </a:t>
            </a:r>
            <a:r>
              <a:rPr lang="en-GB" sz="2400" u="sng" dirty="0" smtClean="0">
                <a:hlinkClick r:id="rId2"/>
              </a:rPr>
              <a:t>http://www.bridgew.edu/soas/jiws/May04/Hey.pdf/</a:t>
            </a:r>
            <a:r>
              <a:rPr lang="en-GB" sz="2400" dirty="0" smtClean="0"/>
              <a:t>.</a:t>
            </a:r>
            <a:endParaRPr lang="en-US" sz="2400" dirty="0" smtClean="0"/>
          </a:p>
          <a:p>
            <a:r>
              <a:rPr lang="en-GB" sz="2400" dirty="0" smtClean="0"/>
              <a:t>Hey, V. (2006a) ‘‘Getting Over It’; Reflections on the melancholia of reclassified identities’ </a:t>
            </a:r>
            <a:r>
              <a:rPr lang="en-GB" sz="2400" i="1" dirty="0" smtClean="0"/>
              <a:t>Gender and Education</a:t>
            </a:r>
            <a:r>
              <a:rPr lang="en-GB" sz="2400" dirty="0" smtClean="0"/>
              <a:t>, vol. 18, no. 3 pp. 295–308</a:t>
            </a:r>
            <a:endParaRPr lang="en-US" sz="2400" dirty="0" smtClean="0"/>
          </a:p>
        </p:txBody>
      </p:sp>
    </p:spTree>
    <p:extLst>
      <p:ext uri="{BB962C8B-B14F-4D97-AF65-F5344CB8AC3E}">
        <p14:creationId xmlns:p14="http://schemas.microsoft.com/office/powerpoint/2010/main" val="2657381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5590" y="299900"/>
            <a:ext cx="6667821" cy="6370974"/>
          </a:xfrm>
          <a:prstGeom prst="rect">
            <a:avLst/>
          </a:prstGeom>
        </p:spPr>
        <p:txBody>
          <a:bodyPr wrap="square">
            <a:spAutoFit/>
          </a:bodyPr>
          <a:lstStyle/>
          <a:p>
            <a:r>
              <a:rPr lang="en-GB" sz="2400" dirty="0"/>
              <a:t>Hey, V. (2006b) 'The politics of performative resignification: translating Judith Butler's theoretical discourse and its potential for a sociology of education', </a:t>
            </a:r>
            <a:r>
              <a:rPr lang="en-GB" sz="2400" i="1" dirty="0"/>
              <a:t>British Journal of Sociology of Education</a:t>
            </a:r>
            <a:r>
              <a:rPr lang="en-GB" sz="2400" dirty="0"/>
              <a:t>, vol. 27, no. 4,pp. 439 – </a:t>
            </a:r>
            <a:r>
              <a:rPr lang="en-GB" sz="2400" dirty="0" smtClean="0"/>
              <a:t>457</a:t>
            </a:r>
          </a:p>
          <a:p>
            <a:r>
              <a:rPr lang="en-GB" sz="2400" dirty="0" smtClean="0"/>
              <a:t>Hey</a:t>
            </a:r>
            <a:r>
              <a:rPr lang="en-GB" sz="2400" dirty="0"/>
              <a:t>, V. (2008): ‘The strange case of Nietzsche's tears: the power geometries of passionate attachments in education’, </a:t>
            </a:r>
            <a:r>
              <a:rPr lang="en-GB" sz="2400" i="1" dirty="0"/>
              <a:t>British Journal of Sociology of Education</a:t>
            </a:r>
            <a:r>
              <a:rPr lang="en-GB" sz="2400" dirty="0"/>
              <a:t>, vol. 29, no. 5, pp. 571-7 [, </a:t>
            </a:r>
            <a:endParaRPr lang="en-US" sz="2400" dirty="0"/>
          </a:p>
          <a:p>
            <a:r>
              <a:rPr lang="en-GB" sz="2400" dirty="0"/>
              <a:t>Hey, V. and Leathwood, C. (2009). ‘Passionate attachments: Higher education, policy, knowledge, emotion and social justice’. </a:t>
            </a:r>
            <a:r>
              <a:rPr lang="en-GB" sz="2400" i="1" dirty="0"/>
              <a:t>Higher Education Policy</a:t>
            </a:r>
            <a:r>
              <a:rPr lang="en-GB" sz="2400" dirty="0"/>
              <a:t> Vol. 22, no. 1, pp. 101-18.</a:t>
            </a:r>
            <a:endParaRPr lang="en-US" sz="2400" dirty="0"/>
          </a:p>
          <a:p>
            <a:r>
              <a:rPr lang="en-GB" sz="2400" dirty="0" smtClean="0"/>
              <a:t>Hey</a:t>
            </a:r>
            <a:r>
              <a:rPr lang="en-GB" sz="2400" dirty="0"/>
              <a:t>, V. (2011) ‘Affective asymmetries: academics, austerity and the mis/recognition of emotion’, </a:t>
            </a:r>
            <a:r>
              <a:rPr lang="en-GB" sz="2400" i="1" dirty="0"/>
              <a:t>Contemporary Social Science</a:t>
            </a:r>
            <a:r>
              <a:rPr lang="en-GB" sz="2400" dirty="0"/>
              <a:t>, vol. 6, no. 2, pp. 207-222</a:t>
            </a:r>
            <a:endParaRPr lang="en-US" sz="2400" dirty="0"/>
          </a:p>
        </p:txBody>
      </p:sp>
    </p:spTree>
    <p:extLst>
      <p:ext uri="{BB962C8B-B14F-4D97-AF65-F5344CB8AC3E}">
        <p14:creationId xmlns:p14="http://schemas.microsoft.com/office/powerpoint/2010/main" val="2239508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8384" y="1305342"/>
            <a:ext cx="5799616" cy="4154983"/>
          </a:xfrm>
          <a:prstGeom prst="rect">
            <a:avLst/>
          </a:prstGeom>
        </p:spPr>
        <p:txBody>
          <a:bodyPr wrap="square">
            <a:spAutoFit/>
          </a:bodyPr>
          <a:lstStyle/>
          <a:p>
            <a:r>
              <a:rPr lang="en-GB" sz="2400" dirty="0"/>
              <a:t>Hey, V. (2011) ‘Notes Towards Decoding the Affective Economy of Austerity in Higher Education’  Keynote presentation at the 4</a:t>
            </a:r>
            <a:r>
              <a:rPr lang="en-GB" sz="2400" baseline="30000" dirty="0"/>
              <a:t>th</a:t>
            </a:r>
            <a:r>
              <a:rPr lang="en-GB" sz="2400" dirty="0"/>
              <a:t> Annual Conference Psychosocial Studies Network, University of Brighton 11</a:t>
            </a:r>
            <a:r>
              <a:rPr lang="en-GB" sz="2400" baseline="30000" dirty="0"/>
              <a:t>th</a:t>
            </a:r>
            <a:r>
              <a:rPr lang="en-GB" sz="2400" dirty="0"/>
              <a:t> June</a:t>
            </a:r>
            <a:r>
              <a:rPr lang="x-none" sz="2400" dirty="0"/>
              <a:t> </a:t>
            </a:r>
            <a:endParaRPr lang="en-US" sz="2400" dirty="0"/>
          </a:p>
          <a:p>
            <a:endParaRPr lang="en-GB" sz="2400" dirty="0" smtClean="0"/>
          </a:p>
          <a:p>
            <a:r>
              <a:rPr lang="en-GB" sz="2400" dirty="0" smtClean="0"/>
              <a:t>Hey</a:t>
            </a:r>
            <a:r>
              <a:rPr lang="en-GB" sz="2400" dirty="0"/>
              <a:t>, V. (2011) ‘Affective asymmetries: academics, austerity and the mis/recognition of emotion’, </a:t>
            </a:r>
            <a:r>
              <a:rPr lang="en-GB" sz="2400" i="1" dirty="0"/>
              <a:t>Contemporary Social Science</a:t>
            </a:r>
            <a:r>
              <a:rPr lang="en-GB" sz="2400" dirty="0"/>
              <a:t>, vol. 6, no. 2, pp. 207-222</a:t>
            </a:r>
            <a:r>
              <a:rPr lang="x-none" sz="2400" dirty="0"/>
              <a:t>  </a:t>
            </a:r>
            <a:endParaRPr lang="en-US" sz="2400" dirty="0"/>
          </a:p>
          <a:p>
            <a:r>
              <a:rPr lang="x-none" sz="2400" dirty="0"/>
              <a:t> </a:t>
            </a:r>
            <a:endParaRPr lang="en-US" sz="2400" dirty="0"/>
          </a:p>
        </p:txBody>
      </p:sp>
    </p:spTree>
    <p:extLst>
      <p:ext uri="{BB962C8B-B14F-4D97-AF65-F5344CB8AC3E}">
        <p14:creationId xmlns:p14="http://schemas.microsoft.com/office/powerpoint/2010/main" val="3863385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2546" y="469086"/>
            <a:ext cx="5905454" cy="6863416"/>
          </a:xfrm>
          <a:prstGeom prst="rect">
            <a:avLst/>
          </a:prstGeom>
        </p:spPr>
        <p:txBody>
          <a:bodyPr wrap="square">
            <a:spAutoFit/>
          </a:bodyPr>
          <a:lstStyle/>
          <a:p>
            <a:pPr lvl="0"/>
            <a:r>
              <a:rPr lang="en-US" sz="2400" dirty="0"/>
              <a:t>Hey, V. (2013): Privilege, Agency and Affect in the Academy: Who Do You Think You Are? In (eds) Claire Maxwell &amp; Peter Aggleton, </a:t>
            </a:r>
            <a:r>
              <a:rPr lang="en-US" sz="2400" i="1" dirty="0"/>
              <a:t>Privilege, Agency and Affect: Understanding the Production and Effects of Action </a:t>
            </a:r>
            <a:r>
              <a:rPr lang="en-US" sz="2400" dirty="0"/>
              <a:t>London, Palgrave</a:t>
            </a:r>
          </a:p>
          <a:p>
            <a:pPr lvl="0"/>
            <a:r>
              <a:rPr lang="en-US" sz="2400" dirty="0" smtClean="0"/>
              <a:t>Hey</a:t>
            </a:r>
            <a:r>
              <a:rPr lang="en-US" sz="2400" dirty="0"/>
              <a:t>, V. and George, R. (2013): Dissident Daughters</a:t>
            </a:r>
            <a:r>
              <a:rPr lang="en-US" sz="2400" b="1" dirty="0"/>
              <a:t>? </a:t>
            </a:r>
            <a:r>
              <a:rPr lang="en-US" sz="2400" dirty="0"/>
              <a:t>The Psychic Life of Class Inheritance Special Issue, Young Women in Movement: Vulnerabilities, Needs and Norms </a:t>
            </a:r>
            <a:r>
              <a:rPr lang="en-US" sz="2400" i="1" dirty="0"/>
              <a:t>Pedagogy, Culture and Society </a:t>
            </a:r>
            <a:r>
              <a:rPr lang="en-US" sz="2400" dirty="0"/>
              <a:t>21(1), 95-110</a:t>
            </a:r>
          </a:p>
          <a:p>
            <a:pPr lvl="0"/>
            <a:r>
              <a:rPr lang="en-US" sz="2400" dirty="0" smtClean="0"/>
              <a:t>Hey</a:t>
            </a:r>
            <a:r>
              <a:rPr lang="en-US" sz="2400" dirty="0"/>
              <a:t>, V., Dunne, M., Aynsley, S., Kimura, M., Bennion, A., Brennan, J. with Patel, J. (2011):</a:t>
            </a:r>
          </a:p>
          <a:p>
            <a:r>
              <a:rPr lang="en-US" sz="2800" i="1" dirty="0"/>
              <a:t>The Experience of Black and Minority Ethnic Staff in Higher Education in England</a:t>
            </a:r>
            <a:r>
              <a:rPr lang="en-US" sz="2800" dirty="0"/>
              <a:t>. London, Equality Challenge Unit. </a:t>
            </a:r>
          </a:p>
        </p:txBody>
      </p:sp>
    </p:spTree>
    <p:extLst>
      <p:ext uri="{BB962C8B-B14F-4D97-AF65-F5344CB8AC3E}">
        <p14:creationId xmlns:p14="http://schemas.microsoft.com/office/powerpoint/2010/main" val="270658209"/>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2415</Words>
  <Application>Microsoft Office PowerPoint</Application>
  <PresentationFormat>On-screen Show (4:3)</PresentationFormat>
  <Paragraphs>241</Paragraphs>
  <Slides>26</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ＭＳ Ｐゴシック</vt:lpstr>
      <vt:lpstr>ＭＳ Ｐゴシック</vt:lpstr>
      <vt:lpstr>Arial</vt:lpstr>
      <vt:lpstr>Calibri</vt:lpstr>
      <vt:lpstr>Times</vt:lpstr>
      <vt:lpstr>Wingdings</vt:lpstr>
      <vt:lpstr>Black</vt:lpstr>
      <vt:lpstr>Affects, the Permanent Audition, the Academy:  Notes on The Contemporary Psychic Life of  Feminism </vt:lpstr>
      <vt:lpstr>The Temporal Curve of the ‘Autobiography of the Question’ </vt:lpstr>
      <vt:lpstr>Themes and Issues</vt:lpstr>
      <vt:lpstr>         A Brief History of :  Emotion or Affects?  Wetherell’s account includes the way emotion is understood in psychology as a grammar for describing singular bodily states (fear, shame, pride, etc.) as well as the affective covering a  ‘wilder more encompassing project highlighting difference, process and force’ (2012, 2). </vt:lpstr>
      <vt:lpstr>A `Brief History of :  Emotion or Affects?</vt:lpstr>
      <vt:lpstr>‘Emotion as a way of apprehending the world’ (Ahmed, 2004) </vt:lpstr>
      <vt:lpstr>  Affects Put to work : (1) Berlant’s Cruel Optimism and Depressive Realism   </vt:lpstr>
      <vt:lpstr> Argument :  Tracing the Affective Landscapes of Altered Feminist Rationalities  </vt:lpstr>
      <vt:lpstr>Act 1 Pollyanna Rationality </vt:lpstr>
      <vt:lpstr> Act 1 Access to HE –Expressing Modern Welfare Feminism?   </vt:lpstr>
      <vt:lpstr>Act 2 Cassandra Rationality  Inside The Neo-Liberal Academy </vt:lpstr>
      <vt:lpstr>Cassandra (Clockwork) Feminist</vt:lpstr>
      <vt:lpstr>Act 2 Knowledge about/from the inside </vt:lpstr>
      <vt:lpstr>Raced, Classed and Gendered Academic Labour Market </vt:lpstr>
      <vt:lpstr>Affects Put to Work: (2) Disgust as Generative </vt:lpstr>
      <vt:lpstr> Ambivalent Disgust</vt:lpstr>
      <vt:lpstr>Public Collective Resistance ?</vt:lpstr>
      <vt:lpstr>Alternative Resistance Modalities?</vt:lpstr>
      <vt:lpstr>What’s to be done? </vt:lpstr>
      <vt:lpstr>`Unloved University? Toxic Correlations/ Access and Social Identities</vt:lpstr>
      <vt:lpstr>The Affective Economy of the Academy</vt:lpstr>
      <vt:lpstr> No Answers ?: Feminism, Fashion and Difference   </vt:lpstr>
      <vt:lpstr>PowerPoint Presentation</vt:lpstr>
      <vt:lpstr>PowerPoint Presentation</vt:lpstr>
      <vt:lpstr>PowerPoint Presentation</vt:lpstr>
      <vt:lpstr>PowerPoint Presentation</vt:lpstr>
    </vt:vector>
  </TitlesOfParts>
  <Company>Univesrity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260</cp:revision>
  <cp:lastPrinted>2014-06-22T13:30:33Z</cp:lastPrinted>
  <dcterms:created xsi:type="dcterms:W3CDTF">2014-01-26T18:11:45Z</dcterms:created>
  <dcterms:modified xsi:type="dcterms:W3CDTF">2015-05-19T08:19:54Z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2017262751</vt:i4>
  </property>
  <property fmtid="{D5CDD505-2E9C-101B-9397-08002B2CF9AE}" pid="3" name="_NewReviewCycle">
    <vt:lpwstr/>
  </property>
  <property fmtid="{D5CDD505-2E9C-101B-9397-08002B2CF9AE}" pid="4" name="_EmailSubject">
    <vt:lpwstr>event - at Plymouth University Der</vt:lpwstr>
  </property>
  <property fmtid="{D5CDD505-2E9C-101B-9397-08002B2CF9AE}" pid="5" name="_AuthorEmail">
    <vt:lpwstr>V.Hey@sussex.ac.uk</vt:lpwstr>
  </property>
  <property fmtid="{D5CDD505-2E9C-101B-9397-08002B2CF9AE}" pid="6" name="_AuthorEmailDisplayName">
    <vt:lpwstr>Valerie Hey</vt:lpwstr>
  </property>
</Properties>
</file>