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7" r:id="rId2"/>
    <p:sldId id="258" r:id="rId3"/>
    <p:sldId id="272" r:id="rId4"/>
    <p:sldId id="291" r:id="rId5"/>
    <p:sldId id="289" r:id="rId6"/>
    <p:sldId id="269" r:id="rId7"/>
    <p:sldId id="259" r:id="rId8"/>
    <p:sldId id="278" r:id="rId9"/>
    <p:sldId id="282" r:id="rId10"/>
    <p:sldId id="280" r:id="rId11"/>
    <p:sldId id="281" r:id="rId12"/>
    <p:sldId id="283" r:id="rId13"/>
    <p:sldId id="294" r:id="rId14"/>
    <p:sldId id="286" r:id="rId15"/>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 Creaton" initials="JC" lastIdx="3" clrIdx="0">
    <p:extLst>
      <p:ext uri="{19B8F6BF-5375-455C-9EA6-DF929625EA0E}">
        <p15:presenceInfo xmlns:p15="http://schemas.microsoft.com/office/powerpoint/2012/main" xmlns="" userId="S-1-5-21-579868786-2669328126-3886333572-800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9" autoAdjust="0"/>
    <p:restoredTop sz="57630" autoAdjust="0"/>
  </p:normalViewPr>
  <p:slideViewPr>
    <p:cSldViewPr snapToGrid="0" showGuides="1">
      <p:cViewPr varScale="1">
        <p:scale>
          <a:sx n="41" d="100"/>
          <a:sy n="41" d="100"/>
        </p:scale>
        <p:origin x="-1842"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snapToGrid="0" showGuides="1">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BCA48A-A5D1-4A6B-920B-FAB43DDC3AAA}"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GB"/>
        </a:p>
      </dgm:t>
    </dgm:pt>
    <dgm:pt modelId="{06D41081-45D6-48CF-9586-9EC7BE45B5D9}">
      <dgm:prSet phldrT="[Text]"/>
      <dgm:spPr/>
      <dgm:t>
        <a:bodyPr/>
        <a:lstStyle/>
        <a:p>
          <a:r>
            <a:rPr lang="en-GB" dirty="0" smtClean="0"/>
            <a:t>Enhanced supervisor training</a:t>
          </a:r>
          <a:endParaRPr lang="en-GB" dirty="0"/>
        </a:p>
      </dgm:t>
    </dgm:pt>
    <dgm:pt modelId="{2AAC3CE1-6079-42C3-BD66-8EBA8D39CF96}" type="parTrans" cxnId="{E7A0D67C-BBE4-4504-8EA8-CA7CD6296006}">
      <dgm:prSet/>
      <dgm:spPr/>
      <dgm:t>
        <a:bodyPr/>
        <a:lstStyle/>
        <a:p>
          <a:endParaRPr lang="en-GB"/>
        </a:p>
      </dgm:t>
    </dgm:pt>
    <dgm:pt modelId="{F5198AC5-221A-407E-849D-6D43B73456C3}" type="sibTrans" cxnId="{E7A0D67C-BBE4-4504-8EA8-CA7CD6296006}">
      <dgm:prSet/>
      <dgm:spPr/>
      <dgm:t>
        <a:bodyPr/>
        <a:lstStyle/>
        <a:p>
          <a:endParaRPr lang="en-GB"/>
        </a:p>
      </dgm:t>
    </dgm:pt>
    <dgm:pt modelId="{DB75FE72-D818-4525-BEB8-72E86E00DAAF}">
      <dgm:prSet phldrT="[Text]"/>
      <dgm:spPr/>
      <dgm:t>
        <a:bodyPr/>
        <a:lstStyle/>
        <a:p>
          <a:r>
            <a:rPr lang="en-GB" dirty="0" smtClean="0"/>
            <a:t>Targeted online resources</a:t>
          </a:r>
          <a:endParaRPr lang="en-GB" dirty="0"/>
        </a:p>
      </dgm:t>
    </dgm:pt>
    <dgm:pt modelId="{925DE649-2E05-49B1-9C9A-8BA04B9FA287}" type="parTrans" cxnId="{54279A85-9167-4215-B604-EF52647ED8EB}">
      <dgm:prSet/>
      <dgm:spPr/>
    </dgm:pt>
    <dgm:pt modelId="{8F24BB4A-28D6-495C-98B1-BE0B5CA51274}" type="sibTrans" cxnId="{54279A85-9167-4215-B604-EF52647ED8EB}">
      <dgm:prSet/>
      <dgm:spPr/>
    </dgm:pt>
    <dgm:pt modelId="{6CD13482-BD7E-480D-9709-B1CEEC9821A1}">
      <dgm:prSet phldrT="[Text]"/>
      <dgm:spPr/>
      <dgm:t>
        <a:bodyPr/>
        <a:lstStyle/>
        <a:p>
          <a:r>
            <a:rPr lang="en-GB" smtClean="0"/>
            <a:t>Mentoring circles</a:t>
          </a:r>
          <a:endParaRPr lang="en-GB" dirty="0"/>
        </a:p>
      </dgm:t>
    </dgm:pt>
    <dgm:pt modelId="{7DFCF292-8828-4D67-AE6B-374A03235378}" type="parTrans" cxnId="{643A87C9-ADC9-4175-BF42-F2B7F1B923F9}">
      <dgm:prSet/>
      <dgm:spPr/>
    </dgm:pt>
    <dgm:pt modelId="{21E29E23-E604-4F87-B0B6-C453F88CA5C0}" type="sibTrans" cxnId="{643A87C9-ADC9-4175-BF42-F2B7F1B923F9}">
      <dgm:prSet/>
      <dgm:spPr/>
    </dgm:pt>
    <dgm:pt modelId="{3A3BE371-99E2-40A5-ACC7-4E0E8D40F7FD}" type="pres">
      <dgm:prSet presAssocID="{C0BCA48A-A5D1-4A6B-920B-FAB43DDC3AAA}" presName="Name0" presStyleCnt="0">
        <dgm:presLayoutVars>
          <dgm:chMax val="7"/>
          <dgm:chPref val="7"/>
          <dgm:dir/>
        </dgm:presLayoutVars>
      </dgm:prSet>
      <dgm:spPr/>
      <dgm:t>
        <a:bodyPr/>
        <a:lstStyle/>
        <a:p>
          <a:endParaRPr lang="en-US"/>
        </a:p>
      </dgm:t>
    </dgm:pt>
    <dgm:pt modelId="{7FE6DEAE-D8E8-4363-8F51-109865ADF1EF}" type="pres">
      <dgm:prSet presAssocID="{C0BCA48A-A5D1-4A6B-920B-FAB43DDC3AAA}" presName="Name1" presStyleCnt="0"/>
      <dgm:spPr/>
    </dgm:pt>
    <dgm:pt modelId="{1B0F8F5B-11E7-4E42-844D-C35A6E5425AC}" type="pres">
      <dgm:prSet presAssocID="{C0BCA48A-A5D1-4A6B-920B-FAB43DDC3AAA}" presName="cycle" presStyleCnt="0"/>
      <dgm:spPr/>
    </dgm:pt>
    <dgm:pt modelId="{036A9FFD-56CC-477D-BA6E-EA4F08958BEB}" type="pres">
      <dgm:prSet presAssocID="{C0BCA48A-A5D1-4A6B-920B-FAB43DDC3AAA}" presName="srcNode" presStyleLbl="node1" presStyleIdx="0" presStyleCnt="3"/>
      <dgm:spPr/>
    </dgm:pt>
    <dgm:pt modelId="{77D6845A-DEB8-4942-9B77-813D884A2A90}" type="pres">
      <dgm:prSet presAssocID="{C0BCA48A-A5D1-4A6B-920B-FAB43DDC3AAA}" presName="conn" presStyleLbl="parChTrans1D2" presStyleIdx="0" presStyleCnt="1"/>
      <dgm:spPr/>
    </dgm:pt>
    <dgm:pt modelId="{77B2ACA9-DBE1-453B-BDAD-378B3F65A464}" type="pres">
      <dgm:prSet presAssocID="{C0BCA48A-A5D1-4A6B-920B-FAB43DDC3AAA}" presName="extraNode" presStyleLbl="node1" presStyleIdx="0" presStyleCnt="3"/>
      <dgm:spPr/>
    </dgm:pt>
    <dgm:pt modelId="{44DAA061-30B3-4350-96AB-163F9FFBE7A7}" type="pres">
      <dgm:prSet presAssocID="{C0BCA48A-A5D1-4A6B-920B-FAB43DDC3AAA}" presName="dstNode" presStyleLbl="node1" presStyleIdx="0" presStyleCnt="3"/>
      <dgm:spPr/>
    </dgm:pt>
    <dgm:pt modelId="{20B19D44-97D3-4873-ABC9-A2ACC78FF01A}" type="pres">
      <dgm:prSet presAssocID="{DB75FE72-D818-4525-BEB8-72E86E00DAAF}" presName="text_1" presStyleLbl="node1" presStyleIdx="0" presStyleCnt="3">
        <dgm:presLayoutVars>
          <dgm:bulletEnabled val="1"/>
        </dgm:presLayoutVars>
      </dgm:prSet>
      <dgm:spPr/>
      <dgm:t>
        <a:bodyPr/>
        <a:lstStyle/>
        <a:p>
          <a:endParaRPr lang="en-GB"/>
        </a:p>
      </dgm:t>
    </dgm:pt>
    <dgm:pt modelId="{DB4D2042-3C7F-4D32-9110-AC41F242C9D9}" type="pres">
      <dgm:prSet presAssocID="{DB75FE72-D818-4525-BEB8-72E86E00DAAF}" presName="accent_1" presStyleCnt="0"/>
      <dgm:spPr/>
    </dgm:pt>
    <dgm:pt modelId="{D654E830-65D9-4271-A256-DB3113E84148}" type="pres">
      <dgm:prSet presAssocID="{DB75FE72-D818-4525-BEB8-72E86E00DAAF}" presName="accentRepeatNode" presStyleLbl="solidFgAcc1" presStyleIdx="0" presStyleCnt="3"/>
      <dgm:spPr>
        <a:solidFill>
          <a:schemeClr val="tx2"/>
        </a:solidFill>
      </dgm:spPr>
    </dgm:pt>
    <dgm:pt modelId="{3A1CAA93-8AA5-4897-8F69-4CEDAC16C838}" type="pres">
      <dgm:prSet presAssocID="{06D41081-45D6-48CF-9586-9EC7BE45B5D9}" presName="text_2" presStyleLbl="node1" presStyleIdx="1" presStyleCnt="3">
        <dgm:presLayoutVars>
          <dgm:bulletEnabled val="1"/>
        </dgm:presLayoutVars>
      </dgm:prSet>
      <dgm:spPr/>
      <dgm:t>
        <a:bodyPr/>
        <a:lstStyle/>
        <a:p>
          <a:endParaRPr lang="en-US"/>
        </a:p>
      </dgm:t>
    </dgm:pt>
    <dgm:pt modelId="{A1EE2172-C3E0-4435-900F-89EEDEC2C215}" type="pres">
      <dgm:prSet presAssocID="{06D41081-45D6-48CF-9586-9EC7BE45B5D9}" presName="accent_2" presStyleCnt="0"/>
      <dgm:spPr/>
    </dgm:pt>
    <dgm:pt modelId="{009EF49C-7873-4FA6-B203-125FD21B1F2E}" type="pres">
      <dgm:prSet presAssocID="{06D41081-45D6-48CF-9586-9EC7BE45B5D9}" presName="accentRepeatNode" presStyleLbl="solidFgAcc1" presStyleIdx="1" presStyleCnt="3"/>
      <dgm:spPr/>
    </dgm:pt>
    <dgm:pt modelId="{1DA67CED-075B-4DA0-AF82-1324320EDCF5}" type="pres">
      <dgm:prSet presAssocID="{6CD13482-BD7E-480D-9709-B1CEEC9821A1}" presName="text_3" presStyleLbl="node1" presStyleIdx="2" presStyleCnt="3">
        <dgm:presLayoutVars>
          <dgm:bulletEnabled val="1"/>
        </dgm:presLayoutVars>
      </dgm:prSet>
      <dgm:spPr/>
      <dgm:t>
        <a:bodyPr/>
        <a:lstStyle/>
        <a:p>
          <a:endParaRPr lang="en-GB"/>
        </a:p>
      </dgm:t>
    </dgm:pt>
    <dgm:pt modelId="{DF2EEC2C-6309-4127-9D69-213C3A6307C9}" type="pres">
      <dgm:prSet presAssocID="{6CD13482-BD7E-480D-9709-B1CEEC9821A1}" presName="accent_3" presStyleCnt="0"/>
      <dgm:spPr/>
    </dgm:pt>
    <dgm:pt modelId="{DD96C731-AB08-4170-95B6-597A972A4982}" type="pres">
      <dgm:prSet presAssocID="{6CD13482-BD7E-480D-9709-B1CEEC9821A1}" presName="accentRepeatNode" presStyleLbl="solidFgAcc1" presStyleIdx="2" presStyleCnt="3"/>
      <dgm:spPr/>
    </dgm:pt>
  </dgm:ptLst>
  <dgm:cxnLst>
    <dgm:cxn modelId="{7E9CB76E-F703-4F1E-9F44-09CE8527BFCA}" type="presOf" srcId="{C0BCA48A-A5D1-4A6B-920B-FAB43DDC3AAA}" destId="{3A3BE371-99E2-40A5-ACC7-4E0E8D40F7FD}" srcOrd="0" destOrd="0" presId="urn:microsoft.com/office/officeart/2008/layout/VerticalCurvedList"/>
    <dgm:cxn modelId="{643A87C9-ADC9-4175-BF42-F2B7F1B923F9}" srcId="{C0BCA48A-A5D1-4A6B-920B-FAB43DDC3AAA}" destId="{6CD13482-BD7E-480D-9709-B1CEEC9821A1}" srcOrd="2" destOrd="0" parTransId="{7DFCF292-8828-4D67-AE6B-374A03235378}" sibTransId="{21E29E23-E604-4F87-B0B6-C453F88CA5C0}"/>
    <dgm:cxn modelId="{0A4D7EB2-E81C-49BC-A18A-651C9AA58033}" type="presOf" srcId="{8F24BB4A-28D6-495C-98B1-BE0B5CA51274}" destId="{77D6845A-DEB8-4942-9B77-813D884A2A90}" srcOrd="0" destOrd="0" presId="urn:microsoft.com/office/officeart/2008/layout/VerticalCurvedList"/>
    <dgm:cxn modelId="{71104FFA-2203-4CD9-9120-A04AD24256C2}" type="presOf" srcId="{06D41081-45D6-48CF-9586-9EC7BE45B5D9}" destId="{3A1CAA93-8AA5-4897-8F69-4CEDAC16C838}" srcOrd="0" destOrd="0" presId="urn:microsoft.com/office/officeart/2008/layout/VerticalCurvedList"/>
    <dgm:cxn modelId="{1D571884-C4E9-45B4-9BF7-447613C68645}" type="presOf" srcId="{6CD13482-BD7E-480D-9709-B1CEEC9821A1}" destId="{1DA67CED-075B-4DA0-AF82-1324320EDCF5}" srcOrd="0" destOrd="0" presId="urn:microsoft.com/office/officeart/2008/layout/VerticalCurvedList"/>
    <dgm:cxn modelId="{E7A0D67C-BBE4-4504-8EA8-CA7CD6296006}" srcId="{C0BCA48A-A5D1-4A6B-920B-FAB43DDC3AAA}" destId="{06D41081-45D6-48CF-9586-9EC7BE45B5D9}" srcOrd="1" destOrd="0" parTransId="{2AAC3CE1-6079-42C3-BD66-8EBA8D39CF96}" sibTransId="{F5198AC5-221A-407E-849D-6D43B73456C3}"/>
    <dgm:cxn modelId="{114BE74F-EF3F-4C26-AC1F-E5FAA866FA27}" type="presOf" srcId="{DB75FE72-D818-4525-BEB8-72E86E00DAAF}" destId="{20B19D44-97D3-4873-ABC9-A2ACC78FF01A}" srcOrd="0" destOrd="0" presId="urn:microsoft.com/office/officeart/2008/layout/VerticalCurvedList"/>
    <dgm:cxn modelId="{54279A85-9167-4215-B604-EF52647ED8EB}" srcId="{C0BCA48A-A5D1-4A6B-920B-FAB43DDC3AAA}" destId="{DB75FE72-D818-4525-BEB8-72E86E00DAAF}" srcOrd="0" destOrd="0" parTransId="{925DE649-2E05-49B1-9C9A-8BA04B9FA287}" sibTransId="{8F24BB4A-28D6-495C-98B1-BE0B5CA51274}"/>
    <dgm:cxn modelId="{DA77CA27-65A0-46E3-932E-478C9A4CB03B}" type="presParOf" srcId="{3A3BE371-99E2-40A5-ACC7-4E0E8D40F7FD}" destId="{7FE6DEAE-D8E8-4363-8F51-109865ADF1EF}" srcOrd="0" destOrd="0" presId="urn:microsoft.com/office/officeart/2008/layout/VerticalCurvedList"/>
    <dgm:cxn modelId="{E380FE80-AD7C-4799-869B-147549E040B6}" type="presParOf" srcId="{7FE6DEAE-D8E8-4363-8F51-109865ADF1EF}" destId="{1B0F8F5B-11E7-4E42-844D-C35A6E5425AC}" srcOrd="0" destOrd="0" presId="urn:microsoft.com/office/officeart/2008/layout/VerticalCurvedList"/>
    <dgm:cxn modelId="{3E997DD1-6E75-45C0-A143-1E4C530F8379}" type="presParOf" srcId="{1B0F8F5B-11E7-4E42-844D-C35A6E5425AC}" destId="{036A9FFD-56CC-477D-BA6E-EA4F08958BEB}" srcOrd="0" destOrd="0" presId="urn:microsoft.com/office/officeart/2008/layout/VerticalCurvedList"/>
    <dgm:cxn modelId="{62851481-E87D-4D0E-8EC7-DFF39D3EACAC}" type="presParOf" srcId="{1B0F8F5B-11E7-4E42-844D-C35A6E5425AC}" destId="{77D6845A-DEB8-4942-9B77-813D884A2A90}" srcOrd="1" destOrd="0" presId="urn:microsoft.com/office/officeart/2008/layout/VerticalCurvedList"/>
    <dgm:cxn modelId="{45640113-9203-4EBC-83CC-02112ADB81E0}" type="presParOf" srcId="{1B0F8F5B-11E7-4E42-844D-C35A6E5425AC}" destId="{77B2ACA9-DBE1-453B-BDAD-378B3F65A464}" srcOrd="2" destOrd="0" presId="urn:microsoft.com/office/officeart/2008/layout/VerticalCurvedList"/>
    <dgm:cxn modelId="{B8772E03-62AB-4276-A473-3EC94B988C1C}" type="presParOf" srcId="{1B0F8F5B-11E7-4E42-844D-C35A6E5425AC}" destId="{44DAA061-30B3-4350-96AB-163F9FFBE7A7}" srcOrd="3" destOrd="0" presId="urn:microsoft.com/office/officeart/2008/layout/VerticalCurvedList"/>
    <dgm:cxn modelId="{F9D98A4C-7C17-4BC9-948C-304EBA5B61A4}" type="presParOf" srcId="{7FE6DEAE-D8E8-4363-8F51-109865ADF1EF}" destId="{20B19D44-97D3-4873-ABC9-A2ACC78FF01A}" srcOrd="1" destOrd="0" presId="urn:microsoft.com/office/officeart/2008/layout/VerticalCurvedList"/>
    <dgm:cxn modelId="{426AE4AE-A001-4A54-92D6-F2B69C6B601C}" type="presParOf" srcId="{7FE6DEAE-D8E8-4363-8F51-109865ADF1EF}" destId="{DB4D2042-3C7F-4D32-9110-AC41F242C9D9}" srcOrd="2" destOrd="0" presId="urn:microsoft.com/office/officeart/2008/layout/VerticalCurvedList"/>
    <dgm:cxn modelId="{7920F55C-E8CE-4CF4-9B48-AF7FF51C6CCD}" type="presParOf" srcId="{DB4D2042-3C7F-4D32-9110-AC41F242C9D9}" destId="{D654E830-65D9-4271-A256-DB3113E84148}" srcOrd="0" destOrd="0" presId="urn:microsoft.com/office/officeart/2008/layout/VerticalCurvedList"/>
    <dgm:cxn modelId="{80C1E7A1-D132-47DE-9B70-B45CB66A015D}" type="presParOf" srcId="{7FE6DEAE-D8E8-4363-8F51-109865ADF1EF}" destId="{3A1CAA93-8AA5-4897-8F69-4CEDAC16C838}" srcOrd="3" destOrd="0" presId="urn:microsoft.com/office/officeart/2008/layout/VerticalCurvedList"/>
    <dgm:cxn modelId="{FD2232B0-BBF3-4231-9B69-95CA830E59C9}" type="presParOf" srcId="{7FE6DEAE-D8E8-4363-8F51-109865ADF1EF}" destId="{A1EE2172-C3E0-4435-900F-89EEDEC2C215}" srcOrd="4" destOrd="0" presId="urn:microsoft.com/office/officeart/2008/layout/VerticalCurvedList"/>
    <dgm:cxn modelId="{A9DF9A6C-67AE-4D87-9E4B-29807F28BA1B}" type="presParOf" srcId="{A1EE2172-C3E0-4435-900F-89EEDEC2C215}" destId="{009EF49C-7873-4FA6-B203-125FD21B1F2E}" srcOrd="0" destOrd="0" presId="urn:microsoft.com/office/officeart/2008/layout/VerticalCurvedList"/>
    <dgm:cxn modelId="{1D8347F5-92DF-43BB-8374-CDE4CC44202B}" type="presParOf" srcId="{7FE6DEAE-D8E8-4363-8F51-109865ADF1EF}" destId="{1DA67CED-075B-4DA0-AF82-1324320EDCF5}" srcOrd="5" destOrd="0" presId="urn:microsoft.com/office/officeart/2008/layout/VerticalCurvedList"/>
    <dgm:cxn modelId="{5E3B3F19-386C-4DA8-9E29-9E2EEFE3E607}" type="presParOf" srcId="{7FE6DEAE-D8E8-4363-8F51-109865ADF1EF}" destId="{DF2EEC2C-6309-4127-9D69-213C3A6307C9}" srcOrd="6" destOrd="0" presId="urn:microsoft.com/office/officeart/2008/layout/VerticalCurvedList"/>
    <dgm:cxn modelId="{179B86F3-7948-4D7B-82B0-9DA7B28C4CEA}" type="presParOf" srcId="{DF2EEC2C-6309-4127-9D69-213C3A6307C9}" destId="{DD96C731-AB08-4170-95B6-597A972A498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BCA48A-A5D1-4A6B-920B-FAB43DDC3AAA}"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GB"/>
        </a:p>
      </dgm:t>
    </dgm:pt>
    <dgm:pt modelId="{06D41081-45D6-48CF-9586-9EC7BE45B5D9}">
      <dgm:prSet phldrT="[Text]"/>
      <dgm:spPr/>
      <dgm:t>
        <a:bodyPr/>
        <a:lstStyle/>
        <a:p>
          <a:r>
            <a:rPr lang="en-GB" dirty="0" smtClean="0"/>
            <a:t>Enhanced supervisor training</a:t>
          </a:r>
          <a:endParaRPr lang="en-GB" dirty="0"/>
        </a:p>
      </dgm:t>
    </dgm:pt>
    <dgm:pt modelId="{2AAC3CE1-6079-42C3-BD66-8EBA8D39CF96}" type="parTrans" cxnId="{E7A0D67C-BBE4-4504-8EA8-CA7CD6296006}">
      <dgm:prSet/>
      <dgm:spPr/>
      <dgm:t>
        <a:bodyPr/>
        <a:lstStyle/>
        <a:p>
          <a:endParaRPr lang="en-GB"/>
        </a:p>
      </dgm:t>
    </dgm:pt>
    <dgm:pt modelId="{F5198AC5-221A-407E-849D-6D43B73456C3}" type="sibTrans" cxnId="{E7A0D67C-BBE4-4504-8EA8-CA7CD6296006}">
      <dgm:prSet/>
      <dgm:spPr/>
      <dgm:t>
        <a:bodyPr/>
        <a:lstStyle/>
        <a:p>
          <a:endParaRPr lang="en-GB"/>
        </a:p>
      </dgm:t>
    </dgm:pt>
    <dgm:pt modelId="{23A86E46-D1ED-493F-97AC-BA5EE35B1C87}">
      <dgm:prSet phldrT="[Text]"/>
      <dgm:spPr/>
      <dgm:t>
        <a:bodyPr/>
        <a:lstStyle/>
        <a:p>
          <a:r>
            <a:rPr lang="en-GB" smtClean="0"/>
            <a:t>Mentoring circles</a:t>
          </a:r>
          <a:endParaRPr lang="en-GB" dirty="0"/>
        </a:p>
      </dgm:t>
    </dgm:pt>
    <dgm:pt modelId="{2E2C7496-87E5-450E-A9E5-5430A9ED2083}" type="parTrans" cxnId="{7F3CB060-AF27-4A63-B5A6-96EB91A9E05E}">
      <dgm:prSet/>
      <dgm:spPr/>
    </dgm:pt>
    <dgm:pt modelId="{7233DBD4-268F-4E20-8742-4852962A0E17}" type="sibTrans" cxnId="{7F3CB060-AF27-4A63-B5A6-96EB91A9E05E}">
      <dgm:prSet/>
      <dgm:spPr/>
    </dgm:pt>
    <dgm:pt modelId="{6512FD3E-9323-4135-9ACC-A944EF68FF97}">
      <dgm:prSet phldrT="[Text]"/>
      <dgm:spPr/>
      <dgm:t>
        <a:bodyPr/>
        <a:lstStyle/>
        <a:p>
          <a:r>
            <a:rPr lang="en-GB" dirty="0" smtClean="0"/>
            <a:t>Targeted online resources</a:t>
          </a:r>
          <a:endParaRPr lang="en-GB" dirty="0"/>
        </a:p>
      </dgm:t>
    </dgm:pt>
    <dgm:pt modelId="{4BB3816B-A52D-4604-9092-5CE5E7129AC8}" type="parTrans" cxnId="{5CE4CA57-9155-4F7C-B950-6B9820802A6C}">
      <dgm:prSet/>
      <dgm:spPr/>
    </dgm:pt>
    <dgm:pt modelId="{32CF5B63-2219-4BB1-8B6A-7D1D88235B9D}" type="sibTrans" cxnId="{5CE4CA57-9155-4F7C-B950-6B9820802A6C}">
      <dgm:prSet/>
      <dgm:spPr/>
    </dgm:pt>
    <dgm:pt modelId="{3A3BE371-99E2-40A5-ACC7-4E0E8D40F7FD}" type="pres">
      <dgm:prSet presAssocID="{C0BCA48A-A5D1-4A6B-920B-FAB43DDC3AAA}" presName="Name0" presStyleCnt="0">
        <dgm:presLayoutVars>
          <dgm:chMax val="7"/>
          <dgm:chPref val="7"/>
          <dgm:dir/>
        </dgm:presLayoutVars>
      </dgm:prSet>
      <dgm:spPr/>
      <dgm:t>
        <a:bodyPr/>
        <a:lstStyle/>
        <a:p>
          <a:endParaRPr lang="en-US"/>
        </a:p>
      </dgm:t>
    </dgm:pt>
    <dgm:pt modelId="{7FE6DEAE-D8E8-4363-8F51-109865ADF1EF}" type="pres">
      <dgm:prSet presAssocID="{C0BCA48A-A5D1-4A6B-920B-FAB43DDC3AAA}" presName="Name1" presStyleCnt="0"/>
      <dgm:spPr/>
    </dgm:pt>
    <dgm:pt modelId="{1B0F8F5B-11E7-4E42-844D-C35A6E5425AC}" type="pres">
      <dgm:prSet presAssocID="{C0BCA48A-A5D1-4A6B-920B-FAB43DDC3AAA}" presName="cycle" presStyleCnt="0"/>
      <dgm:spPr/>
    </dgm:pt>
    <dgm:pt modelId="{036A9FFD-56CC-477D-BA6E-EA4F08958BEB}" type="pres">
      <dgm:prSet presAssocID="{C0BCA48A-A5D1-4A6B-920B-FAB43DDC3AAA}" presName="srcNode" presStyleLbl="node1" presStyleIdx="0" presStyleCnt="3"/>
      <dgm:spPr/>
    </dgm:pt>
    <dgm:pt modelId="{77D6845A-DEB8-4942-9B77-813D884A2A90}" type="pres">
      <dgm:prSet presAssocID="{C0BCA48A-A5D1-4A6B-920B-FAB43DDC3AAA}" presName="conn" presStyleLbl="parChTrans1D2" presStyleIdx="0" presStyleCnt="1"/>
      <dgm:spPr/>
    </dgm:pt>
    <dgm:pt modelId="{77B2ACA9-DBE1-453B-BDAD-378B3F65A464}" type="pres">
      <dgm:prSet presAssocID="{C0BCA48A-A5D1-4A6B-920B-FAB43DDC3AAA}" presName="extraNode" presStyleLbl="node1" presStyleIdx="0" presStyleCnt="3"/>
      <dgm:spPr/>
    </dgm:pt>
    <dgm:pt modelId="{44DAA061-30B3-4350-96AB-163F9FFBE7A7}" type="pres">
      <dgm:prSet presAssocID="{C0BCA48A-A5D1-4A6B-920B-FAB43DDC3AAA}" presName="dstNode" presStyleLbl="node1" presStyleIdx="0" presStyleCnt="3"/>
      <dgm:spPr/>
    </dgm:pt>
    <dgm:pt modelId="{E9C30B88-1D05-486E-BF1C-3256FAFAA7D5}" type="pres">
      <dgm:prSet presAssocID="{6512FD3E-9323-4135-9ACC-A944EF68FF97}" presName="text_1" presStyleLbl="node1" presStyleIdx="0" presStyleCnt="3">
        <dgm:presLayoutVars>
          <dgm:bulletEnabled val="1"/>
        </dgm:presLayoutVars>
      </dgm:prSet>
      <dgm:spPr/>
      <dgm:t>
        <a:bodyPr/>
        <a:lstStyle/>
        <a:p>
          <a:endParaRPr lang="en-GB"/>
        </a:p>
      </dgm:t>
    </dgm:pt>
    <dgm:pt modelId="{D2943AF5-8377-4D1E-9031-F87C34B0788B}" type="pres">
      <dgm:prSet presAssocID="{6512FD3E-9323-4135-9ACC-A944EF68FF97}" presName="accent_1" presStyleCnt="0"/>
      <dgm:spPr/>
    </dgm:pt>
    <dgm:pt modelId="{19D6B405-330C-4C56-ADF3-27FEC80E56B0}" type="pres">
      <dgm:prSet presAssocID="{6512FD3E-9323-4135-9ACC-A944EF68FF97}" presName="accentRepeatNode" presStyleLbl="solidFgAcc1" presStyleIdx="0" presStyleCnt="3"/>
      <dgm:spPr/>
    </dgm:pt>
    <dgm:pt modelId="{3A1CAA93-8AA5-4897-8F69-4CEDAC16C838}" type="pres">
      <dgm:prSet presAssocID="{06D41081-45D6-48CF-9586-9EC7BE45B5D9}" presName="text_2" presStyleLbl="node1" presStyleIdx="1" presStyleCnt="3">
        <dgm:presLayoutVars>
          <dgm:bulletEnabled val="1"/>
        </dgm:presLayoutVars>
      </dgm:prSet>
      <dgm:spPr/>
      <dgm:t>
        <a:bodyPr/>
        <a:lstStyle/>
        <a:p>
          <a:endParaRPr lang="en-US"/>
        </a:p>
      </dgm:t>
    </dgm:pt>
    <dgm:pt modelId="{A1EE2172-C3E0-4435-900F-89EEDEC2C215}" type="pres">
      <dgm:prSet presAssocID="{06D41081-45D6-48CF-9586-9EC7BE45B5D9}" presName="accent_2" presStyleCnt="0"/>
      <dgm:spPr/>
    </dgm:pt>
    <dgm:pt modelId="{009EF49C-7873-4FA6-B203-125FD21B1F2E}" type="pres">
      <dgm:prSet presAssocID="{06D41081-45D6-48CF-9586-9EC7BE45B5D9}" presName="accentRepeatNode" presStyleLbl="solidFgAcc1" presStyleIdx="1" presStyleCnt="3"/>
      <dgm:spPr>
        <a:solidFill>
          <a:schemeClr val="tx2"/>
        </a:solidFill>
      </dgm:spPr>
    </dgm:pt>
    <dgm:pt modelId="{10C218F8-F6F4-418C-8A33-78AF940C5186}" type="pres">
      <dgm:prSet presAssocID="{23A86E46-D1ED-493F-97AC-BA5EE35B1C87}" presName="text_3" presStyleLbl="node1" presStyleIdx="2" presStyleCnt="3">
        <dgm:presLayoutVars>
          <dgm:bulletEnabled val="1"/>
        </dgm:presLayoutVars>
      </dgm:prSet>
      <dgm:spPr/>
      <dgm:t>
        <a:bodyPr/>
        <a:lstStyle/>
        <a:p>
          <a:endParaRPr lang="en-GB"/>
        </a:p>
      </dgm:t>
    </dgm:pt>
    <dgm:pt modelId="{87475053-B13A-491F-A800-72D313B6C58A}" type="pres">
      <dgm:prSet presAssocID="{23A86E46-D1ED-493F-97AC-BA5EE35B1C87}" presName="accent_3" presStyleCnt="0"/>
      <dgm:spPr/>
    </dgm:pt>
    <dgm:pt modelId="{FD41F227-CBF2-4973-8679-AECBF6B71EDC}" type="pres">
      <dgm:prSet presAssocID="{23A86E46-D1ED-493F-97AC-BA5EE35B1C87}" presName="accentRepeatNode" presStyleLbl="solidFgAcc1" presStyleIdx="2" presStyleCnt="3"/>
      <dgm:spPr/>
    </dgm:pt>
  </dgm:ptLst>
  <dgm:cxnLst>
    <dgm:cxn modelId="{7F3CB060-AF27-4A63-B5A6-96EB91A9E05E}" srcId="{C0BCA48A-A5D1-4A6B-920B-FAB43DDC3AAA}" destId="{23A86E46-D1ED-493F-97AC-BA5EE35B1C87}" srcOrd="2" destOrd="0" parTransId="{2E2C7496-87E5-450E-A9E5-5430A9ED2083}" sibTransId="{7233DBD4-268F-4E20-8742-4852962A0E17}"/>
    <dgm:cxn modelId="{3E88C3DC-D382-414E-82F3-686810A5E0DE}" type="presOf" srcId="{C0BCA48A-A5D1-4A6B-920B-FAB43DDC3AAA}" destId="{3A3BE371-99E2-40A5-ACC7-4E0E8D40F7FD}" srcOrd="0" destOrd="0" presId="urn:microsoft.com/office/officeart/2008/layout/VerticalCurvedList"/>
    <dgm:cxn modelId="{E14E8F1F-C9A0-415A-9FE7-A6D56F28E182}" type="presOf" srcId="{23A86E46-D1ED-493F-97AC-BA5EE35B1C87}" destId="{10C218F8-F6F4-418C-8A33-78AF940C5186}" srcOrd="0" destOrd="0" presId="urn:microsoft.com/office/officeart/2008/layout/VerticalCurvedList"/>
    <dgm:cxn modelId="{4C8D45A3-346A-4A6C-B4B7-FD79721C16D4}" type="presOf" srcId="{06D41081-45D6-48CF-9586-9EC7BE45B5D9}" destId="{3A1CAA93-8AA5-4897-8F69-4CEDAC16C838}" srcOrd="0" destOrd="0" presId="urn:microsoft.com/office/officeart/2008/layout/VerticalCurvedList"/>
    <dgm:cxn modelId="{ED57FC66-2CE1-484A-9A23-39186A4CB13A}" type="presOf" srcId="{6512FD3E-9323-4135-9ACC-A944EF68FF97}" destId="{E9C30B88-1D05-486E-BF1C-3256FAFAA7D5}" srcOrd="0" destOrd="0" presId="urn:microsoft.com/office/officeart/2008/layout/VerticalCurvedList"/>
    <dgm:cxn modelId="{5CE4CA57-9155-4F7C-B950-6B9820802A6C}" srcId="{C0BCA48A-A5D1-4A6B-920B-FAB43DDC3AAA}" destId="{6512FD3E-9323-4135-9ACC-A944EF68FF97}" srcOrd="0" destOrd="0" parTransId="{4BB3816B-A52D-4604-9092-5CE5E7129AC8}" sibTransId="{32CF5B63-2219-4BB1-8B6A-7D1D88235B9D}"/>
    <dgm:cxn modelId="{E7A0D67C-BBE4-4504-8EA8-CA7CD6296006}" srcId="{C0BCA48A-A5D1-4A6B-920B-FAB43DDC3AAA}" destId="{06D41081-45D6-48CF-9586-9EC7BE45B5D9}" srcOrd="1" destOrd="0" parTransId="{2AAC3CE1-6079-42C3-BD66-8EBA8D39CF96}" sibTransId="{F5198AC5-221A-407E-849D-6D43B73456C3}"/>
    <dgm:cxn modelId="{B1BEC131-4DCB-4FBA-8EF1-58CD48570641}" type="presOf" srcId="{32CF5B63-2219-4BB1-8B6A-7D1D88235B9D}" destId="{77D6845A-DEB8-4942-9B77-813D884A2A90}" srcOrd="0" destOrd="0" presId="urn:microsoft.com/office/officeart/2008/layout/VerticalCurvedList"/>
    <dgm:cxn modelId="{FB611A97-9BF8-4936-AA86-43036C726A9D}" type="presParOf" srcId="{3A3BE371-99E2-40A5-ACC7-4E0E8D40F7FD}" destId="{7FE6DEAE-D8E8-4363-8F51-109865ADF1EF}" srcOrd="0" destOrd="0" presId="urn:microsoft.com/office/officeart/2008/layout/VerticalCurvedList"/>
    <dgm:cxn modelId="{ED349B37-5CE7-4912-9E63-E812C85ABA58}" type="presParOf" srcId="{7FE6DEAE-D8E8-4363-8F51-109865ADF1EF}" destId="{1B0F8F5B-11E7-4E42-844D-C35A6E5425AC}" srcOrd="0" destOrd="0" presId="urn:microsoft.com/office/officeart/2008/layout/VerticalCurvedList"/>
    <dgm:cxn modelId="{8BDEEC43-DA7B-4EE7-A837-2F90CD359D08}" type="presParOf" srcId="{1B0F8F5B-11E7-4E42-844D-C35A6E5425AC}" destId="{036A9FFD-56CC-477D-BA6E-EA4F08958BEB}" srcOrd="0" destOrd="0" presId="urn:microsoft.com/office/officeart/2008/layout/VerticalCurvedList"/>
    <dgm:cxn modelId="{AF1BE165-6D6B-410C-A73E-1B733EFB4555}" type="presParOf" srcId="{1B0F8F5B-11E7-4E42-844D-C35A6E5425AC}" destId="{77D6845A-DEB8-4942-9B77-813D884A2A90}" srcOrd="1" destOrd="0" presId="urn:microsoft.com/office/officeart/2008/layout/VerticalCurvedList"/>
    <dgm:cxn modelId="{66C68832-903E-4176-AB38-C6E3A4AA16D2}" type="presParOf" srcId="{1B0F8F5B-11E7-4E42-844D-C35A6E5425AC}" destId="{77B2ACA9-DBE1-453B-BDAD-378B3F65A464}" srcOrd="2" destOrd="0" presId="urn:microsoft.com/office/officeart/2008/layout/VerticalCurvedList"/>
    <dgm:cxn modelId="{3A032618-5478-42DC-A297-B5AF95BEE14F}" type="presParOf" srcId="{1B0F8F5B-11E7-4E42-844D-C35A6E5425AC}" destId="{44DAA061-30B3-4350-96AB-163F9FFBE7A7}" srcOrd="3" destOrd="0" presId="urn:microsoft.com/office/officeart/2008/layout/VerticalCurvedList"/>
    <dgm:cxn modelId="{CE6E7AF3-E141-4FB5-9DD1-BA04F2208783}" type="presParOf" srcId="{7FE6DEAE-D8E8-4363-8F51-109865ADF1EF}" destId="{E9C30B88-1D05-486E-BF1C-3256FAFAA7D5}" srcOrd="1" destOrd="0" presId="urn:microsoft.com/office/officeart/2008/layout/VerticalCurvedList"/>
    <dgm:cxn modelId="{953FF731-7C4C-4D81-8384-AB07E1DD51D7}" type="presParOf" srcId="{7FE6DEAE-D8E8-4363-8F51-109865ADF1EF}" destId="{D2943AF5-8377-4D1E-9031-F87C34B0788B}" srcOrd="2" destOrd="0" presId="urn:microsoft.com/office/officeart/2008/layout/VerticalCurvedList"/>
    <dgm:cxn modelId="{173CF06B-36BA-4274-B6F5-953FF2A8BFA6}" type="presParOf" srcId="{D2943AF5-8377-4D1E-9031-F87C34B0788B}" destId="{19D6B405-330C-4C56-ADF3-27FEC80E56B0}" srcOrd="0" destOrd="0" presId="urn:microsoft.com/office/officeart/2008/layout/VerticalCurvedList"/>
    <dgm:cxn modelId="{ADC32D93-DBF8-4575-B98D-94BBD22B204E}" type="presParOf" srcId="{7FE6DEAE-D8E8-4363-8F51-109865ADF1EF}" destId="{3A1CAA93-8AA5-4897-8F69-4CEDAC16C838}" srcOrd="3" destOrd="0" presId="urn:microsoft.com/office/officeart/2008/layout/VerticalCurvedList"/>
    <dgm:cxn modelId="{07AA56C4-3213-4D5D-BEF9-99FA86A46D48}" type="presParOf" srcId="{7FE6DEAE-D8E8-4363-8F51-109865ADF1EF}" destId="{A1EE2172-C3E0-4435-900F-89EEDEC2C215}" srcOrd="4" destOrd="0" presId="urn:microsoft.com/office/officeart/2008/layout/VerticalCurvedList"/>
    <dgm:cxn modelId="{5667E5F4-41FE-4BF7-A2B9-011A8F27E762}" type="presParOf" srcId="{A1EE2172-C3E0-4435-900F-89EEDEC2C215}" destId="{009EF49C-7873-4FA6-B203-125FD21B1F2E}" srcOrd="0" destOrd="0" presId="urn:microsoft.com/office/officeart/2008/layout/VerticalCurvedList"/>
    <dgm:cxn modelId="{7EF96623-DC79-462E-9E98-F0842BA3CAD4}" type="presParOf" srcId="{7FE6DEAE-D8E8-4363-8F51-109865ADF1EF}" destId="{10C218F8-F6F4-418C-8A33-78AF940C5186}" srcOrd="5" destOrd="0" presId="urn:microsoft.com/office/officeart/2008/layout/VerticalCurvedList"/>
    <dgm:cxn modelId="{E035CEC4-2CCB-40A8-B4A7-26630FF9C762}" type="presParOf" srcId="{7FE6DEAE-D8E8-4363-8F51-109865ADF1EF}" destId="{87475053-B13A-491F-A800-72D313B6C58A}" srcOrd="6" destOrd="0" presId="urn:microsoft.com/office/officeart/2008/layout/VerticalCurvedList"/>
    <dgm:cxn modelId="{07561CAF-0975-473D-B661-C2D8AFA7FDF5}" type="presParOf" srcId="{87475053-B13A-491F-A800-72D313B6C58A}" destId="{FD41F227-CBF2-4973-8679-AECBF6B71ED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BCA48A-A5D1-4A6B-920B-FAB43DDC3AAA}"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GB"/>
        </a:p>
      </dgm:t>
    </dgm:pt>
    <dgm:pt modelId="{06D41081-45D6-48CF-9586-9EC7BE45B5D9}">
      <dgm:prSet phldrT="[Text]"/>
      <dgm:spPr/>
      <dgm:t>
        <a:bodyPr/>
        <a:lstStyle/>
        <a:p>
          <a:r>
            <a:rPr lang="en-GB" dirty="0" smtClean="0"/>
            <a:t>Enhanced supervisor training</a:t>
          </a:r>
          <a:endParaRPr lang="en-GB" dirty="0"/>
        </a:p>
      </dgm:t>
    </dgm:pt>
    <dgm:pt modelId="{2AAC3CE1-6079-42C3-BD66-8EBA8D39CF96}" type="parTrans" cxnId="{E7A0D67C-BBE4-4504-8EA8-CA7CD6296006}">
      <dgm:prSet/>
      <dgm:spPr/>
      <dgm:t>
        <a:bodyPr/>
        <a:lstStyle/>
        <a:p>
          <a:endParaRPr lang="en-GB"/>
        </a:p>
      </dgm:t>
    </dgm:pt>
    <dgm:pt modelId="{F5198AC5-221A-407E-849D-6D43B73456C3}" type="sibTrans" cxnId="{E7A0D67C-BBE4-4504-8EA8-CA7CD6296006}">
      <dgm:prSet/>
      <dgm:spPr/>
      <dgm:t>
        <a:bodyPr/>
        <a:lstStyle/>
        <a:p>
          <a:endParaRPr lang="en-GB"/>
        </a:p>
      </dgm:t>
    </dgm:pt>
    <dgm:pt modelId="{1561C9D5-1F3D-4B36-AA56-E240544F8E46}">
      <dgm:prSet phldrT="[Text]"/>
      <dgm:spPr/>
      <dgm:t>
        <a:bodyPr/>
        <a:lstStyle/>
        <a:p>
          <a:r>
            <a:rPr lang="en-GB" dirty="0" smtClean="0"/>
            <a:t>Targeted online resources</a:t>
          </a:r>
          <a:endParaRPr lang="en-GB" dirty="0"/>
        </a:p>
      </dgm:t>
    </dgm:pt>
    <dgm:pt modelId="{603F821B-854A-429F-AA7C-73F8D5A61A12}" type="parTrans" cxnId="{0081694A-B302-4EB7-8DA2-1A428D8A5770}">
      <dgm:prSet/>
      <dgm:spPr/>
    </dgm:pt>
    <dgm:pt modelId="{0A16DC7A-71BE-4145-8BCE-64E0295AF4EB}" type="sibTrans" cxnId="{0081694A-B302-4EB7-8DA2-1A428D8A5770}">
      <dgm:prSet/>
      <dgm:spPr/>
    </dgm:pt>
    <dgm:pt modelId="{067CD677-157F-4BBD-A747-E3A6A7264F97}">
      <dgm:prSet phldrT="[Text]"/>
      <dgm:spPr/>
      <dgm:t>
        <a:bodyPr/>
        <a:lstStyle/>
        <a:p>
          <a:r>
            <a:rPr lang="en-GB" smtClean="0"/>
            <a:t>Mentoring circles</a:t>
          </a:r>
          <a:endParaRPr lang="en-GB" dirty="0"/>
        </a:p>
      </dgm:t>
    </dgm:pt>
    <dgm:pt modelId="{9035C28D-B83F-4152-98B3-6769F0AB5225}" type="parTrans" cxnId="{CD573FAE-037F-41E2-9DDC-E1087361BA6D}">
      <dgm:prSet/>
      <dgm:spPr/>
    </dgm:pt>
    <dgm:pt modelId="{8F6832A5-85EC-4E41-A600-1BA894A07FEA}" type="sibTrans" cxnId="{CD573FAE-037F-41E2-9DDC-E1087361BA6D}">
      <dgm:prSet/>
      <dgm:spPr/>
    </dgm:pt>
    <dgm:pt modelId="{3A3BE371-99E2-40A5-ACC7-4E0E8D40F7FD}" type="pres">
      <dgm:prSet presAssocID="{C0BCA48A-A5D1-4A6B-920B-FAB43DDC3AAA}" presName="Name0" presStyleCnt="0">
        <dgm:presLayoutVars>
          <dgm:chMax val="7"/>
          <dgm:chPref val="7"/>
          <dgm:dir/>
        </dgm:presLayoutVars>
      </dgm:prSet>
      <dgm:spPr/>
      <dgm:t>
        <a:bodyPr/>
        <a:lstStyle/>
        <a:p>
          <a:endParaRPr lang="en-US"/>
        </a:p>
      </dgm:t>
    </dgm:pt>
    <dgm:pt modelId="{7FE6DEAE-D8E8-4363-8F51-109865ADF1EF}" type="pres">
      <dgm:prSet presAssocID="{C0BCA48A-A5D1-4A6B-920B-FAB43DDC3AAA}" presName="Name1" presStyleCnt="0"/>
      <dgm:spPr/>
    </dgm:pt>
    <dgm:pt modelId="{1B0F8F5B-11E7-4E42-844D-C35A6E5425AC}" type="pres">
      <dgm:prSet presAssocID="{C0BCA48A-A5D1-4A6B-920B-FAB43DDC3AAA}" presName="cycle" presStyleCnt="0"/>
      <dgm:spPr/>
    </dgm:pt>
    <dgm:pt modelId="{036A9FFD-56CC-477D-BA6E-EA4F08958BEB}" type="pres">
      <dgm:prSet presAssocID="{C0BCA48A-A5D1-4A6B-920B-FAB43DDC3AAA}" presName="srcNode" presStyleLbl="node1" presStyleIdx="0" presStyleCnt="3"/>
      <dgm:spPr/>
    </dgm:pt>
    <dgm:pt modelId="{77D6845A-DEB8-4942-9B77-813D884A2A90}" type="pres">
      <dgm:prSet presAssocID="{C0BCA48A-A5D1-4A6B-920B-FAB43DDC3AAA}" presName="conn" presStyleLbl="parChTrans1D2" presStyleIdx="0" presStyleCnt="1"/>
      <dgm:spPr/>
    </dgm:pt>
    <dgm:pt modelId="{77B2ACA9-DBE1-453B-BDAD-378B3F65A464}" type="pres">
      <dgm:prSet presAssocID="{C0BCA48A-A5D1-4A6B-920B-FAB43DDC3AAA}" presName="extraNode" presStyleLbl="node1" presStyleIdx="0" presStyleCnt="3"/>
      <dgm:spPr/>
    </dgm:pt>
    <dgm:pt modelId="{44DAA061-30B3-4350-96AB-163F9FFBE7A7}" type="pres">
      <dgm:prSet presAssocID="{C0BCA48A-A5D1-4A6B-920B-FAB43DDC3AAA}" presName="dstNode" presStyleLbl="node1" presStyleIdx="0" presStyleCnt="3"/>
      <dgm:spPr/>
    </dgm:pt>
    <dgm:pt modelId="{3E64C636-F689-4259-938A-4FCFD84DCDE4}" type="pres">
      <dgm:prSet presAssocID="{1561C9D5-1F3D-4B36-AA56-E240544F8E46}" presName="text_1" presStyleLbl="node1" presStyleIdx="0" presStyleCnt="3">
        <dgm:presLayoutVars>
          <dgm:bulletEnabled val="1"/>
        </dgm:presLayoutVars>
      </dgm:prSet>
      <dgm:spPr/>
      <dgm:t>
        <a:bodyPr/>
        <a:lstStyle/>
        <a:p>
          <a:endParaRPr lang="en-GB"/>
        </a:p>
      </dgm:t>
    </dgm:pt>
    <dgm:pt modelId="{326DA7A5-4C20-47A5-81C5-E3AC54804A1C}" type="pres">
      <dgm:prSet presAssocID="{1561C9D5-1F3D-4B36-AA56-E240544F8E46}" presName="accent_1" presStyleCnt="0"/>
      <dgm:spPr/>
    </dgm:pt>
    <dgm:pt modelId="{2D1CF6F7-0997-4FD7-8E34-F61C2D9CA25F}" type="pres">
      <dgm:prSet presAssocID="{1561C9D5-1F3D-4B36-AA56-E240544F8E46}" presName="accentRepeatNode" presStyleLbl="solidFgAcc1" presStyleIdx="0" presStyleCnt="3"/>
      <dgm:spPr/>
    </dgm:pt>
    <dgm:pt modelId="{3A1CAA93-8AA5-4897-8F69-4CEDAC16C838}" type="pres">
      <dgm:prSet presAssocID="{06D41081-45D6-48CF-9586-9EC7BE45B5D9}" presName="text_2" presStyleLbl="node1" presStyleIdx="1" presStyleCnt="3">
        <dgm:presLayoutVars>
          <dgm:bulletEnabled val="1"/>
        </dgm:presLayoutVars>
      </dgm:prSet>
      <dgm:spPr/>
      <dgm:t>
        <a:bodyPr/>
        <a:lstStyle/>
        <a:p>
          <a:endParaRPr lang="en-US"/>
        </a:p>
      </dgm:t>
    </dgm:pt>
    <dgm:pt modelId="{A1EE2172-C3E0-4435-900F-89EEDEC2C215}" type="pres">
      <dgm:prSet presAssocID="{06D41081-45D6-48CF-9586-9EC7BE45B5D9}" presName="accent_2" presStyleCnt="0"/>
      <dgm:spPr/>
    </dgm:pt>
    <dgm:pt modelId="{009EF49C-7873-4FA6-B203-125FD21B1F2E}" type="pres">
      <dgm:prSet presAssocID="{06D41081-45D6-48CF-9586-9EC7BE45B5D9}" presName="accentRepeatNode" presStyleLbl="solidFgAcc1" presStyleIdx="1" presStyleCnt="3"/>
      <dgm:spPr/>
    </dgm:pt>
    <dgm:pt modelId="{E7C799AF-E39B-4316-A712-7AD96A50949E}" type="pres">
      <dgm:prSet presAssocID="{067CD677-157F-4BBD-A747-E3A6A7264F97}" presName="text_3" presStyleLbl="node1" presStyleIdx="2" presStyleCnt="3">
        <dgm:presLayoutVars>
          <dgm:bulletEnabled val="1"/>
        </dgm:presLayoutVars>
      </dgm:prSet>
      <dgm:spPr/>
      <dgm:t>
        <a:bodyPr/>
        <a:lstStyle/>
        <a:p>
          <a:endParaRPr lang="en-GB"/>
        </a:p>
      </dgm:t>
    </dgm:pt>
    <dgm:pt modelId="{8BDBFD01-5C43-478C-8205-E0FFBE3A4FCD}" type="pres">
      <dgm:prSet presAssocID="{067CD677-157F-4BBD-A747-E3A6A7264F97}" presName="accent_3" presStyleCnt="0"/>
      <dgm:spPr/>
    </dgm:pt>
    <dgm:pt modelId="{C9DF4D89-D4C1-4E18-8EF3-F5F92517CB80}" type="pres">
      <dgm:prSet presAssocID="{067CD677-157F-4BBD-A747-E3A6A7264F97}" presName="accentRepeatNode" presStyleLbl="solidFgAcc1" presStyleIdx="2" presStyleCnt="3"/>
      <dgm:spPr>
        <a:solidFill>
          <a:schemeClr val="tx2"/>
        </a:solidFill>
      </dgm:spPr>
    </dgm:pt>
  </dgm:ptLst>
  <dgm:cxnLst>
    <dgm:cxn modelId="{CD573FAE-037F-41E2-9DDC-E1087361BA6D}" srcId="{C0BCA48A-A5D1-4A6B-920B-FAB43DDC3AAA}" destId="{067CD677-157F-4BBD-A747-E3A6A7264F97}" srcOrd="2" destOrd="0" parTransId="{9035C28D-B83F-4152-98B3-6769F0AB5225}" sibTransId="{8F6832A5-85EC-4E41-A600-1BA894A07FEA}"/>
    <dgm:cxn modelId="{E0CB3B1E-1889-41AD-A914-8DCFA2313EE6}" type="presOf" srcId="{1561C9D5-1F3D-4B36-AA56-E240544F8E46}" destId="{3E64C636-F689-4259-938A-4FCFD84DCDE4}" srcOrd="0" destOrd="0" presId="urn:microsoft.com/office/officeart/2008/layout/VerticalCurvedList"/>
    <dgm:cxn modelId="{9A9CA45C-54A0-40E7-9B57-71E56D56D89A}" type="presOf" srcId="{06D41081-45D6-48CF-9586-9EC7BE45B5D9}" destId="{3A1CAA93-8AA5-4897-8F69-4CEDAC16C838}" srcOrd="0" destOrd="0" presId="urn:microsoft.com/office/officeart/2008/layout/VerticalCurvedList"/>
    <dgm:cxn modelId="{3D1B47A7-C602-4197-A249-03458A97C7D8}" type="presOf" srcId="{0A16DC7A-71BE-4145-8BCE-64E0295AF4EB}" destId="{77D6845A-DEB8-4942-9B77-813D884A2A90}" srcOrd="0" destOrd="0" presId="urn:microsoft.com/office/officeart/2008/layout/VerticalCurvedList"/>
    <dgm:cxn modelId="{61138812-1D35-41BE-87BD-F307FADC4FC9}" type="presOf" srcId="{067CD677-157F-4BBD-A747-E3A6A7264F97}" destId="{E7C799AF-E39B-4316-A712-7AD96A50949E}" srcOrd="0" destOrd="0" presId="urn:microsoft.com/office/officeart/2008/layout/VerticalCurvedList"/>
    <dgm:cxn modelId="{E7A0D67C-BBE4-4504-8EA8-CA7CD6296006}" srcId="{C0BCA48A-A5D1-4A6B-920B-FAB43DDC3AAA}" destId="{06D41081-45D6-48CF-9586-9EC7BE45B5D9}" srcOrd="1" destOrd="0" parTransId="{2AAC3CE1-6079-42C3-BD66-8EBA8D39CF96}" sibTransId="{F5198AC5-221A-407E-849D-6D43B73456C3}"/>
    <dgm:cxn modelId="{0081694A-B302-4EB7-8DA2-1A428D8A5770}" srcId="{C0BCA48A-A5D1-4A6B-920B-FAB43DDC3AAA}" destId="{1561C9D5-1F3D-4B36-AA56-E240544F8E46}" srcOrd="0" destOrd="0" parTransId="{603F821B-854A-429F-AA7C-73F8D5A61A12}" sibTransId="{0A16DC7A-71BE-4145-8BCE-64E0295AF4EB}"/>
    <dgm:cxn modelId="{C534E3E5-0802-4A52-A580-B8E126EA2B95}" type="presOf" srcId="{C0BCA48A-A5D1-4A6B-920B-FAB43DDC3AAA}" destId="{3A3BE371-99E2-40A5-ACC7-4E0E8D40F7FD}" srcOrd="0" destOrd="0" presId="urn:microsoft.com/office/officeart/2008/layout/VerticalCurvedList"/>
    <dgm:cxn modelId="{D23AA588-5CFE-43B1-A55E-64FB4C29184F}" type="presParOf" srcId="{3A3BE371-99E2-40A5-ACC7-4E0E8D40F7FD}" destId="{7FE6DEAE-D8E8-4363-8F51-109865ADF1EF}" srcOrd="0" destOrd="0" presId="urn:microsoft.com/office/officeart/2008/layout/VerticalCurvedList"/>
    <dgm:cxn modelId="{7CAC0982-537F-4E8E-9585-51DC287C4A0F}" type="presParOf" srcId="{7FE6DEAE-D8E8-4363-8F51-109865ADF1EF}" destId="{1B0F8F5B-11E7-4E42-844D-C35A6E5425AC}" srcOrd="0" destOrd="0" presId="urn:microsoft.com/office/officeart/2008/layout/VerticalCurvedList"/>
    <dgm:cxn modelId="{964A778F-EB6E-4548-BECC-D4C9C8379024}" type="presParOf" srcId="{1B0F8F5B-11E7-4E42-844D-C35A6E5425AC}" destId="{036A9FFD-56CC-477D-BA6E-EA4F08958BEB}" srcOrd="0" destOrd="0" presId="urn:microsoft.com/office/officeart/2008/layout/VerticalCurvedList"/>
    <dgm:cxn modelId="{2022DF69-CA14-4B20-8072-F12DBD15293D}" type="presParOf" srcId="{1B0F8F5B-11E7-4E42-844D-C35A6E5425AC}" destId="{77D6845A-DEB8-4942-9B77-813D884A2A90}" srcOrd="1" destOrd="0" presId="urn:microsoft.com/office/officeart/2008/layout/VerticalCurvedList"/>
    <dgm:cxn modelId="{77D10F73-76C6-4BBE-B3DF-F86D25F2A000}" type="presParOf" srcId="{1B0F8F5B-11E7-4E42-844D-C35A6E5425AC}" destId="{77B2ACA9-DBE1-453B-BDAD-378B3F65A464}" srcOrd="2" destOrd="0" presId="urn:microsoft.com/office/officeart/2008/layout/VerticalCurvedList"/>
    <dgm:cxn modelId="{1994024A-D437-4A59-B3A5-27706C47D8E5}" type="presParOf" srcId="{1B0F8F5B-11E7-4E42-844D-C35A6E5425AC}" destId="{44DAA061-30B3-4350-96AB-163F9FFBE7A7}" srcOrd="3" destOrd="0" presId="urn:microsoft.com/office/officeart/2008/layout/VerticalCurvedList"/>
    <dgm:cxn modelId="{62D43EFC-83E8-4D7E-8E5B-5CC423F770F7}" type="presParOf" srcId="{7FE6DEAE-D8E8-4363-8F51-109865ADF1EF}" destId="{3E64C636-F689-4259-938A-4FCFD84DCDE4}" srcOrd="1" destOrd="0" presId="urn:microsoft.com/office/officeart/2008/layout/VerticalCurvedList"/>
    <dgm:cxn modelId="{D11C4886-756C-40CD-8EAE-ED81AFCD54D7}" type="presParOf" srcId="{7FE6DEAE-D8E8-4363-8F51-109865ADF1EF}" destId="{326DA7A5-4C20-47A5-81C5-E3AC54804A1C}" srcOrd="2" destOrd="0" presId="urn:microsoft.com/office/officeart/2008/layout/VerticalCurvedList"/>
    <dgm:cxn modelId="{2C411547-0948-4356-8F74-7BDAE0D80961}" type="presParOf" srcId="{326DA7A5-4C20-47A5-81C5-E3AC54804A1C}" destId="{2D1CF6F7-0997-4FD7-8E34-F61C2D9CA25F}" srcOrd="0" destOrd="0" presId="urn:microsoft.com/office/officeart/2008/layout/VerticalCurvedList"/>
    <dgm:cxn modelId="{86A34167-19E6-44B7-BA99-F33B0E58E673}" type="presParOf" srcId="{7FE6DEAE-D8E8-4363-8F51-109865ADF1EF}" destId="{3A1CAA93-8AA5-4897-8F69-4CEDAC16C838}" srcOrd="3" destOrd="0" presId="urn:microsoft.com/office/officeart/2008/layout/VerticalCurvedList"/>
    <dgm:cxn modelId="{FE016E2F-2F25-464D-85EE-8C89A9E8579F}" type="presParOf" srcId="{7FE6DEAE-D8E8-4363-8F51-109865ADF1EF}" destId="{A1EE2172-C3E0-4435-900F-89EEDEC2C215}" srcOrd="4" destOrd="0" presId="urn:microsoft.com/office/officeart/2008/layout/VerticalCurvedList"/>
    <dgm:cxn modelId="{E9F14E6E-79F5-42BF-BD3F-68998E993081}" type="presParOf" srcId="{A1EE2172-C3E0-4435-900F-89EEDEC2C215}" destId="{009EF49C-7873-4FA6-B203-125FD21B1F2E}" srcOrd="0" destOrd="0" presId="urn:microsoft.com/office/officeart/2008/layout/VerticalCurvedList"/>
    <dgm:cxn modelId="{63DDD5FB-6C21-478E-A1FA-A6BDBC38CF45}" type="presParOf" srcId="{7FE6DEAE-D8E8-4363-8F51-109865ADF1EF}" destId="{E7C799AF-E39B-4316-A712-7AD96A50949E}" srcOrd="5" destOrd="0" presId="urn:microsoft.com/office/officeart/2008/layout/VerticalCurvedList"/>
    <dgm:cxn modelId="{AC5326FB-C600-4A82-BFF6-405D8670A41F}" type="presParOf" srcId="{7FE6DEAE-D8E8-4363-8F51-109865ADF1EF}" destId="{8BDBFD01-5C43-478C-8205-E0FFBE3A4FCD}" srcOrd="6" destOrd="0" presId="urn:microsoft.com/office/officeart/2008/layout/VerticalCurvedList"/>
    <dgm:cxn modelId="{BAB14E9C-FFA9-4CFE-8DE3-36E81696BFA5}" type="presParOf" srcId="{8BDBFD01-5C43-478C-8205-E0FFBE3A4FCD}" destId="{C9DF4D89-D4C1-4E18-8EF3-F5F92517CB8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6845A-DEB8-4942-9B77-813D884A2A90}">
      <dsp:nvSpPr>
        <dsp:cNvPr id="0" name=""/>
        <dsp:cNvSpPr/>
      </dsp:nvSpPr>
      <dsp:spPr>
        <a:xfrm>
          <a:off x="-6718029" y="-1027699"/>
          <a:ext cx="7998998" cy="7998998"/>
        </a:xfrm>
        <a:prstGeom prst="blockArc">
          <a:avLst>
            <a:gd name="adj1" fmla="val 18900000"/>
            <a:gd name="adj2" fmla="val 2700000"/>
            <a:gd name="adj3" fmla="val 270"/>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B19D44-97D3-4873-ABC9-A2ACC78FF01A}">
      <dsp:nvSpPr>
        <dsp:cNvPr id="0" name=""/>
        <dsp:cNvSpPr/>
      </dsp:nvSpPr>
      <dsp:spPr>
        <a:xfrm>
          <a:off x="824971" y="594360"/>
          <a:ext cx="7727051" cy="118872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547" tIns="104140" rIns="104140" bIns="104140" numCol="1" spcCol="1270" anchor="ctr" anchorCtr="0">
          <a:noAutofit/>
        </a:bodyPr>
        <a:lstStyle/>
        <a:p>
          <a:pPr lvl="0" algn="l" defTabSz="1822450">
            <a:lnSpc>
              <a:spcPct val="90000"/>
            </a:lnSpc>
            <a:spcBef>
              <a:spcPct val="0"/>
            </a:spcBef>
            <a:spcAft>
              <a:spcPct val="35000"/>
            </a:spcAft>
          </a:pPr>
          <a:r>
            <a:rPr lang="en-GB" sz="4100" kern="1200" dirty="0" smtClean="0"/>
            <a:t>Targeted online resources</a:t>
          </a:r>
          <a:endParaRPr lang="en-GB" sz="4100" kern="1200" dirty="0"/>
        </a:p>
      </dsp:txBody>
      <dsp:txXfrm>
        <a:off x="824971" y="594360"/>
        <a:ext cx="7727051" cy="1188720"/>
      </dsp:txXfrm>
    </dsp:sp>
    <dsp:sp modelId="{D654E830-65D9-4271-A256-DB3113E84148}">
      <dsp:nvSpPr>
        <dsp:cNvPr id="0" name=""/>
        <dsp:cNvSpPr/>
      </dsp:nvSpPr>
      <dsp:spPr>
        <a:xfrm>
          <a:off x="82021" y="445770"/>
          <a:ext cx="1485900" cy="1485900"/>
        </a:xfrm>
        <a:prstGeom prst="ellipse">
          <a:avLst/>
        </a:prstGeom>
        <a:solidFill>
          <a:schemeClr val="tx2"/>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1CAA93-8AA5-4897-8F69-4CEDAC16C838}">
      <dsp:nvSpPr>
        <dsp:cNvPr id="0" name=""/>
        <dsp:cNvSpPr/>
      </dsp:nvSpPr>
      <dsp:spPr>
        <a:xfrm>
          <a:off x="1257071" y="2377439"/>
          <a:ext cx="7294951" cy="1188720"/>
        </a:xfrm>
        <a:prstGeom prst="rect">
          <a:avLst/>
        </a:prstGeom>
        <a:solidFill>
          <a:schemeClr val="accent4">
            <a:hueOff val="-9045583"/>
            <a:satOff val="-33468"/>
            <a:lumOff val="219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547" tIns="104140" rIns="104140" bIns="104140" numCol="1" spcCol="1270" anchor="ctr" anchorCtr="0">
          <a:noAutofit/>
        </a:bodyPr>
        <a:lstStyle/>
        <a:p>
          <a:pPr lvl="0" algn="l" defTabSz="1822450">
            <a:lnSpc>
              <a:spcPct val="90000"/>
            </a:lnSpc>
            <a:spcBef>
              <a:spcPct val="0"/>
            </a:spcBef>
            <a:spcAft>
              <a:spcPct val="35000"/>
            </a:spcAft>
          </a:pPr>
          <a:r>
            <a:rPr lang="en-GB" sz="4100" kern="1200" dirty="0" smtClean="0"/>
            <a:t>Enhanced supervisor training</a:t>
          </a:r>
          <a:endParaRPr lang="en-GB" sz="4100" kern="1200" dirty="0"/>
        </a:p>
      </dsp:txBody>
      <dsp:txXfrm>
        <a:off x="1257071" y="2377439"/>
        <a:ext cx="7294951" cy="1188720"/>
      </dsp:txXfrm>
    </dsp:sp>
    <dsp:sp modelId="{009EF49C-7873-4FA6-B203-125FD21B1F2E}">
      <dsp:nvSpPr>
        <dsp:cNvPr id="0" name=""/>
        <dsp:cNvSpPr/>
      </dsp:nvSpPr>
      <dsp:spPr>
        <a:xfrm>
          <a:off x="514121" y="2228849"/>
          <a:ext cx="1485900" cy="1485900"/>
        </a:xfrm>
        <a:prstGeom prst="ellipse">
          <a:avLst/>
        </a:prstGeom>
        <a:solidFill>
          <a:schemeClr val="lt1">
            <a:hueOff val="0"/>
            <a:satOff val="0"/>
            <a:lumOff val="0"/>
            <a:alphaOff val="0"/>
          </a:schemeClr>
        </a:solidFill>
        <a:ln w="12700" cap="flat" cmpd="sng" algn="ctr">
          <a:solidFill>
            <a:schemeClr val="accent4">
              <a:hueOff val="-9045583"/>
              <a:satOff val="-33468"/>
              <a:lumOff val="21962"/>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A67CED-075B-4DA0-AF82-1324320EDCF5}">
      <dsp:nvSpPr>
        <dsp:cNvPr id="0" name=""/>
        <dsp:cNvSpPr/>
      </dsp:nvSpPr>
      <dsp:spPr>
        <a:xfrm>
          <a:off x="824971" y="4160520"/>
          <a:ext cx="7727051" cy="1188720"/>
        </a:xfrm>
        <a:prstGeom prst="rect">
          <a:avLst/>
        </a:prstGeom>
        <a:solidFill>
          <a:schemeClr val="accent4">
            <a:hueOff val="-18091166"/>
            <a:satOff val="-66937"/>
            <a:lumOff val="439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547" tIns="104140" rIns="104140" bIns="104140" numCol="1" spcCol="1270" anchor="ctr" anchorCtr="0">
          <a:noAutofit/>
        </a:bodyPr>
        <a:lstStyle/>
        <a:p>
          <a:pPr lvl="0" algn="l" defTabSz="1822450">
            <a:lnSpc>
              <a:spcPct val="90000"/>
            </a:lnSpc>
            <a:spcBef>
              <a:spcPct val="0"/>
            </a:spcBef>
            <a:spcAft>
              <a:spcPct val="35000"/>
            </a:spcAft>
          </a:pPr>
          <a:r>
            <a:rPr lang="en-GB" sz="4100" kern="1200" smtClean="0"/>
            <a:t>Mentoring circles</a:t>
          </a:r>
          <a:endParaRPr lang="en-GB" sz="4100" kern="1200" dirty="0"/>
        </a:p>
      </dsp:txBody>
      <dsp:txXfrm>
        <a:off x="824971" y="4160520"/>
        <a:ext cx="7727051" cy="1188720"/>
      </dsp:txXfrm>
    </dsp:sp>
    <dsp:sp modelId="{DD96C731-AB08-4170-95B6-597A972A4982}">
      <dsp:nvSpPr>
        <dsp:cNvPr id="0" name=""/>
        <dsp:cNvSpPr/>
      </dsp:nvSpPr>
      <dsp:spPr>
        <a:xfrm>
          <a:off x="82021" y="4011930"/>
          <a:ext cx="1485900" cy="1485900"/>
        </a:xfrm>
        <a:prstGeom prst="ellipse">
          <a:avLst/>
        </a:prstGeom>
        <a:solidFill>
          <a:schemeClr val="lt1">
            <a:hueOff val="0"/>
            <a:satOff val="0"/>
            <a:lumOff val="0"/>
            <a:alphaOff val="0"/>
          </a:schemeClr>
        </a:solidFill>
        <a:ln w="12700" cap="flat" cmpd="sng" algn="ctr">
          <a:solidFill>
            <a:schemeClr val="accent4">
              <a:hueOff val="-18091166"/>
              <a:satOff val="-66937"/>
              <a:lumOff val="43923"/>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6845A-DEB8-4942-9B77-813D884A2A90}">
      <dsp:nvSpPr>
        <dsp:cNvPr id="0" name=""/>
        <dsp:cNvSpPr/>
      </dsp:nvSpPr>
      <dsp:spPr>
        <a:xfrm>
          <a:off x="-6718029" y="-1027699"/>
          <a:ext cx="7998998" cy="7998998"/>
        </a:xfrm>
        <a:prstGeom prst="blockArc">
          <a:avLst>
            <a:gd name="adj1" fmla="val 18900000"/>
            <a:gd name="adj2" fmla="val 2700000"/>
            <a:gd name="adj3" fmla="val 270"/>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C30B88-1D05-486E-BF1C-3256FAFAA7D5}">
      <dsp:nvSpPr>
        <dsp:cNvPr id="0" name=""/>
        <dsp:cNvSpPr/>
      </dsp:nvSpPr>
      <dsp:spPr>
        <a:xfrm>
          <a:off x="824971" y="594360"/>
          <a:ext cx="7727051" cy="118872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547" tIns="104140" rIns="104140" bIns="104140" numCol="1" spcCol="1270" anchor="ctr" anchorCtr="0">
          <a:noAutofit/>
        </a:bodyPr>
        <a:lstStyle/>
        <a:p>
          <a:pPr lvl="0" algn="l" defTabSz="1822450">
            <a:lnSpc>
              <a:spcPct val="90000"/>
            </a:lnSpc>
            <a:spcBef>
              <a:spcPct val="0"/>
            </a:spcBef>
            <a:spcAft>
              <a:spcPct val="35000"/>
            </a:spcAft>
          </a:pPr>
          <a:r>
            <a:rPr lang="en-GB" sz="4100" kern="1200" dirty="0" smtClean="0"/>
            <a:t>Targeted online resources</a:t>
          </a:r>
          <a:endParaRPr lang="en-GB" sz="4100" kern="1200" dirty="0"/>
        </a:p>
      </dsp:txBody>
      <dsp:txXfrm>
        <a:off x="824971" y="594360"/>
        <a:ext cx="7727051" cy="1188720"/>
      </dsp:txXfrm>
    </dsp:sp>
    <dsp:sp modelId="{19D6B405-330C-4C56-ADF3-27FEC80E56B0}">
      <dsp:nvSpPr>
        <dsp:cNvPr id="0" name=""/>
        <dsp:cNvSpPr/>
      </dsp:nvSpPr>
      <dsp:spPr>
        <a:xfrm>
          <a:off x="82021" y="445770"/>
          <a:ext cx="1485900" cy="1485900"/>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1CAA93-8AA5-4897-8F69-4CEDAC16C838}">
      <dsp:nvSpPr>
        <dsp:cNvPr id="0" name=""/>
        <dsp:cNvSpPr/>
      </dsp:nvSpPr>
      <dsp:spPr>
        <a:xfrm>
          <a:off x="1257071" y="2377439"/>
          <a:ext cx="7294951" cy="1188720"/>
        </a:xfrm>
        <a:prstGeom prst="rect">
          <a:avLst/>
        </a:prstGeom>
        <a:solidFill>
          <a:schemeClr val="accent4">
            <a:hueOff val="-9045583"/>
            <a:satOff val="-33468"/>
            <a:lumOff val="219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547" tIns="104140" rIns="104140" bIns="104140" numCol="1" spcCol="1270" anchor="ctr" anchorCtr="0">
          <a:noAutofit/>
        </a:bodyPr>
        <a:lstStyle/>
        <a:p>
          <a:pPr lvl="0" algn="l" defTabSz="1822450">
            <a:lnSpc>
              <a:spcPct val="90000"/>
            </a:lnSpc>
            <a:spcBef>
              <a:spcPct val="0"/>
            </a:spcBef>
            <a:spcAft>
              <a:spcPct val="35000"/>
            </a:spcAft>
          </a:pPr>
          <a:r>
            <a:rPr lang="en-GB" sz="4100" kern="1200" dirty="0" smtClean="0"/>
            <a:t>Enhanced supervisor training</a:t>
          </a:r>
          <a:endParaRPr lang="en-GB" sz="4100" kern="1200" dirty="0"/>
        </a:p>
      </dsp:txBody>
      <dsp:txXfrm>
        <a:off x="1257071" y="2377439"/>
        <a:ext cx="7294951" cy="1188720"/>
      </dsp:txXfrm>
    </dsp:sp>
    <dsp:sp modelId="{009EF49C-7873-4FA6-B203-125FD21B1F2E}">
      <dsp:nvSpPr>
        <dsp:cNvPr id="0" name=""/>
        <dsp:cNvSpPr/>
      </dsp:nvSpPr>
      <dsp:spPr>
        <a:xfrm>
          <a:off x="514121" y="2228849"/>
          <a:ext cx="1485900" cy="1485900"/>
        </a:xfrm>
        <a:prstGeom prst="ellipse">
          <a:avLst/>
        </a:prstGeom>
        <a:solidFill>
          <a:schemeClr val="tx2"/>
        </a:solidFill>
        <a:ln w="12700" cap="flat" cmpd="sng" algn="ctr">
          <a:solidFill>
            <a:schemeClr val="accent4">
              <a:hueOff val="-9045583"/>
              <a:satOff val="-33468"/>
              <a:lumOff val="21962"/>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C218F8-F6F4-418C-8A33-78AF940C5186}">
      <dsp:nvSpPr>
        <dsp:cNvPr id="0" name=""/>
        <dsp:cNvSpPr/>
      </dsp:nvSpPr>
      <dsp:spPr>
        <a:xfrm>
          <a:off x="824971" y="4160520"/>
          <a:ext cx="7727051" cy="1188720"/>
        </a:xfrm>
        <a:prstGeom prst="rect">
          <a:avLst/>
        </a:prstGeom>
        <a:solidFill>
          <a:schemeClr val="accent4">
            <a:hueOff val="-18091166"/>
            <a:satOff val="-66937"/>
            <a:lumOff val="439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547" tIns="104140" rIns="104140" bIns="104140" numCol="1" spcCol="1270" anchor="ctr" anchorCtr="0">
          <a:noAutofit/>
        </a:bodyPr>
        <a:lstStyle/>
        <a:p>
          <a:pPr lvl="0" algn="l" defTabSz="1822450">
            <a:lnSpc>
              <a:spcPct val="90000"/>
            </a:lnSpc>
            <a:spcBef>
              <a:spcPct val="0"/>
            </a:spcBef>
            <a:spcAft>
              <a:spcPct val="35000"/>
            </a:spcAft>
          </a:pPr>
          <a:r>
            <a:rPr lang="en-GB" sz="4100" kern="1200" smtClean="0"/>
            <a:t>Mentoring circles</a:t>
          </a:r>
          <a:endParaRPr lang="en-GB" sz="4100" kern="1200" dirty="0"/>
        </a:p>
      </dsp:txBody>
      <dsp:txXfrm>
        <a:off x="824971" y="4160520"/>
        <a:ext cx="7727051" cy="1188720"/>
      </dsp:txXfrm>
    </dsp:sp>
    <dsp:sp modelId="{FD41F227-CBF2-4973-8679-AECBF6B71EDC}">
      <dsp:nvSpPr>
        <dsp:cNvPr id="0" name=""/>
        <dsp:cNvSpPr/>
      </dsp:nvSpPr>
      <dsp:spPr>
        <a:xfrm>
          <a:off x="82021" y="4011930"/>
          <a:ext cx="1485900" cy="1485900"/>
        </a:xfrm>
        <a:prstGeom prst="ellipse">
          <a:avLst/>
        </a:prstGeom>
        <a:solidFill>
          <a:schemeClr val="lt1">
            <a:hueOff val="0"/>
            <a:satOff val="0"/>
            <a:lumOff val="0"/>
            <a:alphaOff val="0"/>
          </a:schemeClr>
        </a:solidFill>
        <a:ln w="12700" cap="flat" cmpd="sng" algn="ctr">
          <a:solidFill>
            <a:schemeClr val="accent4">
              <a:hueOff val="-18091166"/>
              <a:satOff val="-66937"/>
              <a:lumOff val="43923"/>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1"/>
          </a:xfrm>
          <a:prstGeom prst="rect">
            <a:avLst/>
          </a:prstGeom>
        </p:spPr>
        <p:txBody>
          <a:bodyPr vert="horz" lIns="91879" tIns="45939" rIns="91879" bIns="45939" rtlCol="0"/>
          <a:lstStyle>
            <a:lvl1pPr algn="l">
              <a:defRPr sz="1200"/>
            </a:lvl1pPr>
          </a:lstStyle>
          <a:p>
            <a:endParaRPr lang="en-GB"/>
          </a:p>
        </p:txBody>
      </p:sp>
      <p:sp>
        <p:nvSpPr>
          <p:cNvPr id="3" name="Date Placeholder 2"/>
          <p:cNvSpPr>
            <a:spLocks noGrp="1"/>
          </p:cNvSpPr>
          <p:nvPr>
            <p:ph type="dt" sz="quarter" idx="1"/>
          </p:nvPr>
        </p:nvSpPr>
        <p:spPr>
          <a:xfrm>
            <a:off x="3884614" y="0"/>
            <a:ext cx="2971800" cy="499091"/>
          </a:xfrm>
          <a:prstGeom prst="rect">
            <a:avLst/>
          </a:prstGeom>
        </p:spPr>
        <p:txBody>
          <a:bodyPr vert="horz" lIns="91879" tIns="45939" rIns="91879" bIns="45939" rtlCol="0"/>
          <a:lstStyle>
            <a:lvl1pPr algn="r">
              <a:defRPr sz="1200"/>
            </a:lvl1pPr>
          </a:lstStyle>
          <a:p>
            <a:fld id="{77920D3C-9C1D-4F40-9A56-E4915A4C4678}" type="datetimeFigureOut">
              <a:rPr lang="en-GB" smtClean="0"/>
              <a:t>14/10/2018</a:t>
            </a:fld>
            <a:endParaRPr lang="en-GB"/>
          </a:p>
        </p:txBody>
      </p:sp>
      <p:sp>
        <p:nvSpPr>
          <p:cNvPr id="4" name="Footer Placeholder 3"/>
          <p:cNvSpPr>
            <a:spLocks noGrp="1"/>
          </p:cNvSpPr>
          <p:nvPr>
            <p:ph type="ftr" sz="quarter" idx="2"/>
          </p:nvPr>
        </p:nvSpPr>
        <p:spPr>
          <a:xfrm>
            <a:off x="0" y="9448186"/>
            <a:ext cx="2971800" cy="499090"/>
          </a:xfrm>
          <a:prstGeom prst="rect">
            <a:avLst/>
          </a:prstGeom>
        </p:spPr>
        <p:txBody>
          <a:bodyPr vert="horz" lIns="91879" tIns="45939" rIns="91879" bIns="45939" rtlCol="0" anchor="b"/>
          <a:lstStyle>
            <a:lvl1pPr algn="l">
              <a:defRPr sz="1200"/>
            </a:lvl1pPr>
          </a:lstStyle>
          <a:p>
            <a:endParaRPr lang="en-GB"/>
          </a:p>
        </p:txBody>
      </p:sp>
      <p:sp>
        <p:nvSpPr>
          <p:cNvPr id="5" name="Slide Number Placeholder 4"/>
          <p:cNvSpPr>
            <a:spLocks noGrp="1"/>
          </p:cNvSpPr>
          <p:nvPr>
            <p:ph type="sldNum" sz="quarter" idx="3"/>
          </p:nvPr>
        </p:nvSpPr>
        <p:spPr>
          <a:xfrm>
            <a:off x="3884614" y="9448186"/>
            <a:ext cx="2971800" cy="499090"/>
          </a:xfrm>
          <a:prstGeom prst="rect">
            <a:avLst/>
          </a:prstGeom>
        </p:spPr>
        <p:txBody>
          <a:bodyPr vert="horz" lIns="91879" tIns="45939" rIns="91879" bIns="45939" rtlCol="0" anchor="b"/>
          <a:lstStyle>
            <a:lvl1pPr algn="r">
              <a:defRPr sz="1200"/>
            </a:lvl1pPr>
          </a:lstStyle>
          <a:p>
            <a:fld id="{FD67770A-A0E5-4732-8333-371A72353AFF}" type="slidenum">
              <a:rPr lang="en-GB" smtClean="0"/>
              <a:t>‹#›</a:t>
            </a:fld>
            <a:endParaRPr lang="en-GB"/>
          </a:p>
        </p:txBody>
      </p:sp>
    </p:spTree>
    <p:extLst>
      <p:ext uri="{BB962C8B-B14F-4D97-AF65-F5344CB8AC3E}">
        <p14:creationId xmlns:p14="http://schemas.microsoft.com/office/powerpoint/2010/main" val="2638474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1"/>
          </a:xfrm>
          <a:prstGeom prst="rect">
            <a:avLst/>
          </a:prstGeom>
        </p:spPr>
        <p:txBody>
          <a:bodyPr vert="horz" lIns="91879" tIns="45939" rIns="91879" bIns="45939" rtlCol="0"/>
          <a:lstStyle>
            <a:lvl1pPr algn="l">
              <a:defRPr sz="1200"/>
            </a:lvl1pPr>
          </a:lstStyle>
          <a:p>
            <a:endParaRPr lang="en-GB"/>
          </a:p>
        </p:txBody>
      </p:sp>
      <p:sp>
        <p:nvSpPr>
          <p:cNvPr id="3" name="Date Placeholder 2"/>
          <p:cNvSpPr>
            <a:spLocks noGrp="1"/>
          </p:cNvSpPr>
          <p:nvPr>
            <p:ph type="dt" idx="1"/>
          </p:nvPr>
        </p:nvSpPr>
        <p:spPr>
          <a:xfrm>
            <a:off x="3884614" y="0"/>
            <a:ext cx="2971800" cy="499091"/>
          </a:xfrm>
          <a:prstGeom prst="rect">
            <a:avLst/>
          </a:prstGeom>
        </p:spPr>
        <p:txBody>
          <a:bodyPr vert="horz" lIns="91879" tIns="45939" rIns="91879" bIns="45939" rtlCol="0"/>
          <a:lstStyle>
            <a:lvl1pPr algn="r">
              <a:defRPr sz="1200"/>
            </a:lvl1pPr>
          </a:lstStyle>
          <a:p>
            <a:fld id="{FE04CA60-9236-4321-BD87-3FAEB91FB469}" type="datetimeFigureOut">
              <a:rPr lang="en-GB" smtClean="0"/>
              <a:t>14/10/2018</a:t>
            </a:fld>
            <a:endParaRPr lang="en-GB"/>
          </a:p>
        </p:txBody>
      </p:sp>
      <p:sp>
        <p:nvSpPr>
          <p:cNvPr id="4" name="Slide Image Placeholder 3"/>
          <p:cNvSpPr>
            <a:spLocks noGrp="1" noRot="1" noChangeAspect="1"/>
          </p:cNvSpPr>
          <p:nvPr>
            <p:ph type="sldImg" idx="2"/>
          </p:nvPr>
        </p:nvSpPr>
        <p:spPr>
          <a:xfrm>
            <a:off x="446088" y="1244600"/>
            <a:ext cx="5965825" cy="3355975"/>
          </a:xfrm>
          <a:prstGeom prst="rect">
            <a:avLst/>
          </a:prstGeom>
          <a:noFill/>
          <a:ln w="12700">
            <a:solidFill>
              <a:prstClr val="black"/>
            </a:solidFill>
          </a:ln>
        </p:spPr>
        <p:txBody>
          <a:bodyPr vert="horz" lIns="91879" tIns="45939" rIns="91879" bIns="45939" rtlCol="0" anchor="ctr"/>
          <a:lstStyle/>
          <a:p>
            <a:endParaRPr lang="en-GB"/>
          </a:p>
        </p:txBody>
      </p:sp>
      <p:sp>
        <p:nvSpPr>
          <p:cNvPr id="5" name="Notes Placeholder 4"/>
          <p:cNvSpPr>
            <a:spLocks noGrp="1"/>
          </p:cNvSpPr>
          <p:nvPr>
            <p:ph type="body" sz="quarter" idx="3"/>
          </p:nvPr>
        </p:nvSpPr>
        <p:spPr>
          <a:xfrm>
            <a:off x="685801" y="4787125"/>
            <a:ext cx="5486400" cy="3916740"/>
          </a:xfrm>
          <a:prstGeom prst="rect">
            <a:avLst/>
          </a:prstGeom>
        </p:spPr>
        <p:txBody>
          <a:bodyPr vert="horz" lIns="91879" tIns="45939" rIns="91879" bIns="4593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8186"/>
            <a:ext cx="2971800" cy="499090"/>
          </a:xfrm>
          <a:prstGeom prst="rect">
            <a:avLst/>
          </a:prstGeom>
        </p:spPr>
        <p:txBody>
          <a:bodyPr vert="horz" lIns="91879" tIns="45939" rIns="91879" bIns="45939" rtlCol="0" anchor="b"/>
          <a:lstStyle>
            <a:lvl1pPr algn="l">
              <a:defRPr sz="1200"/>
            </a:lvl1pPr>
          </a:lstStyle>
          <a:p>
            <a:endParaRPr lang="en-GB"/>
          </a:p>
        </p:txBody>
      </p:sp>
      <p:sp>
        <p:nvSpPr>
          <p:cNvPr id="7" name="Slide Number Placeholder 6"/>
          <p:cNvSpPr>
            <a:spLocks noGrp="1"/>
          </p:cNvSpPr>
          <p:nvPr>
            <p:ph type="sldNum" sz="quarter" idx="5"/>
          </p:nvPr>
        </p:nvSpPr>
        <p:spPr>
          <a:xfrm>
            <a:off x="3884614" y="9448186"/>
            <a:ext cx="2971800" cy="499090"/>
          </a:xfrm>
          <a:prstGeom prst="rect">
            <a:avLst/>
          </a:prstGeom>
        </p:spPr>
        <p:txBody>
          <a:bodyPr vert="horz" lIns="91879" tIns="45939" rIns="91879" bIns="45939" rtlCol="0" anchor="b"/>
          <a:lstStyle>
            <a:lvl1pPr algn="r">
              <a:defRPr sz="1200"/>
            </a:lvl1pPr>
          </a:lstStyle>
          <a:p>
            <a:fld id="{FAB0A922-D586-4ABF-AD4D-7EBCEBE5A34F}" type="slidenum">
              <a:rPr lang="en-GB" smtClean="0"/>
              <a:t>‹#›</a:t>
            </a:fld>
            <a:endParaRPr lang="en-GB"/>
          </a:p>
        </p:txBody>
      </p:sp>
    </p:spTree>
    <p:extLst>
      <p:ext uri="{BB962C8B-B14F-4D97-AF65-F5344CB8AC3E}">
        <p14:creationId xmlns:p14="http://schemas.microsoft.com/office/powerpoint/2010/main" val="3794616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1244600"/>
            <a:ext cx="5965825" cy="3355975"/>
          </a:xfrm>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10"/>
          </p:nvPr>
        </p:nvSpPr>
        <p:spPr/>
        <p:txBody>
          <a:bodyPr/>
          <a:lstStyle/>
          <a:p>
            <a:fld id="{FAB0A922-D586-4ABF-AD4D-7EBCEBE5A34F}" type="slidenum">
              <a:rPr lang="en-GB" smtClean="0"/>
              <a:t>1</a:t>
            </a:fld>
            <a:endParaRPr lang="en-GB"/>
          </a:p>
        </p:txBody>
      </p:sp>
    </p:spTree>
    <p:extLst>
      <p:ext uri="{BB962C8B-B14F-4D97-AF65-F5344CB8AC3E}">
        <p14:creationId xmlns:p14="http://schemas.microsoft.com/office/powerpoint/2010/main" val="1136071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1244600"/>
            <a:ext cx="5965825" cy="3355975"/>
          </a:xfrm>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sz="1000" baseline="0" dirty="0" smtClean="0"/>
              <a:t>There are concerns about the mental health and wellbeing of PGR students, as highlighted by a number of academic press articles in the past couple of years.</a:t>
            </a:r>
          </a:p>
          <a:p>
            <a:pPr marL="172273" indent="-172273">
              <a:buFont typeface="Arial" panose="020B0604020202020204" pitchFamily="34" charset="0"/>
              <a:buChar char="•"/>
            </a:pPr>
            <a:r>
              <a:rPr lang="en-GB" sz="1000" baseline="0" dirty="0" smtClean="0"/>
              <a:t>Clearly further support is needed – it should not be a given that PhD students experience mental health problems. It should not be expected or part of the doctoral process. </a:t>
            </a:r>
            <a:endParaRPr lang="en-GB" sz="1000" dirty="0"/>
          </a:p>
        </p:txBody>
      </p:sp>
      <p:sp>
        <p:nvSpPr>
          <p:cNvPr id="4" name="Slide Number Placeholder 3"/>
          <p:cNvSpPr>
            <a:spLocks noGrp="1"/>
          </p:cNvSpPr>
          <p:nvPr>
            <p:ph type="sldNum" sz="quarter" idx="10"/>
          </p:nvPr>
        </p:nvSpPr>
        <p:spPr/>
        <p:txBody>
          <a:bodyPr/>
          <a:lstStyle/>
          <a:p>
            <a:fld id="{FAB0A922-D586-4ABF-AD4D-7EBCEBE5A34F}" type="slidenum">
              <a:rPr lang="en-GB" smtClean="0"/>
              <a:t>2</a:t>
            </a:fld>
            <a:endParaRPr lang="en-GB"/>
          </a:p>
        </p:txBody>
      </p:sp>
    </p:spTree>
    <p:extLst>
      <p:ext uri="{BB962C8B-B14F-4D97-AF65-F5344CB8AC3E}">
        <p14:creationId xmlns:p14="http://schemas.microsoft.com/office/powerpoint/2010/main" val="1899089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sz="1000" baseline="0" dirty="0" smtClean="0"/>
              <a:t>Reports within the academic press are responding to growing international research evidence on the state of PGR student mental health and wellbeing.  </a:t>
            </a:r>
          </a:p>
          <a:p>
            <a:pPr marL="172273" indent="-172273">
              <a:buFont typeface="Arial" panose="020B0604020202020204" pitchFamily="34" charset="0"/>
              <a:buChar char="•"/>
            </a:pPr>
            <a:r>
              <a:rPr lang="en-GB" sz="1000" b="1" baseline="0" dirty="0" err="1" smtClean="0"/>
              <a:t>Levecque</a:t>
            </a:r>
            <a:r>
              <a:rPr lang="en-GB" sz="1000" b="1" baseline="0" dirty="0" smtClean="0"/>
              <a:t> et al (Belgium): </a:t>
            </a:r>
            <a:r>
              <a:rPr lang="en-GB" sz="1000" baseline="0" dirty="0" smtClean="0"/>
              <a:t>One in two PhD students experiences psychological distress; one in three is at risk of a common psychiatric disorder; The prevalence of mental health problems is higher in PhD students than in the highly educated general population, highly educated employees and higher education students. </a:t>
            </a:r>
          </a:p>
          <a:p>
            <a:pPr marL="172273" indent="-172273">
              <a:buFont typeface="Arial" panose="020B0604020202020204" pitchFamily="34" charset="0"/>
              <a:buChar char="•"/>
            </a:pPr>
            <a:r>
              <a:rPr lang="en-GB" sz="1000" b="1" baseline="0" dirty="0" smtClean="0"/>
              <a:t>Barry et al (Australia): </a:t>
            </a:r>
            <a:r>
              <a:rPr lang="en-GB" sz="1000" baseline="0" dirty="0" smtClean="0"/>
              <a:t>participants reported higher levels of depression, anxiety and stress than age-matched general population.</a:t>
            </a:r>
          </a:p>
          <a:p>
            <a:pPr marL="172273" indent="-172273">
              <a:buFont typeface="Arial" panose="020B0604020202020204" pitchFamily="34" charset="0"/>
              <a:buChar char="•"/>
            </a:pPr>
            <a:r>
              <a:rPr lang="en-GB" sz="1000" b="1" baseline="0" dirty="0" smtClean="0"/>
              <a:t>Guthrie et al. (International – literature review): </a:t>
            </a:r>
            <a:r>
              <a:rPr lang="en-GB" sz="1000" baseline="0" dirty="0" smtClean="0"/>
              <a:t>based on self-reported evidence, University staff and PGR students are at greater risk, compared to other working populations, of having or developing a mental health problem. Large proportions (&gt; 40%) of PGR students report symptoms of depression, emotion, or stress-related problems, or high levels of stress. </a:t>
            </a:r>
          </a:p>
          <a:p>
            <a:pPr marL="172273" indent="-172273">
              <a:buFont typeface="Arial" panose="020B0604020202020204" pitchFamily="34" charset="0"/>
              <a:buChar char="•"/>
            </a:pPr>
            <a:endParaRPr lang="en-GB" sz="1000" dirty="0"/>
          </a:p>
        </p:txBody>
      </p:sp>
      <p:sp>
        <p:nvSpPr>
          <p:cNvPr id="4" name="Slide Number Placeholder 3"/>
          <p:cNvSpPr>
            <a:spLocks noGrp="1"/>
          </p:cNvSpPr>
          <p:nvPr>
            <p:ph type="sldNum" sz="quarter" idx="10"/>
          </p:nvPr>
        </p:nvSpPr>
        <p:spPr/>
        <p:txBody>
          <a:bodyPr/>
          <a:lstStyle/>
          <a:p>
            <a:fld id="{FAB0A922-D586-4ABF-AD4D-7EBCEBE5A34F}" type="slidenum">
              <a:rPr lang="en-GB" smtClean="0"/>
              <a:t>3</a:t>
            </a:fld>
            <a:endParaRPr lang="en-GB"/>
          </a:p>
        </p:txBody>
      </p:sp>
    </p:spTree>
    <p:extLst>
      <p:ext uri="{BB962C8B-B14F-4D97-AF65-F5344CB8AC3E}">
        <p14:creationId xmlns:p14="http://schemas.microsoft.com/office/powerpoint/2010/main" val="3421591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aseline="0" dirty="0" smtClean="0"/>
              <a:t>What could be the risk factors which underpin the poor state of PGR student mental health and wellbeing? The role of transitions should be considered from both pedagogical and psychological perspectives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aseline="0" dirty="0" smtClean="0"/>
              <a:t>The importance of transitions in the context of PGRs tended to be overlooked both in the pedagogical literature and in institutional policies and practices (assumption that PGRs are HE experts who already know the “rules of the game”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aseline="0" dirty="0" smtClean="0"/>
              <a:t>Yet transitions into, through and beyond the doctorate equally significant – students engaging with new practices, policies, procedures, cultures which are often different from UG and PGT – in particular, the move to self-directed study and the managing of unstructured time.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aseline="0" dirty="0" smtClean="0"/>
              <a:t>3 particular issues (1) The rules of the game are even less explicit than at UG (entire books devoted to trying to explicate the tacit knowledge embedded in academic culture) (2) Supervisors are assumed to be primary means of supporting PGR in transitions through – but lack either the capacity, the training of the time (3) there is a lack of a formal curriculum or structured learning, teaching and assessment opportunities in which to embed support for transitions.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aseline="0" dirty="0" smtClean="0"/>
          </a:p>
        </p:txBody>
      </p:sp>
      <p:sp>
        <p:nvSpPr>
          <p:cNvPr id="4" name="Slide Number Placeholder 3"/>
          <p:cNvSpPr>
            <a:spLocks noGrp="1"/>
          </p:cNvSpPr>
          <p:nvPr>
            <p:ph type="sldNum" sz="quarter" idx="10"/>
          </p:nvPr>
        </p:nvSpPr>
        <p:spPr/>
        <p:txBody>
          <a:bodyPr/>
          <a:lstStyle/>
          <a:p>
            <a:fld id="{FAB0A922-D586-4ABF-AD4D-7EBCEBE5A34F}" type="slidenum">
              <a:rPr lang="en-GB" smtClean="0"/>
              <a:t>4</a:t>
            </a:fld>
            <a:endParaRPr lang="en-GB"/>
          </a:p>
        </p:txBody>
      </p:sp>
    </p:spTree>
    <p:extLst>
      <p:ext uri="{BB962C8B-B14F-4D97-AF65-F5344CB8AC3E}">
        <p14:creationId xmlns:p14="http://schemas.microsoft.com/office/powerpoint/2010/main" val="3810779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sz="1000" dirty="0" smtClean="0"/>
              <a:t>The personal demands and environmental situation that doctoral</a:t>
            </a:r>
            <a:r>
              <a:rPr lang="en-GB" sz="1000" baseline="0" dirty="0" smtClean="0"/>
              <a:t> students are presented with consists of an intense period of personal and professional development – this could be placing doctoral students at risk of developing mental health problems. </a:t>
            </a:r>
          </a:p>
          <a:p>
            <a:pPr marL="172273" indent="-172273">
              <a:buFont typeface="Arial" panose="020B0604020202020204" pitchFamily="34" charset="0"/>
              <a:buChar char="•"/>
            </a:pPr>
            <a:r>
              <a:rPr lang="en-GB" sz="1000" baseline="0" dirty="0" smtClean="0"/>
              <a:t>Students may already be placed under great strain because of the personal and professional development required (the course is already demanding). Their work environment also contains stressors reported to be associated with increased rates of common mental health problems: </a:t>
            </a:r>
          </a:p>
          <a:p>
            <a:pPr marL="172273" indent="-172273">
              <a:buFont typeface="Arial" panose="020B0604020202020204" pitchFamily="34" charset="0"/>
              <a:buChar char="•"/>
            </a:pPr>
            <a:r>
              <a:rPr lang="en-GB" sz="1000" baseline="0" dirty="0" smtClean="0"/>
              <a:t>In a systematic meta-review review (seven moderate or high quality reviews), </a:t>
            </a:r>
            <a:r>
              <a:rPr lang="en-GB" sz="1000" b="1" baseline="0" dirty="0" smtClean="0"/>
              <a:t>Harvey et al. (2017) </a:t>
            </a:r>
            <a:r>
              <a:rPr lang="en-GB" sz="1000" baseline="0" dirty="0" smtClean="0"/>
              <a:t>noted that there were 12 work-related risk factors associated with increased rates of common mental health problems </a:t>
            </a:r>
          </a:p>
          <a:p>
            <a:pPr marL="172273" indent="-172273">
              <a:buFont typeface="Arial" panose="020B0604020202020204" pitchFamily="34" charset="0"/>
              <a:buChar char="•"/>
            </a:pPr>
            <a:r>
              <a:rPr lang="en-GB" sz="1000" baseline="0" dirty="0" smtClean="0"/>
              <a:t>High job demand, low job control, low workplace social support, effort-reward imbalance, low organisational procedural justice, low organisational relational justice, organisational change, job insecurity, temporary employment status, atypical working hours, workplace conflict/bullying and role stress. </a:t>
            </a:r>
          </a:p>
          <a:p>
            <a:pPr marL="172273" indent="-172273">
              <a:buFont typeface="Arial" panose="020B0604020202020204" pitchFamily="34" charset="0"/>
              <a:buChar char="•"/>
            </a:pPr>
            <a:r>
              <a:rPr lang="en-GB" sz="1000" baseline="0" dirty="0" smtClean="0"/>
              <a:t>This work is also reflected in PhD students - </a:t>
            </a:r>
            <a:r>
              <a:rPr lang="en-GB" sz="1000" b="1" baseline="0" dirty="0" err="1" smtClean="0"/>
              <a:t>Levecque</a:t>
            </a:r>
            <a:r>
              <a:rPr lang="en-GB" sz="1000" b="1" baseline="0" dirty="0" smtClean="0"/>
              <a:t> et al. (2017) </a:t>
            </a:r>
            <a:r>
              <a:rPr lang="en-GB" sz="1000" baseline="0" dirty="0" smtClean="0"/>
              <a:t>highlighted that work-family conflict was the most important predictor of psychological distress and risk of a common psychiatric disorder. Job demands, family-work conflict, job control and inspirational leadership style were also predictive. A closed decision making culture had a significant impact on the risk of psychiatric disorders (development of). </a:t>
            </a:r>
          </a:p>
          <a:p>
            <a:pPr marL="172273" indent="-172273">
              <a:buFont typeface="Arial" panose="020B0604020202020204" pitchFamily="34" charset="0"/>
              <a:buChar char="•"/>
            </a:pPr>
            <a:r>
              <a:rPr lang="en-GB" sz="1000" baseline="0" dirty="0" smtClean="0"/>
              <a:t>Elements of workplace-characteristics associated with stress also present in the PhD environment have been associated with higher instances of depressive symptoms</a:t>
            </a:r>
            <a:endParaRPr lang="en-GB" sz="1000" dirty="0"/>
          </a:p>
        </p:txBody>
      </p:sp>
      <p:sp>
        <p:nvSpPr>
          <p:cNvPr id="4" name="Slide Number Placeholder 3"/>
          <p:cNvSpPr>
            <a:spLocks noGrp="1"/>
          </p:cNvSpPr>
          <p:nvPr>
            <p:ph type="sldNum" sz="quarter" idx="10"/>
          </p:nvPr>
        </p:nvSpPr>
        <p:spPr/>
        <p:txBody>
          <a:bodyPr/>
          <a:lstStyle/>
          <a:p>
            <a:fld id="{FAB0A922-D586-4ABF-AD4D-7EBCEBE5A34F}" type="slidenum">
              <a:rPr lang="en-GB" smtClean="0"/>
              <a:t>5</a:t>
            </a:fld>
            <a:endParaRPr lang="en-GB"/>
          </a:p>
        </p:txBody>
      </p:sp>
    </p:spTree>
    <p:extLst>
      <p:ext uri="{BB962C8B-B14F-4D97-AF65-F5344CB8AC3E}">
        <p14:creationId xmlns:p14="http://schemas.microsoft.com/office/powerpoint/2010/main" val="4697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1244600"/>
            <a:ext cx="5965825" cy="3355975"/>
          </a:xfrm>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sz="1000" dirty="0"/>
              <a:t>Response nationally to wider issue of MH come from </a:t>
            </a:r>
            <a:r>
              <a:rPr lang="en-GB" sz="1000" b="1" dirty="0"/>
              <a:t>Universities UK Mental Health In Higher Education Working Group</a:t>
            </a:r>
            <a:r>
              <a:rPr lang="en-GB" sz="1000" dirty="0"/>
              <a:t>. </a:t>
            </a:r>
          </a:p>
          <a:p>
            <a:pPr marL="0" indent="0">
              <a:buFont typeface="Arial" panose="020B0604020202020204" pitchFamily="34" charset="0"/>
              <a:buNone/>
            </a:pPr>
            <a:r>
              <a:rPr lang="en-GB" sz="1000" dirty="0"/>
              <a:t>Report in September 2017: </a:t>
            </a:r>
          </a:p>
          <a:p>
            <a:pPr marL="174468" lvl="0" indent="-172273">
              <a:buFont typeface="Arial" panose="020B0604020202020204" pitchFamily="34" charset="0"/>
              <a:buChar char="•"/>
            </a:pPr>
            <a:r>
              <a:rPr lang="en-GB" sz="1000" dirty="0"/>
              <a:t>Universities should adopt mental health as a strategic priority, implementing a whole university approach, with students and staff involved at all stages of the journey.</a:t>
            </a:r>
          </a:p>
          <a:p>
            <a:pPr marL="174468" lvl="0" indent="-172273" defTabSz="918789">
              <a:buFont typeface="Arial" panose="020B0604020202020204" pitchFamily="34" charset="0"/>
              <a:buChar char="•"/>
              <a:defRPr/>
            </a:pPr>
            <a:r>
              <a:rPr lang="en-GB" sz="1000" dirty="0"/>
              <a:t>The whole university approach includes four facets – </a:t>
            </a:r>
            <a:r>
              <a:rPr lang="en-GB" sz="1000" b="1" dirty="0"/>
              <a:t>community</a:t>
            </a:r>
            <a:r>
              <a:rPr lang="en-GB" sz="1000" dirty="0"/>
              <a:t> (students/staff at all stages involved); </a:t>
            </a:r>
            <a:r>
              <a:rPr lang="en-GB" sz="1000" b="1" dirty="0"/>
              <a:t>learning</a:t>
            </a:r>
            <a:r>
              <a:rPr lang="en-GB" sz="1000" dirty="0"/>
              <a:t> (adjusting curricula and teaching practices); </a:t>
            </a:r>
            <a:r>
              <a:rPr lang="en-GB" sz="1000" b="1" dirty="0"/>
              <a:t>social </a:t>
            </a:r>
            <a:r>
              <a:rPr lang="en-GB" sz="1000" dirty="0"/>
              <a:t>(social/physical/digital media environments to support/improve healthy cultures); </a:t>
            </a:r>
            <a:r>
              <a:rPr lang="en-GB" sz="1000" b="1" dirty="0"/>
              <a:t>support</a:t>
            </a:r>
            <a:r>
              <a:rPr lang="en-GB" sz="1000" dirty="0"/>
              <a:t> (review of range of support services and whether these are appropriate to the needs of the students). </a:t>
            </a:r>
          </a:p>
          <a:p>
            <a:pPr marL="174468" lvl="0" indent="-172273">
              <a:buFont typeface="Arial" panose="020B0604020202020204" pitchFamily="34" charset="0"/>
              <a:buChar char="•"/>
            </a:pPr>
            <a:r>
              <a:rPr lang="en-GB" sz="1000" dirty="0"/>
              <a:t> Requires a joined up approach to transform cultures and embed mental health initiatives beyond student services – encouraging positive mental health practice is of relevance to everyone. </a:t>
            </a:r>
          </a:p>
        </p:txBody>
      </p:sp>
      <p:sp>
        <p:nvSpPr>
          <p:cNvPr id="4" name="Slide Number Placeholder 3"/>
          <p:cNvSpPr>
            <a:spLocks noGrp="1"/>
          </p:cNvSpPr>
          <p:nvPr>
            <p:ph type="sldNum" sz="quarter" idx="10"/>
          </p:nvPr>
        </p:nvSpPr>
        <p:spPr/>
        <p:txBody>
          <a:bodyPr/>
          <a:lstStyle/>
          <a:p>
            <a:fld id="{FAB0A922-D586-4ABF-AD4D-7EBCEBE5A34F}" type="slidenum">
              <a:rPr lang="en-GB" smtClean="0"/>
              <a:t>6</a:t>
            </a:fld>
            <a:endParaRPr lang="en-GB"/>
          </a:p>
        </p:txBody>
      </p:sp>
    </p:spTree>
    <p:extLst>
      <p:ext uri="{BB962C8B-B14F-4D97-AF65-F5344CB8AC3E}">
        <p14:creationId xmlns:p14="http://schemas.microsoft.com/office/powerpoint/2010/main" val="1507158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1244600"/>
            <a:ext cx="5965825" cy="3355975"/>
          </a:xfrm>
        </p:spPr>
      </p:sp>
      <p:sp>
        <p:nvSpPr>
          <p:cNvPr id="3" name="Notes Placeholder 2"/>
          <p:cNvSpPr>
            <a:spLocks noGrp="1"/>
          </p:cNvSpPr>
          <p:nvPr>
            <p:ph type="body" idx="1"/>
          </p:nvPr>
        </p:nvSpPr>
        <p:spPr/>
        <p:txBody>
          <a:bodyPr/>
          <a:lstStyle/>
          <a:p>
            <a:pPr marL="172273" indent="-172273" defTabSz="918789">
              <a:buFont typeface="Arial" panose="020B0604020202020204" pitchFamily="34" charset="0"/>
              <a:buChar char="•"/>
              <a:defRPr/>
            </a:pPr>
            <a:r>
              <a:rPr lang="en-GB" sz="1000" dirty="0"/>
              <a:t>Vitae assessed the wellbeing and mental health of postgraduate researchers, and the policies and provision relating to these issues through interviews with staff and postgraduate researcher focus groups at ten UK HEIs.  Identified a number of issues that could affect their wellbeing and mental health (e.g., supervisory relationship, financial concerns), and varying levels of provision and support at HEIs for postgraduate researchers.  Made recommendations for institutions and for UKRI and other stakeholders (e.g., “supervisors and postgraduate tutors, should be trained, supported and recognised for their role in the identification and early intervention in wellbeing and mental health issues of their PGRs”). </a:t>
            </a:r>
          </a:p>
        </p:txBody>
      </p:sp>
      <p:sp>
        <p:nvSpPr>
          <p:cNvPr id="4" name="Slide Number Placeholder 3"/>
          <p:cNvSpPr>
            <a:spLocks noGrp="1"/>
          </p:cNvSpPr>
          <p:nvPr>
            <p:ph type="sldNum" sz="quarter" idx="10"/>
          </p:nvPr>
        </p:nvSpPr>
        <p:spPr/>
        <p:txBody>
          <a:bodyPr/>
          <a:lstStyle/>
          <a:p>
            <a:fld id="{FAB0A922-D586-4ABF-AD4D-7EBCEBE5A34F}" type="slidenum">
              <a:rPr lang="en-GB" smtClean="0"/>
              <a:t>7</a:t>
            </a:fld>
            <a:endParaRPr lang="en-GB"/>
          </a:p>
        </p:txBody>
      </p:sp>
    </p:spTree>
    <p:extLst>
      <p:ext uri="{BB962C8B-B14F-4D97-AF65-F5344CB8AC3E}">
        <p14:creationId xmlns:p14="http://schemas.microsoft.com/office/powerpoint/2010/main" val="2320797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defTabSz="918789">
              <a:buFont typeface="Arial" panose="020B0604020202020204" pitchFamily="34" charset="0"/>
              <a:buChar char="•"/>
              <a:defRPr/>
            </a:pPr>
            <a:r>
              <a:rPr lang="en-GB" sz="1000" dirty="0">
                <a:latin typeface="+mn-lt"/>
                <a:ea typeface="Microsoft Sans Serif" panose="020B0604020202020204" pitchFamily="34" charset="0"/>
                <a:cs typeface="Microsoft Sans Serif" panose="020B0604020202020204" pitchFamily="34" charset="0"/>
              </a:rPr>
              <a:t>The Office for Students funded PGR Wellbeing project aims to improve PGR student wellbeing by increasing mental health literacy and social support by:</a:t>
            </a:r>
          </a:p>
          <a:p>
            <a:pPr marL="631668" lvl="1" indent="-172273" defTabSz="918789">
              <a:buFont typeface="Arial" panose="020B0604020202020204" pitchFamily="34" charset="0"/>
              <a:buChar char="•"/>
              <a:defRPr/>
            </a:pPr>
            <a:r>
              <a:rPr lang="en-GB" sz="1000" dirty="0">
                <a:latin typeface="+mn-lt"/>
                <a:ea typeface="Microsoft Sans Serif" panose="020B0604020202020204" pitchFamily="34" charset="0"/>
                <a:cs typeface="Microsoft Sans Serif" panose="020B0604020202020204" pitchFamily="34" charset="0"/>
              </a:rPr>
              <a:t>Undertaking a survey – questionnaire data and demographic characteristics </a:t>
            </a:r>
          </a:p>
          <a:p>
            <a:pPr marL="1091062" lvl="2" indent="-172273" defTabSz="918789">
              <a:buFont typeface="Arial" panose="020B0604020202020204" pitchFamily="34" charset="0"/>
              <a:buChar char="•"/>
              <a:defRPr/>
            </a:pPr>
            <a:r>
              <a:rPr lang="en-GB" sz="1000" dirty="0">
                <a:latin typeface="+mn-lt"/>
                <a:ea typeface="Microsoft Sans Serif" panose="020B0604020202020204" pitchFamily="34" charset="0"/>
                <a:cs typeface="Microsoft Sans Serif" panose="020B0604020202020204" pitchFamily="34" charset="0"/>
              </a:rPr>
              <a:t>Academic information will also be obtained, so that we can investigate the role of transitions (e.g., year of study)</a:t>
            </a:r>
          </a:p>
          <a:p>
            <a:pPr marL="631668" lvl="1" indent="-172273" defTabSz="918789">
              <a:buFont typeface="Arial" panose="020B0604020202020204" pitchFamily="34" charset="0"/>
              <a:buChar char="•"/>
              <a:defRPr/>
            </a:pPr>
            <a:r>
              <a:rPr lang="en-GB" sz="1000" dirty="0">
                <a:latin typeface="+mn-lt"/>
                <a:ea typeface="Microsoft Sans Serif" panose="020B0604020202020204" pitchFamily="34" charset="0"/>
                <a:cs typeface="Microsoft Sans Serif" panose="020B0604020202020204" pitchFamily="34" charset="0"/>
              </a:rPr>
              <a:t>Developing mental health literacy resources</a:t>
            </a:r>
          </a:p>
          <a:p>
            <a:pPr marL="631668" lvl="1" indent="-172273" defTabSz="918789">
              <a:buFont typeface="Arial" panose="020B0604020202020204" pitchFamily="34" charset="0"/>
              <a:buChar char="•"/>
              <a:defRPr/>
            </a:pPr>
            <a:r>
              <a:rPr lang="en-GB" sz="1000" dirty="0">
                <a:latin typeface="+mn-lt"/>
                <a:ea typeface="Microsoft Sans Serif" panose="020B0604020202020204" pitchFamily="34" charset="0"/>
                <a:cs typeface="Microsoft Sans Serif" panose="020B0604020202020204" pitchFamily="34" charset="0"/>
              </a:rPr>
              <a:t>Establishing mentoring circles of students an experienced academic</a:t>
            </a:r>
          </a:p>
          <a:p>
            <a:pPr marL="631668" lvl="1" indent="-172273" defTabSz="918789">
              <a:buFont typeface="Arial" panose="020B0604020202020204" pitchFamily="34" charset="0"/>
              <a:buChar char="•"/>
              <a:defRPr/>
            </a:pPr>
            <a:r>
              <a:rPr lang="en-GB" sz="1000" dirty="0">
                <a:latin typeface="+mn-lt"/>
                <a:ea typeface="Microsoft Sans Serif" panose="020B0604020202020204" pitchFamily="34" charset="0"/>
                <a:cs typeface="Microsoft Sans Serif" panose="020B0604020202020204" pitchFamily="34" charset="0"/>
              </a:rPr>
              <a:t>Assessing the effectiveness of project-related interventions against baseline data</a:t>
            </a:r>
          </a:p>
          <a:p>
            <a:pPr marL="172273" indent="-172273" defTabSz="918789">
              <a:buFont typeface="Arial" panose="020B0604020202020204" pitchFamily="34" charset="0"/>
              <a:buChar char="•"/>
              <a:defRPr/>
            </a:pPr>
            <a:r>
              <a:rPr lang="en-GB" sz="1000" dirty="0">
                <a:latin typeface="+mn-lt"/>
                <a:ea typeface="Microsoft Sans Serif" panose="020B0604020202020204" pitchFamily="34" charset="0"/>
                <a:cs typeface="Microsoft Sans Serif" panose="020B0604020202020204" pitchFamily="34" charset="0"/>
              </a:rPr>
              <a:t>The approach aligns with the Universities UK #</a:t>
            </a:r>
            <a:r>
              <a:rPr lang="en-GB" sz="1000" dirty="0" err="1">
                <a:latin typeface="+mn-lt"/>
                <a:ea typeface="Microsoft Sans Serif" panose="020B0604020202020204" pitchFamily="34" charset="0"/>
                <a:cs typeface="Microsoft Sans Serif" panose="020B0604020202020204" pitchFamily="34" charset="0"/>
              </a:rPr>
              <a:t>stepchange</a:t>
            </a:r>
            <a:r>
              <a:rPr lang="en-GB" sz="1000" dirty="0">
                <a:latin typeface="+mn-lt"/>
                <a:ea typeface="Microsoft Sans Serif" panose="020B0604020202020204" pitchFamily="34" charset="0"/>
                <a:cs typeface="Microsoft Sans Serif" panose="020B0604020202020204" pitchFamily="34" charset="0"/>
              </a:rPr>
              <a:t> framework </a:t>
            </a:r>
            <a:r>
              <a:rPr lang="en-GB" sz="1000" i="1" dirty="0">
                <a:latin typeface="+mn-lt"/>
                <a:ea typeface="Microsoft Sans Serif" panose="020B0604020202020204" pitchFamily="34" charset="0"/>
                <a:cs typeface="Microsoft Sans Serif" panose="020B0604020202020204" pitchFamily="34" charset="0"/>
              </a:rPr>
              <a:t>(Universities UK, 2016)</a:t>
            </a:r>
            <a:r>
              <a:rPr lang="en-GB" sz="1000" dirty="0">
                <a:latin typeface="+mn-lt"/>
                <a:ea typeface="Microsoft Sans Serif" panose="020B0604020202020204" pitchFamily="34" charset="0"/>
                <a:cs typeface="Microsoft Sans Serif" panose="020B0604020202020204" pitchFamily="34" charset="0"/>
              </a:rPr>
              <a:t>, as well as recommendations from Vitae to support the mental health and wellbeing of PGR students </a:t>
            </a:r>
            <a:r>
              <a:rPr lang="en-GB" sz="1000" i="1" dirty="0">
                <a:latin typeface="+mn-lt"/>
                <a:ea typeface="Microsoft Sans Serif" panose="020B0604020202020204" pitchFamily="34" charset="0"/>
                <a:cs typeface="Microsoft Sans Serif" panose="020B0604020202020204" pitchFamily="34" charset="0"/>
              </a:rPr>
              <a:t>(Vitae, 2018). </a:t>
            </a:r>
          </a:p>
          <a:p>
            <a:pPr defTabSz="918789">
              <a:defRPr/>
            </a:pPr>
            <a:endParaRPr lang="en-GB" sz="1000" dirty="0">
              <a:latin typeface="+mn-lt"/>
              <a:ea typeface="Microsoft Sans Serif" panose="020B0604020202020204" pitchFamily="34" charset="0"/>
              <a:cs typeface="Microsoft Sans Serif" panose="020B0604020202020204" pitchFamily="34" charset="0"/>
            </a:endParaRPr>
          </a:p>
          <a:p>
            <a:endParaRPr lang="en-GB" sz="1000" dirty="0">
              <a:latin typeface="+mn-lt"/>
            </a:endParaRPr>
          </a:p>
        </p:txBody>
      </p:sp>
      <p:sp>
        <p:nvSpPr>
          <p:cNvPr id="4" name="Slide Number Placeholder 3"/>
          <p:cNvSpPr>
            <a:spLocks noGrp="1"/>
          </p:cNvSpPr>
          <p:nvPr>
            <p:ph type="sldNum" sz="quarter" idx="10"/>
          </p:nvPr>
        </p:nvSpPr>
        <p:spPr/>
        <p:txBody>
          <a:bodyPr/>
          <a:lstStyle/>
          <a:p>
            <a:fld id="{FAB0A922-D586-4ABF-AD4D-7EBCEBE5A34F}" type="slidenum">
              <a:rPr lang="en-GB" smtClean="0"/>
              <a:t>8</a:t>
            </a:fld>
            <a:endParaRPr lang="en-GB"/>
          </a:p>
        </p:txBody>
      </p:sp>
    </p:spTree>
    <p:extLst>
      <p:ext uri="{BB962C8B-B14F-4D97-AF65-F5344CB8AC3E}">
        <p14:creationId xmlns:p14="http://schemas.microsoft.com/office/powerpoint/2010/main" val="1518423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sz="1000" dirty="0" smtClean="0"/>
              <a:t>Evidence suggests</a:t>
            </a:r>
            <a:r>
              <a:rPr lang="en-GB" sz="1000" baseline="0" dirty="0" smtClean="0"/>
              <a:t> there is a clear need to improve the mental health and wellbeing of PGR students – in which case, what can be done to improve it?</a:t>
            </a:r>
          </a:p>
          <a:p>
            <a:pPr marL="631668" lvl="1" indent="-172273">
              <a:buFont typeface="Arial" panose="020B0604020202020204" pitchFamily="34" charset="0"/>
              <a:buChar char="•"/>
            </a:pPr>
            <a:r>
              <a:rPr lang="en-GB" sz="1000" dirty="0" smtClean="0"/>
              <a:t>Mental health literacy consists of three components: knowledge of mental health issues, attitudes toward mental health issues and care, and ability to seek care. Previous research on mental health literacy indicates that increased knowledge about mental disorders and positive attitudes towards care can assist in prevention, recognition and management of mental illness. In the HE context, improved mental health literacy may enhance the willingness of students to seek help (</a:t>
            </a:r>
            <a:r>
              <a:rPr lang="en-GB" sz="1000" dirty="0" err="1" smtClean="0"/>
              <a:t>Gorczynski</a:t>
            </a:r>
            <a:r>
              <a:rPr lang="en-GB" sz="1000" dirty="0" smtClean="0"/>
              <a:t> et al, 2017).</a:t>
            </a:r>
            <a:r>
              <a:rPr lang="en-GB" sz="1000" baseline="0" dirty="0" smtClean="0"/>
              <a:t> </a:t>
            </a:r>
          </a:p>
          <a:p>
            <a:pPr marL="631668" lvl="1" indent="-172273" defTabSz="918789">
              <a:buFont typeface="Arial" panose="020B0604020202020204" pitchFamily="34" charset="0"/>
              <a:buChar char="•"/>
              <a:defRPr/>
            </a:pPr>
            <a:r>
              <a:rPr lang="en-GB" sz="1000" dirty="0" smtClean="0"/>
              <a:t>Increasing</a:t>
            </a:r>
            <a:r>
              <a:rPr lang="en-GB" sz="1000" baseline="0" dirty="0" smtClean="0"/>
              <a:t> MH literacy can also increase likelihood of </a:t>
            </a:r>
            <a:r>
              <a:rPr lang="en-GB" sz="1000" dirty="0" smtClean="0"/>
              <a:t>staff responding appropriately to students with mental health problems (Gulliver, 2017).</a:t>
            </a:r>
          </a:p>
          <a:p>
            <a:pPr marL="172273" indent="-172273">
              <a:buFont typeface="Arial" panose="020B0604020202020204" pitchFamily="34" charset="0"/>
              <a:buChar char="•"/>
            </a:pPr>
            <a:r>
              <a:rPr lang="en-GB" sz="1000" dirty="0" smtClean="0"/>
              <a:t>Online resources will support enhanced student induction and PGR specific resources will be co-produced</a:t>
            </a:r>
            <a:r>
              <a:rPr lang="en-GB" sz="1000" baseline="0" dirty="0" smtClean="0"/>
              <a:t> by PGR students, ready for an official launch of October 2019. Student inductions will include signposting to existing resources within the 2018/19 academic year. </a:t>
            </a:r>
          </a:p>
          <a:p>
            <a:pPr marL="172273" indent="-172273">
              <a:buFont typeface="Arial" panose="020B0604020202020204" pitchFamily="34" charset="0"/>
              <a:buChar char="•"/>
            </a:pPr>
            <a:r>
              <a:rPr lang="en-GB" sz="1000" baseline="0" dirty="0" smtClean="0"/>
              <a:t>These could be tailored to focus on particular ‘critical’ periods for PhD students which could be stressful (e.g., before/after the viva). </a:t>
            </a:r>
            <a:endParaRPr lang="en-GB" sz="1000" dirty="0" smtClean="0"/>
          </a:p>
          <a:p>
            <a:endParaRPr lang="en-GB" sz="1000" dirty="0" smtClean="0"/>
          </a:p>
          <a:p>
            <a:endParaRPr lang="en-GB" sz="1000" dirty="0" smtClean="0"/>
          </a:p>
        </p:txBody>
      </p:sp>
      <p:sp>
        <p:nvSpPr>
          <p:cNvPr id="4" name="Slide Number Placeholder 3"/>
          <p:cNvSpPr>
            <a:spLocks noGrp="1"/>
          </p:cNvSpPr>
          <p:nvPr>
            <p:ph type="sldNum" sz="quarter" idx="10"/>
          </p:nvPr>
        </p:nvSpPr>
        <p:spPr/>
        <p:txBody>
          <a:bodyPr/>
          <a:lstStyle/>
          <a:p>
            <a:fld id="{FAB0A922-D586-4ABF-AD4D-7EBCEBE5A34F}" type="slidenum">
              <a:rPr lang="en-GB" smtClean="0"/>
              <a:t>9</a:t>
            </a:fld>
            <a:endParaRPr lang="en-GB"/>
          </a:p>
        </p:txBody>
      </p:sp>
    </p:spTree>
    <p:extLst>
      <p:ext uri="{BB962C8B-B14F-4D97-AF65-F5344CB8AC3E}">
        <p14:creationId xmlns:p14="http://schemas.microsoft.com/office/powerpoint/2010/main" val="3222996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sz="1000" dirty="0" smtClean="0"/>
              <a:t>Discussion of mental health problems and where to access existing resources (e.g., key transition periods) will be embedded</a:t>
            </a:r>
            <a:r>
              <a:rPr lang="en-GB" sz="1000" baseline="0" dirty="0" smtClean="0"/>
              <a:t> into enhanced supervisor training at </a:t>
            </a:r>
            <a:r>
              <a:rPr lang="en-GB" sz="1000" baseline="0" dirty="0" err="1" smtClean="0"/>
              <a:t>UoP</a:t>
            </a:r>
            <a:r>
              <a:rPr lang="en-GB" sz="1000" baseline="0" dirty="0" smtClean="0"/>
              <a:t> – one date in November and another in February. </a:t>
            </a:r>
            <a:endParaRPr lang="en-GB" sz="1000" dirty="0" smtClean="0"/>
          </a:p>
          <a:p>
            <a:endParaRPr lang="en-GB" sz="1000" dirty="0" smtClean="0"/>
          </a:p>
        </p:txBody>
      </p:sp>
      <p:sp>
        <p:nvSpPr>
          <p:cNvPr id="4" name="Slide Number Placeholder 3"/>
          <p:cNvSpPr>
            <a:spLocks noGrp="1"/>
          </p:cNvSpPr>
          <p:nvPr>
            <p:ph type="sldNum" sz="quarter" idx="10"/>
          </p:nvPr>
        </p:nvSpPr>
        <p:spPr/>
        <p:txBody>
          <a:bodyPr/>
          <a:lstStyle/>
          <a:p>
            <a:fld id="{FAB0A922-D586-4ABF-AD4D-7EBCEBE5A34F}" type="slidenum">
              <a:rPr lang="en-GB" smtClean="0"/>
              <a:t>10</a:t>
            </a:fld>
            <a:endParaRPr lang="en-GB"/>
          </a:p>
        </p:txBody>
      </p:sp>
    </p:spTree>
    <p:extLst>
      <p:ext uri="{BB962C8B-B14F-4D97-AF65-F5344CB8AC3E}">
        <p14:creationId xmlns:p14="http://schemas.microsoft.com/office/powerpoint/2010/main" val="1721357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1668" lvl="1" indent="-172273" defTabSz="918789">
              <a:buFont typeface="Arial" panose="020B0604020202020204" pitchFamily="34" charset="0"/>
              <a:buChar char="•"/>
              <a:defRPr/>
            </a:pPr>
            <a:r>
              <a:rPr lang="en-GB" sz="1000" dirty="0" smtClean="0"/>
              <a:t>There is compelling evidence that social support (perceived support available during time of need</a:t>
            </a:r>
            <a:r>
              <a:rPr lang="en-GB" sz="1000" baseline="0" dirty="0" smtClean="0"/>
              <a:t> – emotional and practical) </a:t>
            </a:r>
            <a:r>
              <a:rPr lang="en-GB" sz="1000" dirty="0" smtClean="0"/>
              <a:t>can reduce the risk of mental health disorders and enhance recovery if they do develop (Leach, 2014). Mentoring circles can enhance social support through an innovative, group mentoring model which increases social interactions, a sense of belonging and resilience (Darwin &amp; Palmer, 2009). </a:t>
            </a:r>
          </a:p>
          <a:p>
            <a:pPr marL="631668" lvl="1" indent="-172273" defTabSz="918789">
              <a:buFont typeface="Arial" panose="020B0604020202020204" pitchFamily="34" charset="0"/>
              <a:buChar char="•"/>
              <a:defRPr/>
            </a:pPr>
            <a:r>
              <a:rPr lang="en-GB" sz="1000" dirty="0" smtClean="0"/>
              <a:t>Few studies</a:t>
            </a:r>
            <a:r>
              <a:rPr lang="en-GB" sz="1000" baseline="0" dirty="0" smtClean="0"/>
              <a:t> have examined methods of supporting the mental health and wellbeing of PGR students, particularly in relation to doctoral transitions. </a:t>
            </a:r>
          </a:p>
          <a:p>
            <a:pPr marL="631668" lvl="1" indent="-172273" defTabSz="918789">
              <a:buFont typeface="Arial" panose="020B0604020202020204" pitchFamily="34" charset="0"/>
              <a:buChar char="•"/>
              <a:defRPr/>
            </a:pPr>
            <a:r>
              <a:rPr lang="en-GB" sz="1000" dirty="0" smtClean="0"/>
              <a:t>Social support can be improved through group mentoring circles (Darwin &amp; Palmer, 2009)</a:t>
            </a:r>
          </a:p>
          <a:p>
            <a:pPr marL="631668" lvl="1" indent="-172273" defTabSz="918789">
              <a:buFont typeface="Arial" panose="020B0604020202020204" pitchFamily="34" charset="0"/>
              <a:buChar char="•"/>
              <a:defRPr/>
            </a:pPr>
            <a:r>
              <a:rPr lang="en-GB" sz="1000" dirty="0" smtClean="0"/>
              <a:t>Mentoring</a:t>
            </a:r>
            <a:r>
              <a:rPr lang="en-GB" sz="1000" baseline="0" dirty="0" smtClean="0"/>
              <a:t> circles will include PhD students and one academic mentor from outside of their supervisory team. The format of the circles is in development. </a:t>
            </a:r>
          </a:p>
          <a:p>
            <a:pPr marL="631668" lvl="1" indent="-172273" defTabSz="918789">
              <a:buFont typeface="Arial" panose="020B0604020202020204" pitchFamily="34" charset="0"/>
              <a:buChar char="•"/>
              <a:defRPr/>
            </a:pPr>
            <a:r>
              <a:rPr lang="en-GB" sz="1000" baseline="0" dirty="0" smtClean="0"/>
              <a:t>The circles could be used to support doctoral students during transitions. </a:t>
            </a:r>
          </a:p>
          <a:p>
            <a:pPr marL="172273" indent="-172273">
              <a:buFont typeface="Arial" panose="020B0604020202020204" pitchFamily="34" charset="0"/>
              <a:buChar char="•"/>
            </a:pPr>
            <a:endParaRPr lang="en-GB" sz="1000" baseline="0" dirty="0" smtClean="0"/>
          </a:p>
        </p:txBody>
      </p:sp>
      <p:sp>
        <p:nvSpPr>
          <p:cNvPr id="4" name="Slide Number Placeholder 3"/>
          <p:cNvSpPr>
            <a:spLocks noGrp="1"/>
          </p:cNvSpPr>
          <p:nvPr>
            <p:ph type="sldNum" sz="quarter" idx="10"/>
          </p:nvPr>
        </p:nvSpPr>
        <p:spPr/>
        <p:txBody>
          <a:bodyPr/>
          <a:lstStyle/>
          <a:p>
            <a:fld id="{FAB0A922-D586-4ABF-AD4D-7EBCEBE5A34F}" type="slidenum">
              <a:rPr lang="en-GB" smtClean="0"/>
              <a:t>11</a:t>
            </a:fld>
            <a:endParaRPr lang="en-GB"/>
          </a:p>
        </p:txBody>
      </p:sp>
    </p:spTree>
    <p:extLst>
      <p:ext uri="{BB962C8B-B14F-4D97-AF65-F5344CB8AC3E}">
        <p14:creationId xmlns:p14="http://schemas.microsoft.com/office/powerpoint/2010/main" val="2658071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dirty="0" smtClean="0"/>
              <a:t>We will measure the success of the project via qualitative and quantitative data analysis.</a:t>
            </a:r>
          </a:p>
          <a:p>
            <a:pPr marL="172273" indent="-172273">
              <a:buFont typeface="Arial" panose="020B0604020202020204" pitchFamily="34" charset="0"/>
              <a:buChar char="•"/>
            </a:pPr>
            <a:r>
              <a:rPr lang="en-GB" dirty="0" smtClean="0"/>
              <a:t>Sector outcomes will outline</a:t>
            </a:r>
            <a:r>
              <a:rPr lang="en-GB" baseline="0" dirty="0" smtClean="0"/>
              <a:t> how universities could support doctoral students during transitions and over the course of their studies, with resources/toolkits available sector wide. </a:t>
            </a:r>
            <a:endParaRPr lang="en-GB" dirty="0"/>
          </a:p>
        </p:txBody>
      </p:sp>
      <p:sp>
        <p:nvSpPr>
          <p:cNvPr id="4" name="Slide Number Placeholder 3"/>
          <p:cNvSpPr>
            <a:spLocks noGrp="1"/>
          </p:cNvSpPr>
          <p:nvPr>
            <p:ph type="sldNum" sz="quarter" idx="10"/>
          </p:nvPr>
        </p:nvSpPr>
        <p:spPr/>
        <p:txBody>
          <a:bodyPr/>
          <a:lstStyle/>
          <a:p>
            <a:fld id="{FAB0A922-D586-4ABF-AD4D-7EBCEBE5A34F}" type="slidenum">
              <a:rPr lang="en-GB" smtClean="0"/>
              <a:t>12</a:t>
            </a:fld>
            <a:endParaRPr lang="en-GB"/>
          </a:p>
        </p:txBody>
      </p:sp>
    </p:spTree>
    <p:extLst>
      <p:ext uri="{BB962C8B-B14F-4D97-AF65-F5344CB8AC3E}">
        <p14:creationId xmlns:p14="http://schemas.microsoft.com/office/powerpoint/2010/main" val="1952451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a:buFont typeface="Arial" panose="020B0604020202020204" pitchFamily="34" charset="0"/>
              <a:buChar char="•"/>
            </a:pPr>
            <a:r>
              <a:rPr lang="en-GB" dirty="0" smtClean="0"/>
              <a:t>Thank you for your</a:t>
            </a:r>
            <a:r>
              <a:rPr lang="en-GB" baseline="0" dirty="0" smtClean="0"/>
              <a:t> attention, and we welcome any questions/feedback! </a:t>
            </a:r>
            <a:endParaRPr lang="en-GB" dirty="0"/>
          </a:p>
        </p:txBody>
      </p:sp>
      <p:sp>
        <p:nvSpPr>
          <p:cNvPr id="4" name="Slide Number Placeholder 3"/>
          <p:cNvSpPr>
            <a:spLocks noGrp="1"/>
          </p:cNvSpPr>
          <p:nvPr>
            <p:ph type="sldNum" sz="quarter" idx="10"/>
          </p:nvPr>
        </p:nvSpPr>
        <p:spPr/>
        <p:txBody>
          <a:bodyPr/>
          <a:lstStyle/>
          <a:p>
            <a:fld id="{FAB0A922-D586-4ABF-AD4D-7EBCEBE5A34F}" type="slidenum">
              <a:rPr lang="en-GB" smtClean="0"/>
              <a:t>14</a:t>
            </a:fld>
            <a:endParaRPr lang="en-GB"/>
          </a:p>
        </p:txBody>
      </p:sp>
    </p:spTree>
    <p:extLst>
      <p:ext uri="{BB962C8B-B14F-4D97-AF65-F5344CB8AC3E}">
        <p14:creationId xmlns:p14="http://schemas.microsoft.com/office/powerpoint/2010/main" val="1697929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b_Title slide">
    <p:spTree>
      <p:nvGrpSpPr>
        <p:cNvPr id="1" name=""/>
        <p:cNvGrpSpPr/>
        <p:nvPr/>
      </p:nvGrpSpPr>
      <p:grpSpPr>
        <a:xfrm>
          <a:off x="0" y="0"/>
          <a:ext cx="0" cy="0"/>
          <a:chOff x="0" y="0"/>
          <a:chExt cx="0" cy="0"/>
        </a:xfrm>
      </p:grpSpPr>
      <p:sp>
        <p:nvSpPr>
          <p:cNvPr id="11" name="Rechthoek 16">
            <a:extLst>
              <a:ext uri="{FF2B5EF4-FFF2-40B4-BE49-F238E27FC236}">
                <a16:creationId xmlns:a16="http://schemas.microsoft.com/office/drawing/2014/main" xmlns="" id="{BE1EC009-1AB6-46B3-89FC-A2752A5CC63B}"/>
              </a:ext>
            </a:extLst>
          </p:cNvPr>
          <p:cNvSpPr/>
          <p:nvPr userDrawn="1"/>
        </p:nvSpPr>
        <p:spPr>
          <a:xfrm>
            <a:off x="7913405" y="556626"/>
            <a:ext cx="4278595" cy="41165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Rechthoek 17">
            <a:extLst>
              <a:ext uri="{FF2B5EF4-FFF2-40B4-BE49-F238E27FC236}">
                <a16:creationId xmlns:a16="http://schemas.microsoft.com/office/drawing/2014/main" xmlns="" id="{552F9B91-4010-4562-9359-EED6891B29B8}"/>
              </a:ext>
            </a:extLst>
          </p:cNvPr>
          <p:cNvSpPr/>
          <p:nvPr/>
        </p:nvSpPr>
        <p:spPr>
          <a:xfrm>
            <a:off x="0" y="3415144"/>
            <a:ext cx="11887200" cy="34428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itel 1">
            <a:extLst>
              <a:ext uri="{FF2B5EF4-FFF2-40B4-BE49-F238E27FC236}">
                <a16:creationId xmlns:a16="http://schemas.microsoft.com/office/drawing/2014/main" xmlns="" id="{A199696C-1A0F-4C0D-85B6-89CC710B7380}"/>
              </a:ext>
            </a:extLst>
          </p:cNvPr>
          <p:cNvSpPr>
            <a:spLocks noGrp="1"/>
          </p:cNvSpPr>
          <p:nvPr>
            <p:ph type="ctrTitle" hasCustomPrompt="1"/>
          </p:nvPr>
        </p:nvSpPr>
        <p:spPr>
          <a:xfrm>
            <a:off x="939977" y="4119073"/>
            <a:ext cx="6417952" cy="1040380"/>
          </a:xfrm>
          <a:prstGeom prst="rect">
            <a:avLst/>
          </a:prstGeom>
        </p:spPr>
        <p:txBody>
          <a:bodyPr anchor="t">
            <a:noAutofit/>
          </a:bodyPr>
          <a:lstStyle>
            <a:lvl1pPr algn="l">
              <a:lnSpc>
                <a:spcPts val="3375"/>
              </a:lnSpc>
              <a:defRPr sz="3300" spc="53" baseline="0">
                <a:solidFill>
                  <a:schemeClr val="bg2"/>
                </a:solidFill>
                <a:latin typeface="Calibri bold" panose="020F0702030404030204" pitchFamily="34" charset="0"/>
                <a:cs typeface="Calibri bold" panose="020F0702030404030204" pitchFamily="34" charset="0"/>
              </a:defRPr>
            </a:lvl1pPr>
          </a:lstStyle>
          <a:p>
            <a:r>
              <a:rPr lang="nl-NL" dirty="0"/>
              <a:t>CLICK TO </a:t>
            </a:r>
            <a:r>
              <a:rPr lang="nl-NL" dirty="0" smtClean="0"/>
              <a:t>EDIT TITLE</a:t>
            </a:r>
            <a:endParaRPr lang="en-GB" dirty="0"/>
          </a:p>
        </p:txBody>
      </p:sp>
      <p:sp>
        <p:nvSpPr>
          <p:cNvPr id="20" name="Ondertitel 2">
            <a:extLst>
              <a:ext uri="{FF2B5EF4-FFF2-40B4-BE49-F238E27FC236}">
                <a16:creationId xmlns:a16="http://schemas.microsoft.com/office/drawing/2014/main" xmlns="" id="{7D927364-844D-4A85-B6EB-FBFEED2E4891}"/>
              </a:ext>
            </a:extLst>
          </p:cNvPr>
          <p:cNvSpPr>
            <a:spLocks noGrp="1"/>
          </p:cNvSpPr>
          <p:nvPr>
            <p:ph type="subTitle" idx="1" hasCustomPrompt="1"/>
          </p:nvPr>
        </p:nvSpPr>
        <p:spPr>
          <a:xfrm>
            <a:off x="951129" y="5228108"/>
            <a:ext cx="6405115" cy="351565"/>
          </a:xfrm>
          <a:prstGeom prst="rect">
            <a:avLst/>
          </a:prstGeom>
        </p:spPr>
        <p:txBody>
          <a:bodyPr>
            <a:noAutofit/>
          </a:bodyPr>
          <a:lstStyle>
            <a:lvl1pPr marL="0" indent="0" algn="l">
              <a:buNone/>
              <a:defRPr sz="1500" spc="38" baseline="0">
                <a:solidFill>
                  <a:schemeClr val="bg2"/>
                </a:solidFill>
                <a:latin typeface="+mn-lt"/>
                <a:ea typeface="Aero Light" pitchFamily="50" charset="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Click to edit </a:t>
            </a:r>
            <a:r>
              <a:rPr lang="nl-NL" dirty="0" smtClean="0"/>
              <a:t>subtitle </a:t>
            </a:r>
            <a:endParaRPr lang="en-GB" dirty="0"/>
          </a:p>
        </p:txBody>
      </p:sp>
      <p:sp>
        <p:nvSpPr>
          <p:cNvPr id="21" name="Tijdelijke aanduiding voor tekst 9">
            <a:extLst>
              <a:ext uri="{FF2B5EF4-FFF2-40B4-BE49-F238E27FC236}">
                <a16:creationId xmlns:a16="http://schemas.microsoft.com/office/drawing/2014/main" xmlns="" id="{BFA6C715-12C9-4F92-B6DE-60323A6EC88F}"/>
              </a:ext>
            </a:extLst>
          </p:cNvPr>
          <p:cNvSpPr>
            <a:spLocks noGrp="1"/>
          </p:cNvSpPr>
          <p:nvPr>
            <p:ph type="body" sz="quarter" idx="11" hasCustomPrompt="1"/>
          </p:nvPr>
        </p:nvSpPr>
        <p:spPr>
          <a:xfrm>
            <a:off x="939979" y="5788554"/>
            <a:ext cx="6417952" cy="602417"/>
          </a:xfrm>
          <a:prstGeom prst="rect">
            <a:avLst/>
          </a:prstGeom>
        </p:spPr>
        <p:txBody>
          <a:bodyPr>
            <a:noAutofit/>
          </a:bodyPr>
          <a:lstStyle>
            <a:lvl1pPr marL="0" indent="0">
              <a:buNone/>
              <a:defRPr sz="1500" spc="38" baseline="0">
                <a:solidFill>
                  <a:schemeClr val="bg2"/>
                </a:solidFill>
                <a:latin typeface="+mj-lt"/>
                <a:ea typeface="Aero Light" pitchFamily="50" charset="2"/>
              </a:defRPr>
            </a:lvl1pPr>
          </a:lstStyle>
          <a:p>
            <a:pPr lvl="0"/>
            <a:r>
              <a:rPr lang="nl-NL" dirty="0" smtClean="0"/>
              <a:t>Click to add presenter’s name and </a:t>
            </a:r>
            <a:br>
              <a:rPr lang="nl-NL" dirty="0" smtClean="0"/>
            </a:br>
            <a:r>
              <a:rPr lang="nl-NL" dirty="0" smtClean="0"/>
              <a:t>job title</a:t>
            </a:r>
            <a:endParaRPr lang="nl-NL" dirty="0"/>
          </a:p>
        </p:txBody>
      </p:sp>
      <p:pic>
        <p:nvPicPr>
          <p:cNvPr id="23" name="Afbeelding 22">
            <a:extLst>
              <a:ext uri="{FF2B5EF4-FFF2-40B4-BE49-F238E27FC236}">
                <a16:creationId xmlns:a16="http://schemas.microsoft.com/office/drawing/2014/main" xmlns="" id="{E63E3581-10E1-4073-944D-F8E146E171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76" y="546284"/>
            <a:ext cx="4325121" cy="1539243"/>
          </a:xfrm>
          <a:prstGeom prst="rect">
            <a:avLst/>
          </a:prstGeom>
        </p:spPr>
      </p:pic>
      <p:sp>
        <p:nvSpPr>
          <p:cNvPr id="14" name="Picture Placeholder 2"/>
          <p:cNvSpPr>
            <a:spLocks noGrp="1"/>
          </p:cNvSpPr>
          <p:nvPr>
            <p:ph type="pic" sz="quarter" idx="10"/>
          </p:nvPr>
        </p:nvSpPr>
        <p:spPr>
          <a:xfrm>
            <a:off x="7397553" y="847144"/>
            <a:ext cx="4153375" cy="5543827"/>
          </a:xfrm>
          <a:prstGeom prst="rect">
            <a:avLst/>
          </a:prstGeom>
          <a:solidFill>
            <a:schemeClr val="bg1"/>
          </a:solidFill>
        </p:spPr>
        <p:txBody>
          <a:bodyPr/>
          <a:lstStyle/>
          <a:p>
            <a:r>
              <a:rPr lang="en-US" smtClean="0"/>
              <a:t>Click icon to add picture</a:t>
            </a:r>
            <a:endParaRPr lang="en-GB" dirty="0"/>
          </a:p>
        </p:txBody>
      </p:sp>
    </p:spTree>
    <p:extLst>
      <p:ext uri="{BB962C8B-B14F-4D97-AF65-F5344CB8AC3E}">
        <p14:creationId xmlns:p14="http://schemas.microsoft.com/office/powerpoint/2010/main" val="40410303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a_Content slide">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xmlns="" id="{4F078DCB-93EE-4BE7-A995-4A147D8579B4}"/>
              </a:ext>
            </a:extLst>
          </p:cNvPr>
          <p:cNvSpPr>
            <a:spLocks noGrp="1"/>
          </p:cNvSpPr>
          <p:nvPr>
            <p:ph type="title" hasCustomPrompt="1"/>
          </p:nvPr>
        </p:nvSpPr>
        <p:spPr>
          <a:xfrm>
            <a:off x="483874" y="560367"/>
            <a:ext cx="11144412" cy="1136672"/>
          </a:xfrm>
          <a:prstGeom prst="rect">
            <a:avLst/>
          </a:prstGeom>
        </p:spPr>
        <p:txBody>
          <a:bodyPr anchor="t">
            <a:noAutofit/>
          </a:bodyPr>
          <a:lstStyle>
            <a:lvl1pPr algn="l">
              <a:lnSpc>
                <a:spcPts val="2700"/>
              </a:lnSpc>
              <a:defRPr sz="3300" spc="53"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5" name="Afbeelding 13">
            <a:extLst>
              <a:ext uri="{FF2B5EF4-FFF2-40B4-BE49-F238E27FC236}">
                <a16:creationId xmlns:a16="http://schemas.microsoft.com/office/drawing/2014/main" xmlns="" id="{A6DEE0E1-E6DD-48F9-961A-927DFCE67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1" y="6225045"/>
            <a:ext cx="1296848" cy="461379"/>
          </a:xfrm>
          <a:prstGeom prst="rect">
            <a:avLst/>
          </a:prstGeom>
        </p:spPr>
      </p:pic>
      <p:sp>
        <p:nvSpPr>
          <p:cNvPr id="8" name="Rechthoek 17">
            <a:extLst>
              <a:ext uri="{FF2B5EF4-FFF2-40B4-BE49-F238E27FC236}">
                <a16:creationId xmlns:a16="http://schemas.microsoft.com/office/drawing/2014/main" xmlns="" id="{552F9B91-4010-4562-9359-EED6891B29B8}"/>
              </a:ext>
            </a:extLst>
          </p:cNvPr>
          <p:cNvSpPr/>
          <p:nvPr/>
        </p:nvSpPr>
        <p:spPr>
          <a:xfrm>
            <a:off x="11747500"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xmlns="" id="{1D820570-21E1-43AC-BE0D-02ADF7C4CF21}"/>
              </a:ext>
            </a:extLst>
          </p:cNvPr>
          <p:cNvSpPr/>
          <p:nvPr/>
        </p:nvSpPr>
        <p:spPr>
          <a:xfrm>
            <a:off x="11747499" y="3"/>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Content Placeholder 2"/>
          <p:cNvSpPr>
            <a:spLocks noGrp="1"/>
          </p:cNvSpPr>
          <p:nvPr>
            <p:ph idx="1"/>
          </p:nvPr>
        </p:nvSpPr>
        <p:spPr>
          <a:xfrm>
            <a:off x="491615" y="1708353"/>
            <a:ext cx="11164868" cy="4425748"/>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0148835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4b_Content slide">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xmlns="" id="{4F078DCB-93EE-4BE7-A995-4A147D8579B4}"/>
              </a:ext>
            </a:extLst>
          </p:cNvPr>
          <p:cNvSpPr>
            <a:spLocks noGrp="1"/>
          </p:cNvSpPr>
          <p:nvPr>
            <p:ph type="title" hasCustomPrompt="1"/>
          </p:nvPr>
        </p:nvSpPr>
        <p:spPr>
          <a:xfrm>
            <a:off x="483874" y="560367"/>
            <a:ext cx="11263628" cy="1136672"/>
          </a:xfrm>
          <a:prstGeom prst="rect">
            <a:avLst/>
          </a:prstGeom>
        </p:spPr>
        <p:txBody>
          <a:bodyPr anchor="t">
            <a:noAutofit/>
          </a:bodyPr>
          <a:lstStyle>
            <a:lvl1pPr algn="l">
              <a:lnSpc>
                <a:spcPts val="2700"/>
              </a:lnSpc>
              <a:defRPr sz="3300" spc="53"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5" name="Afbeelding 13">
            <a:extLst>
              <a:ext uri="{FF2B5EF4-FFF2-40B4-BE49-F238E27FC236}">
                <a16:creationId xmlns:a16="http://schemas.microsoft.com/office/drawing/2014/main" xmlns="" id="{A6DEE0E1-E6DD-48F9-961A-927DFCE67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1" y="6225045"/>
            <a:ext cx="1296848" cy="461379"/>
          </a:xfrm>
          <a:prstGeom prst="rect">
            <a:avLst/>
          </a:prstGeom>
        </p:spPr>
      </p:pic>
      <p:sp>
        <p:nvSpPr>
          <p:cNvPr id="8" name="Rechthoek 17">
            <a:extLst>
              <a:ext uri="{FF2B5EF4-FFF2-40B4-BE49-F238E27FC236}">
                <a16:creationId xmlns:a16="http://schemas.microsoft.com/office/drawing/2014/main" xmlns="" id="{552F9B91-4010-4562-9359-EED6891B29B8}"/>
              </a:ext>
            </a:extLst>
          </p:cNvPr>
          <p:cNvSpPr/>
          <p:nvPr/>
        </p:nvSpPr>
        <p:spPr>
          <a:xfrm>
            <a:off x="11747500"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xmlns="" id="{1D820570-21E1-43AC-BE0D-02ADF7C4CF21}"/>
              </a:ext>
            </a:extLst>
          </p:cNvPr>
          <p:cNvSpPr/>
          <p:nvPr/>
        </p:nvSpPr>
        <p:spPr>
          <a:xfrm>
            <a:off x="11747499" y="3"/>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Content Placeholder 2"/>
          <p:cNvSpPr>
            <a:spLocks noGrp="1"/>
          </p:cNvSpPr>
          <p:nvPr>
            <p:ph sz="half" idx="1"/>
          </p:nvPr>
        </p:nvSpPr>
        <p:spPr>
          <a:xfrm>
            <a:off x="491616" y="1708353"/>
            <a:ext cx="5384800" cy="4425748"/>
          </a:xfrm>
          <a:prstGeom prst="rect">
            <a:avLst/>
          </a:prstGeom>
        </p:spPr>
        <p:txBody>
          <a:bodyPr/>
          <a:lstStyle>
            <a:lvl1pPr>
              <a:defRPr sz="18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3"/>
          <p:cNvSpPr>
            <a:spLocks noGrp="1"/>
          </p:cNvSpPr>
          <p:nvPr>
            <p:ph sz="half" idx="2"/>
          </p:nvPr>
        </p:nvSpPr>
        <p:spPr>
          <a:xfrm>
            <a:off x="6354912" y="1708353"/>
            <a:ext cx="5384800" cy="4425748"/>
          </a:xfrm>
          <a:prstGeom prst="rect">
            <a:avLst/>
          </a:prstGeom>
        </p:spPr>
        <p:txBody>
          <a:bodyPr/>
          <a:lstStyle>
            <a:lvl1pPr>
              <a:defRPr sz="18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95349188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810688"/>
      </p:ext>
    </p:extLst>
  </p:cSld>
  <p:clrMap bg1="lt1" tx1="dk1" bg2="lt2" tx2="dk2" accent1="accent1" accent2="accent2" accent3="accent3" accent4="accent4" accent5="accent5" accent6="accent6" hlink="hlink" folHlink="folHlink"/>
  <p:sldLayoutIdLst>
    <p:sldLayoutId id="2147483665" r:id="rId1"/>
    <p:sldLayoutId id="2147483668" r:id="rId2"/>
    <p:sldLayoutId id="2147483669" r:id="rId3"/>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bg1"/>
          </a:solidFill>
          <a:latin typeface="Aero Bold" panose="02000000000000000000" pitchFamily="50" charset="2"/>
          <a:ea typeface="Aero Bold" panose="02000000000000000000" pitchFamily="50" charset="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500" kern="1200">
          <a:solidFill>
            <a:schemeClr val="accent3">
              <a:lumMod val="2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lumMod val="2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accent3">
              <a:lumMod val="2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accent3">
              <a:lumMod val="2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accent3">
              <a:lumMod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195592" y="2365248"/>
            <a:ext cx="3004509" cy="986481"/>
          </a:xfrm>
          <a:prstGeom prst="rect">
            <a:avLst/>
          </a:prstGeom>
        </p:spPr>
      </p:pic>
      <p:sp>
        <p:nvSpPr>
          <p:cNvPr id="6" name="Title 5"/>
          <p:cNvSpPr>
            <a:spLocks noGrp="1"/>
          </p:cNvSpPr>
          <p:nvPr>
            <p:ph type="ctrTitle"/>
          </p:nvPr>
        </p:nvSpPr>
        <p:spPr>
          <a:xfrm>
            <a:off x="558834" y="3731498"/>
            <a:ext cx="9944541" cy="780285"/>
          </a:xfrm>
        </p:spPr>
        <p:txBody>
          <a:bodyPr/>
          <a:lstStyle/>
          <a:p>
            <a:pPr>
              <a:lnSpc>
                <a:spcPct val="100000"/>
              </a:lnSpc>
            </a:pPr>
            <a:r>
              <a:rPr lang="en-GB" sz="4000" dirty="0" smtClean="0"/>
              <a:t>The role of transitions in the mental health and wellbeing </a:t>
            </a:r>
            <a:r>
              <a:rPr lang="en-GB" sz="4000" smtClean="0"/>
              <a:t>of </a:t>
            </a:r>
            <a:r>
              <a:rPr lang="en-GB" sz="4000" smtClean="0"/>
              <a:t>PGR </a:t>
            </a:r>
            <a:r>
              <a:rPr lang="en-GB" sz="4000" smtClean="0"/>
              <a:t>students</a:t>
            </a:r>
            <a:r>
              <a:rPr lang="en-GB" sz="4000" dirty="0" smtClean="0"/>
              <a:t/>
            </a:r>
            <a:br>
              <a:rPr lang="en-GB" sz="4000" dirty="0" smtClean="0"/>
            </a:br>
            <a:endParaRPr lang="en-GB" sz="4000" dirty="0">
              <a:latin typeface="Calibri Light" panose="020F0302020204030204" pitchFamily="34" charset="0"/>
              <a:cs typeface="Calibri Light" panose="020F0302020204030204" pitchFamily="34" charset="0"/>
            </a:endParaRPr>
          </a:p>
        </p:txBody>
      </p:sp>
      <p:pic>
        <p:nvPicPr>
          <p:cNvPr id="7" name="Picture 6"/>
          <p:cNvPicPr>
            <a:picLocks noChangeAspect="1"/>
          </p:cNvPicPr>
          <p:nvPr/>
        </p:nvPicPr>
        <p:blipFill>
          <a:blip r:embed="rId4"/>
          <a:stretch>
            <a:fillRect/>
          </a:stretch>
        </p:blipFill>
        <p:spPr>
          <a:xfrm>
            <a:off x="3445219" y="2543911"/>
            <a:ext cx="1808805" cy="713186"/>
          </a:xfrm>
          <a:prstGeom prst="rect">
            <a:avLst/>
          </a:prstGeom>
        </p:spPr>
      </p:pic>
      <p:sp>
        <p:nvSpPr>
          <p:cNvPr id="11" name="Text Placeholder 10"/>
          <p:cNvSpPr>
            <a:spLocks noGrp="1"/>
          </p:cNvSpPr>
          <p:nvPr>
            <p:ph type="body" sz="quarter" idx="11"/>
          </p:nvPr>
        </p:nvSpPr>
        <p:spPr>
          <a:xfrm>
            <a:off x="558834" y="5438216"/>
            <a:ext cx="11244364" cy="658810"/>
          </a:xfrm>
        </p:spPr>
        <p:txBody>
          <a:bodyPr/>
          <a:lstStyle/>
          <a:p>
            <a:r>
              <a:rPr lang="en-GB" sz="2800" dirty="0" smtClean="0">
                <a:latin typeface="+mn-lt"/>
              </a:rPr>
              <a:t>Dr Rachel Moss, Dr Jane Creaton and Professor Karen </a:t>
            </a:r>
            <a:r>
              <a:rPr lang="en-GB" sz="2800" dirty="0">
                <a:latin typeface="+mn-lt"/>
              </a:rPr>
              <a:t>Heard-</a:t>
            </a:r>
            <a:r>
              <a:rPr lang="en-GB" sz="2800" dirty="0" err="1">
                <a:latin typeface="+mn-lt"/>
              </a:rPr>
              <a:t>Lauréote</a:t>
            </a:r>
            <a:r>
              <a:rPr lang="en-GB" sz="2800" dirty="0">
                <a:latin typeface="+mn-lt"/>
              </a:rPr>
              <a:t> </a:t>
            </a:r>
            <a:endParaRPr lang="en-GB" sz="2800" dirty="0" smtClean="0">
              <a:latin typeface="+mn-lt"/>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34147" y="977754"/>
            <a:ext cx="4155912" cy="2770608"/>
          </a:xfrm>
          <a:prstGeom prst="rect">
            <a:avLst/>
          </a:prstGeom>
        </p:spPr>
      </p:pic>
      <p:pic>
        <p:nvPicPr>
          <p:cNvPr id="4" name="Picture 3"/>
          <p:cNvPicPr>
            <a:picLocks noChangeAspect="1"/>
          </p:cNvPicPr>
          <p:nvPr/>
        </p:nvPicPr>
        <p:blipFill>
          <a:blip r:embed="rId6"/>
          <a:stretch>
            <a:fillRect/>
          </a:stretch>
        </p:blipFill>
        <p:spPr>
          <a:xfrm>
            <a:off x="226272" y="2475123"/>
            <a:ext cx="1567882" cy="788902"/>
          </a:xfrm>
          <a:prstGeom prst="rect">
            <a:avLst/>
          </a:prstGeom>
        </p:spPr>
      </p:pic>
      <p:pic>
        <p:nvPicPr>
          <p:cNvPr id="8" name="Picture 7"/>
          <p:cNvPicPr>
            <a:picLocks noChangeAspect="1"/>
          </p:cNvPicPr>
          <p:nvPr/>
        </p:nvPicPr>
        <p:blipFill>
          <a:blip r:embed="rId7"/>
          <a:stretch>
            <a:fillRect/>
          </a:stretch>
        </p:blipFill>
        <p:spPr>
          <a:xfrm>
            <a:off x="5684420" y="2543911"/>
            <a:ext cx="1219331" cy="559897"/>
          </a:xfrm>
          <a:prstGeom prst="rect">
            <a:avLst/>
          </a:prstGeom>
        </p:spPr>
      </p:pic>
    </p:spTree>
    <p:extLst>
      <p:ext uri="{BB962C8B-B14F-4D97-AF65-F5344CB8AC3E}">
        <p14:creationId xmlns:p14="http://schemas.microsoft.com/office/powerpoint/2010/main" val="4105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278" y="341583"/>
            <a:ext cx="11144412" cy="1136672"/>
          </a:xfrm>
        </p:spPr>
        <p:txBody>
          <a:bodyPr/>
          <a:lstStyle/>
          <a:p>
            <a:r>
              <a:rPr lang="en-GB" sz="4000" dirty="0" smtClean="0"/>
              <a:t>PGR mental health and wellbeing</a:t>
            </a:r>
            <a:endParaRPr lang="en-GB" sz="4000" dirty="0"/>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17621" t="22860" r="29109" b="32172"/>
          <a:stretch/>
        </p:blipFill>
        <p:spPr bwMode="auto">
          <a:xfrm>
            <a:off x="5166026" y="3727838"/>
            <a:ext cx="5403998" cy="3130162"/>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4" cstate="print">
            <a:extLst>
              <a:ext uri="{28A0092B-C50C-407E-A947-70E740481C1C}">
                <a14:useLocalDpi xmlns:a14="http://schemas.microsoft.com/office/drawing/2010/main" val="0"/>
              </a:ext>
            </a:extLst>
          </a:blip>
          <a:srcRect l="17483" t="22352" r="29664" b="35727"/>
          <a:stretch/>
        </p:blipFill>
        <p:spPr bwMode="auto">
          <a:xfrm>
            <a:off x="141609" y="1060723"/>
            <a:ext cx="4686269" cy="2400300"/>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5" cstate="print">
            <a:extLst>
              <a:ext uri="{28A0092B-C50C-407E-A947-70E740481C1C}">
                <a14:useLocalDpi xmlns:a14="http://schemas.microsoft.com/office/drawing/2010/main" val="0"/>
              </a:ext>
            </a:extLst>
          </a:blip>
          <a:srcRect l="17768" t="32511" r="40200" b="26086"/>
          <a:stretch/>
        </p:blipFill>
        <p:spPr bwMode="auto">
          <a:xfrm>
            <a:off x="4631840" y="1478255"/>
            <a:ext cx="4248391" cy="2373917"/>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6" cstate="print">
            <a:extLst>
              <a:ext uri="{28A0092B-C50C-407E-A947-70E740481C1C}">
                <a14:useLocalDpi xmlns:a14="http://schemas.microsoft.com/office/drawing/2010/main" val="0"/>
              </a:ext>
            </a:extLst>
          </a:blip>
          <a:srcRect l="20231" t="56750" r="47634" b="27613"/>
          <a:stretch/>
        </p:blipFill>
        <p:spPr bwMode="auto">
          <a:xfrm>
            <a:off x="7635975" y="944625"/>
            <a:ext cx="3711493" cy="1067260"/>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7" cstate="print">
            <a:extLst>
              <a:ext uri="{28A0092B-C50C-407E-A947-70E740481C1C}">
                <a14:useLocalDpi xmlns:a14="http://schemas.microsoft.com/office/drawing/2010/main" val="0"/>
              </a:ext>
            </a:extLst>
          </a:blip>
          <a:srcRect l="15265" t="35304" r="34936" b="40309"/>
          <a:stretch/>
        </p:blipFill>
        <p:spPr bwMode="auto">
          <a:xfrm>
            <a:off x="6756035" y="3241447"/>
            <a:ext cx="4991099" cy="1221450"/>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8" cstate="print">
            <a:extLst>
              <a:ext uri="{28A0092B-C50C-407E-A947-70E740481C1C}">
                <a14:useLocalDpi xmlns:a14="http://schemas.microsoft.com/office/drawing/2010/main" val="0"/>
              </a:ext>
            </a:extLst>
          </a:blip>
          <a:srcRect l="18735" t="22351" r="40059" b="46654"/>
          <a:stretch/>
        </p:blipFill>
        <p:spPr bwMode="auto">
          <a:xfrm>
            <a:off x="0" y="3727838"/>
            <a:ext cx="4969489" cy="22048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2699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47462" y="909919"/>
            <a:ext cx="5903273" cy="2277114"/>
          </a:xfrm>
          <a:prstGeom prst="rect">
            <a:avLst/>
          </a:prstGeom>
        </p:spPr>
      </p:pic>
      <p:pic>
        <p:nvPicPr>
          <p:cNvPr id="6" name="Picture 5"/>
          <p:cNvPicPr>
            <a:picLocks noChangeAspect="1"/>
          </p:cNvPicPr>
          <p:nvPr/>
        </p:nvPicPr>
        <p:blipFill>
          <a:blip r:embed="rId4"/>
          <a:stretch>
            <a:fillRect/>
          </a:stretch>
        </p:blipFill>
        <p:spPr>
          <a:xfrm>
            <a:off x="619447" y="3665106"/>
            <a:ext cx="6159305" cy="2501979"/>
          </a:xfrm>
          <a:prstGeom prst="rect">
            <a:avLst/>
          </a:prstGeom>
        </p:spPr>
      </p:pic>
      <p:pic>
        <p:nvPicPr>
          <p:cNvPr id="2" name="Picture 1"/>
          <p:cNvPicPr>
            <a:picLocks noChangeAspect="1"/>
          </p:cNvPicPr>
          <p:nvPr/>
        </p:nvPicPr>
        <p:blipFill rotWithShape="1">
          <a:blip r:embed="rId5"/>
          <a:srcRect l="32267" t="8492" r="32067" b="12861"/>
          <a:stretch/>
        </p:blipFill>
        <p:spPr>
          <a:xfrm>
            <a:off x="7500102" y="1116004"/>
            <a:ext cx="3812210" cy="4553276"/>
          </a:xfrm>
          <a:prstGeom prst="rect">
            <a:avLst/>
          </a:prstGeom>
        </p:spPr>
      </p:pic>
      <p:sp>
        <p:nvSpPr>
          <p:cNvPr id="7" name="Title 1"/>
          <p:cNvSpPr>
            <a:spLocks noGrp="1"/>
          </p:cNvSpPr>
          <p:nvPr>
            <p:ph type="title"/>
          </p:nvPr>
        </p:nvSpPr>
        <p:spPr>
          <a:xfrm>
            <a:off x="404278" y="341583"/>
            <a:ext cx="11144412" cy="1136672"/>
          </a:xfrm>
        </p:spPr>
        <p:txBody>
          <a:bodyPr/>
          <a:lstStyle/>
          <a:p>
            <a:r>
              <a:rPr lang="en-GB" sz="4000" dirty="0" smtClean="0"/>
              <a:t>PGR mental health and wellbeing</a:t>
            </a:r>
            <a:endParaRPr lang="en-GB" sz="4000" dirty="0"/>
          </a:p>
        </p:txBody>
      </p:sp>
    </p:spTree>
    <p:extLst>
      <p:ext uri="{BB962C8B-B14F-4D97-AF65-F5344CB8AC3E}">
        <p14:creationId xmlns:p14="http://schemas.microsoft.com/office/powerpoint/2010/main" val="113557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PGR Transitions: An pedagogical perspective</a:t>
            </a:r>
            <a:endParaRPr lang="en-GB" sz="4000" dirty="0"/>
          </a:p>
        </p:txBody>
      </p:sp>
      <p:pic>
        <p:nvPicPr>
          <p:cNvPr id="4" name="Content Placeholder 3"/>
          <p:cNvPicPr>
            <a:picLocks noGrp="1" noChangeAspect="1"/>
          </p:cNvPicPr>
          <p:nvPr>
            <p:ph idx="1"/>
          </p:nvPr>
        </p:nvPicPr>
        <p:blipFill>
          <a:blip r:embed="rId3"/>
          <a:stretch>
            <a:fillRect/>
          </a:stretch>
        </p:blipFill>
        <p:spPr>
          <a:xfrm>
            <a:off x="1839715" y="1447484"/>
            <a:ext cx="3022217" cy="4583851"/>
          </a:xfrm>
          <a:prstGeom prst="rect">
            <a:avLst/>
          </a:prstGeom>
        </p:spPr>
      </p:pic>
      <p:pic>
        <p:nvPicPr>
          <p:cNvPr id="9" name="Picture 8"/>
          <p:cNvPicPr>
            <a:picLocks noChangeAspect="1"/>
          </p:cNvPicPr>
          <p:nvPr/>
        </p:nvPicPr>
        <p:blipFill>
          <a:blip r:embed="rId4"/>
          <a:stretch>
            <a:fillRect/>
          </a:stretch>
        </p:blipFill>
        <p:spPr>
          <a:xfrm>
            <a:off x="6056079" y="1447483"/>
            <a:ext cx="3242685" cy="4583851"/>
          </a:xfrm>
          <a:prstGeom prst="rect">
            <a:avLst/>
          </a:prstGeom>
        </p:spPr>
      </p:pic>
    </p:spTree>
    <p:extLst>
      <p:ext uri="{BB962C8B-B14F-4D97-AF65-F5344CB8AC3E}">
        <p14:creationId xmlns:p14="http://schemas.microsoft.com/office/powerpoint/2010/main" val="302416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PGR transitions: a psychological perspective</a:t>
            </a:r>
            <a:endParaRPr lang="en-GB" sz="4000" dirty="0"/>
          </a:p>
        </p:txBody>
      </p:sp>
      <p:pic>
        <p:nvPicPr>
          <p:cNvPr id="6" name="Picture 5"/>
          <p:cNvPicPr>
            <a:picLocks noChangeAspect="1"/>
          </p:cNvPicPr>
          <p:nvPr/>
        </p:nvPicPr>
        <p:blipFill>
          <a:blip r:embed="rId3"/>
          <a:stretch>
            <a:fillRect/>
          </a:stretch>
        </p:blipFill>
        <p:spPr>
          <a:xfrm>
            <a:off x="483874" y="1128703"/>
            <a:ext cx="6014068" cy="2319851"/>
          </a:xfrm>
          <a:prstGeom prst="rect">
            <a:avLst/>
          </a:prstGeom>
        </p:spPr>
      </p:pic>
      <p:pic>
        <p:nvPicPr>
          <p:cNvPr id="7" name="Picture 6"/>
          <p:cNvPicPr>
            <a:picLocks noChangeAspect="1"/>
          </p:cNvPicPr>
          <p:nvPr/>
        </p:nvPicPr>
        <p:blipFill rotWithShape="1">
          <a:blip r:embed="rId4"/>
          <a:srcRect l="32400" t="7806" r="23267" b="62656"/>
          <a:stretch/>
        </p:blipFill>
        <p:spPr>
          <a:xfrm>
            <a:off x="469750" y="3993258"/>
            <a:ext cx="6028191" cy="2175588"/>
          </a:xfrm>
          <a:prstGeom prst="rect">
            <a:avLst/>
          </a:prstGeom>
        </p:spPr>
      </p:pic>
      <p:pic>
        <p:nvPicPr>
          <p:cNvPr id="8" name="Picture 7"/>
          <p:cNvPicPr>
            <a:picLocks noChangeAspect="1"/>
          </p:cNvPicPr>
          <p:nvPr/>
        </p:nvPicPr>
        <p:blipFill rotWithShape="1">
          <a:blip r:embed="rId5"/>
          <a:srcRect l="40800" t="23999" r="19133" b="8309"/>
          <a:stretch/>
        </p:blipFill>
        <p:spPr>
          <a:xfrm>
            <a:off x="6833041" y="1390375"/>
            <a:ext cx="4795245" cy="4388327"/>
          </a:xfrm>
          <a:prstGeom prst="rect">
            <a:avLst/>
          </a:prstGeom>
        </p:spPr>
      </p:pic>
      <p:sp>
        <p:nvSpPr>
          <p:cNvPr id="9" name="TextBox 8"/>
          <p:cNvSpPr txBox="1"/>
          <p:nvPr/>
        </p:nvSpPr>
        <p:spPr>
          <a:xfrm>
            <a:off x="7013433" y="5778702"/>
            <a:ext cx="4949952" cy="344574"/>
          </a:xfrm>
          <a:prstGeom prst="rect">
            <a:avLst/>
          </a:prstGeom>
        </p:spPr>
        <p:txBody>
          <a:bodyPr vert="horz" wrap="square" lIns="91440" tIns="45720" rIns="91440" bIns="45720" rtlCol="0" anchor="b">
            <a:noAutofit/>
          </a:bodyPr>
          <a:lstStyle/>
          <a:p>
            <a:pPr algn="l"/>
            <a:r>
              <a:rPr lang="en-GB" sz="1400" dirty="0" smtClean="0"/>
              <a:t>Harvey </a:t>
            </a:r>
            <a:r>
              <a:rPr lang="en-GB" sz="1400" i="1" dirty="0" smtClean="0"/>
              <a:t>et al. </a:t>
            </a:r>
            <a:r>
              <a:rPr lang="en-GB" sz="1400" dirty="0" smtClean="0"/>
              <a:t>(2017), </a:t>
            </a:r>
            <a:r>
              <a:rPr lang="en-GB" sz="1400" i="1" dirty="0" smtClean="0"/>
              <a:t>Occupational &amp; Environmental Medicine</a:t>
            </a:r>
          </a:p>
        </p:txBody>
      </p:sp>
    </p:spTree>
    <p:extLst>
      <p:ext uri="{BB962C8B-B14F-4D97-AF65-F5344CB8AC3E}">
        <p14:creationId xmlns:p14="http://schemas.microsoft.com/office/powerpoint/2010/main" val="256236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Mental Health in HE #</a:t>
            </a:r>
            <a:r>
              <a:rPr lang="en-GB" sz="4000" dirty="0" err="1" smtClean="0"/>
              <a:t>stepchange</a:t>
            </a:r>
            <a:r>
              <a:rPr lang="en-GB" sz="4000" dirty="0" smtClean="0"/>
              <a:t> </a:t>
            </a:r>
            <a:endParaRPr lang="en-GB" sz="4000" dirty="0"/>
          </a:p>
        </p:txBody>
      </p:sp>
      <p:pic>
        <p:nvPicPr>
          <p:cNvPr id="5" name="Picture 4"/>
          <p:cNvPicPr>
            <a:picLocks noChangeAspect="1"/>
          </p:cNvPicPr>
          <p:nvPr/>
        </p:nvPicPr>
        <p:blipFill rotWithShape="1">
          <a:blip r:embed="rId3"/>
          <a:srcRect l="31517" t="24355" r="32099" b="1595"/>
          <a:stretch/>
        </p:blipFill>
        <p:spPr>
          <a:xfrm>
            <a:off x="6453554" y="942294"/>
            <a:ext cx="5174732" cy="5752075"/>
          </a:xfrm>
          <a:prstGeom prst="rect">
            <a:avLst/>
          </a:prstGeom>
        </p:spPr>
      </p:pic>
      <p:pic>
        <p:nvPicPr>
          <p:cNvPr id="6" name="Picture 5"/>
          <p:cNvPicPr>
            <a:picLocks noChangeAspect="1"/>
          </p:cNvPicPr>
          <p:nvPr/>
        </p:nvPicPr>
        <p:blipFill rotWithShape="1">
          <a:blip r:embed="rId4"/>
          <a:srcRect l="29578" t="23401" r="30429" b="6953"/>
          <a:stretch/>
        </p:blipFill>
        <p:spPr>
          <a:xfrm>
            <a:off x="575003" y="1230923"/>
            <a:ext cx="5263089" cy="5005869"/>
          </a:xfrm>
          <a:prstGeom prst="rect">
            <a:avLst/>
          </a:prstGeom>
        </p:spPr>
      </p:pic>
      <p:pic>
        <p:nvPicPr>
          <p:cNvPr id="3" name="Picture 2"/>
          <p:cNvPicPr>
            <a:picLocks noChangeAspect="1"/>
          </p:cNvPicPr>
          <p:nvPr/>
        </p:nvPicPr>
        <p:blipFill>
          <a:blip r:embed="rId5"/>
          <a:stretch>
            <a:fillRect/>
          </a:stretch>
        </p:blipFill>
        <p:spPr>
          <a:xfrm>
            <a:off x="9904535" y="78398"/>
            <a:ext cx="1562100" cy="1152525"/>
          </a:xfrm>
          <a:prstGeom prst="rect">
            <a:avLst/>
          </a:prstGeom>
        </p:spPr>
      </p:pic>
    </p:spTree>
    <p:extLst>
      <p:ext uri="{BB962C8B-B14F-4D97-AF65-F5344CB8AC3E}">
        <p14:creationId xmlns:p14="http://schemas.microsoft.com/office/powerpoint/2010/main" val="331834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30458" t="16891" r="31440" b="24413"/>
          <a:stretch/>
        </p:blipFill>
        <p:spPr>
          <a:xfrm>
            <a:off x="2321168" y="0"/>
            <a:ext cx="7210576" cy="6066769"/>
          </a:xfrm>
          <a:prstGeom prst="rect">
            <a:avLst/>
          </a:prstGeom>
        </p:spPr>
      </p:pic>
    </p:spTree>
    <p:extLst>
      <p:ext uri="{BB962C8B-B14F-4D97-AF65-F5344CB8AC3E}">
        <p14:creationId xmlns:p14="http://schemas.microsoft.com/office/powerpoint/2010/main" val="189886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PGR Wellbeing </a:t>
            </a:r>
            <a:r>
              <a:rPr lang="en-GB" sz="4000" dirty="0"/>
              <a:t>p</a:t>
            </a:r>
            <a:r>
              <a:rPr lang="en-GB" sz="4000" dirty="0" smtClean="0"/>
              <a:t>roject: Objectives</a:t>
            </a:r>
            <a:br>
              <a:rPr lang="en-GB" sz="4000" dirty="0" smtClean="0"/>
            </a:br>
            <a:endParaRPr lang="en-GB" sz="4000" dirty="0"/>
          </a:p>
        </p:txBody>
      </p:sp>
      <p:pic>
        <p:nvPicPr>
          <p:cNvPr id="5" name="Picture 4"/>
          <p:cNvPicPr>
            <a:picLocks noChangeAspect="1"/>
          </p:cNvPicPr>
          <p:nvPr/>
        </p:nvPicPr>
        <p:blipFill>
          <a:blip r:embed="rId3"/>
          <a:stretch>
            <a:fillRect/>
          </a:stretch>
        </p:blipFill>
        <p:spPr>
          <a:xfrm>
            <a:off x="1605042" y="1128703"/>
            <a:ext cx="8902075" cy="5196941"/>
          </a:xfrm>
          <a:prstGeom prst="rect">
            <a:avLst/>
          </a:prstGeom>
        </p:spPr>
      </p:pic>
    </p:spTree>
    <p:extLst>
      <p:ext uri="{BB962C8B-B14F-4D97-AF65-F5344CB8AC3E}">
        <p14:creationId xmlns:p14="http://schemas.microsoft.com/office/powerpoint/2010/main" val="179972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PGR Wellbeing </a:t>
            </a:r>
            <a:r>
              <a:rPr lang="en-GB" sz="4000" dirty="0"/>
              <a:t>p</a:t>
            </a:r>
            <a:r>
              <a:rPr lang="en-GB" sz="4000" dirty="0" smtClean="0"/>
              <a:t>roject: Interventions</a:t>
            </a:r>
            <a:br>
              <a:rPr lang="en-GB" sz="4000" dirty="0" smtClean="0"/>
            </a:br>
            <a:endParaRPr lang="en-GB" sz="4000"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2677285408"/>
              </p:ext>
            </p:extLst>
          </p:nvPr>
        </p:nvGraphicFramePr>
        <p:xfrm>
          <a:off x="2004647" y="806552"/>
          <a:ext cx="8634045"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621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PGR Wellbeing </a:t>
            </a:r>
            <a:r>
              <a:rPr lang="en-GB" sz="4000" dirty="0"/>
              <a:t>p</a:t>
            </a:r>
            <a:r>
              <a:rPr lang="en-GB" sz="4000" dirty="0" smtClean="0"/>
              <a:t>roject: Interventions</a:t>
            </a:r>
            <a:br>
              <a:rPr lang="en-GB" sz="4000" dirty="0" smtClean="0"/>
            </a:br>
            <a:endParaRPr lang="en-GB" sz="4000"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603208509"/>
              </p:ext>
            </p:extLst>
          </p:nvPr>
        </p:nvGraphicFramePr>
        <p:xfrm>
          <a:off x="2004647" y="806552"/>
          <a:ext cx="8634045"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71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PGR Wellbeing </a:t>
            </a:r>
            <a:r>
              <a:rPr lang="en-GB" sz="4000" dirty="0"/>
              <a:t>p</a:t>
            </a:r>
            <a:r>
              <a:rPr lang="en-GB" sz="4000" dirty="0" smtClean="0"/>
              <a:t>roject: Interventions</a:t>
            </a:r>
            <a:br>
              <a:rPr lang="en-GB" sz="4000" dirty="0" smtClean="0"/>
            </a:br>
            <a:endParaRPr lang="en-GB" sz="4000"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547614419"/>
              </p:ext>
            </p:extLst>
          </p:nvPr>
        </p:nvGraphicFramePr>
        <p:xfrm>
          <a:off x="2004647" y="806552"/>
          <a:ext cx="8634045"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731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smtClean="0"/>
              <a:t>PGR Wellbeing project: Evaluation and outcomes</a:t>
            </a:r>
            <a:endParaRPr lang="en-GB" sz="4000" dirty="0"/>
          </a:p>
        </p:txBody>
      </p:sp>
      <p:sp>
        <p:nvSpPr>
          <p:cNvPr id="4" name="Content Placeholder 2"/>
          <p:cNvSpPr>
            <a:spLocks noGrp="1"/>
          </p:cNvSpPr>
          <p:nvPr>
            <p:ph idx="1"/>
          </p:nvPr>
        </p:nvSpPr>
        <p:spPr>
          <a:xfrm>
            <a:off x="483874" y="1306285"/>
            <a:ext cx="11314116" cy="4750220"/>
          </a:xfrm>
        </p:spPr>
        <p:txBody>
          <a:bodyPr/>
          <a:lstStyle/>
          <a:p>
            <a:r>
              <a:rPr lang="en-GB" sz="3200" dirty="0" smtClean="0">
                <a:ea typeface="Microsoft Sans Serif" panose="020B0604020202020204" pitchFamily="34" charset="0"/>
                <a:cs typeface="Microsoft Sans Serif" panose="020B0604020202020204" pitchFamily="34" charset="0"/>
              </a:rPr>
              <a:t>Analysis of quantitative and qualitative data</a:t>
            </a:r>
          </a:p>
          <a:p>
            <a:pPr marL="0" indent="0">
              <a:buNone/>
            </a:pPr>
            <a:endParaRPr lang="en-GB" sz="3200" dirty="0" smtClean="0">
              <a:ea typeface="Microsoft Sans Serif" panose="020B0604020202020204" pitchFamily="34" charset="0"/>
              <a:cs typeface="Microsoft Sans Serif" panose="020B0604020202020204" pitchFamily="34" charset="0"/>
            </a:endParaRPr>
          </a:p>
          <a:p>
            <a:r>
              <a:rPr lang="en-GB" sz="3200" dirty="0" smtClean="0"/>
              <a:t>PGR-specific and tailored mental health resources will be embedded into all PGR and staff inductions/training at </a:t>
            </a:r>
            <a:r>
              <a:rPr lang="en-GB" sz="3200" dirty="0" err="1" smtClean="0"/>
              <a:t>UoP</a:t>
            </a:r>
            <a:r>
              <a:rPr lang="en-GB" sz="3200" dirty="0" smtClean="0"/>
              <a:t>/LBU</a:t>
            </a:r>
          </a:p>
          <a:p>
            <a:pPr marL="0" indent="0">
              <a:buNone/>
            </a:pPr>
            <a:endParaRPr lang="en-GB" sz="3200" dirty="0" smtClean="0"/>
          </a:p>
          <a:p>
            <a:r>
              <a:rPr lang="en-GB" sz="3200" dirty="0" smtClean="0">
                <a:ea typeface="Microsoft Sans Serif" panose="020B0604020202020204" pitchFamily="34" charset="0"/>
                <a:cs typeface="Microsoft Sans Serif" panose="020B0604020202020204" pitchFamily="34" charset="0"/>
              </a:rPr>
              <a:t>Project-specific learning will be shared across the sector. We will provide guidelines for adjusting the framework to fit the local context and level.</a:t>
            </a:r>
            <a:endParaRPr lang="en-GB" sz="3200" dirty="0" smtClean="0"/>
          </a:p>
        </p:txBody>
      </p:sp>
    </p:spTree>
    <p:extLst>
      <p:ext uri="{BB962C8B-B14F-4D97-AF65-F5344CB8AC3E}">
        <p14:creationId xmlns:p14="http://schemas.microsoft.com/office/powerpoint/2010/main" val="2694944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Issues and Questions</a:t>
            </a:r>
            <a:endParaRPr lang="en-GB" sz="4000" dirty="0"/>
          </a:p>
        </p:txBody>
      </p:sp>
      <p:sp>
        <p:nvSpPr>
          <p:cNvPr id="7" name="Content Placeholder 6"/>
          <p:cNvSpPr>
            <a:spLocks noGrp="1"/>
          </p:cNvSpPr>
          <p:nvPr>
            <p:ph idx="1"/>
          </p:nvPr>
        </p:nvSpPr>
        <p:spPr/>
        <p:txBody>
          <a:bodyPr/>
          <a:lstStyle/>
          <a:p>
            <a:pPr marL="514350" indent="-514350">
              <a:buFont typeface="+mj-lt"/>
              <a:buAutoNum type="arabicPeriod"/>
            </a:pPr>
            <a:r>
              <a:rPr lang="en-GB" sz="3200" dirty="0" smtClean="0"/>
              <a:t>What </a:t>
            </a:r>
            <a:r>
              <a:rPr lang="en-GB" sz="3200" dirty="0"/>
              <a:t>changes are needed to how the doctorate is structured and supervised?</a:t>
            </a:r>
          </a:p>
          <a:p>
            <a:pPr marL="514350" indent="-514350">
              <a:buFont typeface="+mj-lt"/>
              <a:buAutoNum type="arabicPeriod"/>
            </a:pPr>
            <a:r>
              <a:rPr lang="en-GB" sz="3200" dirty="0"/>
              <a:t>Can mentoring circles also provide the opportunities for building academic communities/increasing scholarly interactions?</a:t>
            </a:r>
          </a:p>
          <a:p>
            <a:pPr marL="514350" indent="-514350">
              <a:buFont typeface="+mj-lt"/>
              <a:buAutoNum type="arabicPeriod"/>
            </a:pPr>
            <a:r>
              <a:rPr lang="en-GB" sz="3200" dirty="0"/>
              <a:t>How has changing context of HE (</a:t>
            </a:r>
            <a:r>
              <a:rPr lang="en-GB" sz="3200" dirty="0" err="1"/>
              <a:t>marketisation</a:t>
            </a:r>
            <a:r>
              <a:rPr lang="en-GB" sz="3200" dirty="0"/>
              <a:t>, metrics </a:t>
            </a:r>
            <a:r>
              <a:rPr lang="en-GB" sz="3200" dirty="0" err="1"/>
              <a:t>etc</a:t>
            </a:r>
            <a:r>
              <a:rPr lang="en-GB" sz="3200" dirty="0"/>
              <a:t>) impacted on PGR transitions/mental health and wellbeing?</a:t>
            </a:r>
          </a:p>
          <a:p>
            <a:pPr marL="514350" indent="-514350">
              <a:buFont typeface="+mj-lt"/>
              <a:buAutoNum type="arabicPeriod"/>
            </a:pPr>
            <a:r>
              <a:rPr lang="en-GB" sz="3200" dirty="0"/>
              <a:t>What is the impact on supporting PGR transitions on existing academic workloads, culture and communities?</a:t>
            </a:r>
          </a:p>
          <a:p>
            <a:endParaRPr lang="en-GB" sz="3200" dirty="0"/>
          </a:p>
        </p:txBody>
      </p:sp>
      <p:sp>
        <p:nvSpPr>
          <p:cNvPr id="10" name="TextBox 9"/>
          <p:cNvSpPr txBox="1"/>
          <p:nvPr/>
        </p:nvSpPr>
        <p:spPr>
          <a:xfrm>
            <a:off x="6445405" y="6134101"/>
            <a:ext cx="2341756" cy="407935"/>
          </a:xfrm>
          <a:prstGeom prst="rect">
            <a:avLst/>
          </a:prstGeom>
        </p:spPr>
        <p:txBody>
          <a:bodyPr vert="horz" wrap="square" lIns="91440" tIns="45720" rIns="91440" bIns="45720" rtlCol="0" anchor="b">
            <a:normAutofit/>
          </a:bodyPr>
          <a:lstStyle/>
          <a:p>
            <a:pPr algn="l"/>
            <a:endParaRPr lang="en-GB" dirty="0" smtClean="0"/>
          </a:p>
        </p:txBody>
      </p:sp>
    </p:spTree>
    <p:extLst>
      <p:ext uri="{BB962C8B-B14F-4D97-AF65-F5344CB8AC3E}">
        <p14:creationId xmlns:p14="http://schemas.microsoft.com/office/powerpoint/2010/main" val="3952881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660" y="798645"/>
            <a:ext cx="11164868" cy="4425748"/>
          </a:xfrm>
        </p:spPr>
        <p:txBody>
          <a:bodyPr/>
          <a:lstStyle/>
          <a:p>
            <a:pPr marL="0" indent="0">
              <a:buNone/>
            </a:pPr>
            <a:endParaRPr lang="en-GB" dirty="0" smtClean="0"/>
          </a:p>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4400" dirty="0" smtClean="0">
                <a:solidFill>
                  <a:schemeClr val="accent2"/>
                </a:solidFill>
              </a:rPr>
              <a:t>Thank you</a:t>
            </a:r>
            <a:endParaRPr lang="en-GB" dirty="0"/>
          </a:p>
          <a:p>
            <a:pPr marL="0" indent="0">
              <a:buNone/>
            </a:pPr>
            <a:endParaRPr lang="en-GB" dirty="0" smtClean="0"/>
          </a:p>
          <a:p>
            <a:pPr marL="0" indent="0" algn="ctr">
              <a:buNone/>
            </a:pPr>
            <a:r>
              <a:rPr lang="en-GB" sz="2800" dirty="0" smtClean="0"/>
              <a:t>E: pgrwellbeing@port.ac.uk</a:t>
            </a:r>
          </a:p>
          <a:p>
            <a:pPr marL="0" indent="0" algn="ctr">
              <a:buNone/>
            </a:pPr>
            <a:r>
              <a:rPr lang="en-GB" sz="2800" dirty="0" smtClean="0"/>
              <a:t>@</a:t>
            </a:r>
            <a:r>
              <a:rPr lang="en-GB" sz="2800" dirty="0" err="1" smtClean="0"/>
              <a:t>PgrWellbeing</a:t>
            </a:r>
            <a:endParaRPr lang="en-GB" sz="2800" dirty="0"/>
          </a:p>
        </p:txBody>
      </p:sp>
      <p:cxnSp>
        <p:nvCxnSpPr>
          <p:cNvPr id="5" name="Straight Connector 4"/>
          <p:cNvCxnSpPr/>
          <p:nvPr/>
        </p:nvCxnSpPr>
        <p:spPr>
          <a:xfrm>
            <a:off x="3510590" y="3073248"/>
            <a:ext cx="4255008" cy="1219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10057881" y="6132188"/>
            <a:ext cx="1528063" cy="602494"/>
          </a:xfrm>
          <a:prstGeom prst="rect">
            <a:avLst/>
          </a:prstGeom>
        </p:spPr>
      </p:pic>
      <p:pic>
        <p:nvPicPr>
          <p:cNvPr id="7" name="Picture 6"/>
          <p:cNvPicPr>
            <a:picLocks noChangeAspect="1"/>
          </p:cNvPicPr>
          <p:nvPr/>
        </p:nvPicPr>
        <p:blipFill rotWithShape="1">
          <a:blip r:embed="rId4"/>
          <a:srcRect t="21496" b="21768"/>
          <a:stretch/>
        </p:blipFill>
        <p:spPr>
          <a:xfrm>
            <a:off x="7893374" y="6173850"/>
            <a:ext cx="988490" cy="560832"/>
          </a:xfrm>
          <a:prstGeom prst="rect">
            <a:avLst/>
          </a:prstGeom>
        </p:spPr>
      </p:pic>
      <p:pic>
        <p:nvPicPr>
          <p:cNvPr id="8" name="Picture 7"/>
          <p:cNvPicPr>
            <a:picLocks noChangeAspect="1"/>
          </p:cNvPicPr>
          <p:nvPr/>
        </p:nvPicPr>
        <p:blipFill>
          <a:blip r:embed="rId5"/>
          <a:stretch>
            <a:fillRect/>
          </a:stretch>
        </p:blipFill>
        <p:spPr>
          <a:xfrm>
            <a:off x="4034726" y="3758295"/>
            <a:ext cx="396621" cy="396621"/>
          </a:xfrm>
          <a:prstGeom prst="rect">
            <a:avLst/>
          </a:prstGeom>
        </p:spPr>
      </p:pic>
      <p:pic>
        <p:nvPicPr>
          <p:cNvPr id="2" name="Picture 1"/>
          <p:cNvPicPr>
            <a:picLocks noChangeAspect="1"/>
          </p:cNvPicPr>
          <p:nvPr/>
        </p:nvPicPr>
        <p:blipFill rotWithShape="1">
          <a:blip r:embed="rId6"/>
          <a:srcRect l="22645" t="15498" r="29547" b="21309"/>
          <a:stretch/>
        </p:blipFill>
        <p:spPr>
          <a:xfrm>
            <a:off x="5280443" y="6121377"/>
            <a:ext cx="1436914" cy="624115"/>
          </a:xfrm>
          <a:prstGeom prst="rect">
            <a:avLst/>
          </a:prstGeom>
        </p:spPr>
      </p:pic>
      <p:pic>
        <p:nvPicPr>
          <p:cNvPr id="9" name="Picture 8"/>
          <p:cNvPicPr>
            <a:picLocks noChangeAspect="1"/>
          </p:cNvPicPr>
          <p:nvPr/>
        </p:nvPicPr>
        <p:blipFill>
          <a:blip r:embed="rId7"/>
          <a:stretch>
            <a:fillRect/>
          </a:stretch>
        </p:blipFill>
        <p:spPr>
          <a:xfrm>
            <a:off x="2864539" y="6071548"/>
            <a:ext cx="1566808" cy="786452"/>
          </a:xfrm>
          <a:prstGeom prst="rect">
            <a:avLst/>
          </a:prstGeom>
        </p:spPr>
      </p:pic>
    </p:spTree>
    <p:extLst>
      <p:ext uri="{BB962C8B-B14F-4D97-AF65-F5344CB8AC3E}">
        <p14:creationId xmlns:p14="http://schemas.microsoft.com/office/powerpoint/2010/main" val="213502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UoP master">
  <a:themeElements>
    <a:clrScheme name="UoP Masterbrand">
      <a:dk1>
        <a:srgbClr val="000000"/>
      </a:dk1>
      <a:lt1>
        <a:sysClr val="window" lastClr="FFFFFF"/>
      </a:lt1>
      <a:dk2>
        <a:srgbClr val="621360"/>
      </a:dk2>
      <a:lt2>
        <a:srgbClr val="FFFFFF"/>
      </a:lt2>
      <a:accent1>
        <a:srgbClr val="00A0FF"/>
      </a:accent1>
      <a:accent2>
        <a:srgbClr val="621360"/>
      </a:accent2>
      <a:accent3>
        <a:srgbClr val="D1D1D1"/>
      </a:accent3>
      <a:accent4>
        <a:srgbClr val="621360"/>
      </a:accent4>
      <a:accent5>
        <a:srgbClr val="ABAAAA"/>
      </a:accent5>
      <a:accent6>
        <a:srgbClr val="3C023C"/>
      </a:accent6>
      <a:hlink>
        <a:srgbClr val="00A0FF"/>
      </a:hlink>
      <a:folHlink>
        <a:srgbClr val="0078B4"/>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fontScale="92500"/>
      </a:bodyPr>
      <a:lstStyle>
        <a:defPPr algn="l">
          <a:defRPr dirty="0" smtClean="0"/>
        </a:defPPr>
      </a:lstStyle>
    </a:txDef>
  </a:objectDefaults>
  <a:extraClrSchemeLst/>
  <a:extLst>
    <a:ext uri="{05A4C25C-085E-4340-85A3-A5531E510DB2}">
      <thm15:themeFamily xmlns:thm15="http://schemas.microsoft.com/office/thememl/2012/main" xmlns="" name="University full presentation template June 2018" id="{AE6A5D99-4635-436C-B857-BF2179EE91B3}" vid="{ACAC4A50-CB67-4E8C-AFA8-0A3FDCAB2D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Media,202563,en</Template>
  <TotalTime>2662</TotalTime>
  <Words>1740</Words>
  <Application>Microsoft Office PowerPoint</Application>
  <PresentationFormat>Custom</PresentationFormat>
  <Paragraphs>96</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UoP master</vt:lpstr>
      <vt:lpstr>The role of transitions in the mental health and wellbeing of PGR students </vt:lpstr>
      <vt:lpstr>PGR mental health and wellbeing</vt:lpstr>
      <vt:lpstr>PGR mental health and wellbeing</vt:lpstr>
      <vt:lpstr>PGR Transitions: An pedagogical perspective</vt:lpstr>
      <vt:lpstr>PGR transitions: a psychological perspective</vt:lpstr>
      <vt:lpstr>Mental Health in HE #stepchange </vt:lpstr>
      <vt:lpstr>PowerPoint Presentation</vt:lpstr>
      <vt:lpstr>PGR Wellbeing project: Objectives </vt:lpstr>
      <vt:lpstr>PGR Wellbeing project: Interventions </vt:lpstr>
      <vt:lpstr>PGR Wellbeing project: Interventions </vt:lpstr>
      <vt:lpstr>PGR Wellbeing project: Interventions </vt:lpstr>
      <vt:lpstr>PGR Wellbeing project: Evaluation and outcomes</vt:lpstr>
      <vt:lpstr>Issues and Questions</vt:lpstr>
      <vt:lpstr>PowerPoint Presentation</vt:lpstr>
    </vt:vector>
  </TitlesOfParts>
  <Company>University of Portsmouth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postgraduate research student wellbeing: the role of mental health literacy and social support</dc:title>
  <dc:creator>Rachel Moss</dc:creator>
  <cp:lastModifiedBy>Public.Laptop</cp:lastModifiedBy>
  <cp:revision>95</cp:revision>
  <cp:lastPrinted>2018-10-10T11:16:57Z</cp:lastPrinted>
  <dcterms:created xsi:type="dcterms:W3CDTF">2018-06-21T09:13:03Z</dcterms:created>
  <dcterms:modified xsi:type="dcterms:W3CDTF">2018-10-14T10:13:50Z</dcterms:modified>
</cp:coreProperties>
</file>